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80"/>
  </p:notesMasterIdLst>
  <p:sldIdLst>
    <p:sldId id="704" r:id="rId2"/>
    <p:sldId id="705" r:id="rId3"/>
    <p:sldId id="706" r:id="rId4"/>
    <p:sldId id="707" r:id="rId5"/>
    <p:sldId id="708" r:id="rId6"/>
    <p:sldId id="710" r:id="rId7"/>
    <p:sldId id="711" r:id="rId8"/>
    <p:sldId id="712" r:id="rId9"/>
    <p:sldId id="713" r:id="rId10"/>
    <p:sldId id="714" r:id="rId11"/>
    <p:sldId id="715" r:id="rId12"/>
    <p:sldId id="716" r:id="rId13"/>
    <p:sldId id="717" r:id="rId14"/>
    <p:sldId id="718" r:id="rId15"/>
    <p:sldId id="719" r:id="rId16"/>
    <p:sldId id="721" r:id="rId17"/>
    <p:sldId id="722" r:id="rId18"/>
    <p:sldId id="725" r:id="rId19"/>
    <p:sldId id="726" r:id="rId20"/>
    <p:sldId id="728" r:id="rId21"/>
    <p:sldId id="729" r:id="rId22"/>
    <p:sldId id="730" r:id="rId23"/>
    <p:sldId id="731" r:id="rId24"/>
    <p:sldId id="732" r:id="rId25"/>
    <p:sldId id="734" r:id="rId26"/>
    <p:sldId id="735" r:id="rId27"/>
    <p:sldId id="764" r:id="rId28"/>
    <p:sldId id="607" r:id="rId29"/>
    <p:sldId id="612" r:id="rId30"/>
    <p:sldId id="549" r:id="rId31"/>
    <p:sldId id="550" r:id="rId32"/>
    <p:sldId id="551" r:id="rId33"/>
    <p:sldId id="623" r:id="rId34"/>
    <p:sldId id="624" r:id="rId35"/>
    <p:sldId id="626" r:id="rId36"/>
    <p:sldId id="629" r:id="rId37"/>
    <p:sldId id="628" r:id="rId38"/>
    <p:sldId id="630" r:id="rId39"/>
    <p:sldId id="631" r:id="rId40"/>
    <p:sldId id="632" r:id="rId41"/>
    <p:sldId id="633" r:id="rId42"/>
    <p:sldId id="636" r:id="rId43"/>
    <p:sldId id="554" r:id="rId44"/>
    <p:sldId id="555" r:id="rId45"/>
    <p:sldId id="803" r:id="rId46"/>
    <p:sldId id="768" r:id="rId47"/>
    <p:sldId id="769" r:id="rId48"/>
    <p:sldId id="770" r:id="rId49"/>
    <p:sldId id="771" r:id="rId50"/>
    <p:sldId id="772" r:id="rId51"/>
    <p:sldId id="773" r:id="rId52"/>
    <p:sldId id="774" r:id="rId53"/>
    <p:sldId id="780" r:id="rId54"/>
    <p:sldId id="781" r:id="rId55"/>
    <p:sldId id="782" r:id="rId56"/>
    <p:sldId id="783" r:id="rId57"/>
    <p:sldId id="786" r:id="rId58"/>
    <p:sldId id="787" r:id="rId59"/>
    <p:sldId id="788" r:id="rId60"/>
    <p:sldId id="784" r:id="rId61"/>
    <p:sldId id="789" r:id="rId62"/>
    <p:sldId id="790" r:id="rId63"/>
    <p:sldId id="791" r:id="rId64"/>
    <p:sldId id="792" r:id="rId65"/>
    <p:sldId id="804" r:id="rId66"/>
    <p:sldId id="793" r:id="rId67"/>
    <p:sldId id="794" r:id="rId68"/>
    <p:sldId id="795" r:id="rId69"/>
    <p:sldId id="796" r:id="rId70"/>
    <p:sldId id="797" r:id="rId71"/>
    <p:sldId id="798" r:id="rId72"/>
    <p:sldId id="799" r:id="rId73"/>
    <p:sldId id="800" r:id="rId74"/>
    <p:sldId id="801" r:id="rId75"/>
    <p:sldId id="802" r:id="rId76"/>
    <p:sldId id="761" r:id="rId77"/>
    <p:sldId id="762" r:id="rId78"/>
    <p:sldId id="763" r:id="rId79"/>
  </p:sldIdLst>
  <p:sldSz cx="9144000" cy="6858000" type="screen4x3"/>
  <p:notesSz cx="6858000" cy="9144000"/>
  <p:embeddedFontLst>
    <p:embeddedFont>
      <p:font typeface="Calibri" pitchFamily="34" charset="0"/>
      <p:regular r:id="rId81"/>
      <p:bold r:id="rId82"/>
      <p:italic r:id="rId83"/>
      <p:boldItalic r:id="rId84"/>
    </p:embeddedFont>
    <p:embeddedFont>
      <p:font typeface="Mathematica1" pitchFamily="2" charset="2"/>
      <p:regular r:id="rId85"/>
      <p:bold r:id="rId86"/>
    </p:embeddedFont>
    <p:embeddedFont>
      <p:font typeface="Comic Sans MS" pitchFamily="66" charset="0"/>
      <p:regular r:id="rId87"/>
      <p:bold r:id="rId88"/>
    </p:embeddedFont>
  </p:embeddedFontLst>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8000"/>
    <a:srgbClr val="FFCC00"/>
    <a:srgbClr val="009900"/>
    <a:srgbClr val="0033CC"/>
    <a:srgbClr val="FFFF00"/>
    <a:srgbClr val="00CC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97" autoAdjust="0"/>
    <p:restoredTop sz="96725" autoAdjust="0"/>
  </p:normalViewPr>
  <p:slideViewPr>
    <p:cSldViewPr>
      <p:cViewPr>
        <p:scale>
          <a:sx n="100" d="100"/>
          <a:sy n="100" d="100"/>
        </p:scale>
        <p:origin x="-426" y="-198"/>
      </p:cViewPr>
      <p:guideLst>
        <p:guide orient="horz" pos="2160"/>
        <p:guide pos="2880"/>
      </p:guideLst>
    </p:cSldViewPr>
  </p:slideViewPr>
  <p:notesTextViewPr>
    <p:cViewPr>
      <p:scale>
        <a:sx n="100" d="100"/>
        <a:sy n="100" d="100"/>
      </p:scale>
      <p:origin x="0" y="0"/>
    </p:cViewPr>
  </p:notesTextViewPr>
  <p:sorterViewPr>
    <p:cViewPr>
      <p:scale>
        <a:sx n="30" d="100"/>
        <a:sy n="3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font" Target="fonts/font4.fntdata"/><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font" Target="fonts/font7.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2.fntdata"/><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3.fntdata"/><Relationship Id="rId88" Type="http://schemas.openxmlformats.org/officeDocument/2006/relationships/font" Target="fonts/font8.fnt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font" Target="fonts/font1.fntdata"/><Relationship Id="rId86"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16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defRPr>
            </a:lvl1pPr>
          </a:lstStyle>
          <a:p>
            <a:pPr>
              <a:defRPr/>
            </a:pPr>
            <a:endParaRPr lang="en-US"/>
          </a:p>
        </p:txBody>
      </p:sp>
      <p:sp>
        <p:nvSpPr>
          <p:cNvPr id="24166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endParaRPr lang="en-US"/>
          </a:p>
        </p:txBody>
      </p:sp>
      <p:sp>
        <p:nvSpPr>
          <p:cNvPr id="131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4166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4167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pPr>
              <a:defRPr/>
            </a:pPr>
            <a:endParaRPr lang="en-US"/>
          </a:p>
        </p:txBody>
      </p:sp>
      <p:sp>
        <p:nvSpPr>
          <p:cNvPr id="24167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E838AB9A-69DF-47E2-B44C-E9348D0C7F00}"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xfrm>
            <a:off x="1144588" y="685800"/>
            <a:ext cx="4570412" cy="3427413"/>
          </a:xfrm>
          <a:solidFill>
            <a:srgbClr val="FFFFFF"/>
          </a:solidFill>
          <a:ln/>
        </p:spPr>
      </p:sp>
      <p:sp>
        <p:nvSpPr>
          <p:cNvPr id="97283" name="Rectangle 3"/>
          <p:cNvSpPr>
            <a:spLocks noGrp="1" noChangeArrowheads="1"/>
          </p:cNvSpPr>
          <p:nvPr>
            <p:ph type="body" idx="1"/>
          </p:nvPr>
        </p:nvSpPr>
        <p:spPr>
          <a:xfrm>
            <a:off x="912813" y="4343400"/>
            <a:ext cx="5032375" cy="4114800"/>
          </a:xfrm>
          <a:solidFill>
            <a:srgbClr val="FFFFFF"/>
          </a:solidFill>
          <a:ln>
            <a:solidFill>
              <a:srgbClr val="000000"/>
            </a:solidFill>
          </a:ln>
        </p:spPr>
        <p:txBody>
          <a:bodyPr lIns="92135" tIns="46067" rIns="92135" bIns="46067"/>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xfrm>
            <a:off x="1144588" y="685800"/>
            <a:ext cx="4570412" cy="3427413"/>
          </a:xfrm>
          <a:solidFill>
            <a:srgbClr val="FFFFFF"/>
          </a:solidFill>
          <a:ln/>
        </p:spPr>
      </p:sp>
      <p:sp>
        <p:nvSpPr>
          <p:cNvPr id="99331" name="Rectangle 3"/>
          <p:cNvSpPr>
            <a:spLocks noGrp="1" noChangeArrowheads="1"/>
          </p:cNvSpPr>
          <p:nvPr>
            <p:ph type="body" idx="1"/>
          </p:nvPr>
        </p:nvSpPr>
        <p:spPr>
          <a:xfrm>
            <a:off x="912813" y="4343400"/>
            <a:ext cx="5032375" cy="4114800"/>
          </a:xfrm>
          <a:solidFill>
            <a:srgbClr val="FFFFFF"/>
          </a:solidFill>
          <a:ln>
            <a:solidFill>
              <a:srgbClr val="000000"/>
            </a:solidFill>
          </a:ln>
        </p:spPr>
        <p:txBody>
          <a:bodyPr lIns="92135" tIns="46067" rIns="92135" bIns="46067"/>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xfrm>
            <a:off x="1143000" y="685800"/>
            <a:ext cx="4573588" cy="3429000"/>
          </a:xfrm>
          <a:noFill/>
          <a:ln/>
        </p:spPr>
      </p:sp>
      <p:sp>
        <p:nvSpPr>
          <p:cNvPr id="100355" name="Rectangle 3"/>
          <p:cNvSpPr>
            <a:spLocks noGrp="1" noChangeArrowheads="1"/>
          </p:cNvSpPr>
          <p:nvPr>
            <p:ph type="body" idx="1"/>
          </p:nvPr>
        </p:nvSpPr>
        <p:spPr>
          <a:noFill/>
          <a:ln/>
        </p:spPr>
        <p:txBody>
          <a:bodyPr lIns="92053" tIns="46026" rIns="92053" bIns="46026"/>
          <a:lstStyle/>
          <a:p>
            <a:r>
              <a:rPr lang="en-US" smtClean="0"/>
              <a:t>Lead makes target mass, emulsions allows to see tracks!</a:t>
            </a:r>
          </a:p>
          <a:p>
            <a:r>
              <a:rPr lang="en-US" smtClean="0"/>
              <a:t>Walls are made of bricks, bricks are made of sandwiches, sandwiches are made of lead and emulsion sheets. (type of photographic film)</a:t>
            </a:r>
          </a:p>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xfrm>
            <a:off x="1143000" y="685800"/>
            <a:ext cx="4573588" cy="3429000"/>
          </a:xfrm>
          <a:noFill/>
          <a:ln/>
        </p:spPr>
      </p:sp>
      <p:sp>
        <p:nvSpPr>
          <p:cNvPr id="101379" name="Rectangle 3"/>
          <p:cNvSpPr>
            <a:spLocks noGrp="1" noChangeArrowheads="1"/>
          </p:cNvSpPr>
          <p:nvPr>
            <p:ph type="body" idx="1"/>
          </p:nvPr>
        </p:nvSpPr>
        <p:spPr>
          <a:noFill/>
          <a:ln/>
        </p:spPr>
        <p:txBody>
          <a:bodyPr lIns="92053" tIns="46026" rIns="92053" bIns="46026"/>
          <a:lstStyle/>
          <a:p>
            <a:r>
              <a:rPr lang="en-US" smtClean="0"/>
              <a:t>2 photos of OPERA, so we see, experiment exists!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W. Riegler/CERN</a:t>
            </a:r>
          </a:p>
        </p:txBody>
      </p:sp>
      <p:sp>
        <p:nvSpPr>
          <p:cNvPr id="6" name="Rectangle 6"/>
          <p:cNvSpPr>
            <a:spLocks noGrp="1" noChangeArrowheads="1"/>
          </p:cNvSpPr>
          <p:nvPr>
            <p:ph type="sldNum" sz="quarter" idx="12"/>
          </p:nvPr>
        </p:nvSpPr>
        <p:spPr>
          <a:ln/>
        </p:spPr>
        <p:txBody>
          <a:bodyPr/>
          <a:lstStyle>
            <a:lvl1pPr>
              <a:defRPr/>
            </a:lvl1pPr>
          </a:lstStyle>
          <a:p>
            <a:pPr>
              <a:defRPr/>
            </a:pPr>
            <a:fld id="{3EC51770-7896-41AF-9C9C-E84622FEB404}"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W. Riegler/CERN</a:t>
            </a:r>
          </a:p>
        </p:txBody>
      </p:sp>
      <p:sp>
        <p:nvSpPr>
          <p:cNvPr id="6" name="Rectangle 6"/>
          <p:cNvSpPr>
            <a:spLocks noGrp="1" noChangeArrowheads="1"/>
          </p:cNvSpPr>
          <p:nvPr>
            <p:ph type="sldNum" sz="quarter" idx="12"/>
          </p:nvPr>
        </p:nvSpPr>
        <p:spPr>
          <a:ln/>
        </p:spPr>
        <p:txBody>
          <a:bodyPr/>
          <a:lstStyle>
            <a:lvl1pPr>
              <a:defRPr/>
            </a:lvl1pPr>
          </a:lstStyle>
          <a:p>
            <a:pPr>
              <a:defRPr/>
            </a:pPr>
            <a:fld id="{A23C809D-C9E6-4A6A-9015-C9107C13BC90}"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W. Riegler/CERN</a:t>
            </a:r>
          </a:p>
        </p:txBody>
      </p:sp>
      <p:sp>
        <p:nvSpPr>
          <p:cNvPr id="6" name="Rectangle 6"/>
          <p:cNvSpPr>
            <a:spLocks noGrp="1" noChangeArrowheads="1"/>
          </p:cNvSpPr>
          <p:nvPr>
            <p:ph type="sldNum" sz="quarter" idx="12"/>
          </p:nvPr>
        </p:nvSpPr>
        <p:spPr>
          <a:ln/>
        </p:spPr>
        <p:txBody>
          <a:bodyPr/>
          <a:lstStyle>
            <a:lvl1pPr>
              <a:defRPr/>
            </a:lvl1pPr>
          </a:lstStyle>
          <a:p>
            <a:pPr>
              <a:defRPr/>
            </a:pPr>
            <a:fld id="{849676E1-AA36-4338-A812-0F95E420BC68}"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W. Riegler/CERN</a:t>
            </a:r>
          </a:p>
        </p:txBody>
      </p:sp>
      <p:sp>
        <p:nvSpPr>
          <p:cNvPr id="6" name="Rectangle 6"/>
          <p:cNvSpPr>
            <a:spLocks noGrp="1" noChangeArrowheads="1"/>
          </p:cNvSpPr>
          <p:nvPr>
            <p:ph type="sldNum" sz="quarter" idx="12"/>
          </p:nvPr>
        </p:nvSpPr>
        <p:spPr>
          <a:ln/>
        </p:spPr>
        <p:txBody>
          <a:bodyPr/>
          <a:lstStyle>
            <a:lvl1pPr>
              <a:defRPr/>
            </a:lvl1pPr>
          </a:lstStyle>
          <a:p>
            <a:pPr>
              <a:defRPr/>
            </a:pPr>
            <a:fld id="{EE6C8553-B040-4283-B65C-89E947A25FE4}"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W. Riegler/CERN</a:t>
            </a:r>
          </a:p>
        </p:txBody>
      </p:sp>
      <p:sp>
        <p:nvSpPr>
          <p:cNvPr id="6" name="Rectangle 6"/>
          <p:cNvSpPr>
            <a:spLocks noGrp="1" noChangeArrowheads="1"/>
          </p:cNvSpPr>
          <p:nvPr>
            <p:ph type="sldNum" sz="quarter" idx="12"/>
          </p:nvPr>
        </p:nvSpPr>
        <p:spPr>
          <a:ln/>
        </p:spPr>
        <p:txBody>
          <a:bodyPr/>
          <a:lstStyle>
            <a:lvl1pPr>
              <a:defRPr/>
            </a:lvl1pPr>
          </a:lstStyle>
          <a:p>
            <a:pPr>
              <a:defRPr/>
            </a:pPr>
            <a:fld id="{57A13C95-01D4-40F6-B241-501A57E4C1A5}"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W. Riegler/CERN</a:t>
            </a:r>
          </a:p>
        </p:txBody>
      </p:sp>
      <p:sp>
        <p:nvSpPr>
          <p:cNvPr id="7" name="Rectangle 6"/>
          <p:cNvSpPr>
            <a:spLocks noGrp="1" noChangeArrowheads="1"/>
          </p:cNvSpPr>
          <p:nvPr>
            <p:ph type="sldNum" sz="quarter" idx="12"/>
          </p:nvPr>
        </p:nvSpPr>
        <p:spPr>
          <a:ln/>
        </p:spPr>
        <p:txBody>
          <a:bodyPr/>
          <a:lstStyle>
            <a:lvl1pPr>
              <a:defRPr/>
            </a:lvl1pPr>
          </a:lstStyle>
          <a:p>
            <a:pPr>
              <a:defRPr/>
            </a:pPr>
            <a:fld id="{FE833B24-A718-4891-B5CE-F01E834EFD01}"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W. Riegler/CERN</a:t>
            </a:r>
          </a:p>
        </p:txBody>
      </p:sp>
      <p:sp>
        <p:nvSpPr>
          <p:cNvPr id="9" name="Rectangle 6"/>
          <p:cNvSpPr>
            <a:spLocks noGrp="1" noChangeArrowheads="1"/>
          </p:cNvSpPr>
          <p:nvPr>
            <p:ph type="sldNum" sz="quarter" idx="12"/>
          </p:nvPr>
        </p:nvSpPr>
        <p:spPr>
          <a:ln/>
        </p:spPr>
        <p:txBody>
          <a:bodyPr/>
          <a:lstStyle>
            <a:lvl1pPr>
              <a:defRPr/>
            </a:lvl1pPr>
          </a:lstStyle>
          <a:p>
            <a:pPr>
              <a:defRPr/>
            </a:pPr>
            <a:fld id="{95C22732-3522-4B11-9C80-1AB7E8A46F86}"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W. Riegler/CERN</a:t>
            </a:r>
          </a:p>
        </p:txBody>
      </p:sp>
      <p:sp>
        <p:nvSpPr>
          <p:cNvPr id="5" name="Rectangle 6"/>
          <p:cNvSpPr>
            <a:spLocks noGrp="1" noChangeArrowheads="1"/>
          </p:cNvSpPr>
          <p:nvPr>
            <p:ph type="sldNum" sz="quarter" idx="12"/>
          </p:nvPr>
        </p:nvSpPr>
        <p:spPr>
          <a:ln/>
        </p:spPr>
        <p:txBody>
          <a:bodyPr/>
          <a:lstStyle>
            <a:lvl1pPr>
              <a:defRPr/>
            </a:lvl1pPr>
          </a:lstStyle>
          <a:p>
            <a:pPr>
              <a:defRPr/>
            </a:pPr>
            <a:fld id="{E6B186DA-F543-4265-85B5-3003E96237DB}"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schlumpf2">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0" y="6553200"/>
            <a:ext cx="1295400" cy="307975"/>
          </a:xfrm>
        </p:spPr>
        <p:txBody>
          <a:bodyPr/>
          <a:lstStyle>
            <a:lvl1pPr>
              <a:defRPr/>
            </a:lvl1pPr>
          </a:lstStyle>
          <a:p>
            <a:pPr>
              <a:defRPr/>
            </a:pPr>
            <a:r>
              <a:rPr lang="en-US"/>
              <a:t>W. Riegler/CERN</a:t>
            </a:r>
          </a:p>
        </p:txBody>
      </p:sp>
      <p:sp>
        <p:nvSpPr>
          <p:cNvPr id="4" name="Rectangle 6"/>
          <p:cNvSpPr>
            <a:spLocks noGrp="1" noChangeArrowheads="1"/>
          </p:cNvSpPr>
          <p:nvPr>
            <p:ph type="sldNum" sz="quarter" idx="12"/>
          </p:nvPr>
        </p:nvSpPr>
        <p:spPr>
          <a:xfrm>
            <a:off x="8686800" y="6553200"/>
            <a:ext cx="381000" cy="247650"/>
          </a:xfrm>
        </p:spPr>
        <p:txBody>
          <a:bodyPr/>
          <a:lstStyle>
            <a:lvl1pPr>
              <a:defRPr/>
            </a:lvl1pPr>
          </a:lstStyle>
          <a:p>
            <a:pPr>
              <a:defRPr/>
            </a:pPr>
            <a:fld id="{EF0556C9-BAFA-4773-85C0-8FC55E6659F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W. Riegler/CERN</a:t>
            </a:r>
          </a:p>
        </p:txBody>
      </p:sp>
      <p:sp>
        <p:nvSpPr>
          <p:cNvPr id="7" name="Rectangle 6"/>
          <p:cNvSpPr>
            <a:spLocks noGrp="1" noChangeArrowheads="1"/>
          </p:cNvSpPr>
          <p:nvPr>
            <p:ph type="sldNum" sz="quarter" idx="12"/>
          </p:nvPr>
        </p:nvSpPr>
        <p:spPr>
          <a:ln/>
        </p:spPr>
        <p:txBody>
          <a:bodyPr/>
          <a:lstStyle>
            <a:lvl1pPr>
              <a:defRPr/>
            </a:lvl1pPr>
          </a:lstStyle>
          <a:p>
            <a:pPr>
              <a:defRPr/>
            </a:pPr>
            <a:fld id="{130ADD7F-F288-445C-8EF2-9781CCDB84DA}"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W. Riegler/CERN</a:t>
            </a:r>
          </a:p>
        </p:txBody>
      </p:sp>
      <p:sp>
        <p:nvSpPr>
          <p:cNvPr id="7" name="Rectangle 6"/>
          <p:cNvSpPr>
            <a:spLocks noGrp="1" noChangeArrowheads="1"/>
          </p:cNvSpPr>
          <p:nvPr>
            <p:ph type="sldNum" sz="quarter" idx="12"/>
          </p:nvPr>
        </p:nvSpPr>
        <p:spPr>
          <a:ln/>
        </p:spPr>
        <p:txBody>
          <a:bodyPr/>
          <a:lstStyle>
            <a:lvl1pPr>
              <a:defRPr/>
            </a:lvl1pPr>
          </a:lstStyle>
          <a:p>
            <a:pPr>
              <a:defRPr/>
            </a:pPr>
            <a:fld id="{6F7603C0-8DB9-4701-9AD2-C54D824BC90F}"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228600" y="6553200"/>
            <a:ext cx="1676400" cy="307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pitchFamily="34" charset="0"/>
              </a:defRPr>
            </a:lvl1pPr>
          </a:lstStyle>
          <a:p>
            <a:pPr>
              <a:defRPr/>
            </a:pPr>
            <a:r>
              <a:rPr lang="en-US"/>
              <a:t>W. Riegler/CERN</a:t>
            </a:r>
          </a:p>
        </p:txBody>
      </p:sp>
      <p:sp>
        <p:nvSpPr>
          <p:cNvPr id="1030" name="Rectangle 6"/>
          <p:cNvSpPr>
            <a:spLocks noGrp="1" noChangeArrowheads="1"/>
          </p:cNvSpPr>
          <p:nvPr>
            <p:ph type="sldNum" sz="quarter" idx="4"/>
          </p:nvPr>
        </p:nvSpPr>
        <p:spPr bwMode="auto">
          <a:xfrm>
            <a:off x="8763000" y="6610350"/>
            <a:ext cx="381000" cy="247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pitchFamily="34" charset="0"/>
              </a:defRPr>
            </a:lvl1pPr>
          </a:lstStyle>
          <a:p>
            <a:pPr>
              <a:defRPr/>
            </a:pPr>
            <a:fld id="{7F6888F8-B3D6-4D2D-84A2-263411AE308C}"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7" r:id="rId7"/>
    <p:sldLayoutId id="2147483823" r:id="rId8"/>
    <p:sldLayoutId id="2147483824" r:id="rId9"/>
    <p:sldLayoutId id="2147483825" r:id="rId10"/>
    <p:sldLayoutId id="2147483826" r:id="rId11"/>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upload.wikimedia.org/wikipedia/commons/4/4b/B%C3%A4ndermodell-Potentialt%C3%B6pfe.png" TargetMode="Externa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upload.wikimedia.org/wikipedia/commons/4/4b/B%C3%A4ndermodell-Potentialt%C3%B6pfe.png"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upload.wikimedia.org/wikipedia/commons/4/4b/B%C3%A4ndermodell-Potentialt%C3%B6pfe.png"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jpeg"/></Relationships>
</file>

<file path=ppt/slides/_rels/slide5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upload.wikimedia.org/wikipedia/commons/4/4b/B%C3%A4ndermodell-Potentialt%C3%B6pfe.png" TargetMode="Externa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75.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77.wmf"/><Relationship Id="rId4" Type="http://schemas.openxmlformats.org/officeDocument/2006/relationships/oleObject" Target="../embeddings/oleObject2.bin"/></Relationships>
</file>

<file path=ppt/slides/_rels/slide6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77.wmf"/><Relationship Id="rId4" Type="http://schemas.openxmlformats.org/officeDocument/2006/relationships/image" Target="../media/image79.jpeg"/></Relationships>
</file>

<file path=ppt/slides/_rels/slide6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7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bwMode="auto">
          <a:xfrm>
            <a:off x="457200" y="228600"/>
            <a:ext cx="7696200" cy="838200"/>
          </a:xfrm>
          <a:prstGeom prst="rect">
            <a:avLst/>
          </a:prstGeom>
          <a:noFill/>
          <a:ln w="9525">
            <a:noFill/>
            <a:miter lim="800000"/>
            <a:headEnd/>
            <a:tailEnd/>
          </a:ln>
          <a:effectLst/>
        </p:spPr>
        <p:txBody>
          <a:bodyPr lIns="92075" tIns="46038" rIns="92075" bIns="46038" anchor="ctr"/>
          <a:lstStyle/>
          <a:p>
            <a:pPr algn="ctr" eaLnBrk="0" hangingPunct="0">
              <a:lnSpc>
                <a:spcPct val="90000"/>
              </a:lnSpc>
              <a:defRPr/>
            </a:pPr>
            <a:r>
              <a:rPr lang="en-US" sz="3200" b="1" kern="0" dirty="0">
                <a:solidFill>
                  <a:srgbClr val="FF0000"/>
                </a:solidFill>
                <a:latin typeface="Arial"/>
                <a:ea typeface="+mj-ea"/>
                <a:cs typeface="+mj-cs"/>
              </a:rPr>
              <a:t>Particle Detectors</a:t>
            </a:r>
          </a:p>
        </p:txBody>
      </p:sp>
      <p:sp>
        <p:nvSpPr>
          <p:cNvPr id="6" name="Rectangle 14"/>
          <p:cNvSpPr txBox="1">
            <a:spLocks noChangeArrowheads="1"/>
          </p:cNvSpPr>
          <p:nvPr/>
        </p:nvSpPr>
        <p:spPr bwMode="auto">
          <a:xfrm>
            <a:off x="533400" y="2514600"/>
            <a:ext cx="8610600" cy="2743200"/>
          </a:xfrm>
          <a:prstGeom prst="rect">
            <a:avLst/>
          </a:prstGeom>
          <a:noFill/>
          <a:ln w="9525">
            <a:noFill/>
            <a:miter lim="800000"/>
            <a:headEnd/>
            <a:tailEnd/>
          </a:ln>
          <a:effectLst/>
        </p:spPr>
        <p:txBody>
          <a:bodyPr lIns="92075" tIns="46038" rIns="92075" bIns="46038"/>
          <a:lstStyle/>
          <a:p>
            <a:pPr marL="384175" indent="-384175" eaLnBrk="0" hangingPunct="0">
              <a:lnSpc>
                <a:spcPct val="70000"/>
              </a:lnSpc>
              <a:spcBef>
                <a:spcPct val="30000"/>
              </a:spcBef>
              <a:buClr>
                <a:srgbClr val="008000"/>
              </a:buClr>
              <a:buSzPts val="1300"/>
              <a:buFont typeface="Wingdings" pitchFamily="2" charset="2"/>
              <a:buChar char="u"/>
              <a:defRPr/>
            </a:pPr>
            <a:r>
              <a:rPr lang="en-US" b="1" kern="0" dirty="0">
                <a:solidFill>
                  <a:srgbClr val="002060"/>
                </a:solidFill>
                <a:latin typeface="Arial"/>
              </a:rPr>
              <a:t>History of Instrumentation ↔ History of Particle Physics</a:t>
            </a:r>
          </a:p>
          <a:p>
            <a:pPr marL="384175" indent="-384175" eaLnBrk="0" hangingPunct="0">
              <a:lnSpc>
                <a:spcPct val="70000"/>
              </a:lnSpc>
              <a:spcBef>
                <a:spcPct val="30000"/>
              </a:spcBef>
              <a:buClr>
                <a:srgbClr val="008000"/>
              </a:buClr>
              <a:buSzPts val="1300"/>
              <a:buFont typeface="Wingdings" pitchFamily="2" charset="2"/>
              <a:buChar char="u"/>
              <a:defRPr/>
            </a:pPr>
            <a:endParaRPr lang="en-US" b="1" kern="0" dirty="0">
              <a:solidFill>
                <a:srgbClr val="008000"/>
              </a:solidFill>
              <a:latin typeface="Arial"/>
            </a:endParaRPr>
          </a:p>
          <a:p>
            <a:pPr marL="384175" indent="-384175" eaLnBrk="0" hangingPunct="0">
              <a:lnSpc>
                <a:spcPct val="70000"/>
              </a:lnSpc>
              <a:spcBef>
                <a:spcPct val="30000"/>
              </a:spcBef>
              <a:buClr>
                <a:srgbClr val="008000"/>
              </a:buClr>
              <a:buSzPts val="1300"/>
              <a:buFont typeface="Wingdings" pitchFamily="2" charset="2"/>
              <a:buChar char="u"/>
              <a:defRPr/>
            </a:pPr>
            <a:r>
              <a:rPr lang="en-US" b="1" kern="0" dirty="0">
                <a:solidFill>
                  <a:srgbClr val="008000"/>
                </a:solidFill>
                <a:latin typeface="Arial"/>
              </a:rPr>
              <a:t>The ‘Real’ World of Particles </a:t>
            </a:r>
          </a:p>
          <a:p>
            <a:pPr marL="384175" indent="-384175" eaLnBrk="0" hangingPunct="0">
              <a:lnSpc>
                <a:spcPct val="70000"/>
              </a:lnSpc>
              <a:spcBef>
                <a:spcPct val="30000"/>
              </a:spcBef>
              <a:buClr>
                <a:srgbClr val="008000"/>
              </a:buClr>
              <a:buSzPts val="1300"/>
              <a:buFont typeface="Wingdings" pitchFamily="2" charset="2"/>
              <a:buChar char="u"/>
              <a:defRPr/>
            </a:pPr>
            <a:endParaRPr lang="en-US" b="1" kern="0" dirty="0">
              <a:solidFill>
                <a:srgbClr val="0033CC"/>
              </a:solidFill>
              <a:latin typeface="Arial"/>
            </a:endParaRPr>
          </a:p>
          <a:p>
            <a:pPr marL="384175" indent="-384175" eaLnBrk="0" hangingPunct="0">
              <a:lnSpc>
                <a:spcPct val="70000"/>
              </a:lnSpc>
              <a:spcBef>
                <a:spcPct val="30000"/>
              </a:spcBef>
              <a:buClr>
                <a:srgbClr val="008000"/>
              </a:buClr>
              <a:buSzPts val="1300"/>
              <a:buFont typeface="Wingdings" pitchFamily="2" charset="2"/>
              <a:buChar char="u"/>
              <a:defRPr/>
            </a:pPr>
            <a:r>
              <a:rPr lang="en-US" b="1" kern="0" dirty="0">
                <a:solidFill>
                  <a:srgbClr val="002060"/>
                </a:solidFill>
                <a:latin typeface="Arial"/>
              </a:rPr>
              <a:t>Interaction of Particles with Matter</a:t>
            </a:r>
          </a:p>
          <a:p>
            <a:pPr marL="384175" indent="-384175" eaLnBrk="0" hangingPunct="0">
              <a:lnSpc>
                <a:spcPct val="70000"/>
              </a:lnSpc>
              <a:spcBef>
                <a:spcPct val="30000"/>
              </a:spcBef>
              <a:buClr>
                <a:srgbClr val="008000"/>
              </a:buClr>
              <a:buSzPts val="1300"/>
              <a:buFont typeface="Wingdings" pitchFamily="2" charset="2"/>
              <a:buChar char="u"/>
              <a:defRPr/>
            </a:pPr>
            <a:endParaRPr lang="en-US" b="1" kern="0" dirty="0">
              <a:solidFill>
                <a:srgbClr val="008000"/>
              </a:solidFill>
              <a:latin typeface="Arial"/>
            </a:endParaRPr>
          </a:p>
          <a:p>
            <a:pPr marL="384175" indent="-384175" eaLnBrk="0" hangingPunct="0">
              <a:lnSpc>
                <a:spcPct val="70000"/>
              </a:lnSpc>
              <a:spcBef>
                <a:spcPct val="30000"/>
              </a:spcBef>
              <a:buClr>
                <a:srgbClr val="008000"/>
              </a:buClr>
              <a:buSzPts val="1300"/>
              <a:buFont typeface="Wingdings" pitchFamily="2" charset="2"/>
              <a:buChar char="u"/>
              <a:defRPr/>
            </a:pPr>
            <a:r>
              <a:rPr lang="en-US" b="1" kern="0" dirty="0">
                <a:solidFill>
                  <a:srgbClr val="008000"/>
                </a:solidFill>
                <a:latin typeface="Arial"/>
              </a:rPr>
              <a:t>Tracking with Gas and </a:t>
            </a:r>
            <a:r>
              <a:rPr lang="en-US" b="1" kern="0" dirty="0">
                <a:solidFill>
                  <a:srgbClr val="FF0000"/>
                </a:solidFill>
                <a:latin typeface="Arial"/>
              </a:rPr>
              <a:t>Solid State Detectors</a:t>
            </a:r>
          </a:p>
          <a:p>
            <a:pPr marL="384175" indent="-384175" eaLnBrk="0" hangingPunct="0">
              <a:lnSpc>
                <a:spcPct val="70000"/>
              </a:lnSpc>
              <a:spcBef>
                <a:spcPct val="30000"/>
              </a:spcBef>
              <a:buClr>
                <a:srgbClr val="008000"/>
              </a:buClr>
              <a:buSzPts val="1300"/>
              <a:buFont typeface="Wingdings" pitchFamily="2" charset="2"/>
              <a:buNone/>
              <a:defRPr/>
            </a:pPr>
            <a:endParaRPr lang="en-US" b="1" kern="0" dirty="0">
              <a:solidFill>
                <a:srgbClr val="008000"/>
              </a:solidFill>
              <a:latin typeface="Arial"/>
            </a:endParaRPr>
          </a:p>
          <a:p>
            <a:pPr marL="384175" indent="-384175" eaLnBrk="0" hangingPunct="0">
              <a:lnSpc>
                <a:spcPct val="70000"/>
              </a:lnSpc>
              <a:spcBef>
                <a:spcPct val="30000"/>
              </a:spcBef>
              <a:buClr>
                <a:srgbClr val="008000"/>
              </a:buClr>
              <a:buSzPts val="1300"/>
              <a:buFont typeface="Wingdings" pitchFamily="2" charset="2"/>
              <a:buChar char="u"/>
              <a:defRPr/>
            </a:pPr>
            <a:r>
              <a:rPr lang="en-US" b="1" kern="0" dirty="0" err="1">
                <a:solidFill>
                  <a:srgbClr val="FF0000"/>
                </a:solidFill>
                <a:latin typeface="Arial"/>
              </a:rPr>
              <a:t>Calorimetry</a:t>
            </a:r>
            <a:r>
              <a:rPr lang="en-US" b="1" kern="0" dirty="0" smtClean="0">
                <a:solidFill>
                  <a:srgbClr val="FF0000"/>
                </a:solidFill>
                <a:latin typeface="Arial"/>
              </a:rPr>
              <a:t>, Detector Systems</a:t>
            </a:r>
            <a:endParaRPr lang="en-US" b="1" kern="0" dirty="0">
              <a:solidFill>
                <a:srgbClr val="FF0000"/>
              </a:solidFill>
              <a:latin typeface="Arial"/>
            </a:endParaRPr>
          </a:p>
        </p:txBody>
      </p:sp>
      <p:sp>
        <p:nvSpPr>
          <p:cNvPr id="7" name="Text Box 9"/>
          <p:cNvSpPr txBox="1">
            <a:spLocks noChangeArrowheads="1"/>
          </p:cNvSpPr>
          <p:nvPr/>
        </p:nvSpPr>
        <p:spPr bwMode="auto">
          <a:xfrm>
            <a:off x="1295400" y="1066800"/>
            <a:ext cx="5867400" cy="638175"/>
          </a:xfrm>
          <a:prstGeom prst="rect">
            <a:avLst/>
          </a:prstGeom>
          <a:noFill/>
          <a:ln w="9525">
            <a:noFill/>
            <a:miter lim="800000"/>
            <a:headEnd/>
            <a:tailEnd/>
          </a:ln>
        </p:spPr>
        <p:txBody>
          <a:bodyPr lIns="92075" tIns="46038" rIns="92075" bIns="46038">
            <a:spAutoFit/>
          </a:bodyPr>
          <a:lstStyle/>
          <a:p>
            <a:pPr algn="ctr" fontAlgn="auto">
              <a:spcBef>
                <a:spcPts val="0"/>
              </a:spcBef>
              <a:spcAft>
                <a:spcPts val="0"/>
              </a:spcAft>
              <a:defRPr/>
            </a:pPr>
            <a:r>
              <a:rPr lang="en-US" kern="0" dirty="0">
                <a:solidFill>
                  <a:sysClr val="windowText" lastClr="000000"/>
                </a:solidFill>
                <a:latin typeface="Arial" charset="0"/>
              </a:rPr>
              <a:t> Summer Student </a:t>
            </a:r>
            <a:r>
              <a:rPr lang="en-US" kern="0">
                <a:solidFill>
                  <a:sysClr val="windowText" lastClr="000000"/>
                </a:solidFill>
                <a:latin typeface="Arial" charset="0"/>
              </a:rPr>
              <a:t>Lectures </a:t>
            </a:r>
            <a:r>
              <a:rPr lang="en-US" kern="0" smtClean="0">
                <a:solidFill>
                  <a:sysClr val="windowText" lastClr="000000"/>
                </a:solidFill>
                <a:latin typeface="Arial" charset="0"/>
              </a:rPr>
              <a:t>2010</a:t>
            </a:r>
            <a:endParaRPr lang="en-US" kern="0" dirty="0">
              <a:solidFill>
                <a:sysClr val="windowText" lastClr="000000"/>
              </a:solidFill>
              <a:latin typeface="Arial" charset="0"/>
            </a:endParaRPr>
          </a:p>
          <a:p>
            <a:pPr algn="ctr" fontAlgn="auto">
              <a:spcBef>
                <a:spcPts val="0"/>
              </a:spcBef>
              <a:spcAft>
                <a:spcPts val="0"/>
              </a:spcAft>
              <a:defRPr/>
            </a:pPr>
            <a:r>
              <a:rPr lang="en-US" sz="1600" kern="0" dirty="0">
                <a:solidFill>
                  <a:sysClr val="windowText" lastClr="000000"/>
                </a:solidFill>
                <a:latin typeface="Arial" charset="0"/>
              </a:rPr>
              <a:t>Werner Riegler, CERN,  </a:t>
            </a:r>
            <a:r>
              <a:rPr lang="en-US" sz="1400" kern="0" dirty="0">
                <a:solidFill>
                  <a:srgbClr val="009D00"/>
                </a:solidFill>
                <a:latin typeface="Arial" charset="0"/>
              </a:rPr>
              <a:t>werner.riegler@cern.ch</a:t>
            </a:r>
          </a:p>
        </p:txBody>
      </p:sp>
      <p:sp>
        <p:nvSpPr>
          <p:cNvPr id="6149" name="Slide Number Placeholder 7"/>
          <p:cNvSpPr>
            <a:spLocks noGrp="1"/>
          </p:cNvSpPr>
          <p:nvPr>
            <p:ph type="sldNum" sz="quarter" idx="12"/>
          </p:nvPr>
        </p:nvSpPr>
        <p:spPr>
          <a:noFill/>
        </p:spPr>
        <p:txBody>
          <a:bodyPr/>
          <a:lstStyle/>
          <a:p>
            <a:fld id="{A40FD0D0-68EF-4553-93DD-048264A99432}" type="slidenum">
              <a:rPr lang="en-US" smtClean="0"/>
              <a:pPr/>
              <a:t>1</a:t>
            </a:fld>
            <a:endParaRPr lang="en-US" smtClean="0"/>
          </a:p>
        </p:txBody>
      </p:sp>
      <p:sp>
        <p:nvSpPr>
          <p:cNvPr id="6150" name="Footer Placeholder 8"/>
          <p:cNvSpPr>
            <a:spLocks noGrp="1"/>
          </p:cNvSpPr>
          <p:nvPr>
            <p:ph type="ftr" sz="quarter" idx="11"/>
          </p:nvPr>
        </p:nvSpPr>
        <p:spPr>
          <a:noFill/>
        </p:spPr>
        <p:txBody>
          <a:bodyPr/>
          <a:lstStyle/>
          <a:p>
            <a:r>
              <a:rPr lang="en-US" smtClean="0"/>
              <a:t>W. Riegler/CERN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4"/>
          <p:cNvSpPr txBox="1">
            <a:spLocks noChangeArrowheads="1"/>
          </p:cNvSpPr>
          <p:nvPr/>
        </p:nvSpPr>
        <p:spPr bwMode="auto">
          <a:xfrm>
            <a:off x="2895600" y="304800"/>
            <a:ext cx="3048000" cy="523875"/>
          </a:xfrm>
          <a:prstGeom prst="rect">
            <a:avLst/>
          </a:prstGeom>
          <a:noFill/>
          <a:ln w="9525">
            <a:noFill/>
            <a:miter lim="800000"/>
            <a:headEnd/>
            <a:tailEnd/>
          </a:ln>
        </p:spPr>
        <p:txBody>
          <a:bodyPr>
            <a:spAutoFit/>
          </a:bodyPr>
          <a:lstStyle/>
          <a:p>
            <a:r>
              <a:rPr lang="en-US" sz="2800" b="1">
                <a:solidFill>
                  <a:srgbClr val="FF0000"/>
                </a:solidFill>
              </a:rPr>
              <a:t>Silicon Detector</a:t>
            </a:r>
          </a:p>
        </p:txBody>
      </p:sp>
      <p:sp>
        <p:nvSpPr>
          <p:cNvPr id="15363" name="Footer Placeholder 10"/>
          <p:cNvSpPr>
            <a:spLocks noGrp="1"/>
          </p:cNvSpPr>
          <p:nvPr>
            <p:ph type="ftr" sz="quarter" idx="11"/>
          </p:nvPr>
        </p:nvSpPr>
        <p:spPr>
          <a:noFill/>
        </p:spPr>
        <p:txBody>
          <a:bodyPr/>
          <a:lstStyle/>
          <a:p>
            <a:r>
              <a:rPr lang="en-US" smtClean="0"/>
              <a:t>W. Riegler/CERN</a:t>
            </a:r>
          </a:p>
        </p:txBody>
      </p:sp>
      <p:sp>
        <p:nvSpPr>
          <p:cNvPr id="15364" name="Slide Number Placeholder 9"/>
          <p:cNvSpPr>
            <a:spLocks noGrp="1"/>
          </p:cNvSpPr>
          <p:nvPr>
            <p:ph type="sldNum" sz="quarter" idx="12"/>
          </p:nvPr>
        </p:nvSpPr>
        <p:spPr>
          <a:noFill/>
        </p:spPr>
        <p:txBody>
          <a:bodyPr/>
          <a:lstStyle/>
          <a:p>
            <a:fld id="{3F9A0773-4679-490D-A43F-500601EB4DD0}" type="slidenum">
              <a:rPr lang="en-US" smtClean="0"/>
              <a:pPr/>
              <a:t>10</a:t>
            </a:fld>
            <a:endParaRPr lang="en-US" smtClean="0"/>
          </a:p>
        </p:txBody>
      </p:sp>
      <p:sp>
        <p:nvSpPr>
          <p:cNvPr id="12" name="Rectangle 11"/>
          <p:cNvSpPr/>
          <p:nvPr/>
        </p:nvSpPr>
        <p:spPr>
          <a:xfrm>
            <a:off x="457200" y="1752600"/>
            <a:ext cx="4953000" cy="3478213"/>
          </a:xfrm>
          <a:prstGeom prst="rect">
            <a:avLst/>
          </a:prstGeom>
        </p:spPr>
        <p:txBody>
          <a:bodyPr>
            <a:spAutoFit/>
          </a:bodyPr>
          <a:lstStyle/>
          <a:p>
            <a:pPr>
              <a:defRPr/>
            </a:pPr>
            <a:r>
              <a:rPr lang="en-US" sz="1600" b="1" dirty="0">
                <a:solidFill>
                  <a:srgbClr val="002060"/>
                </a:solidFill>
                <a:latin typeface="Arial" charset="0"/>
              </a:rPr>
              <a:t>Velocity:</a:t>
            </a:r>
          </a:p>
          <a:p>
            <a:pPr>
              <a:defRPr/>
            </a:pPr>
            <a:r>
              <a:rPr lang="el-GR" sz="1600" b="1" dirty="0">
                <a:solidFill>
                  <a:srgbClr val="009900"/>
                </a:solidFill>
                <a:latin typeface="Arial" charset="0"/>
              </a:rPr>
              <a:t>μ</a:t>
            </a:r>
            <a:r>
              <a:rPr lang="en-US" sz="1600" b="1" baseline="-25000" dirty="0">
                <a:solidFill>
                  <a:srgbClr val="009900"/>
                </a:solidFill>
                <a:latin typeface="Arial" charset="0"/>
              </a:rPr>
              <a:t>e</a:t>
            </a:r>
            <a:r>
              <a:rPr lang="en-US" sz="1600" b="1" dirty="0">
                <a:solidFill>
                  <a:srgbClr val="009900"/>
                </a:solidFill>
                <a:latin typeface="Arial" charset="0"/>
              </a:rPr>
              <a:t>=1450 cm</a:t>
            </a:r>
            <a:r>
              <a:rPr lang="en-US" sz="1600" b="1" baseline="30000" dirty="0">
                <a:solidFill>
                  <a:srgbClr val="009900"/>
                </a:solidFill>
                <a:latin typeface="Arial" charset="0"/>
              </a:rPr>
              <a:t>2</a:t>
            </a:r>
            <a:r>
              <a:rPr lang="en-US" sz="1600" b="1" dirty="0">
                <a:solidFill>
                  <a:srgbClr val="009900"/>
                </a:solidFill>
                <a:latin typeface="Arial" charset="0"/>
              </a:rPr>
              <a:t>/Vs,  </a:t>
            </a:r>
            <a:r>
              <a:rPr lang="el-GR" sz="1600" b="1" dirty="0">
                <a:solidFill>
                  <a:srgbClr val="009900"/>
                </a:solidFill>
                <a:latin typeface="Arial" charset="0"/>
              </a:rPr>
              <a:t>μ</a:t>
            </a:r>
            <a:r>
              <a:rPr lang="en-US" sz="1600" b="1" baseline="-25000" dirty="0">
                <a:solidFill>
                  <a:srgbClr val="009900"/>
                </a:solidFill>
                <a:latin typeface="Arial" charset="0"/>
              </a:rPr>
              <a:t>h</a:t>
            </a:r>
            <a:r>
              <a:rPr lang="en-US" sz="1600" b="1" dirty="0">
                <a:solidFill>
                  <a:srgbClr val="009900"/>
                </a:solidFill>
                <a:latin typeface="Arial" charset="0"/>
              </a:rPr>
              <a:t>=505 cm</a:t>
            </a:r>
            <a:r>
              <a:rPr lang="en-US" sz="1600" b="1" baseline="30000" dirty="0">
                <a:solidFill>
                  <a:srgbClr val="009900"/>
                </a:solidFill>
                <a:latin typeface="Arial" charset="0"/>
              </a:rPr>
              <a:t>2</a:t>
            </a:r>
            <a:r>
              <a:rPr lang="en-US" sz="1600" b="1" dirty="0">
                <a:solidFill>
                  <a:srgbClr val="009900"/>
                </a:solidFill>
                <a:latin typeface="Arial" charset="0"/>
              </a:rPr>
              <a:t>/Vs, </a:t>
            </a:r>
            <a:r>
              <a:rPr lang="en-US" sz="1600" b="1" dirty="0">
                <a:solidFill>
                  <a:srgbClr val="009900"/>
                </a:solidFill>
                <a:latin typeface="Arial" charset="0"/>
                <a:sym typeface="Wingdings" pitchFamily="2" charset="2"/>
              </a:rPr>
              <a:t>3.63eV per e-h pair. </a:t>
            </a:r>
            <a:r>
              <a:rPr lang="en-US" sz="1600" b="1" dirty="0">
                <a:solidFill>
                  <a:srgbClr val="009900"/>
                </a:solidFill>
                <a:latin typeface="Arial" charset="0"/>
              </a:rPr>
              <a:t> </a:t>
            </a:r>
          </a:p>
          <a:p>
            <a:pPr>
              <a:defRPr/>
            </a:pPr>
            <a:r>
              <a:rPr lang="en-US" sz="1600" b="1" dirty="0" smtClean="0">
                <a:solidFill>
                  <a:srgbClr val="002060"/>
                </a:solidFill>
                <a:latin typeface="Arial" charset="0"/>
                <a:sym typeface="Wingdings" pitchFamily="2" charset="2"/>
              </a:rPr>
              <a:t>~33000 </a:t>
            </a:r>
            <a:r>
              <a:rPr lang="en-US" sz="1600" b="1" dirty="0">
                <a:solidFill>
                  <a:srgbClr val="002060"/>
                </a:solidFill>
                <a:latin typeface="Arial" charset="0"/>
                <a:sym typeface="Wingdings" pitchFamily="2" charset="2"/>
              </a:rPr>
              <a:t>e/h pairs in </a:t>
            </a:r>
            <a:r>
              <a:rPr lang="en-US" sz="1600" b="1" dirty="0" smtClean="0">
                <a:solidFill>
                  <a:srgbClr val="002060"/>
                </a:solidFill>
                <a:latin typeface="Arial" charset="0"/>
                <a:sym typeface="Wingdings" pitchFamily="2" charset="2"/>
              </a:rPr>
              <a:t>300</a:t>
            </a:r>
            <a:r>
              <a:rPr lang="el-GR" sz="1600" b="1" dirty="0">
                <a:solidFill>
                  <a:srgbClr val="002060"/>
                </a:solidFill>
                <a:latin typeface="Arial" charset="0"/>
              </a:rPr>
              <a:t>μ</a:t>
            </a:r>
            <a:r>
              <a:rPr lang="en-US" sz="1600" b="1" dirty="0">
                <a:solidFill>
                  <a:srgbClr val="002060"/>
                </a:solidFill>
                <a:latin typeface="Arial" charset="0"/>
                <a:sym typeface="Wingdings" pitchFamily="2" charset="2"/>
              </a:rPr>
              <a:t>m of silicon.</a:t>
            </a:r>
          </a:p>
          <a:p>
            <a:pPr>
              <a:defRPr/>
            </a:pPr>
            <a:endParaRPr lang="de-DE" sz="1600" b="1" dirty="0">
              <a:solidFill>
                <a:schemeClr val="accent2"/>
              </a:solidFill>
              <a:latin typeface="Arial" charset="0"/>
            </a:endParaRPr>
          </a:p>
          <a:p>
            <a:pPr>
              <a:defRPr/>
            </a:pPr>
            <a:r>
              <a:rPr lang="de-DE" sz="1600" b="1" dirty="0">
                <a:solidFill>
                  <a:srgbClr val="002060"/>
                </a:solidFill>
                <a:latin typeface="Arial" charset="0"/>
              </a:rPr>
              <a:t>However: Free charge carriers in Si:</a:t>
            </a:r>
          </a:p>
          <a:p>
            <a:pPr>
              <a:defRPr/>
            </a:pPr>
            <a:r>
              <a:rPr lang="de-DE" sz="1600" b="1" dirty="0">
                <a:solidFill>
                  <a:srgbClr val="009900"/>
                </a:solidFill>
                <a:latin typeface="Arial" charset="0"/>
              </a:rPr>
              <a:t>T=300 K:  </a:t>
            </a:r>
            <a:r>
              <a:rPr lang="de-DE" sz="1600" b="1" dirty="0" err="1">
                <a:solidFill>
                  <a:srgbClr val="009900"/>
                </a:solidFill>
                <a:latin typeface="Arial" charset="0"/>
              </a:rPr>
              <a:t>e,h</a:t>
            </a:r>
            <a:r>
              <a:rPr lang="de-DE" sz="1600" b="1" dirty="0">
                <a:solidFill>
                  <a:srgbClr val="009900"/>
                </a:solidFill>
                <a:latin typeface="Arial" charset="0"/>
              </a:rPr>
              <a:t> = 1.45 x 10</a:t>
            </a:r>
            <a:r>
              <a:rPr lang="de-DE" sz="1600" b="1" baseline="30000" dirty="0">
                <a:solidFill>
                  <a:srgbClr val="009900"/>
                </a:solidFill>
                <a:latin typeface="Arial" charset="0"/>
              </a:rPr>
              <a:t>10</a:t>
            </a:r>
            <a:r>
              <a:rPr lang="de-DE" sz="1600" b="1" dirty="0">
                <a:solidFill>
                  <a:srgbClr val="009900"/>
                </a:solidFill>
                <a:latin typeface="Arial" charset="0"/>
              </a:rPr>
              <a:t> / cm</a:t>
            </a:r>
            <a:r>
              <a:rPr lang="de-DE" sz="1600" b="1" baseline="30000" dirty="0">
                <a:solidFill>
                  <a:srgbClr val="009900"/>
                </a:solidFill>
                <a:latin typeface="Arial" charset="0"/>
              </a:rPr>
              <a:t>3</a:t>
            </a:r>
            <a:r>
              <a:rPr lang="de-DE" sz="1600" b="1" dirty="0">
                <a:solidFill>
                  <a:srgbClr val="009900"/>
                </a:solidFill>
                <a:latin typeface="Arial" charset="0"/>
              </a:rPr>
              <a:t> but </a:t>
            </a:r>
            <a:r>
              <a:rPr lang="de-DE" sz="1600" b="1" dirty="0" err="1">
                <a:solidFill>
                  <a:srgbClr val="009900"/>
                </a:solidFill>
                <a:latin typeface="Arial" charset="0"/>
              </a:rPr>
              <a:t>only</a:t>
            </a:r>
            <a:r>
              <a:rPr lang="de-DE" sz="1600" b="1" dirty="0">
                <a:solidFill>
                  <a:srgbClr val="009900"/>
                </a:solidFill>
                <a:latin typeface="Arial" charset="0"/>
              </a:rPr>
              <a:t> 33000 e/h </a:t>
            </a:r>
            <a:r>
              <a:rPr lang="de-DE" sz="1600" b="1" dirty="0" err="1">
                <a:solidFill>
                  <a:srgbClr val="009900"/>
                </a:solidFill>
                <a:latin typeface="Arial" charset="0"/>
              </a:rPr>
              <a:t>pairs</a:t>
            </a:r>
            <a:r>
              <a:rPr lang="de-DE" sz="1600" b="1" dirty="0">
                <a:solidFill>
                  <a:srgbClr val="009900"/>
                </a:solidFill>
                <a:latin typeface="Arial" charset="0"/>
              </a:rPr>
              <a:t> in 300</a:t>
            </a:r>
            <a:r>
              <a:rPr lang="de-DE" sz="1600" b="1" dirty="0">
                <a:solidFill>
                  <a:srgbClr val="009900"/>
                </a:solidFill>
                <a:latin typeface="Arial" charset="0"/>
                <a:sym typeface="Symbol" pitchFamily="18" charset="2"/>
              </a:rPr>
              <a:t></a:t>
            </a:r>
            <a:r>
              <a:rPr lang="de-DE" sz="1600" b="1" dirty="0">
                <a:solidFill>
                  <a:srgbClr val="009900"/>
                </a:solidFill>
                <a:latin typeface="Arial" charset="0"/>
              </a:rPr>
              <a:t>m produced by a high energy particle.</a:t>
            </a:r>
          </a:p>
          <a:p>
            <a:pPr>
              <a:defRPr/>
            </a:pPr>
            <a:endParaRPr lang="de-DE" sz="1600" b="1" dirty="0">
              <a:solidFill>
                <a:srgbClr val="009900"/>
              </a:solidFill>
              <a:latin typeface="Arial" charset="0"/>
            </a:endParaRPr>
          </a:p>
          <a:p>
            <a:pPr>
              <a:defRPr/>
            </a:pPr>
            <a:r>
              <a:rPr lang="de-DE" sz="1600" b="1" dirty="0" err="1">
                <a:solidFill>
                  <a:srgbClr val="002060"/>
                </a:solidFill>
                <a:latin typeface="Arial" charset="0"/>
              </a:rPr>
              <a:t>Why</a:t>
            </a:r>
            <a:r>
              <a:rPr lang="de-DE" sz="1600" b="1" dirty="0">
                <a:solidFill>
                  <a:srgbClr val="002060"/>
                </a:solidFill>
                <a:latin typeface="Arial" charset="0"/>
              </a:rPr>
              <a:t> </a:t>
            </a:r>
            <a:r>
              <a:rPr lang="de-DE" sz="1600" b="1" dirty="0" err="1">
                <a:solidFill>
                  <a:srgbClr val="002060"/>
                </a:solidFill>
                <a:latin typeface="Arial" charset="0"/>
              </a:rPr>
              <a:t>can</a:t>
            </a:r>
            <a:r>
              <a:rPr lang="de-DE" sz="1600" b="1" dirty="0">
                <a:solidFill>
                  <a:srgbClr val="002060"/>
                </a:solidFill>
                <a:latin typeface="Arial" charset="0"/>
              </a:rPr>
              <a:t> we use Si as a solid state </a:t>
            </a:r>
            <a:r>
              <a:rPr lang="de-DE" sz="1600" b="1" dirty="0" err="1">
                <a:solidFill>
                  <a:srgbClr val="002060"/>
                </a:solidFill>
                <a:latin typeface="Arial" charset="0"/>
              </a:rPr>
              <a:t>detector</a:t>
            </a:r>
            <a:r>
              <a:rPr lang="de-DE" sz="1600" b="1" dirty="0">
                <a:solidFill>
                  <a:srgbClr val="002060"/>
                </a:solidFill>
                <a:latin typeface="Arial" charset="0"/>
              </a:rPr>
              <a:t> ???  </a:t>
            </a:r>
          </a:p>
          <a:p>
            <a:pPr>
              <a:defRPr/>
            </a:pPr>
            <a:endParaRPr lang="en-US" sz="1600" b="1" dirty="0">
              <a:solidFill>
                <a:schemeClr val="accent6"/>
              </a:solidFill>
              <a:latin typeface="Arial" charset="0"/>
              <a:sym typeface="Wingdings" pitchFamily="2" charset="2"/>
            </a:endParaRPr>
          </a:p>
          <a:p>
            <a:pPr>
              <a:defRPr/>
            </a:pPr>
            <a:endParaRPr lang="en-US" sz="1400" b="1" dirty="0">
              <a:solidFill>
                <a:schemeClr val="accent6"/>
              </a:solidFill>
              <a:latin typeface="Arial" charset="0"/>
              <a:sym typeface="Wingdings" pitchFamily="2" charset="2"/>
            </a:endParaRPr>
          </a:p>
          <a:p>
            <a:pPr>
              <a:defRPr/>
            </a:pPr>
            <a:endParaRPr lang="en-US" sz="1400" b="1" dirty="0">
              <a:solidFill>
                <a:schemeClr val="accent6"/>
              </a:solidFill>
              <a:latin typeface="Arial" charset="0"/>
              <a:sym typeface="Wingdings" pitchFamily="2" charset="2"/>
            </a:endParaRPr>
          </a:p>
        </p:txBody>
      </p:sp>
      <p:pic>
        <p:nvPicPr>
          <p:cNvPr id="15366" name="Picture 1"/>
          <p:cNvPicPr>
            <a:picLocks noChangeAspect="1" noChangeArrowheads="1"/>
          </p:cNvPicPr>
          <p:nvPr/>
        </p:nvPicPr>
        <p:blipFill>
          <a:blip r:embed="rId2" cstate="print"/>
          <a:srcRect/>
          <a:stretch>
            <a:fillRect/>
          </a:stretch>
        </p:blipFill>
        <p:spPr bwMode="auto">
          <a:xfrm>
            <a:off x="5867400" y="1828800"/>
            <a:ext cx="2981325" cy="2371725"/>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457200" y="609600"/>
            <a:ext cx="1854200" cy="1828800"/>
          </a:xfrm>
          <a:prstGeom prst="rect">
            <a:avLst/>
          </a:prstGeom>
          <a:noFill/>
          <a:ln w="28575">
            <a:noFill/>
            <a:miter lim="800000"/>
            <a:headEnd/>
            <a:tailEnd/>
          </a:ln>
        </p:spPr>
      </p:pic>
      <p:pic>
        <p:nvPicPr>
          <p:cNvPr id="16387" name="Picture 3"/>
          <p:cNvPicPr>
            <a:picLocks noChangeAspect="1" noChangeArrowheads="1"/>
          </p:cNvPicPr>
          <p:nvPr/>
        </p:nvPicPr>
        <p:blipFill>
          <a:blip r:embed="rId3" cstate="print"/>
          <a:srcRect/>
          <a:stretch>
            <a:fillRect/>
          </a:stretch>
        </p:blipFill>
        <p:spPr bwMode="auto">
          <a:xfrm>
            <a:off x="385763" y="2700338"/>
            <a:ext cx="2097087" cy="1684337"/>
          </a:xfrm>
          <a:prstGeom prst="rect">
            <a:avLst/>
          </a:prstGeom>
          <a:noFill/>
          <a:ln w="28575">
            <a:noFill/>
            <a:miter lim="800000"/>
            <a:headEnd/>
            <a:tailEnd/>
          </a:ln>
        </p:spPr>
      </p:pic>
      <p:pic>
        <p:nvPicPr>
          <p:cNvPr id="16388" name="Picture 4"/>
          <p:cNvPicPr>
            <a:picLocks noChangeAspect="1" noChangeArrowheads="1"/>
          </p:cNvPicPr>
          <p:nvPr/>
        </p:nvPicPr>
        <p:blipFill>
          <a:blip r:embed="rId4" cstate="print"/>
          <a:srcRect/>
          <a:stretch>
            <a:fillRect/>
          </a:stretch>
        </p:blipFill>
        <p:spPr bwMode="auto">
          <a:xfrm>
            <a:off x="385763" y="4452938"/>
            <a:ext cx="2117725" cy="1855787"/>
          </a:xfrm>
          <a:prstGeom prst="rect">
            <a:avLst/>
          </a:prstGeom>
          <a:noFill/>
          <a:ln w="28575">
            <a:noFill/>
            <a:miter lim="800000"/>
            <a:headEnd/>
            <a:tailEnd/>
          </a:ln>
        </p:spPr>
      </p:pic>
      <p:sp>
        <p:nvSpPr>
          <p:cNvPr id="16389" name="Text Box 8"/>
          <p:cNvSpPr txBox="1">
            <a:spLocks noChangeArrowheads="1"/>
          </p:cNvSpPr>
          <p:nvPr/>
        </p:nvSpPr>
        <p:spPr bwMode="auto">
          <a:xfrm>
            <a:off x="842963" y="2395538"/>
            <a:ext cx="1066800" cy="336550"/>
          </a:xfrm>
          <a:prstGeom prst="rect">
            <a:avLst/>
          </a:prstGeom>
          <a:noFill/>
          <a:ln w="9525">
            <a:noFill/>
            <a:miter lim="800000"/>
            <a:headEnd/>
            <a:tailEnd/>
          </a:ln>
        </p:spPr>
        <p:txBody>
          <a:bodyPr>
            <a:spAutoFit/>
          </a:bodyPr>
          <a:lstStyle/>
          <a:p>
            <a:r>
              <a:rPr lang="en-US" sz="1600" b="1">
                <a:solidFill>
                  <a:schemeClr val="accent2"/>
                </a:solidFill>
              </a:rPr>
              <a:t>doping</a:t>
            </a:r>
          </a:p>
        </p:txBody>
      </p:sp>
      <p:grpSp>
        <p:nvGrpSpPr>
          <p:cNvPr id="16390" name="Group 11"/>
          <p:cNvGrpSpPr>
            <a:grpSpLocks/>
          </p:cNvGrpSpPr>
          <p:nvPr/>
        </p:nvGrpSpPr>
        <p:grpSpPr bwMode="auto">
          <a:xfrm>
            <a:off x="5867400" y="914400"/>
            <a:ext cx="3276600" cy="5638800"/>
            <a:chOff x="319" y="188"/>
            <a:chExt cx="2405" cy="4073"/>
          </a:xfrm>
        </p:grpSpPr>
        <p:pic>
          <p:nvPicPr>
            <p:cNvPr id="16395" name="Picture 12"/>
            <p:cNvPicPr>
              <a:picLocks noChangeAspect="1" noChangeArrowheads="1"/>
            </p:cNvPicPr>
            <p:nvPr/>
          </p:nvPicPr>
          <p:blipFill>
            <a:blip r:embed="rId5" cstate="print"/>
            <a:srcRect/>
            <a:stretch>
              <a:fillRect/>
            </a:stretch>
          </p:blipFill>
          <p:spPr bwMode="auto">
            <a:xfrm>
              <a:off x="319" y="188"/>
              <a:ext cx="2405" cy="4073"/>
            </a:xfrm>
            <a:prstGeom prst="rect">
              <a:avLst/>
            </a:prstGeom>
            <a:noFill/>
            <a:ln w="9525" algn="ctr">
              <a:noFill/>
              <a:miter lim="800000"/>
              <a:headEnd/>
              <a:tailEnd/>
            </a:ln>
          </p:spPr>
        </p:pic>
        <p:sp>
          <p:nvSpPr>
            <p:cNvPr id="16396" name="Text Box 13"/>
            <p:cNvSpPr txBox="1">
              <a:spLocks noChangeArrowheads="1"/>
            </p:cNvSpPr>
            <p:nvPr/>
          </p:nvSpPr>
          <p:spPr bwMode="auto">
            <a:xfrm>
              <a:off x="977" y="302"/>
              <a:ext cx="229" cy="286"/>
            </a:xfrm>
            <a:prstGeom prst="rect">
              <a:avLst/>
            </a:prstGeom>
            <a:noFill/>
            <a:ln w="9525" algn="ctr">
              <a:noFill/>
              <a:miter lim="800000"/>
              <a:headEnd/>
              <a:tailEnd/>
            </a:ln>
          </p:spPr>
          <p:txBody>
            <a:bodyPr wrap="none">
              <a:spAutoFit/>
            </a:bodyPr>
            <a:lstStyle/>
            <a:p>
              <a:r>
                <a:rPr lang="en-GB" sz="2000">
                  <a:latin typeface="Times New Roman" pitchFamily="18" charset="0"/>
                </a:rPr>
                <a:t>p</a:t>
              </a:r>
            </a:p>
          </p:txBody>
        </p:sp>
        <p:sp>
          <p:nvSpPr>
            <p:cNvPr id="16397" name="Text Box 14"/>
            <p:cNvSpPr txBox="1">
              <a:spLocks noChangeArrowheads="1"/>
            </p:cNvSpPr>
            <p:nvPr/>
          </p:nvSpPr>
          <p:spPr bwMode="auto">
            <a:xfrm>
              <a:off x="1941" y="287"/>
              <a:ext cx="228" cy="286"/>
            </a:xfrm>
            <a:prstGeom prst="rect">
              <a:avLst/>
            </a:prstGeom>
            <a:noFill/>
            <a:ln w="9525" algn="ctr">
              <a:noFill/>
              <a:miter lim="800000"/>
              <a:headEnd/>
              <a:tailEnd/>
            </a:ln>
          </p:spPr>
          <p:txBody>
            <a:bodyPr wrap="none">
              <a:spAutoFit/>
            </a:bodyPr>
            <a:lstStyle/>
            <a:p>
              <a:r>
                <a:rPr lang="en-GB" sz="2000">
                  <a:solidFill>
                    <a:schemeClr val="bg1"/>
                  </a:solidFill>
                  <a:latin typeface="Times New Roman" pitchFamily="18" charset="0"/>
                </a:rPr>
                <a:t>n</a:t>
              </a:r>
            </a:p>
          </p:txBody>
        </p:sp>
      </p:grpSp>
      <p:sp>
        <p:nvSpPr>
          <p:cNvPr id="16391" name="Text Box 17"/>
          <p:cNvSpPr txBox="1">
            <a:spLocks noChangeArrowheads="1"/>
          </p:cNvSpPr>
          <p:nvPr/>
        </p:nvSpPr>
        <p:spPr bwMode="auto">
          <a:xfrm>
            <a:off x="0" y="0"/>
            <a:ext cx="9144000" cy="523875"/>
          </a:xfrm>
          <a:prstGeom prst="rect">
            <a:avLst/>
          </a:prstGeom>
          <a:noFill/>
          <a:ln w="9525">
            <a:noFill/>
            <a:miter lim="800000"/>
            <a:headEnd/>
            <a:tailEnd/>
          </a:ln>
        </p:spPr>
        <p:txBody>
          <a:bodyPr>
            <a:spAutoFit/>
          </a:bodyPr>
          <a:lstStyle/>
          <a:p>
            <a:pPr algn="ctr"/>
            <a:r>
              <a:rPr lang="en-US" sz="2800" b="1">
                <a:solidFill>
                  <a:srgbClr val="FF0000"/>
                </a:solidFill>
              </a:rPr>
              <a:t>Doping of Silicon</a:t>
            </a:r>
          </a:p>
        </p:txBody>
      </p:sp>
      <p:sp>
        <p:nvSpPr>
          <p:cNvPr id="16392" name="Footer Placeholder 17"/>
          <p:cNvSpPr>
            <a:spLocks noGrp="1"/>
          </p:cNvSpPr>
          <p:nvPr>
            <p:ph type="ftr" sz="quarter" idx="11"/>
          </p:nvPr>
        </p:nvSpPr>
        <p:spPr>
          <a:noFill/>
        </p:spPr>
        <p:txBody>
          <a:bodyPr/>
          <a:lstStyle/>
          <a:p>
            <a:r>
              <a:rPr lang="en-US" smtClean="0"/>
              <a:t>W. Riegler/CERN</a:t>
            </a:r>
          </a:p>
        </p:txBody>
      </p:sp>
      <p:sp>
        <p:nvSpPr>
          <p:cNvPr id="16393" name="Slide Number Placeholder 16"/>
          <p:cNvSpPr>
            <a:spLocks noGrp="1"/>
          </p:cNvSpPr>
          <p:nvPr>
            <p:ph type="sldNum" sz="quarter" idx="12"/>
          </p:nvPr>
        </p:nvSpPr>
        <p:spPr>
          <a:noFill/>
        </p:spPr>
        <p:txBody>
          <a:bodyPr/>
          <a:lstStyle/>
          <a:p>
            <a:fld id="{3B4BAE2D-A235-4989-87ED-673DC6A6F284}" type="slidenum">
              <a:rPr lang="en-US" smtClean="0"/>
              <a:pPr/>
              <a:t>11</a:t>
            </a:fld>
            <a:endParaRPr lang="en-US" smtClean="0"/>
          </a:p>
        </p:txBody>
      </p:sp>
      <p:sp>
        <p:nvSpPr>
          <p:cNvPr id="16394" name="Rectangle 16"/>
          <p:cNvSpPr>
            <a:spLocks noChangeArrowheads="1"/>
          </p:cNvSpPr>
          <p:nvPr/>
        </p:nvSpPr>
        <p:spPr bwMode="auto">
          <a:xfrm>
            <a:off x="2819400" y="838200"/>
            <a:ext cx="2895600" cy="5262563"/>
          </a:xfrm>
          <a:prstGeom prst="rect">
            <a:avLst/>
          </a:prstGeom>
          <a:noFill/>
          <a:ln w="9525">
            <a:noFill/>
            <a:miter lim="800000"/>
            <a:headEnd/>
            <a:tailEnd/>
          </a:ln>
        </p:spPr>
        <p:txBody>
          <a:bodyPr>
            <a:spAutoFit/>
          </a:bodyPr>
          <a:lstStyle/>
          <a:p>
            <a:r>
              <a:rPr lang="en-US" sz="1600" b="1">
                <a:solidFill>
                  <a:srgbClr val="002060"/>
                </a:solidFill>
                <a:sym typeface="Wingdings" pitchFamily="2" charset="2"/>
              </a:rPr>
              <a:t>In a silicon crystal at a given temperature the number of electrons in the conduction band is equal to the number of holes in the valence band.</a:t>
            </a:r>
          </a:p>
          <a:p>
            <a:endParaRPr lang="en-US" sz="1600" b="1">
              <a:solidFill>
                <a:srgbClr val="002060"/>
              </a:solidFill>
              <a:sym typeface="Wingdings" pitchFamily="2" charset="2"/>
            </a:endParaRPr>
          </a:p>
          <a:p>
            <a:endParaRPr lang="en-US" sz="1600" b="1">
              <a:solidFill>
                <a:srgbClr val="002060"/>
              </a:solidFill>
              <a:sym typeface="Wingdings" pitchFamily="2" charset="2"/>
            </a:endParaRPr>
          </a:p>
          <a:p>
            <a:r>
              <a:rPr lang="en-US" sz="1600" b="1">
                <a:solidFill>
                  <a:srgbClr val="008000"/>
                </a:solidFill>
                <a:sym typeface="Wingdings" pitchFamily="2" charset="2"/>
              </a:rPr>
              <a:t>Doping Silicon with Arsen (+5) it becomes and n-type conductor (more electrons than holes).</a:t>
            </a:r>
          </a:p>
          <a:p>
            <a:endParaRPr lang="en-US" sz="1600" b="1">
              <a:solidFill>
                <a:srgbClr val="002060"/>
              </a:solidFill>
              <a:sym typeface="Wingdings" pitchFamily="2" charset="2"/>
            </a:endParaRPr>
          </a:p>
          <a:p>
            <a:endParaRPr lang="en-US" sz="1600" b="1">
              <a:solidFill>
                <a:srgbClr val="002060"/>
              </a:solidFill>
              <a:sym typeface="Wingdings" pitchFamily="2" charset="2"/>
            </a:endParaRPr>
          </a:p>
          <a:p>
            <a:r>
              <a:rPr lang="en-US" sz="1600" b="1">
                <a:solidFill>
                  <a:srgbClr val="002060"/>
                </a:solidFill>
                <a:sym typeface="Wingdings" pitchFamily="2" charset="2"/>
              </a:rPr>
              <a:t>Doping Silicon with Boron (+3) it becomes a p-type conductor  (more holes than electrons). </a:t>
            </a:r>
          </a:p>
          <a:p>
            <a:endParaRPr lang="en-US" sz="1600" b="1">
              <a:solidFill>
                <a:srgbClr val="002060"/>
              </a:solidFill>
              <a:sym typeface="Wingdings" pitchFamily="2" charset="2"/>
            </a:endParaRPr>
          </a:p>
          <a:p>
            <a:r>
              <a:rPr lang="en-US" sz="1600" b="1">
                <a:solidFill>
                  <a:srgbClr val="FF0000"/>
                </a:solidFill>
                <a:sym typeface="Wingdings" pitchFamily="2" charset="2"/>
              </a:rPr>
              <a:t>Bringing p and n in contact makes a diode.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1" name="Picture 3"/>
          <p:cNvPicPr>
            <a:picLocks noChangeAspect="1" noChangeArrowheads="1"/>
          </p:cNvPicPr>
          <p:nvPr/>
        </p:nvPicPr>
        <p:blipFill>
          <a:blip r:embed="rId2" cstate="print"/>
          <a:srcRect/>
          <a:stretch>
            <a:fillRect/>
          </a:stretch>
        </p:blipFill>
        <p:spPr bwMode="auto">
          <a:xfrm>
            <a:off x="4495800" y="1524000"/>
            <a:ext cx="4267200" cy="3924300"/>
          </a:xfrm>
          <a:prstGeom prst="rect">
            <a:avLst/>
          </a:prstGeom>
          <a:noFill/>
          <a:ln w="9525" algn="ctr">
            <a:noFill/>
            <a:miter lim="800000"/>
            <a:headEnd/>
            <a:tailEnd/>
          </a:ln>
        </p:spPr>
      </p:pic>
      <p:sp>
        <p:nvSpPr>
          <p:cNvPr id="17411" name="Text Box 4"/>
          <p:cNvSpPr txBox="1">
            <a:spLocks noChangeArrowheads="1"/>
          </p:cNvSpPr>
          <p:nvPr/>
        </p:nvSpPr>
        <p:spPr bwMode="auto">
          <a:xfrm>
            <a:off x="457200" y="1143000"/>
            <a:ext cx="3657600" cy="5262563"/>
          </a:xfrm>
          <a:prstGeom prst="rect">
            <a:avLst/>
          </a:prstGeom>
          <a:noFill/>
          <a:ln w="9525">
            <a:noFill/>
            <a:miter lim="800000"/>
            <a:headEnd/>
            <a:tailEnd/>
          </a:ln>
        </p:spPr>
        <p:txBody>
          <a:bodyPr>
            <a:spAutoFit/>
          </a:bodyPr>
          <a:lstStyle/>
          <a:p>
            <a:r>
              <a:rPr lang="en-US" sz="1600" b="1">
                <a:solidFill>
                  <a:srgbClr val="002060"/>
                </a:solidFill>
              </a:rPr>
              <a:t>At the p-n junction the charges are depleted and a zone free of charge carriers is established.</a:t>
            </a:r>
          </a:p>
          <a:p>
            <a:endParaRPr lang="en-US" sz="1600" b="1">
              <a:solidFill>
                <a:schemeClr val="accent2"/>
              </a:solidFill>
            </a:endParaRPr>
          </a:p>
          <a:p>
            <a:r>
              <a:rPr lang="en-US" sz="1600" b="1">
                <a:solidFill>
                  <a:srgbClr val="008000"/>
                </a:solidFill>
              </a:rPr>
              <a:t>By applying a voltage, the depletion zone can be extended to the entire diode </a:t>
            </a:r>
            <a:r>
              <a:rPr lang="en-US" sz="1600" b="1">
                <a:solidFill>
                  <a:srgbClr val="008000"/>
                </a:solidFill>
                <a:sym typeface="Wingdings" pitchFamily="2" charset="2"/>
              </a:rPr>
              <a:t> highly insulating layer.</a:t>
            </a:r>
            <a:endParaRPr lang="en-US" sz="1600" b="1">
              <a:solidFill>
                <a:srgbClr val="008000"/>
              </a:solidFill>
            </a:endParaRPr>
          </a:p>
          <a:p>
            <a:endParaRPr lang="en-US" sz="1600" b="1">
              <a:solidFill>
                <a:srgbClr val="009900"/>
              </a:solidFill>
              <a:sym typeface="Wingdings" pitchFamily="2" charset="2"/>
            </a:endParaRPr>
          </a:p>
          <a:p>
            <a:r>
              <a:rPr lang="en-US" sz="1600" b="1">
                <a:solidFill>
                  <a:srgbClr val="002060"/>
                </a:solidFill>
                <a:sym typeface="Wingdings" pitchFamily="2" charset="2"/>
              </a:rPr>
              <a:t>An ionizing particle produces free charge carriers in the diode, which  drift in the electric field and induce an electrical signal on the metal electrodes.</a:t>
            </a:r>
          </a:p>
          <a:p>
            <a:endParaRPr lang="en-US" sz="1600" b="1">
              <a:solidFill>
                <a:schemeClr val="accent2"/>
              </a:solidFill>
              <a:sym typeface="Wingdings" pitchFamily="2" charset="2"/>
            </a:endParaRPr>
          </a:p>
          <a:p>
            <a:r>
              <a:rPr lang="en-US" sz="1600" b="1">
                <a:solidFill>
                  <a:srgbClr val="008000"/>
                </a:solidFill>
                <a:sym typeface="Wingdings" pitchFamily="2" charset="2"/>
              </a:rPr>
              <a:t>As silicon is the most commonly used material in the electronics industry, it has one big advantage with respect to other materials, namely highly developed technology.</a:t>
            </a:r>
          </a:p>
          <a:p>
            <a:endParaRPr lang="en-US" sz="1600" b="1">
              <a:solidFill>
                <a:schemeClr val="accent2"/>
              </a:solidFill>
              <a:sym typeface="Wingdings" pitchFamily="2" charset="2"/>
            </a:endParaRPr>
          </a:p>
        </p:txBody>
      </p:sp>
      <p:sp>
        <p:nvSpPr>
          <p:cNvPr id="17412" name="Footer Placeholder 6"/>
          <p:cNvSpPr>
            <a:spLocks noGrp="1"/>
          </p:cNvSpPr>
          <p:nvPr>
            <p:ph type="ftr" sz="quarter" idx="11"/>
          </p:nvPr>
        </p:nvSpPr>
        <p:spPr>
          <a:noFill/>
        </p:spPr>
        <p:txBody>
          <a:bodyPr/>
          <a:lstStyle/>
          <a:p>
            <a:r>
              <a:rPr lang="en-US" smtClean="0"/>
              <a:t>W. Riegler/CERN</a:t>
            </a:r>
          </a:p>
        </p:txBody>
      </p:sp>
      <p:sp>
        <p:nvSpPr>
          <p:cNvPr id="17413" name="Slide Number Placeholder 5"/>
          <p:cNvSpPr>
            <a:spLocks noGrp="1"/>
          </p:cNvSpPr>
          <p:nvPr>
            <p:ph type="sldNum" sz="quarter" idx="12"/>
          </p:nvPr>
        </p:nvSpPr>
        <p:spPr>
          <a:noFill/>
        </p:spPr>
        <p:txBody>
          <a:bodyPr/>
          <a:lstStyle/>
          <a:p>
            <a:fld id="{1339A7BF-6B79-4037-9DC7-972BF7F3D4F2}" type="slidenum">
              <a:rPr lang="en-US" smtClean="0"/>
              <a:pPr/>
              <a:t>12</a:t>
            </a:fld>
            <a:endParaRPr lang="en-US" smtClean="0"/>
          </a:p>
        </p:txBody>
      </p:sp>
      <p:sp>
        <p:nvSpPr>
          <p:cNvPr id="17414" name="Text Box 17"/>
          <p:cNvSpPr txBox="1">
            <a:spLocks noChangeArrowheads="1"/>
          </p:cNvSpPr>
          <p:nvPr/>
        </p:nvSpPr>
        <p:spPr bwMode="auto">
          <a:xfrm>
            <a:off x="1143000" y="152400"/>
            <a:ext cx="6553200" cy="523875"/>
          </a:xfrm>
          <a:prstGeom prst="rect">
            <a:avLst/>
          </a:prstGeom>
          <a:noFill/>
          <a:ln w="9525">
            <a:noFill/>
            <a:miter lim="800000"/>
            <a:headEnd/>
            <a:tailEnd/>
          </a:ln>
        </p:spPr>
        <p:txBody>
          <a:bodyPr>
            <a:spAutoFit/>
          </a:bodyPr>
          <a:lstStyle/>
          <a:p>
            <a:r>
              <a:rPr lang="en-US" sz="2800" b="1">
                <a:solidFill>
                  <a:srgbClr val="FF0000"/>
                </a:solidFill>
              </a:rPr>
              <a:t>Si-Diode used as a Particle Detector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68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068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p:cNvSpPr txBox="1">
            <a:spLocks noChangeArrowheads="1"/>
          </p:cNvSpPr>
          <p:nvPr/>
        </p:nvSpPr>
        <p:spPr bwMode="auto">
          <a:xfrm>
            <a:off x="2514600" y="3143250"/>
            <a:ext cx="2057400" cy="1168400"/>
          </a:xfrm>
          <a:prstGeom prst="rect">
            <a:avLst/>
          </a:prstGeom>
          <a:noFill/>
          <a:ln w="9525">
            <a:noFill/>
            <a:miter lim="800000"/>
            <a:headEnd/>
            <a:tailEnd/>
          </a:ln>
        </p:spPr>
        <p:txBody>
          <a:bodyPr>
            <a:spAutoFit/>
          </a:bodyPr>
          <a:lstStyle/>
          <a:p>
            <a:r>
              <a:rPr lang="en-US" sz="1400" b="1">
                <a:solidFill>
                  <a:srgbClr val="002060"/>
                </a:solidFill>
              </a:rPr>
              <a:t>Zone without free charge carriers positively charged.</a:t>
            </a:r>
          </a:p>
          <a:p>
            <a:r>
              <a:rPr lang="en-US" sz="1400" b="1">
                <a:solidFill>
                  <a:srgbClr val="002060"/>
                </a:solidFill>
              </a:rPr>
              <a:t>Sensitive Detector Volume.</a:t>
            </a:r>
          </a:p>
        </p:txBody>
      </p:sp>
      <p:sp>
        <p:nvSpPr>
          <p:cNvPr id="18435" name="Footer Placeholder 6"/>
          <p:cNvSpPr>
            <a:spLocks noGrp="1"/>
          </p:cNvSpPr>
          <p:nvPr>
            <p:ph type="ftr" sz="quarter" idx="11"/>
          </p:nvPr>
        </p:nvSpPr>
        <p:spPr>
          <a:noFill/>
        </p:spPr>
        <p:txBody>
          <a:bodyPr/>
          <a:lstStyle/>
          <a:p>
            <a:r>
              <a:rPr lang="en-US" smtClean="0"/>
              <a:t>W. Riegler/CERN</a:t>
            </a:r>
          </a:p>
        </p:txBody>
      </p:sp>
      <p:sp>
        <p:nvSpPr>
          <p:cNvPr id="18436" name="Slide Number Placeholder 5"/>
          <p:cNvSpPr>
            <a:spLocks noGrp="1"/>
          </p:cNvSpPr>
          <p:nvPr>
            <p:ph type="sldNum" sz="quarter" idx="12"/>
          </p:nvPr>
        </p:nvSpPr>
        <p:spPr>
          <a:noFill/>
        </p:spPr>
        <p:txBody>
          <a:bodyPr/>
          <a:lstStyle/>
          <a:p>
            <a:fld id="{2965E9FC-4891-40B1-A7EE-836CD0FFFD29}" type="slidenum">
              <a:rPr lang="en-US" smtClean="0"/>
              <a:pPr/>
              <a:t>13</a:t>
            </a:fld>
            <a:endParaRPr lang="en-US" smtClean="0"/>
          </a:p>
        </p:txBody>
      </p:sp>
      <p:sp>
        <p:nvSpPr>
          <p:cNvPr id="18437" name="Text Box 17"/>
          <p:cNvSpPr txBox="1">
            <a:spLocks noChangeArrowheads="1"/>
          </p:cNvSpPr>
          <p:nvPr/>
        </p:nvSpPr>
        <p:spPr bwMode="auto">
          <a:xfrm>
            <a:off x="1295400" y="152400"/>
            <a:ext cx="6553200" cy="523875"/>
          </a:xfrm>
          <a:prstGeom prst="rect">
            <a:avLst/>
          </a:prstGeom>
          <a:noFill/>
          <a:ln w="9525">
            <a:noFill/>
            <a:miter lim="800000"/>
            <a:headEnd/>
            <a:tailEnd/>
          </a:ln>
        </p:spPr>
        <p:txBody>
          <a:bodyPr>
            <a:spAutoFit/>
          </a:bodyPr>
          <a:lstStyle/>
          <a:p>
            <a:r>
              <a:rPr lang="en-US" sz="2800" b="1">
                <a:solidFill>
                  <a:srgbClr val="FF0000"/>
                </a:solidFill>
              </a:rPr>
              <a:t>Under-Depleted Silicon Detector</a:t>
            </a:r>
          </a:p>
        </p:txBody>
      </p:sp>
      <p:sp>
        <p:nvSpPr>
          <p:cNvPr id="18438" name="TextBox 130"/>
          <p:cNvSpPr txBox="1">
            <a:spLocks noChangeArrowheads="1"/>
          </p:cNvSpPr>
          <p:nvPr/>
        </p:nvSpPr>
        <p:spPr bwMode="auto">
          <a:xfrm>
            <a:off x="4038600" y="2762250"/>
            <a:ext cx="312738" cy="368300"/>
          </a:xfrm>
          <a:prstGeom prst="rect">
            <a:avLst/>
          </a:prstGeom>
          <a:noFill/>
          <a:ln w="9525">
            <a:noFill/>
            <a:miter lim="800000"/>
            <a:headEnd/>
            <a:tailEnd/>
          </a:ln>
        </p:spPr>
        <p:txBody>
          <a:bodyPr wrap="none">
            <a:spAutoFit/>
          </a:bodyPr>
          <a:lstStyle/>
          <a:p>
            <a:r>
              <a:rPr lang="en-US"/>
              <a:t>n</a:t>
            </a:r>
          </a:p>
        </p:txBody>
      </p:sp>
      <p:sp>
        <p:nvSpPr>
          <p:cNvPr id="18439" name="TextBox 131"/>
          <p:cNvSpPr txBox="1">
            <a:spLocks noChangeArrowheads="1"/>
          </p:cNvSpPr>
          <p:nvPr/>
        </p:nvSpPr>
        <p:spPr bwMode="auto">
          <a:xfrm>
            <a:off x="2209800" y="2762250"/>
            <a:ext cx="312738" cy="368300"/>
          </a:xfrm>
          <a:prstGeom prst="rect">
            <a:avLst/>
          </a:prstGeom>
          <a:noFill/>
          <a:ln w="9525">
            <a:noFill/>
            <a:miter lim="800000"/>
            <a:headEnd/>
            <a:tailEnd/>
          </a:ln>
        </p:spPr>
        <p:txBody>
          <a:bodyPr wrap="none">
            <a:spAutoFit/>
          </a:bodyPr>
          <a:lstStyle/>
          <a:p>
            <a:r>
              <a:rPr lang="en-US"/>
              <a:t>p</a:t>
            </a:r>
          </a:p>
        </p:txBody>
      </p:sp>
      <p:cxnSp>
        <p:nvCxnSpPr>
          <p:cNvPr id="140" name="Straight Connector 139"/>
          <p:cNvCxnSpPr/>
          <p:nvPr/>
        </p:nvCxnSpPr>
        <p:spPr>
          <a:xfrm>
            <a:off x="5943600" y="1847850"/>
            <a:ext cx="18288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438400" y="1238250"/>
            <a:ext cx="3505200" cy="1143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2286000" y="1238250"/>
            <a:ext cx="152400" cy="1143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p:cNvSpPr/>
          <p:nvPr/>
        </p:nvSpPr>
        <p:spPr>
          <a:xfrm>
            <a:off x="4648200" y="13144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4953000" y="14668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4648200" y="15430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4800600" y="13144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5715000" y="18478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a:xfrm>
            <a:off x="4876800" y="16192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4724400" y="19240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Oval 15"/>
          <p:cNvSpPr/>
          <p:nvPr/>
        </p:nvSpPr>
        <p:spPr>
          <a:xfrm>
            <a:off x="4876800" y="20002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Oval 16"/>
          <p:cNvSpPr/>
          <p:nvPr/>
        </p:nvSpPr>
        <p:spPr>
          <a:xfrm>
            <a:off x="4876800" y="18478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Oval 17"/>
          <p:cNvSpPr/>
          <p:nvPr/>
        </p:nvSpPr>
        <p:spPr>
          <a:xfrm>
            <a:off x="5029200" y="16954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Oval 18"/>
          <p:cNvSpPr/>
          <p:nvPr/>
        </p:nvSpPr>
        <p:spPr>
          <a:xfrm>
            <a:off x="4648200" y="17716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p:cNvSpPr/>
          <p:nvPr/>
        </p:nvSpPr>
        <p:spPr>
          <a:xfrm>
            <a:off x="4648200" y="20764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p:cNvSpPr/>
          <p:nvPr/>
        </p:nvSpPr>
        <p:spPr>
          <a:xfrm>
            <a:off x="5105400" y="13906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p:cNvSpPr/>
          <p:nvPr/>
        </p:nvSpPr>
        <p:spPr>
          <a:xfrm>
            <a:off x="5334000" y="14668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Oval 22"/>
          <p:cNvSpPr/>
          <p:nvPr/>
        </p:nvSpPr>
        <p:spPr>
          <a:xfrm>
            <a:off x="5181600" y="15430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Oval 23"/>
          <p:cNvSpPr/>
          <p:nvPr/>
        </p:nvSpPr>
        <p:spPr>
          <a:xfrm>
            <a:off x="5334000" y="13144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Oval 24"/>
          <p:cNvSpPr/>
          <p:nvPr/>
        </p:nvSpPr>
        <p:spPr>
          <a:xfrm>
            <a:off x="5791200" y="16192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Oval 25"/>
          <p:cNvSpPr/>
          <p:nvPr/>
        </p:nvSpPr>
        <p:spPr>
          <a:xfrm>
            <a:off x="5410200" y="16192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Oval 26"/>
          <p:cNvSpPr/>
          <p:nvPr/>
        </p:nvSpPr>
        <p:spPr>
          <a:xfrm>
            <a:off x="5181600" y="18478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Oval 27"/>
          <p:cNvSpPr/>
          <p:nvPr/>
        </p:nvSpPr>
        <p:spPr>
          <a:xfrm>
            <a:off x="5334000" y="20002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Oval 28"/>
          <p:cNvSpPr/>
          <p:nvPr/>
        </p:nvSpPr>
        <p:spPr>
          <a:xfrm>
            <a:off x="5410200" y="18478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Oval 29"/>
          <p:cNvSpPr/>
          <p:nvPr/>
        </p:nvSpPr>
        <p:spPr>
          <a:xfrm>
            <a:off x="5562600" y="16954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Oval 30"/>
          <p:cNvSpPr/>
          <p:nvPr/>
        </p:nvSpPr>
        <p:spPr>
          <a:xfrm>
            <a:off x="5029200" y="20002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Oval 31"/>
          <p:cNvSpPr/>
          <p:nvPr/>
        </p:nvSpPr>
        <p:spPr>
          <a:xfrm>
            <a:off x="5181600" y="21526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Oval 32"/>
          <p:cNvSpPr/>
          <p:nvPr/>
        </p:nvSpPr>
        <p:spPr>
          <a:xfrm>
            <a:off x="4876800" y="22288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Oval 33"/>
          <p:cNvSpPr/>
          <p:nvPr/>
        </p:nvSpPr>
        <p:spPr>
          <a:xfrm>
            <a:off x="5638800" y="19240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Oval 34"/>
          <p:cNvSpPr/>
          <p:nvPr/>
        </p:nvSpPr>
        <p:spPr>
          <a:xfrm>
            <a:off x="5486400" y="21526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Oval 35"/>
          <p:cNvSpPr/>
          <p:nvPr/>
        </p:nvSpPr>
        <p:spPr>
          <a:xfrm>
            <a:off x="5638800" y="21526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Oval 36"/>
          <p:cNvSpPr/>
          <p:nvPr/>
        </p:nvSpPr>
        <p:spPr>
          <a:xfrm>
            <a:off x="5791200" y="23050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Oval 37"/>
          <p:cNvSpPr/>
          <p:nvPr/>
        </p:nvSpPr>
        <p:spPr>
          <a:xfrm>
            <a:off x="5638800" y="13906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Oval 38"/>
          <p:cNvSpPr/>
          <p:nvPr/>
        </p:nvSpPr>
        <p:spPr>
          <a:xfrm>
            <a:off x="5562600" y="15430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Oval 39"/>
          <p:cNvSpPr/>
          <p:nvPr/>
        </p:nvSpPr>
        <p:spPr>
          <a:xfrm>
            <a:off x="5791200" y="20764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Oval 40"/>
          <p:cNvSpPr/>
          <p:nvPr/>
        </p:nvSpPr>
        <p:spPr>
          <a:xfrm>
            <a:off x="5410200" y="22288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Oval 41"/>
          <p:cNvSpPr/>
          <p:nvPr/>
        </p:nvSpPr>
        <p:spPr>
          <a:xfrm>
            <a:off x="4724400" y="22288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Oval 42"/>
          <p:cNvSpPr/>
          <p:nvPr/>
        </p:nvSpPr>
        <p:spPr>
          <a:xfrm>
            <a:off x="5029200" y="2152650"/>
            <a:ext cx="76200" cy="762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8478" name="Group 45"/>
          <p:cNvGrpSpPr>
            <a:grpSpLocks/>
          </p:cNvGrpSpPr>
          <p:nvPr/>
        </p:nvGrpSpPr>
        <p:grpSpPr bwMode="auto">
          <a:xfrm>
            <a:off x="3200400" y="1435100"/>
            <a:ext cx="319088" cy="369888"/>
            <a:chOff x="3657600" y="2102736"/>
            <a:chExt cx="319318" cy="369332"/>
          </a:xfrm>
        </p:grpSpPr>
        <p:sp>
          <p:nvSpPr>
            <p:cNvPr id="44" name="Oval 43"/>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76" name="TextBox 44"/>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8479" name="Group 46"/>
          <p:cNvGrpSpPr>
            <a:grpSpLocks/>
          </p:cNvGrpSpPr>
          <p:nvPr/>
        </p:nvGrpSpPr>
        <p:grpSpPr bwMode="auto">
          <a:xfrm>
            <a:off x="3352800" y="1587500"/>
            <a:ext cx="319088" cy="369888"/>
            <a:chOff x="3657600" y="2102736"/>
            <a:chExt cx="319318" cy="369332"/>
          </a:xfrm>
        </p:grpSpPr>
        <p:sp>
          <p:nvSpPr>
            <p:cNvPr id="48" name="Oval 47"/>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74" name="TextBox 48"/>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8480" name="Group 49"/>
          <p:cNvGrpSpPr>
            <a:grpSpLocks/>
          </p:cNvGrpSpPr>
          <p:nvPr/>
        </p:nvGrpSpPr>
        <p:grpSpPr bwMode="auto">
          <a:xfrm>
            <a:off x="3505200" y="1314450"/>
            <a:ext cx="319088" cy="368300"/>
            <a:chOff x="3657600" y="2102736"/>
            <a:chExt cx="319318" cy="369332"/>
          </a:xfrm>
        </p:grpSpPr>
        <p:sp>
          <p:nvSpPr>
            <p:cNvPr id="51" name="Oval 50"/>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72" name="TextBox 51"/>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8481" name="Group 52"/>
          <p:cNvGrpSpPr>
            <a:grpSpLocks/>
          </p:cNvGrpSpPr>
          <p:nvPr/>
        </p:nvGrpSpPr>
        <p:grpSpPr bwMode="auto">
          <a:xfrm>
            <a:off x="3657600" y="1892300"/>
            <a:ext cx="319088" cy="369888"/>
            <a:chOff x="3657600" y="2102736"/>
            <a:chExt cx="319318" cy="369332"/>
          </a:xfrm>
        </p:grpSpPr>
        <p:sp>
          <p:nvSpPr>
            <p:cNvPr id="54" name="Oval 53"/>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70" name="TextBox 54"/>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8482" name="Group 55"/>
          <p:cNvGrpSpPr>
            <a:grpSpLocks/>
          </p:cNvGrpSpPr>
          <p:nvPr/>
        </p:nvGrpSpPr>
        <p:grpSpPr bwMode="auto">
          <a:xfrm>
            <a:off x="3810000" y="2044700"/>
            <a:ext cx="319088" cy="369888"/>
            <a:chOff x="3657600" y="2102736"/>
            <a:chExt cx="319318" cy="369332"/>
          </a:xfrm>
        </p:grpSpPr>
        <p:sp>
          <p:nvSpPr>
            <p:cNvPr id="57" name="Oval 56"/>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68" name="TextBox 57"/>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8483" name="Group 58"/>
          <p:cNvGrpSpPr>
            <a:grpSpLocks/>
          </p:cNvGrpSpPr>
          <p:nvPr/>
        </p:nvGrpSpPr>
        <p:grpSpPr bwMode="auto">
          <a:xfrm>
            <a:off x="3048000" y="1847850"/>
            <a:ext cx="319088" cy="368300"/>
            <a:chOff x="3657600" y="2102736"/>
            <a:chExt cx="319318" cy="369332"/>
          </a:xfrm>
        </p:grpSpPr>
        <p:sp>
          <p:nvSpPr>
            <p:cNvPr id="60" name="Oval 59"/>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66" name="TextBox 60"/>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8484" name="Group 61"/>
          <p:cNvGrpSpPr>
            <a:grpSpLocks/>
          </p:cNvGrpSpPr>
          <p:nvPr/>
        </p:nvGrpSpPr>
        <p:grpSpPr bwMode="auto">
          <a:xfrm>
            <a:off x="3733800" y="1543050"/>
            <a:ext cx="319088" cy="368300"/>
            <a:chOff x="3657600" y="2102736"/>
            <a:chExt cx="319318" cy="369332"/>
          </a:xfrm>
        </p:grpSpPr>
        <p:sp>
          <p:nvSpPr>
            <p:cNvPr id="63" name="Oval 62"/>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64" name="TextBox 63"/>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8485" name="Group 64"/>
          <p:cNvGrpSpPr>
            <a:grpSpLocks/>
          </p:cNvGrpSpPr>
          <p:nvPr/>
        </p:nvGrpSpPr>
        <p:grpSpPr bwMode="auto">
          <a:xfrm>
            <a:off x="3200400" y="2000250"/>
            <a:ext cx="319088" cy="368300"/>
            <a:chOff x="3657600" y="2102736"/>
            <a:chExt cx="319318" cy="369332"/>
          </a:xfrm>
        </p:grpSpPr>
        <p:sp>
          <p:nvSpPr>
            <p:cNvPr id="66" name="Oval 65"/>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62" name="TextBox 66"/>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8486" name="Group 67"/>
          <p:cNvGrpSpPr>
            <a:grpSpLocks/>
          </p:cNvGrpSpPr>
          <p:nvPr/>
        </p:nvGrpSpPr>
        <p:grpSpPr bwMode="auto">
          <a:xfrm>
            <a:off x="3352800" y="1771650"/>
            <a:ext cx="319088" cy="368300"/>
            <a:chOff x="3657600" y="2102736"/>
            <a:chExt cx="319318" cy="369332"/>
          </a:xfrm>
        </p:grpSpPr>
        <p:sp>
          <p:nvSpPr>
            <p:cNvPr id="69" name="Oval 68"/>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60" name="TextBox 69"/>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8487" name="Group 70"/>
          <p:cNvGrpSpPr>
            <a:grpSpLocks/>
          </p:cNvGrpSpPr>
          <p:nvPr/>
        </p:nvGrpSpPr>
        <p:grpSpPr bwMode="auto">
          <a:xfrm>
            <a:off x="2576513" y="1358900"/>
            <a:ext cx="319087" cy="369888"/>
            <a:chOff x="3657600" y="2102736"/>
            <a:chExt cx="319318" cy="369332"/>
          </a:xfrm>
        </p:grpSpPr>
        <p:sp>
          <p:nvSpPr>
            <p:cNvPr id="72" name="Oval 71"/>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58" name="TextBox 72"/>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8488" name="Group 73"/>
          <p:cNvGrpSpPr>
            <a:grpSpLocks/>
          </p:cNvGrpSpPr>
          <p:nvPr/>
        </p:nvGrpSpPr>
        <p:grpSpPr bwMode="auto">
          <a:xfrm>
            <a:off x="2728913" y="1511300"/>
            <a:ext cx="319087" cy="369888"/>
            <a:chOff x="3657600" y="2102736"/>
            <a:chExt cx="319318" cy="369332"/>
          </a:xfrm>
        </p:grpSpPr>
        <p:sp>
          <p:nvSpPr>
            <p:cNvPr id="75" name="Oval 74"/>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56" name="TextBox 75"/>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8489" name="Group 76"/>
          <p:cNvGrpSpPr>
            <a:grpSpLocks/>
          </p:cNvGrpSpPr>
          <p:nvPr/>
        </p:nvGrpSpPr>
        <p:grpSpPr bwMode="auto">
          <a:xfrm>
            <a:off x="2881313" y="1238250"/>
            <a:ext cx="319087" cy="368300"/>
            <a:chOff x="3657600" y="2102736"/>
            <a:chExt cx="319318" cy="369332"/>
          </a:xfrm>
        </p:grpSpPr>
        <p:sp>
          <p:nvSpPr>
            <p:cNvPr id="78" name="Oval 77"/>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54" name="TextBox 78"/>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8490" name="Group 79"/>
          <p:cNvGrpSpPr>
            <a:grpSpLocks/>
          </p:cNvGrpSpPr>
          <p:nvPr/>
        </p:nvGrpSpPr>
        <p:grpSpPr bwMode="auto">
          <a:xfrm>
            <a:off x="3810000" y="1314450"/>
            <a:ext cx="319088" cy="368300"/>
            <a:chOff x="3657600" y="2102736"/>
            <a:chExt cx="319318" cy="369332"/>
          </a:xfrm>
        </p:grpSpPr>
        <p:sp>
          <p:nvSpPr>
            <p:cNvPr id="81" name="Oval 80"/>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52" name="TextBox 81"/>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8491" name="Group 82"/>
          <p:cNvGrpSpPr>
            <a:grpSpLocks/>
          </p:cNvGrpSpPr>
          <p:nvPr/>
        </p:nvGrpSpPr>
        <p:grpSpPr bwMode="auto">
          <a:xfrm>
            <a:off x="4038600" y="1619250"/>
            <a:ext cx="319088" cy="368300"/>
            <a:chOff x="3657600" y="2102736"/>
            <a:chExt cx="319318" cy="369332"/>
          </a:xfrm>
        </p:grpSpPr>
        <p:sp>
          <p:nvSpPr>
            <p:cNvPr id="84" name="Oval 83"/>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50" name="TextBox 84"/>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8492" name="Group 85"/>
          <p:cNvGrpSpPr>
            <a:grpSpLocks/>
          </p:cNvGrpSpPr>
          <p:nvPr/>
        </p:nvGrpSpPr>
        <p:grpSpPr bwMode="auto">
          <a:xfrm>
            <a:off x="2424113" y="1771650"/>
            <a:ext cx="319087" cy="368300"/>
            <a:chOff x="3657600" y="2102736"/>
            <a:chExt cx="319318" cy="369332"/>
          </a:xfrm>
        </p:grpSpPr>
        <p:sp>
          <p:nvSpPr>
            <p:cNvPr id="87" name="Oval 86"/>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48" name="TextBox 87"/>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8493" name="Group 88"/>
          <p:cNvGrpSpPr>
            <a:grpSpLocks/>
          </p:cNvGrpSpPr>
          <p:nvPr/>
        </p:nvGrpSpPr>
        <p:grpSpPr bwMode="auto">
          <a:xfrm>
            <a:off x="2971800" y="1619250"/>
            <a:ext cx="319088" cy="368300"/>
            <a:chOff x="3657600" y="2102736"/>
            <a:chExt cx="319318" cy="369332"/>
          </a:xfrm>
        </p:grpSpPr>
        <p:sp>
          <p:nvSpPr>
            <p:cNvPr id="90" name="Oval 89"/>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46" name="TextBox 90"/>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8494" name="Group 91"/>
          <p:cNvGrpSpPr>
            <a:grpSpLocks/>
          </p:cNvGrpSpPr>
          <p:nvPr/>
        </p:nvGrpSpPr>
        <p:grpSpPr bwMode="auto">
          <a:xfrm>
            <a:off x="2576513" y="1924050"/>
            <a:ext cx="319087" cy="368300"/>
            <a:chOff x="3657600" y="2102736"/>
            <a:chExt cx="319318" cy="369332"/>
          </a:xfrm>
        </p:grpSpPr>
        <p:sp>
          <p:nvSpPr>
            <p:cNvPr id="93" name="Oval 92"/>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44" name="TextBox 93"/>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8495" name="Group 94"/>
          <p:cNvGrpSpPr>
            <a:grpSpLocks/>
          </p:cNvGrpSpPr>
          <p:nvPr/>
        </p:nvGrpSpPr>
        <p:grpSpPr bwMode="auto">
          <a:xfrm>
            <a:off x="2728913" y="1695450"/>
            <a:ext cx="319087" cy="368300"/>
            <a:chOff x="3657600" y="2102736"/>
            <a:chExt cx="319318" cy="369332"/>
          </a:xfrm>
        </p:grpSpPr>
        <p:sp>
          <p:nvSpPr>
            <p:cNvPr id="96" name="Oval 95"/>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42" name="TextBox 96"/>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8496" name="Group 97"/>
          <p:cNvGrpSpPr>
            <a:grpSpLocks/>
          </p:cNvGrpSpPr>
          <p:nvPr/>
        </p:nvGrpSpPr>
        <p:grpSpPr bwMode="auto">
          <a:xfrm>
            <a:off x="4038600" y="1619250"/>
            <a:ext cx="319088" cy="368300"/>
            <a:chOff x="3657600" y="2102736"/>
            <a:chExt cx="319318" cy="369332"/>
          </a:xfrm>
        </p:grpSpPr>
        <p:sp>
          <p:nvSpPr>
            <p:cNvPr id="99" name="Oval 98"/>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40" name="TextBox 99"/>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8497" name="Group 100"/>
          <p:cNvGrpSpPr>
            <a:grpSpLocks/>
          </p:cNvGrpSpPr>
          <p:nvPr/>
        </p:nvGrpSpPr>
        <p:grpSpPr bwMode="auto">
          <a:xfrm>
            <a:off x="4114800" y="1314450"/>
            <a:ext cx="319088" cy="368300"/>
            <a:chOff x="3657600" y="2102736"/>
            <a:chExt cx="319318" cy="369332"/>
          </a:xfrm>
        </p:grpSpPr>
        <p:sp>
          <p:nvSpPr>
            <p:cNvPr id="102" name="Oval 101"/>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38" name="TextBox 102"/>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8498" name="Group 103"/>
          <p:cNvGrpSpPr>
            <a:grpSpLocks/>
          </p:cNvGrpSpPr>
          <p:nvPr/>
        </p:nvGrpSpPr>
        <p:grpSpPr bwMode="auto">
          <a:xfrm>
            <a:off x="4267200" y="1924050"/>
            <a:ext cx="319088" cy="368300"/>
            <a:chOff x="3657600" y="2102736"/>
            <a:chExt cx="319318" cy="369332"/>
          </a:xfrm>
        </p:grpSpPr>
        <p:sp>
          <p:nvSpPr>
            <p:cNvPr id="105" name="Oval 104"/>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36" name="TextBox 105"/>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8499" name="Group 106"/>
          <p:cNvGrpSpPr>
            <a:grpSpLocks/>
          </p:cNvGrpSpPr>
          <p:nvPr/>
        </p:nvGrpSpPr>
        <p:grpSpPr bwMode="auto">
          <a:xfrm>
            <a:off x="4038600" y="1847850"/>
            <a:ext cx="319088" cy="368300"/>
            <a:chOff x="3657600" y="2102736"/>
            <a:chExt cx="319318" cy="369332"/>
          </a:xfrm>
        </p:grpSpPr>
        <p:sp>
          <p:nvSpPr>
            <p:cNvPr id="108" name="Oval 107"/>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34" name="TextBox 108"/>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8500" name="Group 112"/>
          <p:cNvGrpSpPr>
            <a:grpSpLocks/>
          </p:cNvGrpSpPr>
          <p:nvPr/>
        </p:nvGrpSpPr>
        <p:grpSpPr bwMode="auto">
          <a:xfrm>
            <a:off x="2230438" y="2076450"/>
            <a:ext cx="261937" cy="368300"/>
            <a:chOff x="2688266" y="2798134"/>
            <a:chExt cx="261610" cy="369332"/>
          </a:xfrm>
        </p:grpSpPr>
        <p:sp>
          <p:nvSpPr>
            <p:cNvPr id="111" name="Oval 110"/>
            <p:cNvSpPr/>
            <p:nvPr/>
          </p:nvSpPr>
          <p:spPr>
            <a:xfrm>
              <a:off x="2743759" y="2927082"/>
              <a:ext cx="152210" cy="1512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32" name="TextBox 111"/>
            <p:cNvSpPr txBox="1">
              <a:spLocks noChangeArrowheads="1"/>
            </p:cNvSpPr>
            <p:nvPr/>
          </p:nvSpPr>
          <p:spPr bwMode="auto">
            <a:xfrm>
              <a:off x="2688266" y="2798134"/>
              <a:ext cx="261610" cy="369332"/>
            </a:xfrm>
            <a:prstGeom prst="rect">
              <a:avLst/>
            </a:prstGeom>
            <a:noFill/>
            <a:ln w="9525">
              <a:noFill/>
              <a:miter lim="800000"/>
              <a:headEnd/>
              <a:tailEnd/>
            </a:ln>
          </p:spPr>
          <p:txBody>
            <a:bodyPr wrap="none">
              <a:spAutoFit/>
            </a:bodyPr>
            <a:lstStyle/>
            <a:p>
              <a:r>
                <a:rPr lang="en-US">
                  <a:solidFill>
                    <a:srgbClr val="002060"/>
                  </a:solidFill>
                </a:rPr>
                <a:t>-</a:t>
              </a:r>
            </a:p>
          </p:txBody>
        </p:sp>
      </p:grpSp>
      <p:grpSp>
        <p:nvGrpSpPr>
          <p:cNvPr id="18501" name="Group 113"/>
          <p:cNvGrpSpPr>
            <a:grpSpLocks/>
          </p:cNvGrpSpPr>
          <p:nvPr/>
        </p:nvGrpSpPr>
        <p:grpSpPr bwMode="auto">
          <a:xfrm>
            <a:off x="2209800" y="1858963"/>
            <a:ext cx="261938" cy="369887"/>
            <a:chOff x="2688266" y="2798134"/>
            <a:chExt cx="261610" cy="369332"/>
          </a:xfrm>
        </p:grpSpPr>
        <p:sp>
          <p:nvSpPr>
            <p:cNvPr id="115" name="Oval 114"/>
            <p:cNvSpPr/>
            <p:nvPr/>
          </p:nvSpPr>
          <p:spPr>
            <a:xfrm>
              <a:off x="2743759" y="2926528"/>
              <a:ext cx="152209"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30" name="TextBox 115"/>
            <p:cNvSpPr txBox="1">
              <a:spLocks noChangeArrowheads="1"/>
            </p:cNvSpPr>
            <p:nvPr/>
          </p:nvSpPr>
          <p:spPr bwMode="auto">
            <a:xfrm>
              <a:off x="2688266" y="2798134"/>
              <a:ext cx="261610" cy="369332"/>
            </a:xfrm>
            <a:prstGeom prst="rect">
              <a:avLst/>
            </a:prstGeom>
            <a:noFill/>
            <a:ln w="9525">
              <a:noFill/>
              <a:miter lim="800000"/>
              <a:headEnd/>
              <a:tailEnd/>
            </a:ln>
          </p:spPr>
          <p:txBody>
            <a:bodyPr wrap="none">
              <a:spAutoFit/>
            </a:bodyPr>
            <a:lstStyle/>
            <a:p>
              <a:r>
                <a:rPr lang="en-US">
                  <a:solidFill>
                    <a:srgbClr val="002060"/>
                  </a:solidFill>
                </a:rPr>
                <a:t>-</a:t>
              </a:r>
            </a:p>
          </p:txBody>
        </p:sp>
      </p:grpSp>
      <p:grpSp>
        <p:nvGrpSpPr>
          <p:cNvPr id="18502" name="Group 116"/>
          <p:cNvGrpSpPr>
            <a:grpSpLocks/>
          </p:cNvGrpSpPr>
          <p:nvPr/>
        </p:nvGrpSpPr>
        <p:grpSpPr bwMode="auto">
          <a:xfrm>
            <a:off x="2220913" y="1695450"/>
            <a:ext cx="260350" cy="368300"/>
            <a:chOff x="2688266" y="2798134"/>
            <a:chExt cx="261610" cy="369332"/>
          </a:xfrm>
        </p:grpSpPr>
        <p:sp>
          <p:nvSpPr>
            <p:cNvPr id="118" name="Oval 117"/>
            <p:cNvSpPr/>
            <p:nvPr/>
          </p:nvSpPr>
          <p:spPr>
            <a:xfrm>
              <a:off x="2742502" y="2927082"/>
              <a:ext cx="153138" cy="1512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28" name="TextBox 118"/>
            <p:cNvSpPr txBox="1">
              <a:spLocks noChangeArrowheads="1"/>
            </p:cNvSpPr>
            <p:nvPr/>
          </p:nvSpPr>
          <p:spPr bwMode="auto">
            <a:xfrm>
              <a:off x="2688266" y="2798134"/>
              <a:ext cx="261610" cy="369332"/>
            </a:xfrm>
            <a:prstGeom prst="rect">
              <a:avLst/>
            </a:prstGeom>
            <a:noFill/>
            <a:ln w="9525">
              <a:noFill/>
              <a:miter lim="800000"/>
              <a:headEnd/>
              <a:tailEnd/>
            </a:ln>
          </p:spPr>
          <p:txBody>
            <a:bodyPr wrap="none">
              <a:spAutoFit/>
            </a:bodyPr>
            <a:lstStyle/>
            <a:p>
              <a:r>
                <a:rPr lang="en-US">
                  <a:solidFill>
                    <a:srgbClr val="002060"/>
                  </a:solidFill>
                </a:rPr>
                <a:t>-</a:t>
              </a:r>
            </a:p>
          </p:txBody>
        </p:sp>
      </p:grpSp>
      <p:grpSp>
        <p:nvGrpSpPr>
          <p:cNvPr id="18503" name="Group 119"/>
          <p:cNvGrpSpPr>
            <a:grpSpLocks/>
          </p:cNvGrpSpPr>
          <p:nvPr/>
        </p:nvGrpSpPr>
        <p:grpSpPr bwMode="auto">
          <a:xfrm>
            <a:off x="2220913" y="1543050"/>
            <a:ext cx="260350" cy="368300"/>
            <a:chOff x="2688266" y="2798134"/>
            <a:chExt cx="261610" cy="369332"/>
          </a:xfrm>
        </p:grpSpPr>
        <p:sp>
          <p:nvSpPr>
            <p:cNvPr id="121" name="Oval 120"/>
            <p:cNvSpPr/>
            <p:nvPr/>
          </p:nvSpPr>
          <p:spPr>
            <a:xfrm>
              <a:off x="2742502" y="2927082"/>
              <a:ext cx="153138" cy="1512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26" name="TextBox 121"/>
            <p:cNvSpPr txBox="1">
              <a:spLocks noChangeArrowheads="1"/>
            </p:cNvSpPr>
            <p:nvPr/>
          </p:nvSpPr>
          <p:spPr bwMode="auto">
            <a:xfrm>
              <a:off x="2688266" y="2798134"/>
              <a:ext cx="261610" cy="369332"/>
            </a:xfrm>
            <a:prstGeom prst="rect">
              <a:avLst/>
            </a:prstGeom>
            <a:noFill/>
            <a:ln w="9525">
              <a:noFill/>
              <a:miter lim="800000"/>
              <a:headEnd/>
              <a:tailEnd/>
            </a:ln>
          </p:spPr>
          <p:txBody>
            <a:bodyPr wrap="none">
              <a:spAutoFit/>
            </a:bodyPr>
            <a:lstStyle/>
            <a:p>
              <a:r>
                <a:rPr lang="en-US">
                  <a:solidFill>
                    <a:srgbClr val="002060"/>
                  </a:solidFill>
                </a:rPr>
                <a:t>-</a:t>
              </a:r>
            </a:p>
          </p:txBody>
        </p:sp>
      </p:grpSp>
      <p:grpSp>
        <p:nvGrpSpPr>
          <p:cNvPr id="18504" name="Group 122"/>
          <p:cNvGrpSpPr>
            <a:grpSpLocks/>
          </p:cNvGrpSpPr>
          <p:nvPr/>
        </p:nvGrpSpPr>
        <p:grpSpPr bwMode="auto">
          <a:xfrm>
            <a:off x="2230438" y="1238250"/>
            <a:ext cx="261937" cy="368300"/>
            <a:chOff x="2688266" y="2798134"/>
            <a:chExt cx="261610" cy="369332"/>
          </a:xfrm>
        </p:grpSpPr>
        <p:sp>
          <p:nvSpPr>
            <p:cNvPr id="124" name="Oval 123"/>
            <p:cNvSpPr/>
            <p:nvPr/>
          </p:nvSpPr>
          <p:spPr>
            <a:xfrm>
              <a:off x="2743759" y="2927082"/>
              <a:ext cx="152210" cy="1512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24" name="TextBox 124"/>
            <p:cNvSpPr txBox="1">
              <a:spLocks noChangeArrowheads="1"/>
            </p:cNvSpPr>
            <p:nvPr/>
          </p:nvSpPr>
          <p:spPr bwMode="auto">
            <a:xfrm>
              <a:off x="2688266" y="2798134"/>
              <a:ext cx="261610" cy="369332"/>
            </a:xfrm>
            <a:prstGeom prst="rect">
              <a:avLst/>
            </a:prstGeom>
            <a:noFill/>
            <a:ln w="9525">
              <a:noFill/>
              <a:miter lim="800000"/>
              <a:headEnd/>
              <a:tailEnd/>
            </a:ln>
          </p:spPr>
          <p:txBody>
            <a:bodyPr wrap="none">
              <a:spAutoFit/>
            </a:bodyPr>
            <a:lstStyle/>
            <a:p>
              <a:r>
                <a:rPr lang="en-US">
                  <a:solidFill>
                    <a:srgbClr val="002060"/>
                  </a:solidFill>
                </a:rPr>
                <a:t>-</a:t>
              </a:r>
            </a:p>
          </p:txBody>
        </p:sp>
      </p:grpSp>
      <p:grpSp>
        <p:nvGrpSpPr>
          <p:cNvPr id="18505" name="Group 125"/>
          <p:cNvGrpSpPr>
            <a:grpSpLocks/>
          </p:cNvGrpSpPr>
          <p:nvPr/>
        </p:nvGrpSpPr>
        <p:grpSpPr bwMode="auto">
          <a:xfrm>
            <a:off x="2252663" y="1401763"/>
            <a:ext cx="261937" cy="369887"/>
            <a:chOff x="2688266" y="2798134"/>
            <a:chExt cx="261610" cy="369332"/>
          </a:xfrm>
        </p:grpSpPr>
        <p:sp>
          <p:nvSpPr>
            <p:cNvPr id="127" name="Oval 126"/>
            <p:cNvSpPr/>
            <p:nvPr/>
          </p:nvSpPr>
          <p:spPr>
            <a:xfrm>
              <a:off x="2743759" y="2926528"/>
              <a:ext cx="1522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522" name="TextBox 127"/>
            <p:cNvSpPr txBox="1">
              <a:spLocks noChangeArrowheads="1"/>
            </p:cNvSpPr>
            <p:nvPr/>
          </p:nvSpPr>
          <p:spPr bwMode="auto">
            <a:xfrm>
              <a:off x="2688266" y="2798134"/>
              <a:ext cx="261610" cy="369332"/>
            </a:xfrm>
            <a:prstGeom prst="rect">
              <a:avLst/>
            </a:prstGeom>
            <a:noFill/>
            <a:ln w="9525">
              <a:noFill/>
              <a:miter lim="800000"/>
              <a:headEnd/>
              <a:tailEnd/>
            </a:ln>
          </p:spPr>
          <p:txBody>
            <a:bodyPr wrap="none">
              <a:spAutoFit/>
            </a:bodyPr>
            <a:lstStyle/>
            <a:p>
              <a:r>
                <a:rPr lang="en-US">
                  <a:solidFill>
                    <a:srgbClr val="002060"/>
                  </a:solidFill>
                </a:rPr>
                <a:t>-</a:t>
              </a:r>
            </a:p>
          </p:txBody>
        </p:sp>
      </p:grpSp>
      <p:sp>
        <p:nvSpPr>
          <p:cNvPr id="129" name="Right Brace 128"/>
          <p:cNvSpPr/>
          <p:nvPr/>
        </p:nvSpPr>
        <p:spPr>
          <a:xfrm rot="5400000">
            <a:off x="4038600" y="781050"/>
            <a:ext cx="304800" cy="3505200"/>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30" name="Right Brace 129"/>
          <p:cNvSpPr/>
          <p:nvPr/>
        </p:nvSpPr>
        <p:spPr>
          <a:xfrm rot="5400000">
            <a:off x="2209800" y="2457450"/>
            <a:ext cx="304800" cy="152400"/>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142" name="Straight Connector 141"/>
          <p:cNvCxnSpPr/>
          <p:nvPr/>
        </p:nvCxnSpPr>
        <p:spPr>
          <a:xfrm>
            <a:off x="838200" y="1847850"/>
            <a:ext cx="14478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5400000">
            <a:off x="5372894" y="1808956"/>
            <a:ext cx="11430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rot="5400000">
            <a:off x="1681957" y="1797844"/>
            <a:ext cx="1143000" cy="1587"/>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8511" name="TextBox 148"/>
          <p:cNvSpPr txBox="1">
            <a:spLocks noChangeArrowheads="1"/>
          </p:cNvSpPr>
          <p:nvPr/>
        </p:nvSpPr>
        <p:spPr bwMode="auto">
          <a:xfrm>
            <a:off x="6705600" y="1314450"/>
            <a:ext cx="395288" cy="522288"/>
          </a:xfrm>
          <a:prstGeom prst="rect">
            <a:avLst/>
          </a:prstGeom>
          <a:noFill/>
          <a:ln w="9525">
            <a:noFill/>
            <a:miter lim="800000"/>
            <a:headEnd/>
            <a:tailEnd/>
          </a:ln>
        </p:spPr>
        <p:txBody>
          <a:bodyPr wrap="none">
            <a:spAutoFit/>
          </a:bodyPr>
          <a:lstStyle/>
          <a:p>
            <a:r>
              <a:rPr lang="en-US" sz="2800">
                <a:solidFill>
                  <a:srgbClr val="FF0000"/>
                </a:solidFill>
              </a:rPr>
              <a:t>+</a:t>
            </a:r>
          </a:p>
        </p:txBody>
      </p:sp>
      <p:sp>
        <p:nvSpPr>
          <p:cNvPr id="18512" name="TextBox 149"/>
          <p:cNvSpPr txBox="1">
            <a:spLocks noChangeArrowheads="1"/>
          </p:cNvSpPr>
          <p:nvPr/>
        </p:nvSpPr>
        <p:spPr bwMode="auto">
          <a:xfrm>
            <a:off x="1295400" y="1314450"/>
            <a:ext cx="304800" cy="522288"/>
          </a:xfrm>
          <a:prstGeom prst="rect">
            <a:avLst/>
          </a:prstGeom>
          <a:noFill/>
          <a:ln w="9525">
            <a:noFill/>
            <a:miter lim="800000"/>
            <a:headEnd/>
            <a:tailEnd/>
          </a:ln>
        </p:spPr>
        <p:txBody>
          <a:bodyPr wrap="none">
            <a:spAutoFit/>
          </a:bodyPr>
          <a:lstStyle/>
          <a:p>
            <a:r>
              <a:rPr lang="en-US" sz="2800">
                <a:solidFill>
                  <a:srgbClr val="002060"/>
                </a:solidFill>
              </a:rPr>
              <a:t>-</a:t>
            </a:r>
          </a:p>
        </p:txBody>
      </p:sp>
      <p:cxnSp>
        <p:nvCxnSpPr>
          <p:cNvPr id="152" name="Straight Connector 151"/>
          <p:cNvCxnSpPr/>
          <p:nvPr/>
        </p:nvCxnSpPr>
        <p:spPr>
          <a:xfrm rot="5400000">
            <a:off x="2857500" y="2571750"/>
            <a:ext cx="34290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rot="5400000">
            <a:off x="762794" y="2532856"/>
            <a:ext cx="3352800" cy="158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rot="5400000">
            <a:off x="4229100" y="2571750"/>
            <a:ext cx="34290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516" name="Text Box 4"/>
          <p:cNvSpPr txBox="1">
            <a:spLocks noChangeArrowheads="1"/>
          </p:cNvSpPr>
          <p:nvPr/>
        </p:nvSpPr>
        <p:spPr bwMode="auto">
          <a:xfrm>
            <a:off x="4572000" y="3143250"/>
            <a:ext cx="1524000" cy="1168400"/>
          </a:xfrm>
          <a:prstGeom prst="rect">
            <a:avLst/>
          </a:prstGeom>
          <a:noFill/>
          <a:ln w="9525">
            <a:noFill/>
            <a:miter lim="800000"/>
            <a:headEnd/>
            <a:tailEnd/>
          </a:ln>
        </p:spPr>
        <p:txBody>
          <a:bodyPr>
            <a:spAutoFit/>
          </a:bodyPr>
          <a:lstStyle/>
          <a:p>
            <a:r>
              <a:rPr lang="en-US" sz="1400" b="1">
                <a:solidFill>
                  <a:srgbClr val="008000"/>
                </a:solidFill>
              </a:rPr>
              <a:t>Zone with free electrons. Conductive.</a:t>
            </a:r>
          </a:p>
          <a:p>
            <a:r>
              <a:rPr lang="en-US" sz="1400" b="1">
                <a:solidFill>
                  <a:srgbClr val="008000"/>
                </a:solidFill>
              </a:rPr>
              <a:t>Insensitive to particles.  </a:t>
            </a:r>
          </a:p>
        </p:txBody>
      </p:sp>
      <p:cxnSp>
        <p:nvCxnSpPr>
          <p:cNvPr id="167" name="Straight Arrow Connector 166"/>
          <p:cNvCxnSpPr/>
          <p:nvPr/>
        </p:nvCxnSpPr>
        <p:spPr>
          <a:xfrm>
            <a:off x="2438400" y="5962650"/>
            <a:ext cx="37338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68" name="Straight Arrow Connector 167"/>
          <p:cNvCxnSpPr/>
          <p:nvPr/>
        </p:nvCxnSpPr>
        <p:spPr>
          <a:xfrm rot="5400000" flipH="1" flipV="1">
            <a:off x="1715294" y="5237956"/>
            <a:ext cx="14478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3" name="Straight Connector 172"/>
          <p:cNvCxnSpPr/>
          <p:nvPr/>
        </p:nvCxnSpPr>
        <p:spPr>
          <a:xfrm>
            <a:off x="2438400" y="4819650"/>
            <a:ext cx="2133600" cy="114300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520" name="TextBox 173"/>
          <p:cNvSpPr txBox="1">
            <a:spLocks noChangeArrowheads="1"/>
          </p:cNvSpPr>
          <p:nvPr/>
        </p:nvSpPr>
        <p:spPr bwMode="auto">
          <a:xfrm rot="-5400000">
            <a:off x="1261269" y="5082381"/>
            <a:ext cx="1504950" cy="369888"/>
          </a:xfrm>
          <a:prstGeom prst="rect">
            <a:avLst/>
          </a:prstGeom>
          <a:noFill/>
          <a:ln w="9525">
            <a:noFill/>
            <a:miter lim="800000"/>
            <a:headEnd/>
            <a:tailEnd/>
          </a:ln>
        </p:spPr>
        <p:txBody>
          <a:bodyPr wrap="none">
            <a:spAutoFit/>
          </a:bodyPr>
          <a:lstStyle/>
          <a:p>
            <a:r>
              <a:rPr lang="en-US"/>
              <a:t>Electric Field</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
          <p:cNvSpPr txBox="1">
            <a:spLocks noChangeArrowheads="1"/>
          </p:cNvSpPr>
          <p:nvPr/>
        </p:nvSpPr>
        <p:spPr bwMode="auto">
          <a:xfrm>
            <a:off x="2514600" y="2971800"/>
            <a:ext cx="3352800" cy="738188"/>
          </a:xfrm>
          <a:prstGeom prst="rect">
            <a:avLst/>
          </a:prstGeom>
          <a:noFill/>
          <a:ln w="9525">
            <a:noFill/>
            <a:miter lim="800000"/>
            <a:headEnd/>
            <a:tailEnd/>
          </a:ln>
        </p:spPr>
        <p:txBody>
          <a:bodyPr>
            <a:spAutoFit/>
          </a:bodyPr>
          <a:lstStyle/>
          <a:p>
            <a:r>
              <a:rPr lang="en-US" sz="1400" b="1">
                <a:solidFill>
                  <a:srgbClr val="002060"/>
                </a:solidFill>
              </a:rPr>
              <a:t>Zone without free charge carriers positively charged.</a:t>
            </a:r>
          </a:p>
          <a:p>
            <a:r>
              <a:rPr lang="en-US" sz="1400" b="1">
                <a:solidFill>
                  <a:srgbClr val="002060"/>
                </a:solidFill>
              </a:rPr>
              <a:t>Sensitive Detector Volume.</a:t>
            </a:r>
          </a:p>
        </p:txBody>
      </p:sp>
      <p:sp>
        <p:nvSpPr>
          <p:cNvPr id="19459" name="Footer Placeholder 6"/>
          <p:cNvSpPr>
            <a:spLocks noGrp="1"/>
          </p:cNvSpPr>
          <p:nvPr>
            <p:ph type="ftr" sz="quarter" idx="11"/>
          </p:nvPr>
        </p:nvSpPr>
        <p:spPr>
          <a:noFill/>
        </p:spPr>
        <p:txBody>
          <a:bodyPr/>
          <a:lstStyle/>
          <a:p>
            <a:r>
              <a:rPr lang="en-US" smtClean="0"/>
              <a:t>W. Riegler/CERN</a:t>
            </a:r>
          </a:p>
        </p:txBody>
      </p:sp>
      <p:sp>
        <p:nvSpPr>
          <p:cNvPr id="19460" name="Slide Number Placeholder 5"/>
          <p:cNvSpPr>
            <a:spLocks noGrp="1"/>
          </p:cNvSpPr>
          <p:nvPr>
            <p:ph type="sldNum" sz="quarter" idx="12"/>
          </p:nvPr>
        </p:nvSpPr>
        <p:spPr>
          <a:noFill/>
        </p:spPr>
        <p:txBody>
          <a:bodyPr/>
          <a:lstStyle/>
          <a:p>
            <a:fld id="{4C1714AE-32D2-4FBF-A640-500B44E39A31}" type="slidenum">
              <a:rPr lang="en-US" smtClean="0"/>
              <a:pPr/>
              <a:t>14</a:t>
            </a:fld>
            <a:endParaRPr lang="en-US" smtClean="0"/>
          </a:p>
        </p:txBody>
      </p:sp>
      <p:sp>
        <p:nvSpPr>
          <p:cNvPr id="19461" name="Text Box 17"/>
          <p:cNvSpPr txBox="1">
            <a:spLocks noChangeArrowheads="1"/>
          </p:cNvSpPr>
          <p:nvPr/>
        </p:nvSpPr>
        <p:spPr bwMode="auto">
          <a:xfrm>
            <a:off x="1295400" y="152400"/>
            <a:ext cx="6553200" cy="523875"/>
          </a:xfrm>
          <a:prstGeom prst="rect">
            <a:avLst/>
          </a:prstGeom>
          <a:noFill/>
          <a:ln w="9525">
            <a:noFill/>
            <a:miter lim="800000"/>
            <a:headEnd/>
            <a:tailEnd/>
          </a:ln>
        </p:spPr>
        <p:txBody>
          <a:bodyPr>
            <a:spAutoFit/>
          </a:bodyPr>
          <a:lstStyle/>
          <a:p>
            <a:r>
              <a:rPr lang="en-US" sz="2800" b="1">
                <a:solidFill>
                  <a:srgbClr val="FF0000"/>
                </a:solidFill>
              </a:rPr>
              <a:t>Fully-Depleted Silicon Detector</a:t>
            </a:r>
          </a:p>
        </p:txBody>
      </p:sp>
      <p:sp>
        <p:nvSpPr>
          <p:cNvPr id="19462" name="TextBox 130"/>
          <p:cNvSpPr txBox="1">
            <a:spLocks noChangeArrowheads="1"/>
          </p:cNvSpPr>
          <p:nvPr/>
        </p:nvSpPr>
        <p:spPr bwMode="auto">
          <a:xfrm>
            <a:off x="4038600" y="2762250"/>
            <a:ext cx="312738" cy="368300"/>
          </a:xfrm>
          <a:prstGeom prst="rect">
            <a:avLst/>
          </a:prstGeom>
          <a:noFill/>
          <a:ln w="9525">
            <a:noFill/>
            <a:miter lim="800000"/>
            <a:headEnd/>
            <a:tailEnd/>
          </a:ln>
        </p:spPr>
        <p:txBody>
          <a:bodyPr wrap="none">
            <a:spAutoFit/>
          </a:bodyPr>
          <a:lstStyle/>
          <a:p>
            <a:r>
              <a:rPr lang="en-US"/>
              <a:t>n</a:t>
            </a:r>
          </a:p>
        </p:txBody>
      </p:sp>
      <p:sp>
        <p:nvSpPr>
          <p:cNvPr id="19463" name="TextBox 131"/>
          <p:cNvSpPr txBox="1">
            <a:spLocks noChangeArrowheads="1"/>
          </p:cNvSpPr>
          <p:nvPr/>
        </p:nvSpPr>
        <p:spPr bwMode="auto">
          <a:xfrm>
            <a:off x="2209800" y="2762250"/>
            <a:ext cx="312738" cy="368300"/>
          </a:xfrm>
          <a:prstGeom prst="rect">
            <a:avLst/>
          </a:prstGeom>
          <a:noFill/>
          <a:ln w="9525">
            <a:noFill/>
            <a:miter lim="800000"/>
            <a:headEnd/>
            <a:tailEnd/>
          </a:ln>
        </p:spPr>
        <p:txBody>
          <a:bodyPr wrap="none">
            <a:spAutoFit/>
          </a:bodyPr>
          <a:lstStyle/>
          <a:p>
            <a:r>
              <a:rPr lang="en-US"/>
              <a:t>p</a:t>
            </a:r>
          </a:p>
        </p:txBody>
      </p:sp>
      <p:cxnSp>
        <p:nvCxnSpPr>
          <p:cNvPr id="140" name="Straight Connector 139"/>
          <p:cNvCxnSpPr/>
          <p:nvPr/>
        </p:nvCxnSpPr>
        <p:spPr>
          <a:xfrm>
            <a:off x="5943600" y="1847850"/>
            <a:ext cx="18288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438400" y="1238250"/>
            <a:ext cx="3505200" cy="1143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2286000" y="1238250"/>
            <a:ext cx="152400" cy="1143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9467" name="Group 45"/>
          <p:cNvGrpSpPr>
            <a:grpSpLocks/>
          </p:cNvGrpSpPr>
          <p:nvPr/>
        </p:nvGrpSpPr>
        <p:grpSpPr bwMode="auto">
          <a:xfrm>
            <a:off x="3200400" y="1435100"/>
            <a:ext cx="319088" cy="369888"/>
            <a:chOff x="3657600" y="2102736"/>
            <a:chExt cx="319318" cy="369332"/>
          </a:xfrm>
        </p:grpSpPr>
        <p:sp>
          <p:nvSpPr>
            <p:cNvPr id="44" name="Oval 43"/>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617" name="TextBox 44"/>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9468" name="Group 46"/>
          <p:cNvGrpSpPr>
            <a:grpSpLocks/>
          </p:cNvGrpSpPr>
          <p:nvPr/>
        </p:nvGrpSpPr>
        <p:grpSpPr bwMode="auto">
          <a:xfrm>
            <a:off x="3352800" y="1587500"/>
            <a:ext cx="319088" cy="369888"/>
            <a:chOff x="3657600" y="2102736"/>
            <a:chExt cx="319318" cy="369332"/>
          </a:xfrm>
        </p:grpSpPr>
        <p:sp>
          <p:nvSpPr>
            <p:cNvPr id="48" name="Oval 47"/>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615" name="TextBox 48"/>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9469" name="Group 49"/>
          <p:cNvGrpSpPr>
            <a:grpSpLocks/>
          </p:cNvGrpSpPr>
          <p:nvPr/>
        </p:nvGrpSpPr>
        <p:grpSpPr bwMode="auto">
          <a:xfrm>
            <a:off x="3505200" y="1314450"/>
            <a:ext cx="319088" cy="368300"/>
            <a:chOff x="3657600" y="2102736"/>
            <a:chExt cx="319318" cy="369332"/>
          </a:xfrm>
        </p:grpSpPr>
        <p:sp>
          <p:nvSpPr>
            <p:cNvPr id="51" name="Oval 50"/>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613" name="TextBox 51"/>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9470" name="Group 52"/>
          <p:cNvGrpSpPr>
            <a:grpSpLocks/>
          </p:cNvGrpSpPr>
          <p:nvPr/>
        </p:nvGrpSpPr>
        <p:grpSpPr bwMode="auto">
          <a:xfrm>
            <a:off x="3657600" y="1892300"/>
            <a:ext cx="319088" cy="369888"/>
            <a:chOff x="3657600" y="2102736"/>
            <a:chExt cx="319318" cy="369332"/>
          </a:xfrm>
        </p:grpSpPr>
        <p:sp>
          <p:nvSpPr>
            <p:cNvPr id="54" name="Oval 53"/>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611" name="TextBox 54"/>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9471" name="Group 55"/>
          <p:cNvGrpSpPr>
            <a:grpSpLocks/>
          </p:cNvGrpSpPr>
          <p:nvPr/>
        </p:nvGrpSpPr>
        <p:grpSpPr bwMode="auto">
          <a:xfrm>
            <a:off x="3810000" y="2044700"/>
            <a:ext cx="319088" cy="369888"/>
            <a:chOff x="3657600" y="2102736"/>
            <a:chExt cx="319318" cy="369332"/>
          </a:xfrm>
        </p:grpSpPr>
        <p:sp>
          <p:nvSpPr>
            <p:cNvPr id="57" name="Oval 56"/>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609" name="TextBox 57"/>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9472" name="Group 58"/>
          <p:cNvGrpSpPr>
            <a:grpSpLocks/>
          </p:cNvGrpSpPr>
          <p:nvPr/>
        </p:nvGrpSpPr>
        <p:grpSpPr bwMode="auto">
          <a:xfrm>
            <a:off x="3048000" y="1847850"/>
            <a:ext cx="319088" cy="368300"/>
            <a:chOff x="3657600" y="2102736"/>
            <a:chExt cx="319318" cy="369332"/>
          </a:xfrm>
        </p:grpSpPr>
        <p:sp>
          <p:nvSpPr>
            <p:cNvPr id="60" name="Oval 59"/>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607" name="TextBox 60"/>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9473" name="Group 61"/>
          <p:cNvGrpSpPr>
            <a:grpSpLocks/>
          </p:cNvGrpSpPr>
          <p:nvPr/>
        </p:nvGrpSpPr>
        <p:grpSpPr bwMode="auto">
          <a:xfrm>
            <a:off x="3733800" y="1543050"/>
            <a:ext cx="319088" cy="368300"/>
            <a:chOff x="3657600" y="2102736"/>
            <a:chExt cx="319318" cy="369332"/>
          </a:xfrm>
        </p:grpSpPr>
        <p:sp>
          <p:nvSpPr>
            <p:cNvPr id="63" name="Oval 62"/>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605" name="TextBox 63"/>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9474" name="Group 64"/>
          <p:cNvGrpSpPr>
            <a:grpSpLocks/>
          </p:cNvGrpSpPr>
          <p:nvPr/>
        </p:nvGrpSpPr>
        <p:grpSpPr bwMode="auto">
          <a:xfrm>
            <a:off x="3200400" y="2000250"/>
            <a:ext cx="319088" cy="368300"/>
            <a:chOff x="3657600" y="2102736"/>
            <a:chExt cx="319318" cy="369332"/>
          </a:xfrm>
        </p:grpSpPr>
        <p:sp>
          <p:nvSpPr>
            <p:cNvPr id="66" name="Oval 65"/>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603" name="TextBox 66"/>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9475" name="Group 67"/>
          <p:cNvGrpSpPr>
            <a:grpSpLocks/>
          </p:cNvGrpSpPr>
          <p:nvPr/>
        </p:nvGrpSpPr>
        <p:grpSpPr bwMode="auto">
          <a:xfrm>
            <a:off x="3352800" y="1771650"/>
            <a:ext cx="319088" cy="368300"/>
            <a:chOff x="3657600" y="2102736"/>
            <a:chExt cx="319318" cy="369332"/>
          </a:xfrm>
        </p:grpSpPr>
        <p:sp>
          <p:nvSpPr>
            <p:cNvPr id="69" name="Oval 68"/>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601" name="TextBox 69"/>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9476" name="Group 70"/>
          <p:cNvGrpSpPr>
            <a:grpSpLocks/>
          </p:cNvGrpSpPr>
          <p:nvPr/>
        </p:nvGrpSpPr>
        <p:grpSpPr bwMode="auto">
          <a:xfrm>
            <a:off x="2576513" y="1358900"/>
            <a:ext cx="319087" cy="369888"/>
            <a:chOff x="3657600" y="2102736"/>
            <a:chExt cx="319318" cy="369332"/>
          </a:xfrm>
        </p:grpSpPr>
        <p:sp>
          <p:nvSpPr>
            <p:cNvPr id="72" name="Oval 71"/>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99" name="TextBox 72"/>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9477" name="Group 73"/>
          <p:cNvGrpSpPr>
            <a:grpSpLocks/>
          </p:cNvGrpSpPr>
          <p:nvPr/>
        </p:nvGrpSpPr>
        <p:grpSpPr bwMode="auto">
          <a:xfrm>
            <a:off x="2728913" y="1511300"/>
            <a:ext cx="319087" cy="369888"/>
            <a:chOff x="3657600" y="2102736"/>
            <a:chExt cx="319318" cy="369332"/>
          </a:xfrm>
        </p:grpSpPr>
        <p:sp>
          <p:nvSpPr>
            <p:cNvPr id="75" name="Oval 74"/>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97" name="TextBox 75"/>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9478" name="Group 76"/>
          <p:cNvGrpSpPr>
            <a:grpSpLocks/>
          </p:cNvGrpSpPr>
          <p:nvPr/>
        </p:nvGrpSpPr>
        <p:grpSpPr bwMode="auto">
          <a:xfrm>
            <a:off x="2881313" y="1238250"/>
            <a:ext cx="319087" cy="368300"/>
            <a:chOff x="3657600" y="2102736"/>
            <a:chExt cx="319318" cy="369332"/>
          </a:xfrm>
        </p:grpSpPr>
        <p:sp>
          <p:nvSpPr>
            <p:cNvPr id="78" name="Oval 77"/>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95" name="TextBox 78"/>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9479" name="Group 79"/>
          <p:cNvGrpSpPr>
            <a:grpSpLocks/>
          </p:cNvGrpSpPr>
          <p:nvPr/>
        </p:nvGrpSpPr>
        <p:grpSpPr bwMode="auto">
          <a:xfrm>
            <a:off x="3810000" y="1314450"/>
            <a:ext cx="319088" cy="368300"/>
            <a:chOff x="3657600" y="2102736"/>
            <a:chExt cx="319318" cy="369332"/>
          </a:xfrm>
        </p:grpSpPr>
        <p:sp>
          <p:nvSpPr>
            <p:cNvPr id="81" name="Oval 80"/>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93" name="TextBox 81"/>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9480" name="Group 82"/>
          <p:cNvGrpSpPr>
            <a:grpSpLocks/>
          </p:cNvGrpSpPr>
          <p:nvPr/>
        </p:nvGrpSpPr>
        <p:grpSpPr bwMode="auto">
          <a:xfrm>
            <a:off x="4038600" y="1619250"/>
            <a:ext cx="319088" cy="368300"/>
            <a:chOff x="3657600" y="2102736"/>
            <a:chExt cx="319318" cy="369332"/>
          </a:xfrm>
        </p:grpSpPr>
        <p:sp>
          <p:nvSpPr>
            <p:cNvPr id="84" name="Oval 83"/>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91" name="TextBox 84"/>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9481" name="Group 85"/>
          <p:cNvGrpSpPr>
            <a:grpSpLocks/>
          </p:cNvGrpSpPr>
          <p:nvPr/>
        </p:nvGrpSpPr>
        <p:grpSpPr bwMode="auto">
          <a:xfrm>
            <a:off x="2424113" y="1771650"/>
            <a:ext cx="319087" cy="368300"/>
            <a:chOff x="3657600" y="2102736"/>
            <a:chExt cx="319318" cy="369332"/>
          </a:xfrm>
        </p:grpSpPr>
        <p:sp>
          <p:nvSpPr>
            <p:cNvPr id="87" name="Oval 86"/>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89" name="TextBox 87"/>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9482" name="Group 88"/>
          <p:cNvGrpSpPr>
            <a:grpSpLocks/>
          </p:cNvGrpSpPr>
          <p:nvPr/>
        </p:nvGrpSpPr>
        <p:grpSpPr bwMode="auto">
          <a:xfrm>
            <a:off x="2971800" y="1619250"/>
            <a:ext cx="319088" cy="368300"/>
            <a:chOff x="3657600" y="2102736"/>
            <a:chExt cx="319318" cy="369332"/>
          </a:xfrm>
        </p:grpSpPr>
        <p:sp>
          <p:nvSpPr>
            <p:cNvPr id="90" name="Oval 89"/>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87" name="TextBox 90"/>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9483" name="Group 91"/>
          <p:cNvGrpSpPr>
            <a:grpSpLocks/>
          </p:cNvGrpSpPr>
          <p:nvPr/>
        </p:nvGrpSpPr>
        <p:grpSpPr bwMode="auto">
          <a:xfrm>
            <a:off x="2576513" y="1924050"/>
            <a:ext cx="319087" cy="368300"/>
            <a:chOff x="3657600" y="2102736"/>
            <a:chExt cx="319318" cy="369332"/>
          </a:xfrm>
        </p:grpSpPr>
        <p:sp>
          <p:nvSpPr>
            <p:cNvPr id="93" name="Oval 92"/>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85" name="TextBox 93"/>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9484" name="Group 94"/>
          <p:cNvGrpSpPr>
            <a:grpSpLocks/>
          </p:cNvGrpSpPr>
          <p:nvPr/>
        </p:nvGrpSpPr>
        <p:grpSpPr bwMode="auto">
          <a:xfrm>
            <a:off x="2728913" y="1695450"/>
            <a:ext cx="319087" cy="368300"/>
            <a:chOff x="3657600" y="2102736"/>
            <a:chExt cx="319318" cy="369332"/>
          </a:xfrm>
        </p:grpSpPr>
        <p:sp>
          <p:nvSpPr>
            <p:cNvPr id="96" name="Oval 95"/>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83" name="TextBox 96"/>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9485" name="Group 97"/>
          <p:cNvGrpSpPr>
            <a:grpSpLocks/>
          </p:cNvGrpSpPr>
          <p:nvPr/>
        </p:nvGrpSpPr>
        <p:grpSpPr bwMode="auto">
          <a:xfrm>
            <a:off x="4038600" y="1619250"/>
            <a:ext cx="319088" cy="368300"/>
            <a:chOff x="3657600" y="2102736"/>
            <a:chExt cx="319318" cy="369332"/>
          </a:xfrm>
        </p:grpSpPr>
        <p:sp>
          <p:nvSpPr>
            <p:cNvPr id="99" name="Oval 98"/>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81" name="TextBox 99"/>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9486" name="Group 100"/>
          <p:cNvGrpSpPr>
            <a:grpSpLocks/>
          </p:cNvGrpSpPr>
          <p:nvPr/>
        </p:nvGrpSpPr>
        <p:grpSpPr bwMode="auto">
          <a:xfrm>
            <a:off x="4114800" y="1314450"/>
            <a:ext cx="319088" cy="368300"/>
            <a:chOff x="3657600" y="2102736"/>
            <a:chExt cx="319318" cy="369332"/>
          </a:xfrm>
        </p:grpSpPr>
        <p:sp>
          <p:nvSpPr>
            <p:cNvPr id="102" name="Oval 101"/>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79" name="TextBox 102"/>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9487" name="Group 103"/>
          <p:cNvGrpSpPr>
            <a:grpSpLocks/>
          </p:cNvGrpSpPr>
          <p:nvPr/>
        </p:nvGrpSpPr>
        <p:grpSpPr bwMode="auto">
          <a:xfrm>
            <a:off x="4267200" y="1924050"/>
            <a:ext cx="319088" cy="368300"/>
            <a:chOff x="3657600" y="2102736"/>
            <a:chExt cx="319318" cy="369332"/>
          </a:xfrm>
        </p:grpSpPr>
        <p:sp>
          <p:nvSpPr>
            <p:cNvPr id="105" name="Oval 104"/>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77" name="TextBox 105"/>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9488" name="Group 106"/>
          <p:cNvGrpSpPr>
            <a:grpSpLocks/>
          </p:cNvGrpSpPr>
          <p:nvPr/>
        </p:nvGrpSpPr>
        <p:grpSpPr bwMode="auto">
          <a:xfrm>
            <a:off x="4038600" y="1847850"/>
            <a:ext cx="319088" cy="368300"/>
            <a:chOff x="3657600" y="2102736"/>
            <a:chExt cx="319318" cy="369332"/>
          </a:xfrm>
        </p:grpSpPr>
        <p:sp>
          <p:nvSpPr>
            <p:cNvPr id="108" name="Oval 107"/>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75" name="TextBox 108"/>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9489" name="Group 112"/>
          <p:cNvGrpSpPr>
            <a:grpSpLocks/>
          </p:cNvGrpSpPr>
          <p:nvPr/>
        </p:nvGrpSpPr>
        <p:grpSpPr bwMode="auto">
          <a:xfrm>
            <a:off x="2230438" y="2076450"/>
            <a:ext cx="261937" cy="368300"/>
            <a:chOff x="2688266" y="2798134"/>
            <a:chExt cx="261610" cy="369332"/>
          </a:xfrm>
        </p:grpSpPr>
        <p:sp>
          <p:nvSpPr>
            <p:cNvPr id="111" name="Oval 110"/>
            <p:cNvSpPr/>
            <p:nvPr/>
          </p:nvSpPr>
          <p:spPr>
            <a:xfrm>
              <a:off x="2743759" y="2927082"/>
              <a:ext cx="152210" cy="1512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73" name="TextBox 111"/>
            <p:cNvSpPr txBox="1">
              <a:spLocks noChangeArrowheads="1"/>
            </p:cNvSpPr>
            <p:nvPr/>
          </p:nvSpPr>
          <p:spPr bwMode="auto">
            <a:xfrm>
              <a:off x="2688266" y="2798134"/>
              <a:ext cx="261610" cy="369332"/>
            </a:xfrm>
            <a:prstGeom prst="rect">
              <a:avLst/>
            </a:prstGeom>
            <a:noFill/>
            <a:ln w="9525">
              <a:noFill/>
              <a:miter lim="800000"/>
              <a:headEnd/>
              <a:tailEnd/>
            </a:ln>
          </p:spPr>
          <p:txBody>
            <a:bodyPr wrap="none">
              <a:spAutoFit/>
            </a:bodyPr>
            <a:lstStyle/>
            <a:p>
              <a:r>
                <a:rPr lang="en-US">
                  <a:solidFill>
                    <a:srgbClr val="002060"/>
                  </a:solidFill>
                </a:rPr>
                <a:t>-</a:t>
              </a:r>
            </a:p>
          </p:txBody>
        </p:sp>
      </p:grpSp>
      <p:grpSp>
        <p:nvGrpSpPr>
          <p:cNvPr id="19490" name="Group 113"/>
          <p:cNvGrpSpPr>
            <a:grpSpLocks/>
          </p:cNvGrpSpPr>
          <p:nvPr/>
        </p:nvGrpSpPr>
        <p:grpSpPr bwMode="auto">
          <a:xfrm>
            <a:off x="2209800" y="1858963"/>
            <a:ext cx="261938" cy="369887"/>
            <a:chOff x="2688266" y="2798134"/>
            <a:chExt cx="261610" cy="369332"/>
          </a:xfrm>
        </p:grpSpPr>
        <p:sp>
          <p:nvSpPr>
            <p:cNvPr id="115" name="Oval 114"/>
            <p:cNvSpPr/>
            <p:nvPr/>
          </p:nvSpPr>
          <p:spPr>
            <a:xfrm>
              <a:off x="2743759" y="2926528"/>
              <a:ext cx="152209"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71" name="TextBox 115"/>
            <p:cNvSpPr txBox="1">
              <a:spLocks noChangeArrowheads="1"/>
            </p:cNvSpPr>
            <p:nvPr/>
          </p:nvSpPr>
          <p:spPr bwMode="auto">
            <a:xfrm>
              <a:off x="2688266" y="2798134"/>
              <a:ext cx="261610" cy="369332"/>
            </a:xfrm>
            <a:prstGeom prst="rect">
              <a:avLst/>
            </a:prstGeom>
            <a:noFill/>
            <a:ln w="9525">
              <a:noFill/>
              <a:miter lim="800000"/>
              <a:headEnd/>
              <a:tailEnd/>
            </a:ln>
          </p:spPr>
          <p:txBody>
            <a:bodyPr wrap="none">
              <a:spAutoFit/>
            </a:bodyPr>
            <a:lstStyle/>
            <a:p>
              <a:r>
                <a:rPr lang="en-US">
                  <a:solidFill>
                    <a:srgbClr val="002060"/>
                  </a:solidFill>
                </a:rPr>
                <a:t>-</a:t>
              </a:r>
            </a:p>
          </p:txBody>
        </p:sp>
      </p:grpSp>
      <p:grpSp>
        <p:nvGrpSpPr>
          <p:cNvPr id="19491" name="Group 116"/>
          <p:cNvGrpSpPr>
            <a:grpSpLocks/>
          </p:cNvGrpSpPr>
          <p:nvPr/>
        </p:nvGrpSpPr>
        <p:grpSpPr bwMode="auto">
          <a:xfrm>
            <a:off x="2220913" y="1695450"/>
            <a:ext cx="260350" cy="368300"/>
            <a:chOff x="2688266" y="2798134"/>
            <a:chExt cx="261610" cy="369332"/>
          </a:xfrm>
        </p:grpSpPr>
        <p:sp>
          <p:nvSpPr>
            <p:cNvPr id="118" name="Oval 117"/>
            <p:cNvSpPr/>
            <p:nvPr/>
          </p:nvSpPr>
          <p:spPr>
            <a:xfrm>
              <a:off x="2742502" y="2927082"/>
              <a:ext cx="153138" cy="1512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69" name="TextBox 118"/>
            <p:cNvSpPr txBox="1">
              <a:spLocks noChangeArrowheads="1"/>
            </p:cNvSpPr>
            <p:nvPr/>
          </p:nvSpPr>
          <p:spPr bwMode="auto">
            <a:xfrm>
              <a:off x="2688266" y="2798134"/>
              <a:ext cx="261610" cy="369332"/>
            </a:xfrm>
            <a:prstGeom prst="rect">
              <a:avLst/>
            </a:prstGeom>
            <a:noFill/>
            <a:ln w="9525">
              <a:noFill/>
              <a:miter lim="800000"/>
              <a:headEnd/>
              <a:tailEnd/>
            </a:ln>
          </p:spPr>
          <p:txBody>
            <a:bodyPr wrap="none">
              <a:spAutoFit/>
            </a:bodyPr>
            <a:lstStyle/>
            <a:p>
              <a:r>
                <a:rPr lang="en-US">
                  <a:solidFill>
                    <a:srgbClr val="002060"/>
                  </a:solidFill>
                </a:rPr>
                <a:t>-</a:t>
              </a:r>
            </a:p>
          </p:txBody>
        </p:sp>
      </p:grpSp>
      <p:grpSp>
        <p:nvGrpSpPr>
          <p:cNvPr id="19492" name="Group 119"/>
          <p:cNvGrpSpPr>
            <a:grpSpLocks/>
          </p:cNvGrpSpPr>
          <p:nvPr/>
        </p:nvGrpSpPr>
        <p:grpSpPr bwMode="auto">
          <a:xfrm>
            <a:off x="2220913" y="1543050"/>
            <a:ext cx="260350" cy="368300"/>
            <a:chOff x="2688266" y="2798134"/>
            <a:chExt cx="261610" cy="369332"/>
          </a:xfrm>
        </p:grpSpPr>
        <p:sp>
          <p:nvSpPr>
            <p:cNvPr id="121" name="Oval 120"/>
            <p:cNvSpPr/>
            <p:nvPr/>
          </p:nvSpPr>
          <p:spPr>
            <a:xfrm>
              <a:off x="2742502" y="2927082"/>
              <a:ext cx="153138" cy="1512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67" name="TextBox 121"/>
            <p:cNvSpPr txBox="1">
              <a:spLocks noChangeArrowheads="1"/>
            </p:cNvSpPr>
            <p:nvPr/>
          </p:nvSpPr>
          <p:spPr bwMode="auto">
            <a:xfrm>
              <a:off x="2688266" y="2798134"/>
              <a:ext cx="261610" cy="369332"/>
            </a:xfrm>
            <a:prstGeom prst="rect">
              <a:avLst/>
            </a:prstGeom>
            <a:noFill/>
            <a:ln w="9525">
              <a:noFill/>
              <a:miter lim="800000"/>
              <a:headEnd/>
              <a:tailEnd/>
            </a:ln>
          </p:spPr>
          <p:txBody>
            <a:bodyPr wrap="none">
              <a:spAutoFit/>
            </a:bodyPr>
            <a:lstStyle/>
            <a:p>
              <a:r>
                <a:rPr lang="en-US">
                  <a:solidFill>
                    <a:srgbClr val="002060"/>
                  </a:solidFill>
                </a:rPr>
                <a:t>-</a:t>
              </a:r>
            </a:p>
          </p:txBody>
        </p:sp>
      </p:grpSp>
      <p:grpSp>
        <p:nvGrpSpPr>
          <p:cNvPr id="19493" name="Group 122"/>
          <p:cNvGrpSpPr>
            <a:grpSpLocks/>
          </p:cNvGrpSpPr>
          <p:nvPr/>
        </p:nvGrpSpPr>
        <p:grpSpPr bwMode="auto">
          <a:xfrm>
            <a:off x="2230438" y="1238250"/>
            <a:ext cx="261937" cy="368300"/>
            <a:chOff x="2688266" y="2798134"/>
            <a:chExt cx="261610" cy="369332"/>
          </a:xfrm>
        </p:grpSpPr>
        <p:sp>
          <p:nvSpPr>
            <p:cNvPr id="124" name="Oval 123"/>
            <p:cNvSpPr/>
            <p:nvPr/>
          </p:nvSpPr>
          <p:spPr>
            <a:xfrm>
              <a:off x="2743759" y="2927082"/>
              <a:ext cx="152210" cy="1512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65" name="TextBox 124"/>
            <p:cNvSpPr txBox="1">
              <a:spLocks noChangeArrowheads="1"/>
            </p:cNvSpPr>
            <p:nvPr/>
          </p:nvSpPr>
          <p:spPr bwMode="auto">
            <a:xfrm>
              <a:off x="2688266" y="2798134"/>
              <a:ext cx="261610" cy="369332"/>
            </a:xfrm>
            <a:prstGeom prst="rect">
              <a:avLst/>
            </a:prstGeom>
            <a:noFill/>
            <a:ln w="9525">
              <a:noFill/>
              <a:miter lim="800000"/>
              <a:headEnd/>
              <a:tailEnd/>
            </a:ln>
          </p:spPr>
          <p:txBody>
            <a:bodyPr wrap="none">
              <a:spAutoFit/>
            </a:bodyPr>
            <a:lstStyle/>
            <a:p>
              <a:r>
                <a:rPr lang="en-US">
                  <a:solidFill>
                    <a:srgbClr val="002060"/>
                  </a:solidFill>
                </a:rPr>
                <a:t>-</a:t>
              </a:r>
            </a:p>
          </p:txBody>
        </p:sp>
      </p:grpSp>
      <p:grpSp>
        <p:nvGrpSpPr>
          <p:cNvPr id="19494" name="Group 125"/>
          <p:cNvGrpSpPr>
            <a:grpSpLocks/>
          </p:cNvGrpSpPr>
          <p:nvPr/>
        </p:nvGrpSpPr>
        <p:grpSpPr bwMode="auto">
          <a:xfrm>
            <a:off x="2252663" y="1401763"/>
            <a:ext cx="261937" cy="369887"/>
            <a:chOff x="2688266" y="2798134"/>
            <a:chExt cx="261610" cy="369332"/>
          </a:xfrm>
        </p:grpSpPr>
        <p:sp>
          <p:nvSpPr>
            <p:cNvPr id="127" name="Oval 126"/>
            <p:cNvSpPr/>
            <p:nvPr/>
          </p:nvSpPr>
          <p:spPr>
            <a:xfrm>
              <a:off x="2743759" y="2926528"/>
              <a:ext cx="1522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63" name="TextBox 127"/>
            <p:cNvSpPr txBox="1">
              <a:spLocks noChangeArrowheads="1"/>
            </p:cNvSpPr>
            <p:nvPr/>
          </p:nvSpPr>
          <p:spPr bwMode="auto">
            <a:xfrm>
              <a:off x="2688266" y="2798134"/>
              <a:ext cx="261610" cy="369332"/>
            </a:xfrm>
            <a:prstGeom prst="rect">
              <a:avLst/>
            </a:prstGeom>
            <a:noFill/>
            <a:ln w="9525">
              <a:noFill/>
              <a:miter lim="800000"/>
              <a:headEnd/>
              <a:tailEnd/>
            </a:ln>
          </p:spPr>
          <p:txBody>
            <a:bodyPr wrap="none">
              <a:spAutoFit/>
            </a:bodyPr>
            <a:lstStyle/>
            <a:p>
              <a:r>
                <a:rPr lang="en-US">
                  <a:solidFill>
                    <a:srgbClr val="002060"/>
                  </a:solidFill>
                </a:rPr>
                <a:t>-</a:t>
              </a:r>
            </a:p>
          </p:txBody>
        </p:sp>
      </p:grpSp>
      <p:sp>
        <p:nvSpPr>
          <p:cNvPr id="129" name="Right Brace 128"/>
          <p:cNvSpPr/>
          <p:nvPr/>
        </p:nvSpPr>
        <p:spPr>
          <a:xfrm rot="5400000">
            <a:off x="4038600" y="781050"/>
            <a:ext cx="304800" cy="3505200"/>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30" name="Right Brace 129"/>
          <p:cNvSpPr/>
          <p:nvPr/>
        </p:nvSpPr>
        <p:spPr>
          <a:xfrm rot="5400000">
            <a:off x="2209800" y="2457450"/>
            <a:ext cx="304800" cy="152400"/>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142" name="Straight Connector 141"/>
          <p:cNvCxnSpPr/>
          <p:nvPr/>
        </p:nvCxnSpPr>
        <p:spPr>
          <a:xfrm>
            <a:off x="838200" y="1847850"/>
            <a:ext cx="14478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5400000">
            <a:off x="5372894" y="1808956"/>
            <a:ext cx="11430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rot="5400000">
            <a:off x="1681957" y="1797844"/>
            <a:ext cx="1143000" cy="1587"/>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9500" name="TextBox 148"/>
          <p:cNvSpPr txBox="1">
            <a:spLocks noChangeArrowheads="1"/>
          </p:cNvSpPr>
          <p:nvPr/>
        </p:nvSpPr>
        <p:spPr bwMode="auto">
          <a:xfrm>
            <a:off x="6705600" y="1314450"/>
            <a:ext cx="395288" cy="522288"/>
          </a:xfrm>
          <a:prstGeom prst="rect">
            <a:avLst/>
          </a:prstGeom>
          <a:noFill/>
          <a:ln w="9525">
            <a:noFill/>
            <a:miter lim="800000"/>
            <a:headEnd/>
            <a:tailEnd/>
          </a:ln>
        </p:spPr>
        <p:txBody>
          <a:bodyPr wrap="none">
            <a:spAutoFit/>
          </a:bodyPr>
          <a:lstStyle/>
          <a:p>
            <a:r>
              <a:rPr lang="en-US" sz="2800">
                <a:solidFill>
                  <a:srgbClr val="FF0000"/>
                </a:solidFill>
              </a:rPr>
              <a:t>+</a:t>
            </a:r>
          </a:p>
        </p:txBody>
      </p:sp>
      <p:sp>
        <p:nvSpPr>
          <p:cNvPr id="19501" name="TextBox 149"/>
          <p:cNvSpPr txBox="1">
            <a:spLocks noChangeArrowheads="1"/>
          </p:cNvSpPr>
          <p:nvPr/>
        </p:nvSpPr>
        <p:spPr bwMode="auto">
          <a:xfrm>
            <a:off x="1295400" y="1314450"/>
            <a:ext cx="304800" cy="522288"/>
          </a:xfrm>
          <a:prstGeom prst="rect">
            <a:avLst/>
          </a:prstGeom>
          <a:noFill/>
          <a:ln w="9525">
            <a:noFill/>
            <a:miter lim="800000"/>
            <a:headEnd/>
            <a:tailEnd/>
          </a:ln>
        </p:spPr>
        <p:txBody>
          <a:bodyPr wrap="none">
            <a:spAutoFit/>
          </a:bodyPr>
          <a:lstStyle/>
          <a:p>
            <a:r>
              <a:rPr lang="en-US" sz="2800">
                <a:solidFill>
                  <a:srgbClr val="002060"/>
                </a:solidFill>
              </a:rPr>
              <a:t>-</a:t>
            </a:r>
          </a:p>
        </p:txBody>
      </p:sp>
      <p:cxnSp>
        <p:nvCxnSpPr>
          <p:cNvPr id="153" name="Straight Connector 152"/>
          <p:cNvCxnSpPr/>
          <p:nvPr/>
        </p:nvCxnSpPr>
        <p:spPr>
          <a:xfrm rot="5400000">
            <a:off x="762794" y="2532856"/>
            <a:ext cx="3352800" cy="158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rot="5400000">
            <a:off x="4229100" y="2571750"/>
            <a:ext cx="34290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7" name="Straight Arrow Connector 166"/>
          <p:cNvCxnSpPr/>
          <p:nvPr/>
        </p:nvCxnSpPr>
        <p:spPr>
          <a:xfrm>
            <a:off x="2438400" y="5962650"/>
            <a:ext cx="37338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68" name="Straight Arrow Connector 167"/>
          <p:cNvCxnSpPr/>
          <p:nvPr/>
        </p:nvCxnSpPr>
        <p:spPr>
          <a:xfrm rot="5400000" flipH="1" flipV="1">
            <a:off x="1715294" y="5237956"/>
            <a:ext cx="14478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3" name="Straight Connector 172"/>
          <p:cNvCxnSpPr/>
          <p:nvPr/>
        </p:nvCxnSpPr>
        <p:spPr>
          <a:xfrm>
            <a:off x="2438400" y="4819650"/>
            <a:ext cx="3505200" cy="112395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9507" name="TextBox 173"/>
          <p:cNvSpPr txBox="1">
            <a:spLocks noChangeArrowheads="1"/>
          </p:cNvSpPr>
          <p:nvPr/>
        </p:nvSpPr>
        <p:spPr bwMode="auto">
          <a:xfrm rot="-5400000">
            <a:off x="1261269" y="5082381"/>
            <a:ext cx="1504950" cy="369888"/>
          </a:xfrm>
          <a:prstGeom prst="rect">
            <a:avLst/>
          </a:prstGeom>
          <a:noFill/>
          <a:ln w="9525">
            <a:noFill/>
            <a:miter lim="800000"/>
            <a:headEnd/>
            <a:tailEnd/>
          </a:ln>
        </p:spPr>
        <p:txBody>
          <a:bodyPr wrap="none">
            <a:spAutoFit/>
          </a:bodyPr>
          <a:lstStyle/>
          <a:p>
            <a:r>
              <a:rPr lang="en-US"/>
              <a:t>Electric Field</a:t>
            </a:r>
          </a:p>
        </p:txBody>
      </p:sp>
      <p:grpSp>
        <p:nvGrpSpPr>
          <p:cNvPr id="19508" name="Group 45"/>
          <p:cNvGrpSpPr>
            <a:grpSpLocks/>
          </p:cNvGrpSpPr>
          <p:nvPr/>
        </p:nvGrpSpPr>
        <p:grpSpPr bwMode="auto">
          <a:xfrm>
            <a:off x="4724400" y="1447800"/>
            <a:ext cx="319088" cy="369888"/>
            <a:chOff x="3657600" y="2102736"/>
            <a:chExt cx="319318" cy="369332"/>
          </a:xfrm>
        </p:grpSpPr>
        <p:sp>
          <p:nvSpPr>
            <p:cNvPr id="151" name="Oval 150"/>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61" name="TextBox 153"/>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9509" name="Group 46"/>
          <p:cNvGrpSpPr>
            <a:grpSpLocks/>
          </p:cNvGrpSpPr>
          <p:nvPr/>
        </p:nvGrpSpPr>
        <p:grpSpPr bwMode="auto">
          <a:xfrm>
            <a:off x="4876800" y="1600200"/>
            <a:ext cx="319088" cy="369888"/>
            <a:chOff x="3657600" y="2102736"/>
            <a:chExt cx="319318" cy="369332"/>
          </a:xfrm>
        </p:grpSpPr>
        <p:sp>
          <p:nvSpPr>
            <p:cNvPr id="156" name="Oval 155"/>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59" name="TextBox 158"/>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9510" name="Group 49"/>
          <p:cNvGrpSpPr>
            <a:grpSpLocks/>
          </p:cNvGrpSpPr>
          <p:nvPr/>
        </p:nvGrpSpPr>
        <p:grpSpPr bwMode="auto">
          <a:xfrm>
            <a:off x="5029200" y="1325563"/>
            <a:ext cx="319088" cy="369887"/>
            <a:chOff x="3657600" y="2102736"/>
            <a:chExt cx="319318" cy="369332"/>
          </a:xfrm>
        </p:grpSpPr>
        <p:sp>
          <p:nvSpPr>
            <p:cNvPr id="161" name="Oval 160"/>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57" name="TextBox 161"/>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9511" name="Group 52"/>
          <p:cNvGrpSpPr>
            <a:grpSpLocks/>
          </p:cNvGrpSpPr>
          <p:nvPr/>
        </p:nvGrpSpPr>
        <p:grpSpPr bwMode="auto">
          <a:xfrm>
            <a:off x="5181600" y="1905000"/>
            <a:ext cx="319088" cy="369888"/>
            <a:chOff x="3657600" y="2102736"/>
            <a:chExt cx="319318" cy="369332"/>
          </a:xfrm>
        </p:grpSpPr>
        <p:sp>
          <p:nvSpPr>
            <p:cNvPr id="164" name="Oval 163"/>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55" name="TextBox 164"/>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9512" name="Group 58"/>
          <p:cNvGrpSpPr>
            <a:grpSpLocks/>
          </p:cNvGrpSpPr>
          <p:nvPr/>
        </p:nvGrpSpPr>
        <p:grpSpPr bwMode="auto">
          <a:xfrm>
            <a:off x="4572000" y="1858963"/>
            <a:ext cx="319088" cy="369887"/>
            <a:chOff x="3657600" y="2102736"/>
            <a:chExt cx="319318" cy="369332"/>
          </a:xfrm>
        </p:grpSpPr>
        <p:sp>
          <p:nvSpPr>
            <p:cNvPr id="169" name="Oval 168"/>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53" name="TextBox 169"/>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9513" name="Group 61"/>
          <p:cNvGrpSpPr>
            <a:grpSpLocks/>
          </p:cNvGrpSpPr>
          <p:nvPr/>
        </p:nvGrpSpPr>
        <p:grpSpPr bwMode="auto">
          <a:xfrm>
            <a:off x="5257800" y="1554163"/>
            <a:ext cx="319088" cy="369887"/>
            <a:chOff x="3657600" y="2102736"/>
            <a:chExt cx="319318" cy="369332"/>
          </a:xfrm>
        </p:grpSpPr>
        <p:sp>
          <p:nvSpPr>
            <p:cNvPr id="172" name="Oval 171"/>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51" name="TextBox 174"/>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9514" name="Group 64"/>
          <p:cNvGrpSpPr>
            <a:grpSpLocks/>
          </p:cNvGrpSpPr>
          <p:nvPr/>
        </p:nvGrpSpPr>
        <p:grpSpPr bwMode="auto">
          <a:xfrm>
            <a:off x="4724400" y="2011363"/>
            <a:ext cx="319088" cy="369887"/>
            <a:chOff x="3657600" y="2102736"/>
            <a:chExt cx="319318" cy="369332"/>
          </a:xfrm>
        </p:grpSpPr>
        <p:sp>
          <p:nvSpPr>
            <p:cNvPr id="177" name="Oval 176"/>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49" name="TextBox 177"/>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9515" name="Group 67"/>
          <p:cNvGrpSpPr>
            <a:grpSpLocks/>
          </p:cNvGrpSpPr>
          <p:nvPr/>
        </p:nvGrpSpPr>
        <p:grpSpPr bwMode="auto">
          <a:xfrm>
            <a:off x="4876800" y="1782763"/>
            <a:ext cx="319088" cy="369887"/>
            <a:chOff x="3657600" y="2102736"/>
            <a:chExt cx="319318" cy="369332"/>
          </a:xfrm>
        </p:grpSpPr>
        <p:sp>
          <p:nvSpPr>
            <p:cNvPr id="180" name="Oval 179"/>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47" name="TextBox 180"/>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9516" name="Group 76"/>
          <p:cNvGrpSpPr>
            <a:grpSpLocks/>
          </p:cNvGrpSpPr>
          <p:nvPr/>
        </p:nvGrpSpPr>
        <p:grpSpPr bwMode="auto">
          <a:xfrm>
            <a:off x="4405313" y="1249363"/>
            <a:ext cx="319087" cy="369887"/>
            <a:chOff x="3657600" y="2102736"/>
            <a:chExt cx="319318" cy="369332"/>
          </a:xfrm>
        </p:grpSpPr>
        <p:sp>
          <p:nvSpPr>
            <p:cNvPr id="183" name="Oval 182"/>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45" name="TextBox 183"/>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9517" name="Group 88"/>
          <p:cNvGrpSpPr>
            <a:grpSpLocks/>
          </p:cNvGrpSpPr>
          <p:nvPr/>
        </p:nvGrpSpPr>
        <p:grpSpPr bwMode="auto">
          <a:xfrm>
            <a:off x="4495800" y="1630363"/>
            <a:ext cx="319088" cy="369887"/>
            <a:chOff x="3657600" y="2102736"/>
            <a:chExt cx="319318" cy="369332"/>
          </a:xfrm>
        </p:grpSpPr>
        <p:sp>
          <p:nvSpPr>
            <p:cNvPr id="186" name="Oval 185"/>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43" name="TextBox 186"/>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9518" name="Group 49"/>
          <p:cNvGrpSpPr>
            <a:grpSpLocks/>
          </p:cNvGrpSpPr>
          <p:nvPr/>
        </p:nvGrpSpPr>
        <p:grpSpPr bwMode="auto">
          <a:xfrm>
            <a:off x="5334000" y="1295400"/>
            <a:ext cx="319088" cy="369888"/>
            <a:chOff x="3657600" y="2102736"/>
            <a:chExt cx="319318" cy="369332"/>
          </a:xfrm>
        </p:grpSpPr>
        <p:sp>
          <p:nvSpPr>
            <p:cNvPr id="249" name="Oval 248"/>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41" name="TextBox 249"/>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9519" name="Group 49"/>
          <p:cNvGrpSpPr>
            <a:grpSpLocks/>
          </p:cNvGrpSpPr>
          <p:nvPr/>
        </p:nvGrpSpPr>
        <p:grpSpPr bwMode="auto">
          <a:xfrm>
            <a:off x="5486400" y="1676400"/>
            <a:ext cx="319088" cy="369888"/>
            <a:chOff x="3657600" y="2102736"/>
            <a:chExt cx="319318" cy="369332"/>
          </a:xfrm>
        </p:grpSpPr>
        <p:sp>
          <p:nvSpPr>
            <p:cNvPr id="252" name="Oval 251"/>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39" name="TextBox 252"/>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9520" name="Group 49"/>
          <p:cNvGrpSpPr>
            <a:grpSpLocks/>
          </p:cNvGrpSpPr>
          <p:nvPr/>
        </p:nvGrpSpPr>
        <p:grpSpPr bwMode="auto">
          <a:xfrm>
            <a:off x="5410200" y="2057400"/>
            <a:ext cx="319088" cy="369888"/>
            <a:chOff x="3657600" y="2102736"/>
            <a:chExt cx="319318" cy="369332"/>
          </a:xfrm>
        </p:grpSpPr>
        <p:sp>
          <p:nvSpPr>
            <p:cNvPr id="255" name="Oval 254"/>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37" name="TextBox 255"/>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9521" name="Group 49"/>
          <p:cNvGrpSpPr>
            <a:grpSpLocks/>
          </p:cNvGrpSpPr>
          <p:nvPr/>
        </p:nvGrpSpPr>
        <p:grpSpPr bwMode="auto">
          <a:xfrm>
            <a:off x="5562600" y="1447800"/>
            <a:ext cx="319088" cy="369888"/>
            <a:chOff x="3657600" y="2102736"/>
            <a:chExt cx="319318" cy="369332"/>
          </a:xfrm>
        </p:grpSpPr>
        <p:sp>
          <p:nvSpPr>
            <p:cNvPr id="258" name="Oval 257"/>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35" name="TextBox 258"/>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9522" name="Group 49"/>
          <p:cNvGrpSpPr>
            <a:grpSpLocks/>
          </p:cNvGrpSpPr>
          <p:nvPr/>
        </p:nvGrpSpPr>
        <p:grpSpPr bwMode="auto">
          <a:xfrm>
            <a:off x="5638800" y="1676400"/>
            <a:ext cx="319088" cy="369888"/>
            <a:chOff x="3657600" y="2102736"/>
            <a:chExt cx="319318" cy="369332"/>
          </a:xfrm>
        </p:grpSpPr>
        <p:sp>
          <p:nvSpPr>
            <p:cNvPr id="261" name="Oval 260"/>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33" name="TextBox 261"/>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9523" name="Group 49"/>
          <p:cNvGrpSpPr>
            <a:grpSpLocks/>
          </p:cNvGrpSpPr>
          <p:nvPr/>
        </p:nvGrpSpPr>
        <p:grpSpPr bwMode="auto">
          <a:xfrm>
            <a:off x="5562600" y="1905000"/>
            <a:ext cx="319088" cy="369888"/>
            <a:chOff x="3657600" y="2102736"/>
            <a:chExt cx="319318" cy="369332"/>
          </a:xfrm>
        </p:grpSpPr>
        <p:sp>
          <p:nvSpPr>
            <p:cNvPr id="264" name="Oval 263"/>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31" name="TextBox 264"/>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9524" name="Group 49"/>
          <p:cNvGrpSpPr>
            <a:grpSpLocks/>
          </p:cNvGrpSpPr>
          <p:nvPr/>
        </p:nvGrpSpPr>
        <p:grpSpPr bwMode="auto">
          <a:xfrm>
            <a:off x="5638800" y="1219200"/>
            <a:ext cx="319088" cy="369888"/>
            <a:chOff x="3657600" y="2102736"/>
            <a:chExt cx="319318" cy="369332"/>
          </a:xfrm>
        </p:grpSpPr>
        <p:sp>
          <p:nvSpPr>
            <p:cNvPr id="267" name="Oval 266"/>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29" name="TextBox 267"/>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19525" name="Group 76"/>
          <p:cNvGrpSpPr>
            <a:grpSpLocks/>
          </p:cNvGrpSpPr>
          <p:nvPr/>
        </p:nvGrpSpPr>
        <p:grpSpPr bwMode="auto">
          <a:xfrm>
            <a:off x="4648200" y="1219200"/>
            <a:ext cx="319088" cy="369888"/>
            <a:chOff x="3657600" y="2102736"/>
            <a:chExt cx="319318" cy="369332"/>
          </a:xfrm>
        </p:grpSpPr>
        <p:sp>
          <p:nvSpPr>
            <p:cNvPr id="270" name="Oval 269"/>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27" name="TextBox 270"/>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4"/>
          <p:cNvSpPr txBox="1">
            <a:spLocks noChangeArrowheads="1"/>
          </p:cNvSpPr>
          <p:nvPr/>
        </p:nvSpPr>
        <p:spPr bwMode="auto">
          <a:xfrm>
            <a:off x="2057400" y="3124200"/>
            <a:ext cx="2971800" cy="830263"/>
          </a:xfrm>
          <a:prstGeom prst="rect">
            <a:avLst/>
          </a:prstGeom>
          <a:noFill/>
          <a:ln w="9525">
            <a:noFill/>
            <a:miter lim="800000"/>
            <a:headEnd/>
            <a:tailEnd/>
          </a:ln>
        </p:spPr>
        <p:txBody>
          <a:bodyPr>
            <a:spAutoFit/>
          </a:bodyPr>
          <a:lstStyle/>
          <a:p>
            <a:r>
              <a:rPr lang="en-US" sz="1600" b="1">
                <a:solidFill>
                  <a:srgbClr val="002060"/>
                </a:solidFill>
              </a:rPr>
              <a:t>Zone without free charge carriers positively charged.</a:t>
            </a:r>
          </a:p>
          <a:p>
            <a:r>
              <a:rPr lang="en-US" sz="1600" b="1">
                <a:solidFill>
                  <a:srgbClr val="002060"/>
                </a:solidFill>
              </a:rPr>
              <a:t>Sensitive Detector Volume.</a:t>
            </a:r>
          </a:p>
        </p:txBody>
      </p:sp>
      <p:sp>
        <p:nvSpPr>
          <p:cNvPr id="20483" name="Footer Placeholder 6"/>
          <p:cNvSpPr>
            <a:spLocks noGrp="1"/>
          </p:cNvSpPr>
          <p:nvPr>
            <p:ph type="ftr" sz="quarter" idx="11"/>
          </p:nvPr>
        </p:nvSpPr>
        <p:spPr>
          <a:noFill/>
        </p:spPr>
        <p:txBody>
          <a:bodyPr/>
          <a:lstStyle/>
          <a:p>
            <a:r>
              <a:rPr lang="en-US" smtClean="0"/>
              <a:t>W. Riegler/CERN</a:t>
            </a:r>
          </a:p>
        </p:txBody>
      </p:sp>
      <p:sp>
        <p:nvSpPr>
          <p:cNvPr id="20484" name="Slide Number Placeholder 5"/>
          <p:cNvSpPr>
            <a:spLocks noGrp="1"/>
          </p:cNvSpPr>
          <p:nvPr>
            <p:ph type="sldNum" sz="quarter" idx="12"/>
          </p:nvPr>
        </p:nvSpPr>
        <p:spPr>
          <a:noFill/>
        </p:spPr>
        <p:txBody>
          <a:bodyPr/>
          <a:lstStyle/>
          <a:p>
            <a:fld id="{20F40A25-F5B3-4530-8FE9-1029B701FC9B}" type="slidenum">
              <a:rPr lang="en-US" smtClean="0"/>
              <a:pPr/>
              <a:t>15</a:t>
            </a:fld>
            <a:endParaRPr lang="en-US" smtClean="0"/>
          </a:p>
        </p:txBody>
      </p:sp>
      <p:sp>
        <p:nvSpPr>
          <p:cNvPr id="20485" name="Text Box 17"/>
          <p:cNvSpPr txBox="1">
            <a:spLocks noChangeArrowheads="1"/>
          </p:cNvSpPr>
          <p:nvPr/>
        </p:nvSpPr>
        <p:spPr bwMode="auto">
          <a:xfrm>
            <a:off x="1295400" y="152400"/>
            <a:ext cx="6553200" cy="523875"/>
          </a:xfrm>
          <a:prstGeom prst="rect">
            <a:avLst/>
          </a:prstGeom>
          <a:noFill/>
          <a:ln w="9525">
            <a:noFill/>
            <a:miter lim="800000"/>
            <a:headEnd/>
            <a:tailEnd/>
          </a:ln>
        </p:spPr>
        <p:txBody>
          <a:bodyPr>
            <a:spAutoFit/>
          </a:bodyPr>
          <a:lstStyle/>
          <a:p>
            <a:r>
              <a:rPr lang="en-US" sz="2800" b="1">
                <a:solidFill>
                  <a:srgbClr val="FF0000"/>
                </a:solidFill>
              </a:rPr>
              <a:t>Over-Depleted Silicon Detector</a:t>
            </a:r>
          </a:p>
        </p:txBody>
      </p:sp>
      <p:sp>
        <p:nvSpPr>
          <p:cNvPr id="20486" name="TextBox 130"/>
          <p:cNvSpPr txBox="1">
            <a:spLocks noChangeArrowheads="1"/>
          </p:cNvSpPr>
          <p:nvPr/>
        </p:nvSpPr>
        <p:spPr bwMode="auto">
          <a:xfrm>
            <a:off x="3429000" y="2762250"/>
            <a:ext cx="312738" cy="368300"/>
          </a:xfrm>
          <a:prstGeom prst="rect">
            <a:avLst/>
          </a:prstGeom>
          <a:noFill/>
          <a:ln w="9525">
            <a:noFill/>
            <a:miter lim="800000"/>
            <a:headEnd/>
            <a:tailEnd/>
          </a:ln>
        </p:spPr>
        <p:txBody>
          <a:bodyPr wrap="none">
            <a:spAutoFit/>
          </a:bodyPr>
          <a:lstStyle/>
          <a:p>
            <a:r>
              <a:rPr lang="en-US"/>
              <a:t>n</a:t>
            </a:r>
          </a:p>
        </p:txBody>
      </p:sp>
      <p:sp>
        <p:nvSpPr>
          <p:cNvPr id="20487" name="TextBox 131"/>
          <p:cNvSpPr txBox="1">
            <a:spLocks noChangeArrowheads="1"/>
          </p:cNvSpPr>
          <p:nvPr/>
        </p:nvSpPr>
        <p:spPr bwMode="auto">
          <a:xfrm>
            <a:off x="1600200" y="2762250"/>
            <a:ext cx="312738" cy="368300"/>
          </a:xfrm>
          <a:prstGeom prst="rect">
            <a:avLst/>
          </a:prstGeom>
          <a:noFill/>
          <a:ln w="9525">
            <a:noFill/>
            <a:miter lim="800000"/>
            <a:headEnd/>
            <a:tailEnd/>
          </a:ln>
        </p:spPr>
        <p:txBody>
          <a:bodyPr wrap="none">
            <a:spAutoFit/>
          </a:bodyPr>
          <a:lstStyle/>
          <a:p>
            <a:r>
              <a:rPr lang="en-US"/>
              <a:t>p</a:t>
            </a:r>
          </a:p>
        </p:txBody>
      </p:sp>
      <p:cxnSp>
        <p:nvCxnSpPr>
          <p:cNvPr id="140" name="Straight Connector 139"/>
          <p:cNvCxnSpPr/>
          <p:nvPr/>
        </p:nvCxnSpPr>
        <p:spPr>
          <a:xfrm>
            <a:off x="5334000" y="1847850"/>
            <a:ext cx="18288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828800" y="1238250"/>
            <a:ext cx="3505200" cy="1143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1676400" y="1238250"/>
            <a:ext cx="152400" cy="1143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0491" name="Group 45"/>
          <p:cNvGrpSpPr>
            <a:grpSpLocks/>
          </p:cNvGrpSpPr>
          <p:nvPr/>
        </p:nvGrpSpPr>
        <p:grpSpPr bwMode="auto">
          <a:xfrm>
            <a:off x="2590800" y="1435100"/>
            <a:ext cx="319088" cy="369888"/>
            <a:chOff x="3657600" y="2102736"/>
            <a:chExt cx="319318" cy="369332"/>
          </a:xfrm>
        </p:grpSpPr>
        <p:sp>
          <p:nvSpPr>
            <p:cNvPr id="44" name="Oval 43"/>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642" name="TextBox 44"/>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492" name="Group 46"/>
          <p:cNvGrpSpPr>
            <a:grpSpLocks/>
          </p:cNvGrpSpPr>
          <p:nvPr/>
        </p:nvGrpSpPr>
        <p:grpSpPr bwMode="auto">
          <a:xfrm>
            <a:off x="2743200" y="1587500"/>
            <a:ext cx="319088" cy="369888"/>
            <a:chOff x="3657600" y="2102736"/>
            <a:chExt cx="319318" cy="369332"/>
          </a:xfrm>
        </p:grpSpPr>
        <p:sp>
          <p:nvSpPr>
            <p:cNvPr id="48" name="Oval 47"/>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640" name="TextBox 48"/>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493" name="Group 49"/>
          <p:cNvGrpSpPr>
            <a:grpSpLocks/>
          </p:cNvGrpSpPr>
          <p:nvPr/>
        </p:nvGrpSpPr>
        <p:grpSpPr bwMode="auto">
          <a:xfrm>
            <a:off x="2895600" y="1314450"/>
            <a:ext cx="319088" cy="368300"/>
            <a:chOff x="3657600" y="2102736"/>
            <a:chExt cx="319318" cy="369332"/>
          </a:xfrm>
        </p:grpSpPr>
        <p:sp>
          <p:nvSpPr>
            <p:cNvPr id="51" name="Oval 50"/>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638" name="TextBox 51"/>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494" name="Group 52"/>
          <p:cNvGrpSpPr>
            <a:grpSpLocks/>
          </p:cNvGrpSpPr>
          <p:nvPr/>
        </p:nvGrpSpPr>
        <p:grpSpPr bwMode="auto">
          <a:xfrm>
            <a:off x="3048000" y="1892300"/>
            <a:ext cx="319088" cy="369888"/>
            <a:chOff x="3657600" y="2102736"/>
            <a:chExt cx="319318" cy="369332"/>
          </a:xfrm>
        </p:grpSpPr>
        <p:sp>
          <p:nvSpPr>
            <p:cNvPr id="54" name="Oval 53"/>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636" name="TextBox 54"/>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495" name="Group 55"/>
          <p:cNvGrpSpPr>
            <a:grpSpLocks/>
          </p:cNvGrpSpPr>
          <p:nvPr/>
        </p:nvGrpSpPr>
        <p:grpSpPr bwMode="auto">
          <a:xfrm>
            <a:off x="3200400" y="2044700"/>
            <a:ext cx="319088" cy="369888"/>
            <a:chOff x="3657600" y="2102736"/>
            <a:chExt cx="319318" cy="369332"/>
          </a:xfrm>
        </p:grpSpPr>
        <p:sp>
          <p:nvSpPr>
            <p:cNvPr id="57" name="Oval 56"/>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634" name="TextBox 57"/>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496" name="Group 58"/>
          <p:cNvGrpSpPr>
            <a:grpSpLocks/>
          </p:cNvGrpSpPr>
          <p:nvPr/>
        </p:nvGrpSpPr>
        <p:grpSpPr bwMode="auto">
          <a:xfrm>
            <a:off x="2438400" y="1847850"/>
            <a:ext cx="319088" cy="368300"/>
            <a:chOff x="3657600" y="2102736"/>
            <a:chExt cx="319318" cy="369332"/>
          </a:xfrm>
        </p:grpSpPr>
        <p:sp>
          <p:nvSpPr>
            <p:cNvPr id="60" name="Oval 59"/>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632" name="TextBox 60"/>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497" name="Group 61"/>
          <p:cNvGrpSpPr>
            <a:grpSpLocks/>
          </p:cNvGrpSpPr>
          <p:nvPr/>
        </p:nvGrpSpPr>
        <p:grpSpPr bwMode="auto">
          <a:xfrm>
            <a:off x="3124200" y="1543050"/>
            <a:ext cx="319088" cy="368300"/>
            <a:chOff x="3657600" y="2102736"/>
            <a:chExt cx="319318" cy="369332"/>
          </a:xfrm>
        </p:grpSpPr>
        <p:sp>
          <p:nvSpPr>
            <p:cNvPr id="63" name="Oval 62"/>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630" name="TextBox 63"/>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498" name="Group 64"/>
          <p:cNvGrpSpPr>
            <a:grpSpLocks/>
          </p:cNvGrpSpPr>
          <p:nvPr/>
        </p:nvGrpSpPr>
        <p:grpSpPr bwMode="auto">
          <a:xfrm>
            <a:off x="2590800" y="2000250"/>
            <a:ext cx="319088" cy="368300"/>
            <a:chOff x="3657600" y="2102736"/>
            <a:chExt cx="319318" cy="369332"/>
          </a:xfrm>
        </p:grpSpPr>
        <p:sp>
          <p:nvSpPr>
            <p:cNvPr id="66" name="Oval 65"/>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628" name="TextBox 66"/>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499" name="Group 67"/>
          <p:cNvGrpSpPr>
            <a:grpSpLocks/>
          </p:cNvGrpSpPr>
          <p:nvPr/>
        </p:nvGrpSpPr>
        <p:grpSpPr bwMode="auto">
          <a:xfrm>
            <a:off x="2743200" y="1771650"/>
            <a:ext cx="319088" cy="368300"/>
            <a:chOff x="3657600" y="2102736"/>
            <a:chExt cx="319318" cy="369332"/>
          </a:xfrm>
        </p:grpSpPr>
        <p:sp>
          <p:nvSpPr>
            <p:cNvPr id="69" name="Oval 68"/>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626" name="TextBox 69"/>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500" name="Group 70"/>
          <p:cNvGrpSpPr>
            <a:grpSpLocks/>
          </p:cNvGrpSpPr>
          <p:nvPr/>
        </p:nvGrpSpPr>
        <p:grpSpPr bwMode="auto">
          <a:xfrm>
            <a:off x="1966913" y="1358900"/>
            <a:ext cx="319087" cy="369888"/>
            <a:chOff x="3657600" y="2102736"/>
            <a:chExt cx="319318" cy="369332"/>
          </a:xfrm>
        </p:grpSpPr>
        <p:sp>
          <p:nvSpPr>
            <p:cNvPr id="72" name="Oval 71"/>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624" name="TextBox 72"/>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501" name="Group 73"/>
          <p:cNvGrpSpPr>
            <a:grpSpLocks/>
          </p:cNvGrpSpPr>
          <p:nvPr/>
        </p:nvGrpSpPr>
        <p:grpSpPr bwMode="auto">
          <a:xfrm>
            <a:off x="2119313" y="1511300"/>
            <a:ext cx="319087" cy="369888"/>
            <a:chOff x="3657600" y="2102736"/>
            <a:chExt cx="319318" cy="369332"/>
          </a:xfrm>
        </p:grpSpPr>
        <p:sp>
          <p:nvSpPr>
            <p:cNvPr id="75" name="Oval 74"/>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622" name="TextBox 75"/>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502" name="Group 76"/>
          <p:cNvGrpSpPr>
            <a:grpSpLocks/>
          </p:cNvGrpSpPr>
          <p:nvPr/>
        </p:nvGrpSpPr>
        <p:grpSpPr bwMode="auto">
          <a:xfrm>
            <a:off x="2271713" y="1238250"/>
            <a:ext cx="319087" cy="368300"/>
            <a:chOff x="3657600" y="2102736"/>
            <a:chExt cx="319318" cy="369332"/>
          </a:xfrm>
        </p:grpSpPr>
        <p:sp>
          <p:nvSpPr>
            <p:cNvPr id="78" name="Oval 77"/>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620" name="TextBox 78"/>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503" name="Group 79"/>
          <p:cNvGrpSpPr>
            <a:grpSpLocks/>
          </p:cNvGrpSpPr>
          <p:nvPr/>
        </p:nvGrpSpPr>
        <p:grpSpPr bwMode="auto">
          <a:xfrm>
            <a:off x="3200400" y="1314450"/>
            <a:ext cx="319088" cy="368300"/>
            <a:chOff x="3657600" y="2102736"/>
            <a:chExt cx="319318" cy="369332"/>
          </a:xfrm>
        </p:grpSpPr>
        <p:sp>
          <p:nvSpPr>
            <p:cNvPr id="81" name="Oval 80"/>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618" name="TextBox 81"/>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504" name="Group 82"/>
          <p:cNvGrpSpPr>
            <a:grpSpLocks/>
          </p:cNvGrpSpPr>
          <p:nvPr/>
        </p:nvGrpSpPr>
        <p:grpSpPr bwMode="auto">
          <a:xfrm>
            <a:off x="3429000" y="1619250"/>
            <a:ext cx="319088" cy="368300"/>
            <a:chOff x="3657600" y="2102736"/>
            <a:chExt cx="319318" cy="369332"/>
          </a:xfrm>
        </p:grpSpPr>
        <p:sp>
          <p:nvSpPr>
            <p:cNvPr id="84" name="Oval 83"/>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616" name="TextBox 84"/>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505" name="Group 85"/>
          <p:cNvGrpSpPr>
            <a:grpSpLocks/>
          </p:cNvGrpSpPr>
          <p:nvPr/>
        </p:nvGrpSpPr>
        <p:grpSpPr bwMode="auto">
          <a:xfrm>
            <a:off x="1814513" y="1771650"/>
            <a:ext cx="319087" cy="368300"/>
            <a:chOff x="3657600" y="2102736"/>
            <a:chExt cx="319318" cy="369332"/>
          </a:xfrm>
        </p:grpSpPr>
        <p:sp>
          <p:nvSpPr>
            <p:cNvPr id="87" name="Oval 86"/>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614" name="TextBox 87"/>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506" name="Group 88"/>
          <p:cNvGrpSpPr>
            <a:grpSpLocks/>
          </p:cNvGrpSpPr>
          <p:nvPr/>
        </p:nvGrpSpPr>
        <p:grpSpPr bwMode="auto">
          <a:xfrm>
            <a:off x="2362200" y="1619250"/>
            <a:ext cx="319088" cy="368300"/>
            <a:chOff x="3657600" y="2102736"/>
            <a:chExt cx="319318" cy="369332"/>
          </a:xfrm>
        </p:grpSpPr>
        <p:sp>
          <p:nvSpPr>
            <p:cNvPr id="90" name="Oval 89"/>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612" name="TextBox 90"/>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507" name="Group 91"/>
          <p:cNvGrpSpPr>
            <a:grpSpLocks/>
          </p:cNvGrpSpPr>
          <p:nvPr/>
        </p:nvGrpSpPr>
        <p:grpSpPr bwMode="auto">
          <a:xfrm>
            <a:off x="1966913" y="1924050"/>
            <a:ext cx="319087" cy="368300"/>
            <a:chOff x="3657600" y="2102736"/>
            <a:chExt cx="319318" cy="369332"/>
          </a:xfrm>
        </p:grpSpPr>
        <p:sp>
          <p:nvSpPr>
            <p:cNvPr id="93" name="Oval 92"/>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610" name="TextBox 93"/>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508" name="Group 94"/>
          <p:cNvGrpSpPr>
            <a:grpSpLocks/>
          </p:cNvGrpSpPr>
          <p:nvPr/>
        </p:nvGrpSpPr>
        <p:grpSpPr bwMode="auto">
          <a:xfrm>
            <a:off x="2119313" y="1695450"/>
            <a:ext cx="319087" cy="368300"/>
            <a:chOff x="3657600" y="2102736"/>
            <a:chExt cx="319318" cy="369332"/>
          </a:xfrm>
        </p:grpSpPr>
        <p:sp>
          <p:nvSpPr>
            <p:cNvPr id="96" name="Oval 95"/>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608" name="TextBox 96"/>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509" name="Group 97"/>
          <p:cNvGrpSpPr>
            <a:grpSpLocks/>
          </p:cNvGrpSpPr>
          <p:nvPr/>
        </p:nvGrpSpPr>
        <p:grpSpPr bwMode="auto">
          <a:xfrm>
            <a:off x="3429000" y="1619250"/>
            <a:ext cx="319088" cy="368300"/>
            <a:chOff x="3657600" y="2102736"/>
            <a:chExt cx="319318" cy="369332"/>
          </a:xfrm>
        </p:grpSpPr>
        <p:sp>
          <p:nvSpPr>
            <p:cNvPr id="99" name="Oval 98"/>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606" name="TextBox 99"/>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510" name="Group 100"/>
          <p:cNvGrpSpPr>
            <a:grpSpLocks/>
          </p:cNvGrpSpPr>
          <p:nvPr/>
        </p:nvGrpSpPr>
        <p:grpSpPr bwMode="auto">
          <a:xfrm>
            <a:off x="3505200" y="1314450"/>
            <a:ext cx="319088" cy="368300"/>
            <a:chOff x="3657600" y="2102736"/>
            <a:chExt cx="319318" cy="369332"/>
          </a:xfrm>
        </p:grpSpPr>
        <p:sp>
          <p:nvSpPr>
            <p:cNvPr id="102" name="Oval 101"/>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604" name="TextBox 102"/>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511" name="Group 103"/>
          <p:cNvGrpSpPr>
            <a:grpSpLocks/>
          </p:cNvGrpSpPr>
          <p:nvPr/>
        </p:nvGrpSpPr>
        <p:grpSpPr bwMode="auto">
          <a:xfrm>
            <a:off x="3657600" y="1924050"/>
            <a:ext cx="319088" cy="368300"/>
            <a:chOff x="3657600" y="2102736"/>
            <a:chExt cx="319318" cy="369332"/>
          </a:xfrm>
        </p:grpSpPr>
        <p:sp>
          <p:nvSpPr>
            <p:cNvPr id="105" name="Oval 104"/>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602" name="TextBox 105"/>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512" name="Group 106"/>
          <p:cNvGrpSpPr>
            <a:grpSpLocks/>
          </p:cNvGrpSpPr>
          <p:nvPr/>
        </p:nvGrpSpPr>
        <p:grpSpPr bwMode="auto">
          <a:xfrm>
            <a:off x="3429000" y="1847850"/>
            <a:ext cx="319088" cy="368300"/>
            <a:chOff x="3657600" y="2102736"/>
            <a:chExt cx="319318" cy="369332"/>
          </a:xfrm>
        </p:grpSpPr>
        <p:sp>
          <p:nvSpPr>
            <p:cNvPr id="108" name="Oval 107"/>
            <p:cNvSpPr/>
            <p:nvPr/>
          </p:nvSpPr>
          <p:spPr>
            <a:xfrm>
              <a:off x="3733855" y="2209397"/>
              <a:ext cx="152510" cy="152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600" name="TextBox 108"/>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513" name="Group 112"/>
          <p:cNvGrpSpPr>
            <a:grpSpLocks/>
          </p:cNvGrpSpPr>
          <p:nvPr/>
        </p:nvGrpSpPr>
        <p:grpSpPr bwMode="auto">
          <a:xfrm>
            <a:off x="1620838" y="2076450"/>
            <a:ext cx="261937" cy="368300"/>
            <a:chOff x="2688266" y="2798134"/>
            <a:chExt cx="261610" cy="369332"/>
          </a:xfrm>
        </p:grpSpPr>
        <p:sp>
          <p:nvSpPr>
            <p:cNvPr id="111" name="Oval 110"/>
            <p:cNvSpPr/>
            <p:nvPr/>
          </p:nvSpPr>
          <p:spPr>
            <a:xfrm>
              <a:off x="2743759" y="2927082"/>
              <a:ext cx="152210" cy="1512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98" name="TextBox 111"/>
            <p:cNvSpPr txBox="1">
              <a:spLocks noChangeArrowheads="1"/>
            </p:cNvSpPr>
            <p:nvPr/>
          </p:nvSpPr>
          <p:spPr bwMode="auto">
            <a:xfrm>
              <a:off x="2688266" y="2798134"/>
              <a:ext cx="261610" cy="369332"/>
            </a:xfrm>
            <a:prstGeom prst="rect">
              <a:avLst/>
            </a:prstGeom>
            <a:noFill/>
            <a:ln w="9525">
              <a:noFill/>
              <a:miter lim="800000"/>
              <a:headEnd/>
              <a:tailEnd/>
            </a:ln>
          </p:spPr>
          <p:txBody>
            <a:bodyPr wrap="none">
              <a:spAutoFit/>
            </a:bodyPr>
            <a:lstStyle/>
            <a:p>
              <a:r>
                <a:rPr lang="en-US">
                  <a:solidFill>
                    <a:srgbClr val="002060"/>
                  </a:solidFill>
                </a:rPr>
                <a:t>-</a:t>
              </a:r>
            </a:p>
          </p:txBody>
        </p:sp>
      </p:grpSp>
      <p:grpSp>
        <p:nvGrpSpPr>
          <p:cNvPr id="20514" name="Group 113"/>
          <p:cNvGrpSpPr>
            <a:grpSpLocks/>
          </p:cNvGrpSpPr>
          <p:nvPr/>
        </p:nvGrpSpPr>
        <p:grpSpPr bwMode="auto">
          <a:xfrm>
            <a:off x="1600200" y="1858963"/>
            <a:ext cx="261938" cy="369887"/>
            <a:chOff x="2688266" y="2798134"/>
            <a:chExt cx="261610" cy="369332"/>
          </a:xfrm>
        </p:grpSpPr>
        <p:sp>
          <p:nvSpPr>
            <p:cNvPr id="115" name="Oval 114"/>
            <p:cNvSpPr/>
            <p:nvPr/>
          </p:nvSpPr>
          <p:spPr>
            <a:xfrm>
              <a:off x="2743759" y="2926528"/>
              <a:ext cx="152209"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96" name="TextBox 115"/>
            <p:cNvSpPr txBox="1">
              <a:spLocks noChangeArrowheads="1"/>
            </p:cNvSpPr>
            <p:nvPr/>
          </p:nvSpPr>
          <p:spPr bwMode="auto">
            <a:xfrm>
              <a:off x="2688266" y="2798134"/>
              <a:ext cx="261610" cy="369332"/>
            </a:xfrm>
            <a:prstGeom prst="rect">
              <a:avLst/>
            </a:prstGeom>
            <a:noFill/>
            <a:ln w="9525">
              <a:noFill/>
              <a:miter lim="800000"/>
              <a:headEnd/>
              <a:tailEnd/>
            </a:ln>
          </p:spPr>
          <p:txBody>
            <a:bodyPr wrap="none">
              <a:spAutoFit/>
            </a:bodyPr>
            <a:lstStyle/>
            <a:p>
              <a:r>
                <a:rPr lang="en-US">
                  <a:solidFill>
                    <a:srgbClr val="002060"/>
                  </a:solidFill>
                </a:rPr>
                <a:t>-</a:t>
              </a:r>
            </a:p>
          </p:txBody>
        </p:sp>
      </p:grpSp>
      <p:grpSp>
        <p:nvGrpSpPr>
          <p:cNvPr id="20515" name="Group 116"/>
          <p:cNvGrpSpPr>
            <a:grpSpLocks/>
          </p:cNvGrpSpPr>
          <p:nvPr/>
        </p:nvGrpSpPr>
        <p:grpSpPr bwMode="auto">
          <a:xfrm>
            <a:off x="1611313" y="1695450"/>
            <a:ext cx="260350" cy="368300"/>
            <a:chOff x="2688266" y="2798134"/>
            <a:chExt cx="261610" cy="369332"/>
          </a:xfrm>
        </p:grpSpPr>
        <p:sp>
          <p:nvSpPr>
            <p:cNvPr id="118" name="Oval 117"/>
            <p:cNvSpPr/>
            <p:nvPr/>
          </p:nvSpPr>
          <p:spPr>
            <a:xfrm>
              <a:off x="2742502" y="2927082"/>
              <a:ext cx="153138" cy="1512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94" name="TextBox 118"/>
            <p:cNvSpPr txBox="1">
              <a:spLocks noChangeArrowheads="1"/>
            </p:cNvSpPr>
            <p:nvPr/>
          </p:nvSpPr>
          <p:spPr bwMode="auto">
            <a:xfrm>
              <a:off x="2688266" y="2798134"/>
              <a:ext cx="261610" cy="369332"/>
            </a:xfrm>
            <a:prstGeom prst="rect">
              <a:avLst/>
            </a:prstGeom>
            <a:noFill/>
            <a:ln w="9525">
              <a:noFill/>
              <a:miter lim="800000"/>
              <a:headEnd/>
              <a:tailEnd/>
            </a:ln>
          </p:spPr>
          <p:txBody>
            <a:bodyPr wrap="none">
              <a:spAutoFit/>
            </a:bodyPr>
            <a:lstStyle/>
            <a:p>
              <a:r>
                <a:rPr lang="en-US">
                  <a:solidFill>
                    <a:srgbClr val="002060"/>
                  </a:solidFill>
                </a:rPr>
                <a:t>-</a:t>
              </a:r>
            </a:p>
          </p:txBody>
        </p:sp>
      </p:grpSp>
      <p:grpSp>
        <p:nvGrpSpPr>
          <p:cNvPr id="20516" name="Group 119"/>
          <p:cNvGrpSpPr>
            <a:grpSpLocks/>
          </p:cNvGrpSpPr>
          <p:nvPr/>
        </p:nvGrpSpPr>
        <p:grpSpPr bwMode="auto">
          <a:xfrm>
            <a:off x="1611313" y="1543050"/>
            <a:ext cx="260350" cy="368300"/>
            <a:chOff x="2688266" y="2798134"/>
            <a:chExt cx="261610" cy="369332"/>
          </a:xfrm>
        </p:grpSpPr>
        <p:sp>
          <p:nvSpPr>
            <p:cNvPr id="121" name="Oval 120"/>
            <p:cNvSpPr/>
            <p:nvPr/>
          </p:nvSpPr>
          <p:spPr>
            <a:xfrm>
              <a:off x="2742502" y="2927082"/>
              <a:ext cx="153138" cy="1512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92" name="TextBox 121"/>
            <p:cNvSpPr txBox="1">
              <a:spLocks noChangeArrowheads="1"/>
            </p:cNvSpPr>
            <p:nvPr/>
          </p:nvSpPr>
          <p:spPr bwMode="auto">
            <a:xfrm>
              <a:off x="2688266" y="2798134"/>
              <a:ext cx="261610" cy="369332"/>
            </a:xfrm>
            <a:prstGeom prst="rect">
              <a:avLst/>
            </a:prstGeom>
            <a:noFill/>
            <a:ln w="9525">
              <a:noFill/>
              <a:miter lim="800000"/>
              <a:headEnd/>
              <a:tailEnd/>
            </a:ln>
          </p:spPr>
          <p:txBody>
            <a:bodyPr wrap="none">
              <a:spAutoFit/>
            </a:bodyPr>
            <a:lstStyle/>
            <a:p>
              <a:r>
                <a:rPr lang="en-US">
                  <a:solidFill>
                    <a:srgbClr val="002060"/>
                  </a:solidFill>
                </a:rPr>
                <a:t>-</a:t>
              </a:r>
            </a:p>
          </p:txBody>
        </p:sp>
      </p:grpSp>
      <p:grpSp>
        <p:nvGrpSpPr>
          <p:cNvPr id="20517" name="Group 122"/>
          <p:cNvGrpSpPr>
            <a:grpSpLocks/>
          </p:cNvGrpSpPr>
          <p:nvPr/>
        </p:nvGrpSpPr>
        <p:grpSpPr bwMode="auto">
          <a:xfrm>
            <a:off x="1620838" y="1238250"/>
            <a:ext cx="261937" cy="368300"/>
            <a:chOff x="2688266" y="2798134"/>
            <a:chExt cx="261610" cy="369332"/>
          </a:xfrm>
        </p:grpSpPr>
        <p:sp>
          <p:nvSpPr>
            <p:cNvPr id="124" name="Oval 123"/>
            <p:cNvSpPr/>
            <p:nvPr/>
          </p:nvSpPr>
          <p:spPr>
            <a:xfrm>
              <a:off x="2743759" y="2927082"/>
              <a:ext cx="152210" cy="1512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90" name="TextBox 124"/>
            <p:cNvSpPr txBox="1">
              <a:spLocks noChangeArrowheads="1"/>
            </p:cNvSpPr>
            <p:nvPr/>
          </p:nvSpPr>
          <p:spPr bwMode="auto">
            <a:xfrm>
              <a:off x="2688266" y="2798134"/>
              <a:ext cx="261610" cy="369332"/>
            </a:xfrm>
            <a:prstGeom prst="rect">
              <a:avLst/>
            </a:prstGeom>
            <a:noFill/>
            <a:ln w="9525">
              <a:noFill/>
              <a:miter lim="800000"/>
              <a:headEnd/>
              <a:tailEnd/>
            </a:ln>
          </p:spPr>
          <p:txBody>
            <a:bodyPr wrap="none">
              <a:spAutoFit/>
            </a:bodyPr>
            <a:lstStyle/>
            <a:p>
              <a:r>
                <a:rPr lang="en-US">
                  <a:solidFill>
                    <a:srgbClr val="002060"/>
                  </a:solidFill>
                </a:rPr>
                <a:t>-</a:t>
              </a:r>
            </a:p>
          </p:txBody>
        </p:sp>
      </p:grpSp>
      <p:grpSp>
        <p:nvGrpSpPr>
          <p:cNvPr id="20518" name="Group 125"/>
          <p:cNvGrpSpPr>
            <a:grpSpLocks/>
          </p:cNvGrpSpPr>
          <p:nvPr/>
        </p:nvGrpSpPr>
        <p:grpSpPr bwMode="auto">
          <a:xfrm>
            <a:off x="1643063" y="1401763"/>
            <a:ext cx="261937" cy="369887"/>
            <a:chOff x="2688266" y="2798134"/>
            <a:chExt cx="261610" cy="369332"/>
          </a:xfrm>
        </p:grpSpPr>
        <p:sp>
          <p:nvSpPr>
            <p:cNvPr id="127" name="Oval 126"/>
            <p:cNvSpPr/>
            <p:nvPr/>
          </p:nvSpPr>
          <p:spPr>
            <a:xfrm>
              <a:off x="2743759" y="2926528"/>
              <a:ext cx="1522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88" name="TextBox 127"/>
            <p:cNvSpPr txBox="1">
              <a:spLocks noChangeArrowheads="1"/>
            </p:cNvSpPr>
            <p:nvPr/>
          </p:nvSpPr>
          <p:spPr bwMode="auto">
            <a:xfrm>
              <a:off x="2688266" y="2798134"/>
              <a:ext cx="261610" cy="369332"/>
            </a:xfrm>
            <a:prstGeom prst="rect">
              <a:avLst/>
            </a:prstGeom>
            <a:noFill/>
            <a:ln w="9525">
              <a:noFill/>
              <a:miter lim="800000"/>
              <a:headEnd/>
              <a:tailEnd/>
            </a:ln>
          </p:spPr>
          <p:txBody>
            <a:bodyPr wrap="none">
              <a:spAutoFit/>
            </a:bodyPr>
            <a:lstStyle/>
            <a:p>
              <a:r>
                <a:rPr lang="en-US">
                  <a:solidFill>
                    <a:srgbClr val="002060"/>
                  </a:solidFill>
                </a:rPr>
                <a:t>-</a:t>
              </a:r>
            </a:p>
          </p:txBody>
        </p:sp>
      </p:grpSp>
      <p:sp>
        <p:nvSpPr>
          <p:cNvPr id="129" name="Right Brace 128"/>
          <p:cNvSpPr/>
          <p:nvPr/>
        </p:nvSpPr>
        <p:spPr>
          <a:xfrm rot="5400000">
            <a:off x="3429000" y="781050"/>
            <a:ext cx="304800" cy="3505200"/>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30" name="Right Brace 129"/>
          <p:cNvSpPr/>
          <p:nvPr/>
        </p:nvSpPr>
        <p:spPr>
          <a:xfrm rot="5400000">
            <a:off x="1600200" y="2457450"/>
            <a:ext cx="304800" cy="152400"/>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142" name="Straight Connector 141"/>
          <p:cNvCxnSpPr/>
          <p:nvPr/>
        </p:nvCxnSpPr>
        <p:spPr>
          <a:xfrm>
            <a:off x="228600" y="1847850"/>
            <a:ext cx="14478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5400000">
            <a:off x="4763294" y="1808956"/>
            <a:ext cx="11430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rot="5400000">
            <a:off x="1072357" y="1797844"/>
            <a:ext cx="1143000" cy="1587"/>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0524" name="TextBox 148"/>
          <p:cNvSpPr txBox="1">
            <a:spLocks noChangeArrowheads="1"/>
          </p:cNvSpPr>
          <p:nvPr/>
        </p:nvSpPr>
        <p:spPr bwMode="auto">
          <a:xfrm>
            <a:off x="6096000" y="1314450"/>
            <a:ext cx="395288" cy="522288"/>
          </a:xfrm>
          <a:prstGeom prst="rect">
            <a:avLst/>
          </a:prstGeom>
          <a:noFill/>
          <a:ln w="9525">
            <a:noFill/>
            <a:miter lim="800000"/>
            <a:headEnd/>
            <a:tailEnd/>
          </a:ln>
        </p:spPr>
        <p:txBody>
          <a:bodyPr wrap="none">
            <a:spAutoFit/>
          </a:bodyPr>
          <a:lstStyle/>
          <a:p>
            <a:r>
              <a:rPr lang="en-US" sz="2800">
                <a:solidFill>
                  <a:srgbClr val="FF0000"/>
                </a:solidFill>
              </a:rPr>
              <a:t>+</a:t>
            </a:r>
          </a:p>
        </p:txBody>
      </p:sp>
      <p:sp>
        <p:nvSpPr>
          <p:cNvPr id="20525" name="TextBox 149"/>
          <p:cNvSpPr txBox="1">
            <a:spLocks noChangeArrowheads="1"/>
          </p:cNvSpPr>
          <p:nvPr/>
        </p:nvSpPr>
        <p:spPr bwMode="auto">
          <a:xfrm>
            <a:off x="685800" y="1314450"/>
            <a:ext cx="304800" cy="522288"/>
          </a:xfrm>
          <a:prstGeom prst="rect">
            <a:avLst/>
          </a:prstGeom>
          <a:noFill/>
          <a:ln w="9525">
            <a:noFill/>
            <a:miter lim="800000"/>
            <a:headEnd/>
            <a:tailEnd/>
          </a:ln>
        </p:spPr>
        <p:txBody>
          <a:bodyPr wrap="none">
            <a:spAutoFit/>
          </a:bodyPr>
          <a:lstStyle/>
          <a:p>
            <a:r>
              <a:rPr lang="en-US" sz="2800">
                <a:solidFill>
                  <a:srgbClr val="002060"/>
                </a:solidFill>
              </a:rPr>
              <a:t>-</a:t>
            </a:r>
          </a:p>
        </p:txBody>
      </p:sp>
      <p:cxnSp>
        <p:nvCxnSpPr>
          <p:cNvPr id="153" name="Straight Connector 152"/>
          <p:cNvCxnSpPr/>
          <p:nvPr/>
        </p:nvCxnSpPr>
        <p:spPr>
          <a:xfrm rot="5400000">
            <a:off x="153194" y="2532856"/>
            <a:ext cx="3352800" cy="158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rot="5400000">
            <a:off x="2714625" y="3476625"/>
            <a:ext cx="523875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7" name="Straight Arrow Connector 166"/>
          <p:cNvCxnSpPr/>
          <p:nvPr/>
        </p:nvCxnSpPr>
        <p:spPr>
          <a:xfrm>
            <a:off x="1828800" y="5962650"/>
            <a:ext cx="37338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68" name="Straight Arrow Connector 167"/>
          <p:cNvCxnSpPr/>
          <p:nvPr/>
        </p:nvCxnSpPr>
        <p:spPr>
          <a:xfrm rot="5400000" flipH="1" flipV="1">
            <a:off x="1105694" y="5237956"/>
            <a:ext cx="14478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3" name="Straight Connector 172"/>
          <p:cNvCxnSpPr/>
          <p:nvPr/>
        </p:nvCxnSpPr>
        <p:spPr>
          <a:xfrm>
            <a:off x="1828800" y="4819650"/>
            <a:ext cx="3505200" cy="59055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0531" name="TextBox 173"/>
          <p:cNvSpPr txBox="1">
            <a:spLocks noChangeArrowheads="1"/>
          </p:cNvSpPr>
          <p:nvPr/>
        </p:nvSpPr>
        <p:spPr bwMode="auto">
          <a:xfrm rot="-5400000">
            <a:off x="775494" y="5118894"/>
            <a:ext cx="1463675" cy="338137"/>
          </a:xfrm>
          <a:prstGeom prst="rect">
            <a:avLst/>
          </a:prstGeom>
          <a:noFill/>
          <a:ln w="9525">
            <a:noFill/>
            <a:miter lim="800000"/>
            <a:headEnd/>
            <a:tailEnd/>
          </a:ln>
        </p:spPr>
        <p:txBody>
          <a:bodyPr wrap="none">
            <a:spAutoFit/>
          </a:bodyPr>
          <a:lstStyle/>
          <a:p>
            <a:r>
              <a:rPr lang="en-US" sz="1600" b="1">
                <a:solidFill>
                  <a:srgbClr val="002060"/>
                </a:solidFill>
              </a:rPr>
              <a:t>Electric Field</a:t>
            </a:r>
          </a:p>
        </p:txBody>
      </p:sp>
      <p:grpSp>
        <p:nvGrpSpPr>
          <p:cNvPr id="20532" name="Group 45"/>
          <p:cNvGrpSpPr>
            <a:grpSpLocks/>
          </p:cNvGrpSpPr>
          <p:nvPr/>
        </p:nvGrpSpPr>
        <p:grpSpPr bwMode="auto">
          <a:xfrm>
            <a:off x="4114800" y="1447800"/>
            <a:ext cx="319088" cy="369888"/>
            <a:chOff x="3657600" y="2102736"/>
            <a:chExt cx="319318" cy="369332"/>
          </a:xfrm>
        </p:grpSpPr>
        <p:sp>
          <p:nvSpPr>
            <p:cNvPr id="151" name="Oval 150"/>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86" name="TextBox 153"/>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533" name="Group 46"/>
          <p:cNvGrpSpPr>
            <a:grpSpLocks/>
          </p:cNvGrpSpPr>
          <p:nvPr/>
        </p:nvGrpSpPr>
        <p:grpSpPr bwMode="auto">
          <a:xfrm>
            <a:off x="4267200" y="1600200"/>
            <a:ext cx="319088" cy="369888"/>
            <a:chOff x="3657600" y="2102736"/>
            <a:chExt cx="319318" cy="369332"/>
          </a:xfrm>
        </p:grpSpPr>
        <p:sp>
          <p:nvSpPr>
            <p:cNvPr id="156" name="Oval 155"/>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84" name="TextBox 158"/>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534" name="Group 49"/>
          <p:cNvGrpSpPr>
            <a:grpSpLocks/>
          </p:cNvGrpSpPr>
          <p:nvPr/>
        </p:nvGrpSpPr>
        <p:grpSpPr bwMode="auto">
          <a:xfrm>
            <a:off x="4419600" y="1325563"/>
            <a:ext cx="319088" cy="369887"/>
            <a:chOff x="3657600" y="2102736"/>
            <a:chExt cx="319318" cy="369332"/>
          </a:xfrm>
        </p:grpSpPr>
        <p:sp>
          <p:nvSpPr>
            <p:cNvPr id="161" name="Oval 160"/>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82" name="TextBox 161"/>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535" name="Group 52"/>
          <p:cNvGrpSpPr>
            <a:grpSpLocks/>
          </p:cNvGrpSpPr>
          <p:nvPr/>
        </p:nvGrpSpPr>
        <p:grpSpPr bwMode="auto">
          <a:xfrm>
            <a:off x="4572000" y="1905000"/>
            <a:ext cx="319088" cy="369888"/>
            <a:chOff x="3657600" y="2102736"/>
            <a:chExt cx="319318" cy="369332"/>
          </a:xfrm>
        </p:grpSpPr>
        <p:sp>
          <p:nvSpPr>
            <p:cNvPr id="164" name="Oval 163"/>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80" name="TextBox 164"/>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536" name="Group 58"/>
          <p:cNvGrpSpPr>
            <a:grpSpLocks/>
          </p:cNvGrpSpPr>
          <p:nvPr/>
        </p:nvGrpSpPr>
        <p:grpSpPr bwMode="auto">
          <a:xfrm>
            <a:off x="3962400" y="1858963"/>
            <a:ext cx="319088" cy="369887"/>
            <a:chOff x="3657600" y="2102736"/>
            <a:chExt cx="319318" cy="369332"/>
          </a:xfrm>
        </p:grpSpPr>
        <p:sp>
          <p:nvSpPr>
            <p:cNvPr id="169" name="Oval 168"/>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78" name="TextBox 169"/>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537" name="Group 61"/>
          <p:cNvGrpSpPr>
            <a:grpSpLocks/>
          </p:cNvGrpSpPr>
          <p:nvPr/>
        </p:nvGrpSpPr>
        <p:grpSpPr bwMode="auto">
          <a:xfrm>
            <a:off x="4648200" y="1554163"/>
            <a:ext cx="319088" cy="369887"/>
            <a:chOff x="3657600" y="2102736"/>
            <a:chExt cx="319318" cy="369332"/>
          </a:xfrm>
        </p:grpSpPr>
        <p:sp>
          <p:nvSpPr>
            <p:cNvPr id="172" name="Oval 171"/>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76" name="TextBox 174"/>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538" name="Group 64"/>
          <p:cNvGrpSpPr>
            <a:grpSpLocks/>
          </p:cNvGrpSpPr>
          <p:nvPr/>
        </p:nvGrpSpPr>
        <p:grpSpPr bwMode="auto">
          <a:xfrm>
            <a:off x="4114800" y="2011363"/>
            <a:ext cx="319088" cy="369887"/>
            <a:chOff x="3657600" y="2102736"/>
            <a:chExt cx="319318" cy="369332"/>
          </a:xfrm>
        </p:grpSpPr>
        <p:sp>
          <p:nvSpPr>
            <p:cNvPr id="177" name="Oval 176"/>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74" name="TextBox 177"/>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539" name="Group 67"/>
          <p:cNvGrpSpPr>
            <a:grpSpLocks/>
          </p:cNvGrpSpPr>
          <p:nvPr/>
        </p:nvGrpSpPr>
        <p:grpSpPr bwMode="auto">
          <a:xfrm>
            <a:off x="4267200" y="1782763"/>
            <a:ext cx="319088" cy="369887"/>
            <a:chOff x="3657600" y="2102736"/>
            <a:chExt cx="319318" cy="369332"/>
          </a:xfrm>
        </p:grpSpPr>
        <p:sp>
          <p:nvSpPr>
            <p:cNvPr id="180" name="Oval 179"/>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72" name="TextBox 180"/>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540" name="Group 76"/>
          <p:cNvGrpSpPr>
            <a:grpSpLocks/>
          </p:cNvGrpSpPr>
          <p:nvPr/>
        </p:nvGrpSpPr>
        <p:grpSpPr bwMode="auto">
          <a:xfrm>
            <a:off x="3795713" y="1249363"/>
            <a:ext cx="319087" cy="369887"/>
            <a:chOff x="3657600" y="2102736"/>
            <a:chExt cx="319318" cy="369332"/>
          </a:xfrm>
        </p:grpSpPr>
        <p:sp>
          <p:nvSpPr>
            <p:cNvPr id="183" name="Oval 182"/>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70" name="TextBox 183"/>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541" name="Group 88"/>
          <p:cNvGrpSpPr>
            <a:grpSpLocks/>
          </p:cNvGrpSpPr>
          <p:nvPr/>
        </p:nvGrpSpPr>
        <p:grpSpPr bwMode="auto">
          <a:xfrm>
            <a:off x="3886200" y="1630363"/>
            <a:ext cx="319088" cy="369887"/>
            <a:chOff x="3657600" y="2102736"/>
            <a:chExt cx="319318" cy="369332"/>
          </a:xfrm>
        </p:grpSpPr>
        <p:sp>
          <p:nvSpPr>
            <p:cNvPr id="186" name="Oval 185"/>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68" name="TextBox 186"/>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542" name="Group 49"/>
          <p:cNvGrpSpPr>
            <a:grpSpLocks/>
          </p:cNvGrpSpPr>
          <p:nvPr/>
        </p:nvGrpSpPr>
        <p:grpSpPr bwMode="auto">
          <a:xfrm>
            <a:off x="4724400" y="1295400"/>
            <a:ext cx="319088" cy="369888"/>
            <a:chOff x="3657600" y="2102736"/>
            <a:chExt cx="319318" cy="369332"/>
          </a:xfrm>
        </p:grpSpPr>
        <p:sp>
          <p:nvSpPr>
            <p:cNvPr id="249" name="Oval 248"/>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66" name="TextBox 249"/>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543" name="Group 49"/>
          <p:cNvGrpSpPr>
            <a:grpSpLocks/>
          </p:cNvGrpSpPr>
          <p:nvPr/>
        </p:nvGrpSpPr>
        <p:grpSpPr bwMode="auto">
          <a:xfrm>
            <a:off x="4876800" y="1676400"/>
            <a:ext cx="319088" cy="369888"/>
            <a:chOff x="3657600" y="2102736"/>
            <a:chExt cx="319318" cy="369332"/>
          </a:xfrm>
        </p:grpSpPr>
        <p:sp>
          <p:nvSpPr>
            <p:cNvPr id="252" name="Oval 251"/>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64" name="TextBox 252"/>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544" name="Group 49"/>
          <p:cNvGrpSpPr>
            <a:grpSpLocks/>
          </p:cNvGrpSpPr>
          <p:nvPr/>
        </p:nvGrpSpPr>
        <p:grpSpPr bwMode="auto">
          <a:xfrm>
            <a:off x="4800600" y="2057400"/>
            <a:ext cx="319088" cy="369888"/>
            <a:chOff x="3657600" y="2102736"/>
            <a:chExt cx="319318" cy="369332"/>
          </a:xfrm>
        </p:grpSpPr>
        <p:sp>
          <p:nvSpPr>
            <p:cNvPr id="255" name="Oval 254"/>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62" name="TextBox 255"/>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545" name="Group 49"/>
          <p:cNvGrpSpPr>
            <a:grpSpLocks/>
          </p:cNvGrpSpPr>
          <p:nvPr/>
        </p:nvGrpSpPr>
        <p:grpSpPr bwMode="auto">
          <a:xfrm>
            <a:off x="4953000" y="1447800"/>
            <a:ext cx="319088" cy="369888"/>
            <a:chOff x="3657600" y="2102736"/>
            <a:chExt cx="319318" cy="369332"/>
          </a:xfrm>
        </p:grpSpPr>
        <p:sp>
          <p:nvSpPr>
            <p:cNvPr id="258" name="Oval 257"/>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60" name="TextBox 258"/>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546" name="Group 49"/>
          <p:cNvGrpSpPr>
            <a:grpSpLocks/>
          </p:cNvGrpSpPr>
          <p:nvPr/>
        </p:nvGrpSpPr>
        <p:grpSpPr bwMode="auto">
          <a:xfrm>
            <a:off x="5029200" y="1676400"/>
            <a:ext cx="319088" cy="369888"/>
            <a:chOff x="3657600" y="2102736"/>
            <a:chExt cx="319318" cy="369332"/>
          </a:xfrm>
        </p:grpSpPr>
        <p:sp>
          <p:nvSpPr>
            <p:cNvPr id="261" name="Oval 260"/>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58" name="TextBox 261"/>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547" name="Group 49"/>
          <p:cNvGrpSpPr>
            <a:grpSpLocks/>
          </p:cNvGrpSpPr>
          <p:nvPr/>
        </p:nvGrpSpPr>
        <p:grpSpPr bwMode="auto">
          <a:xfrm>
            <a:off x="4953000" y="1905000"/>
            <a:ext cx="319088" cy="369888"/>
            <a:chOff x="3657600" y="2102736"/>
            <a:chExt cx="319318" cy="369332"/>
          </a:xfrm>
        </p:grpSpPr>
        <p:sp>
          <p:nvSpPr>
            <p:cNvPr id="264" name="Oval 263"/>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56" name="TextBox 264"/>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548" name="Group 49"/>
          <p:cNvGrpSpPr>
            <a:grpSpLocks/>
          </p:cNvGrpSpPr>
          <p:nvPr/>
        </p:nvGrpSpPr>
        <p:grpSpPr bwMode="auto">
          <a:xfrm>
            <a:off x="5029200" y="1219200"/>
            <a:ext cx="319088" cy="369888"/>
            <a:chOff x="3657600" y="2102736"/>
            <a:chExt cx="319318" cy="369332"/>
          </a:xfrm>
        </p:grpSpPr>
        <p:sp>
          <p:nvSpPr>
            <p:cNvPr id="267" name="Oval 266"/>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54" name="TextBox 267"/>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grpSp>
        <p:nvGrpSpPr>
          <p:cNvPr id="20549" name="Group 76"/>
          <p:cNvGrpSpPr>
            <a:grpSpLocks/>
          </p:cNvGrpSpPr>
          <p:nvPr/>
        </p:nvGrpSpPr>
        <p:grpSpPr bwMode="auto">
          <a:xfrm>
            <a:off x="4038600" y="1219200"/>
            <a:ext cx="319088" cy="369888"/>
            <a:chOff x="3657600" y="2102736"/>
            <a:chExt cx="319318" cy="369332"/>
          </a:xfrm>
        </p:grpSpPr>
        <p:sp>
          <p:nvSpPr>
            <p:cNvPr id="270" name="Oval 269"/>
            <p:cNvSpPr/>
            <p:nvPr/>
          </p:nvSpPr>
          <p:spPr>
            <a:xfrm>
              <a:off x="3733855" y="2210524"/>
              <a:ext cx="152510" cy="152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52" name="TextBox 270"/>
            <p:cNvSpPr txBox="1">
              <a:spLocks noChangeArrowheads="1"/>
            </p:cNvSpPr>
            <p:nvPr/>
          </p:nvSpPr>
          <p:spPr bwMode="auto">
            <a:xfrm>
              <a:off x="3657600" y="2102736"/>
              <a:ext cx="319318" cy="369332"/>
            </a:xfrm>
            <a:prstGeom prst="rect">
              <a:avLst/>
            </a:prstGeom>
            <a:noFill/>
            <a:ln w="9525">
              <a:noFill/>
              <a:miter lim="800000"/>
              <a:headEnd/>
              <a:tailEnd/>
            </a:ln>
          </p:spPr>
          <p:txBody>
            <a:bodyPr wrap="none">
              <a:spAutoFit/>
            </a:bodyPr>
            <a:lstStyle/>
            <a:p>
              <a:r>
                <a:rPr lang="en-US">
                  <a:solidFill>
                    <a:srgbClr val="FF0000"/>
                  </a:solidFill>
                </a:rPr>
                <a:t>+</a:t>
              </a:r>
            </a:p>
          </p:txBody>
        </p:sp>
      </p:grpSp>
      <p:sp>
        <p:nvSpPr>
          <p:cNvPr id="20550" name="TextBox 170"/>
          <p:cNvSpPr txBox="1">
            <a:spLocks noChangeArrowheads="1"/>
          </p:cNvSpPr>
          <p:nvPr/>
        </p:nvSpPr>
        <p:spPr bwMode="auto">
          <a:xfrm>
            <a:off x="5638800" y="2438400"/>
            <a:ext cx="2971800" cy="3540125"/>
          </a:xfrm>
          <a:prstGeom prst="rect">
            <a:avLst/>
          </a:prstGeom>
          <a:noFill/>
          <a:ln w="9525">
            <a:noFill/>
            <a:miter lim="800000"/>
            <a:headEnd/>
            <a:tailEnd/>
          </a:ln>
        </p:spPr>
        <p:txBody>
          <a:bodyPr>
            <a:spAutoFit/>
          </a:bodyPr>
          <a:lstStyle/>
          <a:p>
            <a:r>
              <a:rPr lang="en-US" sz="1600" b="1" dirty="0">
                <a:solidFill>
                  <a:srgbClr val="008000"/>
                </a:solidFill>
              </a:rPr>
              <a:t>In contrast to the (un-doped) diamond detector where the bulk is neutral and the electric field is therefore constant, the sensitive volume of a doped silicon detector is charged (space charge region) and the field is therefore changing along the detector.</a:t>
            </a:r>
          </a:p>
          <a:p>
            <a:endParaRPr lang="en-US" sz="1600" b="1" dirty="0">
              <a:solidFill>
                <a:srgbClr val="008000"/>
              </a:solidFill>
            </a:endParaRPr>
          </a:p>
          <a:p>
            <a:r>
              <a:rPr lang="en-US" sz="1600" b="1" dirty="0">
                <a:solidFill>
                  <a:srgbClr val="002060"/>
                </a:solidFill>
                <a:sym typeface="Wingdings" pitchFamily="2" charset="2"/>
              </a:rPr>
              <a:t> Velocity of electrons and holes is not constant along the detector.</a:t>
            </a:r>
            <a:endParaRPr lang="en-US" sz="1600" b="1" dirty="0">
              <a:solidFill>
                <a:srgbClr val="00206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Line 4"/>
          <p:cNvSpPr>
            <a:spLocks noChangeShapeType="1"/>
          </p:cNvSpPr>
          <p:nvPr/>
        </p:nvSpPr>
        <p:spPr bwMode="auto">
          <a:xfrm>
            <a:off x="6826250" y="2503488"/>
            <a:ext cx="0" cy="1403350"/>
          </a:xfrm>
          <a:prstGeom prst="line">
            <a:avLst/>
          </a:prstGeom>
          <a:noFill/>
          <a:ln w="12700">
            <a:solidFill>
              <a:schemeClr val="hlink"/>
            </a:solidFill>
            <a:round/>
            <a:headEnd type="triangle" w="med" len="med"/>
            <a:tailEnd type="triangle" w="med" len="med"/>
          </a:ln>
        </p:spPr>
        <p:txBody>
          <a:bodyPr wrap="none" anchor="ctr"/>
          <a:lstStyle/>
          <a:p>
            <a:endParaRPr lang="en-US"/>
          </a:p>
        </p:txBody>
      </p:sp>
      <p:sp>
        <p:nvSpPr>
          <p:cNvPr id="1028" name="Rectangle 5"/>
          <p:cNvSpPr>
            <a:spLocks noChangeArrowheads="1"/>
          </p:cNvSpPr>
          <p:nvPr/>
        </p:nvSpPr>
        <p:spPr bwMode="auto">
          <a:xfrm>
            <a:off x="6821488" y="2944813"/>
            <a:ext cx="765175" cy="336550"/>
          </a:xfrm>
          <a:prstGeom prst="rect">
            <a:avLst/>
          </a:prstGeom>
          <a:noFill/>
          <a:ln w="12700">
            <a:noFill/>
            <a:miter lim="800000"/>
            <a:headEnd/>
            <a:tailEnd/>
          </a:ln>
        </p:spPr>
        <p:txBody>
          <a:bodyPr wrap="none" anchor="ctr">
            <a:spAutoFit/>
          </a:bodyPr>
          <a:lstStyle/>
          <a:p>
            <a:pPr algn="ctr" eaLnBrk="0" hangingPunct="0"/>
            <a:r>
              <a:rPr lang="en-US" sz="1600">
                <a:solidFill>
                  <a:schemeClr val="hlink"/>
                </a:solidFill>
                <a:latin typeface="Times New Roman" pitchFamily="18" charset="0"/>
              </a:rPr>
              <a:t>300</a:t>
            </a:r>
            <a:r>
              <a:rPr lang="en-US" sz="1600">
                <a:solidFill>
                  <a:schemeClr val="hlink"/>
                </a:solidFill>
                <a:latin typeface="Symbol" pitchFamily="18" charset="2"/>
              </a:rPr>
              <a:t>m</a:t>
            </a:r>
            <a:r>
              <a:rPr lang="en-US" sz="1600">
                <a:solidFill>
                  <a:schemeClr val="hlink"/>
                </a:solidFill>
                <a:latin typeface="Times New Roman" pitchFamily="18" charset="0"/>
              </a:rPr>
              <a:t>m</a:t>
            </a:r>
            <a:endParaRPr lang="en-US" sz="2800">
              <a:latin typeface="Times New Roman" pitchFamily="18" charset="0"/>
            </a:endParaRPr>
          </a:p>
        </p:txBody>
      </p:sp>
      <p:sp>
        <p:nvSpPr>
          <p:cNvPr id="1029" name="Line 6"/>
          <p:cNvSpPr>
            <a:spLocks noChangeShapeType="1"/>
          </p:cNvSpPr>
          <p:nvPr/>
        </p:nvSpPr>
        <p:spPr bwMode="auto">
          <a:xfrm flipH="1">
            <a:off x="6597650" y="2122488"/>
            <a:ext cx="533400" cy="228600"/>
          </a:xfrm>
          <a:prstGeom prst="line">
            <a:avLst/>
          </a:prstGeom>
          <a:noFill/>
          <a:ln w="12700">
            <a:solidFill>
              <a:schemeClr val="hlink"/>
            </a:solidFill>
            <a:round/>
            <a:headEnd/>
            <a:tailEnd type="triangle" w="med" len="med"/>
          </a:ln>
        </p:spPr>
        <p:txBody>
          <a:bodyPr wrap="none" anchor="ctr"/>
          <a:lstStyle/>
          <a:p>
            <a:endParaRPr lang="en-US"/>
          </a:p>
        </p:txBody>
      </p:sp>
      <p:sp>
        <p:nvSpPr>
          <p:cNvPr id="1030" name="Rectangle 7"/>
          <p:cNvSpPr>
            <a:spLocks noChangeArrowheads="1"/>
          </p:cNvSpPr>
          <p:nvPr/>
        </p:nvSpPr>
        <p:spPr bwMode="auto">
          <a:xfrm>
            <a:off x="6858000" y="1905000"/>
            <a:ext cx="1198563" cy="581025"/>
          </a:xfrm>
          <a:prstGeom prst="rect">
            <a:avLst/>
          </a:prstGeom>
          <a:noFill/>
          <a:ln w="12700">
            <a:noFill/>
            <a:miter lim="800000"/>
            <a:headEnd/>
            <a:tailEnd/>
          </a:ln>
        </p:spPr>
        <p:txBody>
          <a:bodyPr wrap="none" anchor="ctr">
            <a:spAutoFit/>
          </a:bodyPr>
          <a:lstStyle/>
          <a:p>
            <a:pPr algn="ctr" eaLnBrk="0" hangingPunct="0"/>
            <a:r>
              <a:rPr lang="en-US" sz="1600">
                <a:solidFill>
                  <a:schemeClr val="hlink"/>
                </a:solidFill>
              </a:rPr>
              <a:t>SiO</a:t>
            </a:r>
            <a:r>
              <a:rPr lang="en-US" sz="1600" baseline="-25000">
                <a:solidFill>
                  <a:schemeClr val="hlink"/>
                </a:solidFill>
              </a:rPr>
              <a:t>2</a:t>
            </a:r>
            <a:r>
              <a:rPr lang="en-US" sz="1600">
                <a:solidFill>
                  <a:schemeClr val="hlink"/>
                </a:solidFill>
              </a:rPr>
              <a:t> </a:t>
            </a:r>
          </a:p>
          <a:p>
            <a:pPr algn="ctr" eaLnBrk="0" hangingPunct="0"/>
            <a:r>
              <a:rPr lang="en-US" sz="1600">
                <a:solidFill>
                  <a:schemeClr val="hlink"/>
                </a:solidFill>
              </a:rPr>
              <a:t>passivation</a:t>
            </a:r>
            <a:endParaRPr lang="en-US" sz="1600"/>
          </a:p>
        </p:txBody>
      </p:sp>
      <p:sp>
        <p:nvSpPr>
          <p:cNvPr id="1031" name="Rectangle 8"/>
          <p:cNvSpPr>
            <a:spLocks noChangeArrowheads="1"/>
          </p:cNvSpPr>
          <p:nvPr/>
        </p:nvSpPr>
        <p:spPr bwMode="auto">
          <a:xfrm>
            <a:off x="3019425" y="1666875"/>
            <a:ext cx="2114550" cy="336550"/>
          </a:xfrm>
          <a:prstGeom prst="rect">
            <a:avLst/>
          </a:prstGeom>
          <a:noFill/>
          <a:ln w="12700">
            <a:noFill/>
            <a:miter lim="800000"/>
            <a:headEnd/>
            <a:tailEnd/>
          </a:ln>
        </p:spPr>
        <p:txBody>
          <a:bodyPr wrap="none" anchor="ctr">
            <a:spAutoFit/>
          </a:bodyPr>
          <a:lstStyle/>
          <a:p>
            <a:pPr algn="ctr" eaLnBrk="0" hangingPunct="0"/>
            <a:r>
              <a:rPr lang="en-US" sz="1600">
                <a:solidFill>
                  <a:schemeClr val="hlink"/>
                </a:solidFill>
              </a:rPr>
              <a:t>readout capacitances</a:t>
            </a:r>
            <a:endParaRPr lang="en-US" sz="1600">
              <a:latin typeface="Times New Roman" pitchFamily="18" charset="0"/>
            </a:endParaRPr>
          </a:p>
        </p:txBody>
      </p:sp>
      <p:sp>
        <p:nvSpPr>
          <p:cNvPr id="1032" name="Line 9"/>
          <p:cNvSpPr>
            <a:spLocks noChangeShapeType="1"/>
          </p:cNvSpPr>
          <p:nvPr/>
        </p:nvSpPr>
        <p:spPr bwMode="auto">
          <a:xfrm>
            <a:off x="4006850" y="1987550"/>
            <a:ext cx="228600" cy="381000"/>
          </a:xfrm>
          <a:prstGeom prst="line">
            <a:avLst/>
          </a:prstGeom>
          <a:noFill/>
          <a:ln w="12700">
            <a:solidFill>
              <a:schemeClr val="hlink"/>
            </a:solidFill>
            <a:round/>
            <a:headEnd/>
            <a:tailEnd type="triangle" w="med" len="med"/>
          </a:ln>
        </p:spPr>
        <p:txBody>
          <a:bodyPr wrap="none" anchor="ctr"/>
          <a:lstStyle/>
          <a:p>
            <a:endParaRPr lang="en-US"/>
          </a:p>
        </p:txBody>
      </p:sp>
      <p:sp>
        <p:nvSpPr>
          <p:cNvPr id="1033" name="Line 10"/>
          <p:cNvSpPr>
            <a:spLocks noChangeShapeType="1"/>
          </p:cNvSpPr>
          <p:nvPr/>
        </p:nvSpPr>
        <p:spPr bwMode="auto">
          <a:xfrm flipV="1">
            <a:off x="6600825" y="1530350"/>
            <a:ext cx="0" cy="914400"/>
          </a:xfrm>
          <a:prstGeom prst="line">
            <a:avLst/>
          </a:prstGeom>
          <a:noFill/>
          <a:ln w="12700">
            <a:solidFill>
              <a:schemeClr val="tx1"/>
            </a:solidFill>
            <a:round/>
            <a:headEnd/>
            <a:tailEnd/>
          </a:ln>
        </p:spPr>
        <p:txBody>
          <a:bodyPr wrap="none" anchor="ctr"/>
          <a:lstStyle/>
          <a:p>
            <a:endParaRPr lang="en-US"/>
          </a:p>
        </p:txBody>
      </p:sp>
      <p:sp>
        <p:nvSpPr>
          <p:cNvPr id="1034" name="Line 11"/>
          <p:cNvSpPr>
            <a:spLocks noChangeShapeType="1"/>
          </p:cNvSpPr>
          <p:nvPr/>
        </p:nvSpPr>
        <p:spPr bwMode="auto">
          <a:xfrm flipV="1">
            <a:off x="5454650" y="1606550"/>
            <a:ext cx="0" cy="1219200"/>
          </a:xfrm>
          <a:prstGeom prst="line">
            <a:avLst/>
          </a:prstGeom>
          <a:noFill/>
          <a:ln w="12700">
            <a:solidFill>
              <a:schemeClr val="tx1"/>
            </a:solidFill>
            <a:round/>
            <a:headEnd/>
            <a:tailEnd/>
          </a:ln>
        </p:spPr>
        <p:txBody>
          <a:bodyPr wrap="none" anchor="ctr"/>
          <a:lstStyle/>
          <a:p>
            <a:endParaRPr lang="en-US"/>
          </a:p>
        </p:txBody>
      </p:sp>
      <p:sp>
        <p:nvSpPr>
          <p:cNvPr id="1035" name="Line 12"/>
          <p:cNvSpPr>
            <a:spLocks noChangeShapeType="1"/>
          </p:cNvSpPr>
          <p:nvPr/>
        </p:nvSpPr>
        <p:spPr bwMode="auto">
          <a:xfrm>
            <a:off x="5454650" y="1606550"/>
            <a:ext cx="1146175" cy="0"/>
          </a:xfrm>
          <a:prstGeom prst="line">
            <a:avLst/>
          </a:prstGeom>
          <a:noFill/>
          <a:ln w="12700">
            <a:solidFill>
              <a:schemeClr val="tx1"/>
            </a:solidFill>
            <a:round/>
            <a:headEnd type="arrow" w="med" len="med"/>
            <a:tailEnd type="arrow" w="med" len="med"/>
          </a:ln>
        </p:spPr>
        <p:txBody>
          <a:bodyPr wrap="none" anchor="ctr"/>
          <a:lstStyle/>
          <a:p>
            <a:endParaRPr lang="en-US"/>
          </a:p>
        </p:txBody>
      </p:sp>
      <p:sp>
        <p:nvSpPr>
          <p:cNvPr id="1036" name="Rectangle 13"/>
          <p:cNvSpPr>
            <a:spLocks noChangeArrowheads="1"/>
          </p:cNvSpPr>
          <p:nvPr/>
        </p:nvSpPr>
        <p:spPr bwMode="auto">
          <a:xfrm>
            <a:off x="5302250" y="1284288"/>
            <a:ext cx="1533525" cy="336550"/>
          </a:xfrm>
          <a:prstGeom prst="rect">
            <a:avLst/>
          </a:prstGeom>
          <a:noFill/>
          <a:ln w="12700">
            <a:noFill/>
            <a:miter lim="800000"/>
            <a:headEnd/>
            <a:tailEnd/>
          </a:ln>
        </p:spPr>
        <p:txBody>
          <a:bodyPr anchor="ctr">
            <a:spAutoFit/>
          </a:bodyPr>
          <a:lstStyle/>
          <a:p>
            <a:pPr algn="ctr" eaLnBrk="0" hangingPunct="0"/>
            <a:r>
              <a:rPr lang="en-US" sz="1600">
                <a:solidFill>
                  <a:schemeClr val="hlink"/>
                </a:solidFill>
                <a:latin typeface="Times New Roman" pitchFamily="18" charset="0"/>
              </a:rPr>
              <a:t>ca. 50-150 </a:t>
            </a:r>
            <a:r>
              <a:rPr lang="en-US" sz="1600">
                <a:solidFill>
                  <a:schemeClr val="hlink"/>
                </a:solidFill>
                <a:latin typeface="Symbol" pitchFamily="18" charset="2"/>
              </a:rPr>
              <a:t>m</a:t>
            </a:r>
            <a:r>
              <a:rPr lang="en-US" sz="1600">
                <a:solidFill>
                  <a:schemeClr val="hlink"/>
                </a:solidFill>
                <a:latin typeface="Times New Roman" pitchFamily="18" charset="0"/>
              </a:rPr>
              <a:t>m</a:t>
            </a:r>
          </a:p>
        </p:txBody>
      </p:sp>
      <p:graphicFrame>
        <p:nvGraphicFramePr>
          <p:cNvPr id="1026" name="Object 14"/>
          <p:cNvGraphicFramePr>
            <a:graphicFrameLocks noChangeAspect="1"/>
          </p:cNvGraphicFramePr>
          <p:nvPr/>
        </p:nvGraphicFramePr>
        <p:xfrm>
          <a:off x="5645150" y="3605213"/>
          <a:ext cx="139700" cy="265112"/>
        </p:xfrm>
        <a:graphic>
          <a:graphicData uri="http://schemas.openxmlformats.org/presentationml/2006/ole">
            <p:oleObj spid="_x0000_s1026" name="Equation" r:id="rId3" imgW="139680" imgH="266400" progId="Equation.3">
              <p:embed/>
            </p:oleObj>
          </a:graphicData>
        </a:graphic>
      </p:graphicFrame>
      <p:sp>
        <p:nvSpPr>
          <p:cNvPr id="1037" name="Freeform 17"/>
          <p:cNvSpPr>
            <a:spLocks/>
          </p:cNvSpPr>
          <p:nvPr/>
        </p:nvSpPr>
        <p:spPr bwMode="auto">
          <a:xfrm>
            <a:off x="4778375" y="2057400"/>
            <a:ext cx="180975" cy="665163"/>
          </a:xfrm>
          <a:custGeom>
            <a:avLst/>
            <a:gdLst>
              <a:gd name="T0" fmla="*/ 0 w 114"/>
              <a:gd name="T1" fmla="*/ 2147483647 h 419"/>
              <a:gd name="T2" fmla="*/ 2147483647 w 114"/>
              <a:gd name="T3" fmla="*/ 0 h 419"/>
              <a:gd name="T4" fmla="*/ 0 60000 65536"/>
              <a:gd name="T5" fmla="*/ 0 60000 65536"/>
              <a:gd name="T6" fmla="*/ 0 w 114"/>
              <a:gd name="T7" fmla="*/ 0 h 419"/>
              <a:gd name="T8" fmla="*/ 114 w 114"/>
              <a:gd name="T9" fmla="*/ 419 h 419"/>
            </a:gdLst>
            <a:ahLst/>
            <a:cxnLst>
              <a:cxn ang="T4">
                <a:pos x="T0" y="T1"/>
              </a:cxn>
              <a:cxn ang="T5">
                <a:pos x="T2" y="T3"/>
              </a:cxn>
            </a:cxnLst>
            <a:rect l="T6" t="T7" r="T8" b="T9"/>
            <a:pathLst>
              <a:path w="114" h="419">
                <a:moveTo>
                  <a:pt x="0" y="419"/>
                </a:moveTo>
                <a:lnTo>
                  <a:pt x="114" y="0"/>
                </a:lnTo>
              </a:path>
            </a:pathLst>
          </a:custGeom>
          <a:noFill/>
          <a:ln w="28575">
            <a:solidFill>
              <a:schemeClr val="tx1"/>
            </a:solidFill>
            <a:round/>
            <a:headEnd/>
            <a:tailEnd type="triangle" w="med" len="med"/>
          </a:ln>
        </p:spPr>
        <p:txBody>
          <a:bodyPr lIns="92075" tIns="46038" rIns="92075" bIns="46038" anchor="ctr">
            <a:spAutoFit/>
          </a:bodyPr>
          <a:lstStyle/>
          <a:p>
            <a:endParaRPr lang="en-US"/>
          </a:p>
        </p:txBody>
      </p:sp>
      <p:pic>
        <p:nvPicPr>
          <p:cNvPr id="1038" name="Picture 18"/>
          <p:cNvPicPr>
            <a:picLocks noChangeAspect="1" noChangeArrowheads="1"/>
          </p:cNvPicPr>
          <p:nvPr/>
        </p:nvPicPr>
        <p:blipFill>
          <a:blip r:embed="rId4" cstate="print"/>
          <a:srcRect/>
          <a:stretch>
            <a:fillRect/>
          </a:stretch>
        </p:blipFill>
        <p:spPr bwMode="auto">
          <a:xfrm>
            <a:off x="2971800" y="1676400"/>
            <a:ext cx="3657600" cy="2695575"/>
          </a:xfrm>
          <a:prstGeom prst="rect">
            <a:avLst/>
          </a:prstGeom>
          <a:noFill/>
          <a:ln w="9525">
            <a:noFill/>
            <a:miter lim="800000"/>
            <a:headEnd/>
            <a:tailEnd/>
          </a:ln>
        </p:spPr>
      </p:pic>
      <p:sp>
        <p:nvSpPr>
          <p:cNvPr id="1039" name="Text Box 20"/>
          <p:cNvSpPr txBox="1">
            <a:spLocks noChangeArrowheads="1"/>
          </p:cNvSpPr>
          <p:nvPr/>
        </p:nvSpPr>
        <p:spPr bwMode="auto">
          <a:xfrm>
            <a:off x="2667000" y="304800"/>
            <a:ext cx="2667000" cy="461963"/>
          </a:xfrm>
          <a:prstGeom prst="rect">
            <a:avLst/>
          </a:prstGeom>
          <a:noFill/>
          <a:ln w="9525">
            <a:noFill/>
            <a:miter lim="800000"/>
            <a:headEnd/>
            <a:tailEnd/>
          </a:ln>
        </p:spPr>
        <p:txBody>
          <a:bodyPr>
            <a:spAutoFit/>
          </a:bodyPr>
          <a:lstStyle/>
          <a:p>
            <a:r>
              <a:rPr lang="en-US" sz="2400" b="1">
                <a:solidFill>
                  <a:srgbClr val="FF0000"/>
                </a:solidFill>
              </a:rPr>
              <a:t>Silicon Detector</a:t>
            </a:r>
          </a:p>
        </p:txBody>
      </p:sp>
      <p:sp>
        <p:nvSpPr>
          <p:cNvPr id="1040" name="Rectangle 15"/>
          <p:cNvSpPr>
            <a:spLocks noChangeArrowheads="1"/>
          </p:cNvSpPr>
          <p:nvPr/>
        </p:nvSpPr>
        <p:spPr bwMode="auto">
          <a:xfrm>
            <a:off x="3200400" y="6581775"/>
            <a:ext cx="2514600" cy="276225"/>
          </a:xfrm>
          <a:prstGeom prst="rect">
            <a:avLst/>
          </a:prstGeom>
          <a:noFill/>
          <a:ln w="9525">
            <a:noFill/>
            <a:miter lim="800000"/>
            <a:headEnd/>
            <a:tailEnd/>
          </a:ln>
        </p:spPr>
        <p:txBody>
          <a:bodyPr>
            <a:spAutoFit/>
          </a:bodyPr>
          <a:lstStyle/>
          <a:p>
            <a:r>
              <a:rPr lang="en-US" sz="1200" b="1">
                <a:solidFill>
                  <a:srgbClr val="FF0000"/>
                </a:solidFill>
              </a:rPr>
              <a:t>Solid State Detectors</a:t>
            </a:r>
            <a:endParaRPr lang="en-US" sz="1200">
              <a:solidFill>
                <a:srgbClr val="FF0000"/>
              </a:solidFill>
            </a:endParaRPr>
          </a:p>
        </p:txBody>
      </p:sp>
      <p:sp>
        <p:nvSpPr>
          <p:cNvPr id="1041" name="Footer Placeholder 17"/>
          <p:cNvSpPr>
            <a:spLocks noGrp="1"/>
          </p:cNvSpPr>
          <p:nvPr>
            <p:ph type="ftr" sz="quarter" idx="11"/>
          </p:nvPr>
        </p:nvSpPr>
        <p:spPr>
          <a:noFill/>
        </p:spPr>
        <p:txBody>
          <a:bodyPr/>
          <a:lstStyle/>
          <a:p>
            <a:r>
              <a:rPr lang="en-US" smtClean="0"/>
              <a:t>W. Riegler/CERN</a:t>
            </a:r>
          </a:p>
        </p:txBody>
      </p:sp>
      <p:sp>
        <p:nvSpPr>
          <p:cNvPr id="1042" name="Slide Number Placeholder 16"/>
          <p:cNvSpPr>
            <a:spLocks noGrp="1"/>
          </p:cNvSpPr>
          <p:nvPr>
            <p:ph type="sldNum" sz="quarter" idx="12"/>
          </p:nvPr>
        </p:nvSpPr>
        <p:spPr>
          <a:noFill/>
        </p:spPr>
        <p:txBody>
          <a:bodyPr/>
          <a:lstStyle/>
          <a:p>
            <a:fld id="{3DBCB65F-51F1-4434-94DC-241E744CAB84}" type="slidenum">
              <a:rPr lang="en-US" smtClean="0"/>
              <a:pPr/>
              <a:t>16</a:t>
            </a:fld>
            <a:endParaRPr lang="en-US" smtClean="0"/>
          </a:p>
        </p:txBody>
      </p:sp>
      <p:sp>
        <p:nvSpPr>
          <p:cNvPr id="19" name="TextBox 18"/>
          <p:cNvSpPr txBox="1"/>
          <p:nvPr/>
        </p:nvSpPr>
        <p:spPr>
          <a:xfrm>
            <a:off x="304800" y="1905000"/>
            <a:ext cx="2590800" cy="369888"/>
          </a:xfrm>
          <a:prstGeom prst="rect">
            <a:avLst/>
          </a:prstGeom>
          <a:solidFill>
            <a:schemeClr val="accent6"/>
          </a:solidFill>
        </p:spPr>
        <p:txBody>
          <a:bodyPr>
            <a:spAutoFit/>
          </a:bodyPr>
          <a:lstStyle/>
          <a:p>
            <a:pPr>
              <a:defRPr/>
            </a:pPr>
            <a:r>
              <a:rPr lang="en-US" b="1" dirty="0">
                <a:solidFill>
                  <a:srgbClr val="FFFF00"/>
                </a:solidFill>
                <a:latin typeface="Arial" charset="0"/>
              </a:rPr>
              <a:t>Fully depleted zone</a:t>
            </a:r>
          </a:p>
        </p:txBody>
      </p:sp>
      <p:cxnSp>
        <p:nvCxnSpPr>
          <p:cNvPr id="21" name="Straight Arrow Connector 20"/>
          <p:cNvCxnSpPr/>
          <p:nvPr/>
        </p:nvCxnSpPr>
        <p:spPr>
          <a:xfrm>
            <a:off x="2057400" y="2438400"/>
            <a:ext cx="1600200" cy="685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045" name="Rectangle 23"/>
          <p:cNvSpPr>
            <a:spLocks noChangeArrowheads="1"/>
          </p:cNvSpPr>
          <p:nvPr/>
        </p:nvSpPr>
        <p:spPr bwMode="auto">
          <a:xfrm>
            <a:off x="1447800" y="4800600"/>
            <a:ext cx="6781800" cy="984250"/>
          </a:xfrm>
          <a:prstGeom prst="rect">
            <a:avLst/>
          </a:prstGeom>
          <a:noFill/>
          <a:ln w="9525">
            <a:noFill/>
            <a:miter lim="800000"/>
            <a:headEnd/>
            <a:tailEnd/>
          </a:ln>
        </p:spPr>
        <p:txBody>
          <a:bodyPr>
            <a:spAutoFit/>
          </a:bodyPr>
          <a:lstStyle/>
          <a:p>
            <a:pPr marL="609600" indent="-609600">
              <a:lnSpc>
                <a:spcPct val="90000"/>
              </a:lnSpc>
              <a:spcBef>
                <a:spcPct val="20000"/>
              </a:spcBef>
            </a:pPr>
            <a:r>
              <a:rPr lang="de-DE" b="1">
                <a:solidFill>
                  <a:srgbClr val="009900"/>
                </a:solidFill>
                <a:cs typeface="Times New Roman" pitchFamily="18" charset="0"/>
              </a:rPr>
              <a:t>N (e-h) = 11 000/100μm</a:t>
            </a:r>
          </a:p>
          <a:p>
            <a:pPr marL="609600" indent="-609600">
              <a:lnSpc>
                <a:spcPct val="90000"/>
              </a:lnSpc>
              <a:spcBef>
                <a:spcPct val="20000"/>
              </a:spcBef>
            </a:pPr>
            <a:r>
              <a:rPr lang="de-DE" b="1">
                <a:solidFill>
                  <a:schemeClr val="accent2"/>
                </a:solidFill>
                <a:cs typeface="Times New Roman" pitchFamily="18" charset="0"/>
              </a:rPr>
              <a:t>Position Resolution down to ~ 5μm !</a:t>
            </a:r>
          </a:p>
          <a:p>
            <a:pPr marL="609600" indent="-609600">
              <a:lnSpc>
                <a:spcPct val="90000"/>
              </a:lnSpc>
              <a:spcBef>
                <a:spcPct val="20000"/>
              </a:spcBef>
            </a:pPr>
            <a:r>
              <a:rPr lang="de-DE" sz="2000">
                <a:cs typeface="Times New Roman" pitchFamily="18" charset="0"/>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r="23993" b="1633"/>
          <a:stretch>
            <a:fillRect/>
          </a:stretch>
        </p:blipFill>
        <p:spPr bwMode="auto">
          <a:xfrm>
            <a:off x="0" y="2209800"/>
            <a:ext cx="3886200" cy="3886200"/>
          </a:xfrm>
          <a:prstGeom prst="rect">
            <a:avLst/>
          </a:prstGeom>
          <a:noFill/>
          <a:ln w="9525">
            <a:noFill/>
            <a:miter lim="800000"/>
            <a:headEnd/>
            <a:tailEnd/>
          </a:ln>
        </p:spPr>
      </p:pic>
      <p:sp>
        <p:nvSpPr>
          <p:cNvPr id="21507" name="Rectangle 3"/>
          <p:cNvSpPr>
            <a:spLocks noChangeArrowheads="1"/>
          </p:cNvSpPr>
          <p:nvPr/>
        </p:nvSpPr>
        <p:spPr bwMode="auto">
          <a:xfrm>
            <a:off x="3200400" y="6581775"/>
            <a:ext cx="2514600" cy="276225"/>
          </a:xfrm>
          <a:prstGeom prst="rect">
            <a:avLst/>
          </a:prstGeom>
          <a:noFill/>
          <a:ln w="9525">
            <a:noFill/>
            <a:miter lim="800000"/>
            <a:headEnd/>
            <a:tailEnd/>
          </a:ln>
        </p:spPr>
        <p:txBody>
          <a:bodyPr>
            <a:spAutoFit/>
          </a:bodyPr>
          <a:lstStyle/>
          <a:p>
            <a:r>
              <a:rPr lang="en-US" sz="1200" b="1">
                <a:solidFill>
                  <a:srgbClr val="FF0000"/>
                </a:solidFill>
              </a:rPr>
              <a:t>Solid State Detectors</a:t>
            </a:r>
            <a:endParaRPr lang="en-US" sz="1200">
              <a:solidFill>
                <a:srgbClr val="FF0000"/>
              </a:solidFill>
            </a:endParaRPr>
          </a:p>
        </p:txBody>
      </p:sp>
      <p:sp>
        <p:nvSpPr>
          <p:cNvPr id="21508" name="Footer Placeholder 5"/>
          <p:cNvSpPr>
            <a:spLocks noGrp="1"/>
          </p:cNvSpPr>
          <p:nvPr>
            <p:ph type="ftr" sz="quarter" idx="11"/>
          </p:nvPr>
        </p:nvSpPr>
        <p:spPr>
          <a:noFill/>
        </p:spPr>
        <p:txBody>
          <a:bodyPr/>
          <a:lstStyle/>
          <a:p>
            <a:r>
              <a:rPr lang="en-US" smtClean="0"/>
              <a:t>W. Riegler/CERN</a:t>
            </a:r>
          </a:p>
        </p:txBody>
      </p:sp>
      <p:sp>
        <p:nvSpPr>
          <p:cNvPr id="21509" name="Slide Number Placeholder 4"/>
          <p:cNvSpPr>
            <a:spLocks noGrp="1"/>
          </p:cNvSpPr>
          <p:nvPr>
            <p:ph type="sldNum" sz="quarter" idx="12"/>
          </p:nvPr>
        </p:nvSpPr>
        <p:spPr>
          <a:noFill/>
        </p:spPr>
        <p:txBody>
          <a:bodyPr/>
          <a:lstStyle/>
          <a:p>
            <a:fld id="{FC3B51C0-303D-413E-A7A4-D3AE9CF8633C}" type="slidenum">
              <a:rPr lang="en-US" smtClean="0"/>
              <a:pPr/>
              <a:t>17</a:t>
            </a:fld>
            <a:endParaRPr lang="en-US" smtClean="0"/>
          </a:p>
        </p:txBody>
      </p:sp>
      <p:sp>
        <p:nvSpPr>
          <p:cNvPr id="21510" name="Text Box 20"/>
          <p:cNvSpPr txBox="1">
            <a:spLocks noChangeArrowheads="1"/>
          </p:cNvSpPr>
          <p:nvPr/>
        </p:nvSpPr>
        <p:spPr bwMode="auto">
          <a:xfrm>
            <a:off x="2667000" y="228600"/>
            <a:ext cx="2667000" cy="461963"/>
          </a:xfrm>
          <a:prstGeom prst="rect">
            <a:avLst/>
          </a:prstGeom>
          <a:noFill/>
          <a:ln w="9525">
            <a:noFill/>
            <a:miter lim="800000"/>
            <a:headEnd/>
            <a:tailEnd/>
          </a:ln>
        </p:spPr>
        <p:txBody>
          <a:bodyPr>
            <a:spAutoFit/>
          </a:bodyPr>
          <a:lstStyle/>
          <a:p>
            <a:r>
              <a:rPr lang="en-US" sz="2400" b="1">
                <a:solidFill>
                  <a:srgbClr val="FF0000"/>
                </a:solidFill>
              </a:rPr>
              <a:t>Silicon Detector</a:t>
            </a:r>
          </a:p>
        </p:txBody>
      </p:sp>
      <p:sp>
        <p:nvSpPr>
          <p:cNvPr id="10" name="TextBox 9"/>
          <p:cNvSpPr txBox="1"/>
          <p:nvPr/>
        </p:nvSpPr>
        <p:spPr>
          <a:xfrm>
            <a:off x="533400" y="838200"/>
            <a:ext cx="5373688" cy="1754188"/>
          </a:xfrm>
          <a:prstGeom prst="rect">
            <a:avLst/>
          </a:prstGeom>
          <a:noFill/>
        </p:spPr>
        <p:txBody>
          <a:bodyPr wrap="none">
            <a:spAutoFit/>
          </a:bodyPr>
          <a:lstStyle/>
          <a:p>
            <a:pPr>
              <a:defRPr/>
            </a:pPr>
            <a:r>
              <a:rPr lang="en-US" b="1" dirty="0">
                <a:solidFill>
                  <a:srgbClr val="009900"/>
                </a:solidFill>
                <a:latin typeface="Arial" charset="0"/>
              </a:rPr>
              <a:t>Every electrode is connected to an amplifier </a:t>
            </a:r>
            <a:r>
              <a:rPr lang="en-US" b="1" dirty="0">
                <a:solidFill>
                  <a:srgbClr val="009900"/>
                </a:solidFill>
                <a:latin typeface="Arial" charset="0"/>
                <a:sym typeface="Wingdings" pitchFamily="2" charset="2"/>
              </a:rPr>
              <a:t></a:t>
            </a:r>
            <a:r>
              <a:rPr lang="en-US" b="1" dirty="0">
                <a:solidFill>
                  <a:srgbClr val="009900"/>
                </a:solidFill>
                <a:latin typeface="Arial" charset="0"/>
              </a:rPr>
              <a:t> </a:t>
            </a:r>
          </a:p>
          <a:p>
            <a:pPr>
              <a:defRPr/>
            </a:pPr>
            <a:r>
              <a:rPr lang="en-US" b="1" dirty="0">
                <a:solidFill>
                  <a:srgbClr val="009900"/>
                </a:solidFill>
                <a:latin typeface="Arial" charset="0"/>
              </a:rPr>
              <a:t>Highly integrated readout electronics.</a:t>
            </a:r>
          </a:p>
          <a:p>
            <a:pPr>
              <a:defRPr/>
            </a:pPr>
            <a:endParaRPr lang="en-US" b="1" dirty="0">
              <a:solidFill>
                <a:srgbClr val="009900"/>
              </a:solidFill>
              <a:latin typeface="Arial" charset="0"/>
            </a:endParaRPr>
          </a:p>
          <a:p>
            <a:pPr>
              <a:defRPr/>
            </a:pPr>
            <a:r>
              <a:rPr lang="en-US" b="1" dirty="0">
                <a:solidFill>
                  <a:schemeClr val="accent6"/>
                </a:solidFill>
                <a:latin typeface="Arial" charset="0"/>
              </a:rPr>
              <a:t>Two dimensional readout is possible.</a:t>
            </a:r>
          </a:p>
          <a:p>
            <a:pPr>
              <a:defRPr/>
            </a:pPr>
            <a:endParaRPr lang="en-US" b="1" dirty="0">
              <a:solidFill>
                <a:srgbClr val="009900"/>
              </a:solidFill>
              <a:latin typeface="Arial" charset="0"/>
            </a:endParaRPr>
          </a:p>
          <a:p>
            <a:pPr>
              <a:defRPr/>
            </a:pPr>
            <a:endParaRPr lang="en-US" b="1" dirty="0">
              <a:solidFill>
                <a:srgbClr val="009900"/>
              </a:solidFill>
              <a:latin typeface="Arial" charset="0"/>
            </a:endParaRPr>
          </a:p>
        </p:txBody>
      </p:sp>
      <p:sp>
        <p:nvSpPr>
          <p:cNvPr id="8" name="Text Box 4"/>
          <p:cNvSpPr txBox="1">
            <a:spLocks noChangeArrowheads="1"/>
          </p:cNvSpPr>
          <p:nvPr/>
        </p:nvSpPr>
        <p:spPr bwMode="auto">
          <a:xfrm>
            <a:off x="4191000" y="2743200"/>
            <a:ext cx="4038600" cy="369888"/>
          </a:xfrm>
          <a:prstGeom prst="rect">
            <a:avLst/>
          </a:prstGeom>
          <a:noFill/>
          <a:ln w="9525">
            <a:noFill/>
            <a:miter lim="800000"/>
            <a:headEnd/>
            <a:tailEnd/>
          </a:ln>
        </p:spPr>
        <p:txBody>
          <a:bodyPr>
            <a:spAutoFit/>
          </a:bodyPr>
          <a:lstStyle/>
          <a:p>
            <a:pPr algn="ctr">
              <a:defRPr/>
            </a:pPr>
            <a:r>
              <a:rPr lang="en-US" b="1" dirty="0">
                <a:solidFill>
                  <a:srgbClr val="002060"/>
                </a:solidFill>
                <a:latin typeface="+mj-lt"/>
              </a:rPr>
              <a:t>CMS Outer Barrel Module</a:t>
            </a:r>
          </a:p>
        </p:txBody>
      </p:sp>
      <p:pic>
        <p:nvPicPr>
          <p:cNvPr id="21513" name="Picture 6" descr="g_modbare"/>
          <p:cNvPicPr>
            <a:picLocks noChangeAspect="1" noChangeArrowheads="1"/>
          </p:cNvPicPr>
          <p:nvPr/>
        </p:nvPicPr>
        <p:blipFill>
          <a:blip r:embed="rId3" cstate="print"/>
          <a:srcRect/>
          <a:stretch>
            <a:fillRect/>
          </a:stretch>
        </p:blipFill>
        <p:spPr bwMode="auto">
          <a:xfrm>
            <a:off x="3733800" y="3200400"/>
            <a:ext cx="5105400" cy="2676525"/>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1"/>
          <p:cNvSpPr>
            <a:spLocks noGrp="1"/>
          </p:cNvSpPr>
          <p:nvPr>
            <p:ph type="ftr" sz="quarter" idx="11"/>
          </p:nvPr>
        </p:nvSpPr>
        <p:spPr>
          <a:noFill/>
        </p:spPr>
        <p:txBody>
          <a:bodyPr/>
          <a:lstStyle/>
          <a:p>
            <a:r>
              <a:rPr lang="en-US" smtClean="0"/>
              <a:t>W. Riegler/CERN</a:t>
            </a:r>
          </a:p>
        </p:txBody>
      </p:sp>
      <p:sp>
        <p:nvSpPr>
          <p:cNvPr id="22531" name="Slide Number Placeholder 2"/>
          <p:cNvSpPr>
            <a:spLocks noGrp="1"/>
          </p:cNvSpPr>
          <p:nvPr>
            <p:ph type="sldNum" sz="quarter" idx="12"/>
          </p:nvPr>
        </p:nvSpPr>
        <p:spPr>
          <a:noFill/>
        </p:spPr>
        <p:txBody>
          <a:bodyPr/>
          <a:lstStyle/>
          <a:p>
            <a:fld id="{CF091317-3543-4327-B9A9-02311BC28CC3}" type="slidenum">
              <a:rPr lang="en-US" smtClean="0"/>
              <a:pPr/>
              <a:t>18</a:t>
            </a:fld>
            <a:endParaRPr lang="en-US" smtClean="0"/>
          </a:p>
        </p:txBody>
      </p:sp>
      <p:pic>
        <p:nvPicPr>
          <p:cNvPr id="22532" name="Picture 2"/>
          <p:cNvPicPr>
            <a:picLocks noChangeAspect="1" noChangeArrowheads="1"/>
          </p:cNvPicPr>
          <p:nvPr/>
        </p:nvPicPr>
        <p:blipFill>
          <a:blip r:embed="rId2" cstate="print"/>
          <a:srcRect/>
          <a:stretch>
            <a:fillRect/>
          </a:stretch>
        </p:blipFill>
        <p:spPr bwMode="auto">
          <a:xfrm>
            <a:off x="0" y="0"/>
            <a:ext cx="9144000" cy="6846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1"/>
          <p:cNvSpPr>
            <a:spLocks noGrp="1"/>
          </p:cNvSpPr>
          <p:nvPr>
            <p:ph type="ftr" sz="quarter" idx="11"/>
          </p:nvPr>
        </p:nvSpPr>
        <p:spPr>
          <a:noFill/>
        </p:spPr>
        <p:txBody>
          <a:bodyPr/>
          <a:lstStyle/>
          <a:p>
            <a:r>
              <a:rPr lang="en-US" smtClean="0"/>
              <a:t>W. Riegler/CERN</a:t>
            </a:r>
          </a:p>
        </p:txBody>
      </p:sp>
      <p:sp>
        <p:nvSpPr>
          <p:cNvPr id="23555" name="Slide Number Placeholder 2"/>
          <p:cNvSpPr>
            <a:spLocks noGrp="1"/>
          </p:cNvSpPr>
          <p:nvPr>
            <p:ph type="sldNum" sz="quarter" idx="12"/>
          </p:nvPr>
        </p:nvSpPr>
        <p:spPr>
          <a:noFill/>
        </p:spPr>
        <p:txBody>
          <a:bodyPr/>
          <a:lstStyle/>
          <a:p>
            <a:fld id="{947F8986-6DFD-4444-8350-9D9F25EB6586}" type="slidenum">
              <a:rPr lang="en-US" smtClean="0"/>
              <a:pPr/>
              <a:t>19</a:t>
            </a:fld>
            <a:endParaRPr lang="en-US" smtClean="0"/>
          </a:p>
        </p:txBody>
      </p:sp>
      <p:pic>
        <p:nvPicPr>
          <p:cNvPr id="23556" name="Picture 2" descr="http://sundh99.cern.ch/cgi-bin/jpeg.getimg.sh?i=/archive/electronic/cern/others/PHO/photo-cms/oreach//oreach-2005-006_01.jpg&amp;s="/>
          <p:cNvPicPr>
            <a:picLocks noChangeAspect="1" noChangeArrowheads="1"/>
          </p:cNvPicPr>
          <p:nvPr/>
        </p:nvPicPr>
        <p:blipFill>
          <a:blip r:embed="rId2" cstate="print"/>
          <a:srcRect/>
          <a:stretch>
            <a:fillRect/>
          </a:stretch>
        </p:blipFill>
        <p:spPr bwMode="auto">
          <a:xfrm>
            <a:off x="152400" y="914400"/>
            <a:ext cx="4648200" cy="3478213"/>
          </a:xfrm>
          <a:prstGeom prst="rect">
            <a:avLst/>
          </a:prstGeom>
          <a:noFill/>
          <a:ln w="9525">
            <a:noFill/>
            <a:miter lim="800000"/>
            <a:headEnd/>
            <a:tailEnd/>
          </a:ln>
        </p:spPr>
      </p:pic>
      <p:pic>
        <p:nvPicPr>
          <p:cNvPr id="23557" name="Picture 6" descr="http://sundh99.cern.ch/cgi-bin/jpeg.getimg.sh?i=/archive/electronic/cern/others/PHO/photo-ex/0610026_01.jpg&amp;s="/>
          <p:cNvPicPr>
            <a:picLocks noChangeAspect="1" noChangeArrowheads="1"/>
          </p:cNvPicPr>
          <p:nvPr/>
        </p:nvPicPr>
        <p:blipFill>
          <a:blip r:embed="rId3" cstate="print"/>
          <a:srcRect/>
          <a:stretch>
            <a:fillRect/>
          </a:stretch>
        </p:blipFill>
        <p:spPr bwMode="auto">
          <a:xfrm>
            <a:off x="3733800" y="3201988"/>
            <a:ext cx="5132388" cy="3436937"/>
          </a:xfrm>
          <a:prstGeom prst="rect">
            <a:avLst/>
          </a:prstGeom>
          <a:noFill/>
          <a:ln w="9525">
            <a:noFill/>
            <a:miter lim="800000"/>
            <a:headEnd/>
            <a:tailEnd/>
          </a:ln>
        </p:spPr>
      </p:pic>
      <p:sp>
        <p:nvSpPr>
          <p:cNvPr id="7" name="Text Box 4"/>
          <p:cNvSpPr txBox="1">
            <a:spLocks noChangeArrowheads="1"/>
          </p:cNvSpPr>
          <p:nvPr/>
        </p:nvSpPr>
        <p:spPr bwMode="auto">
          <a:xfrm>
            <a:off x="3124200" y="152400"/>
            <a:ext cx="2051050" cy="461963"/>
          </a:xfrm>
          <a:prstGeom prst="rect">
            <a:avLst/>
          </a:prstGeom>
          <a:noFill/>
          <a:ln w="9525">
            <a:noFill/>
            <a:miter lim="800000"/>
            <a:headEnd/>
            <a:tailEnd/>
          </a:ln>
        </p:spPr>
        <p:txBody>
          <a:bodyPr wrap="none">
            <a:spAutoFit/>
          </a:bodyPr>
          <a:lstStyle/>
          <a:p>
            <a:pPr algn="ctr">
              <a:defRPr/>
            </a:pPr>
            <a:r>
              <a:rPr lang="en-US" sz="2400" b="1" dirty="0">
                <a:solidFill>
                  <a:srgbClr val="FF0000"/>
                </a:solidFill>
                <a:latin typeface="+mj-lt"/>
              </a:rPr>
              <a:t>CMS Tracker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143000" y="152400"/>
            <a:ext cx="5867400" cy="6124575"/>
          </a:xfrm>
          <a:prstGeom prst="rect">
            <a:avLst/>
          </a:prstGeom>
          <a:noFill/>
          <a:ln w="9525">
            <a:noFill/>
            <a:miter lim="800000"/>
            <a:headEnd/>
            <a:tailEnd/>
          </a:ln>
        </p:spPr>
        <p:txBody>
          <a:bodyPr>
            <a:spAutoFit/>
          </a:bodyPr>
          <a:lstStyle/>
          <a:p>
            <a:pPr marL="342900" indent="-342900"/>
            <a:r>
              <a:rPr lang="en-US" sz="2800" b="1">
                <a:solidFill>
                  <a:srgbClr val="FF0000"/>
                </a:solidFill>
              </a:rPr>
              <a:t>Detectors based on Ionization</a:t>
            </a:r>
          </a:p>
          <a:p>
            <a:pPr marL="342900" indent="-342900"/>
            <a:endParaRPr lang="en-US" sz="2800" b="1">
              <a:solidFill>
                <a:srgbClr val="FF0000"/>
              </a:solidFill>
            </a:endParaRPr>
          </a:p>
          <a:p>
            <a:pPr marL="342900" indent="-342900"/>
            <a:r>
              <a:rPr lang="en-US" sz="2400" b="1">
                <a:solidFill>
                  <a:schemeClr val="accent2"/>
                </a:solidFill>
              </a:rPr>
              <a:t>Gas detectors:</a:t>
            </a:r>
          </a:p>
          <a:p>
            <a:pPr marL="800100" lvl="1" indent="-342900"/>
            <a:endParaRPr lang="en-US" b="1">
              <a:solidFill>
                <a:srgbClr val="009900"/>
              </a:solidFill>
            </a:endParaRPr>
          </a:p>
          <a:p>
            <a:pPr marL="800100" lvl="1" indent="-342900">
              <a:buFontTx/>
              <a:buChar char="•"/>
            </a:pPr>
            <a:r>
              <a:rPr lang="en-US" b="1">
                <a:solidFill>
                  <a:srgbClr val="009900"/>
                </a:solidFill>
              </a:rPr>
              <a:t>Wire Chambers</a:t>
            </a:r>
          </a:p>
          <a:p>
            <a:pPr marL="342900" indent="-342900">
              <a:buFontTx/>
              <a:buChar char="•"/>
            </a:pPr>
            <a:endParaRPr lang="en-US" b="1">
              <a:solidFill>
                <a:srgbClr val="009900"/>
              </a:solidFill>
            </a:endParaRPr>
          </a:p>
          <a:p>
            <a:pPr marL="800100" lvl="1" indent="-342900">
              <a:buFontTx/>
              <a:buChar char="•"/>
            </a:pPr>
            <a:r>
              <a:rPr lang="en-US" b="1">
                <a:solidFill>
                  <a:srgbClr val="009900"/>
                </a:solidFill>
              </a:rPr>
              <a:t>Drift Chambers</a:t>
            </a:r>
          </a:p>
          <a:p>
            <a:pPr marL="342900" indent="-342900">
              <a:buFontTx/>
              <a:buChar char="•"/>
            </a:pPr>
            <a:endParaRPr lang="en-US" b="1">
              <a:solidFill>
                <a:srgbClr val="009900"/>
              </a:solidFill>
            </a:endParaRPr>
          </a:p>
          <a:p>
            <a:pPr marL="800100" lvl="1" indent="-342900">
              <a:buFontTx/>
              <a:buChar char="•"/>
            </a:pPr>
            <a:r>
              <a:rPr lang="en-US" b="1">
                <a:solidFill>
                  <a:srgbClr val="009900"/>
                </a:solidFill>
              </a:rPr>
              <a:t>Time Projection Chambers</a:t>
            </a:r>
          </a:p>
          <a:p>
            <a:pPr marL="800100" lvl="1" indent="-342900">
              <a:buFontTx/>
              <a:buChar char="•"/>
            </a:pPr>
            <a:endParaRPr lang="en-US" b="1">
              <a:solidFill>
                <a:srgbClr val="009900"/>
              </a:solidFill>
            </a:endParaRPr>
          </a:p>
          <a:p>
            <a:pPr marL="800100" lvl="1" indent="-342900">
              <a:buFontTx/>
              <a:buChar char="•"/>
            </a:pPr>
            <a:r>
              <a:rPr lang="en-US" b="1">
                <a:solidFill>
                  <a:srgbClr val="009900"/>
                </a:solidFill>
              </a:rPr>
              <a:t>Transport of Electrons and Ions in Gases</a:t>
            </a:r>
          </a:p>
          <a:p>
            <a:pPr marL="800100" lvl="1" indent="-342900">
              <a:buFontTx/>
              <a:buChar char="•"/>
            </a:pPr>
            <a:endParaRPr lang="en-US" b="1">
              <a:solidFill>
                <a:srgbClr val="009900"/>
              </a:solidFill>
            </a:endParaRPr>
          </a:p>
          <a:p>
            <a:pPr marL="342900" indent="-342900"/>
            <a:endParaRPr lang="en-US" b="1">
              <a:solidFill>
                <a:srgbClr val="009900"/>
              </a:solidFill>
            </a:endParaRPr>
          </a:p>
          <a:p>
            <a:pPr marL="342900" indent="-342900"/>
            <a:r>
              <a:rPr lang="en-US" sz="2400" b="1">
                <a:solidFill>
                  <a:schemeClr val="accent2"/>
                </a:solidFill>
              </a:rPr>
              <a:t>Solid State Detectors</a:t>
            </a:r>
          </a:p>
          <a:p>
            <a:pPr marL="800100" lvl="1" indent="-342900"/>
            <a:endParaRPr lang="en-US" b="1">
              <a:solidFill>
                <a:srgbClr val="009900"/>
              </a:solidFill>
            </a:endParaRPr>
          </a:p>
          <a:p>
            <a:pPr marL="800100" lvl="1" indent="-342900">
              <a:buFontTx/>
              <a:buChar char="•"/>
            </a:pPr>
            <a:r>
              <a:rPr lang="en-US" b="1">
                <a:solidFill>
                  <a:srgbClr val="009900"/>
                </a:solidFill>
              </a:rPr>
              <a:t>Transport of Electrons and Holes in Solids</a:t>
            </a:r>
          </a:p>
          <a:p>
            <a:pPr marL="800100" lvl="1" indent="-342900">
              <a:buFontTx/>
              <a:buChar char="•"/>
            </a:pPr>
            <a:endParaRPr lang="en-US" b="1">
              <a:solidFill>
                <a:srgbClr val="009900"/>
              </a:solidFill>
            </a:endParaRPr>
          </a:p>
          <a:p>
            <a:pPr marL="800100" lvl="1" indent="-342900">
              <a:buFontTx/>
              <a:buChar char="•"/>
            </a:pPr>
            <a:r>
              <a:rPr lang="en-US" b="1">
                <a:solidFill>
                  <a:srgbClr val="009900"/>
                </a:solidFill>
              </a:rPr>
              <a:t>Si- Detectors</a:t>
            </a:r>
          </a:p>
          <a:p>
            <a:pPr marL="800100" lvl="1" indent="-342900">
              <a:buFontTx/>
              <a:buChar char="•"/>
            </a:pPr>
            <a:endParaRPr lang="en-US" b="1">
              <a:solidFill>
                <a:srgbClr val="009900"/>
              </a:solidFill>
            </a:endParaRPr>
          </a:p>
          <a:p>
            <a:pPr marL="800100" lvl="1" indent="-342900">
              <a:buFontTx/>
              <a:buChar char="•"/>
            </a:pPr>
            <a:r>
              <a:rPr lang="en-US" b="1">
                <a:solidFill>
                  <a:srgbClr val="009900"/>
                </a:solidFill>
              </a:rPr>
              <a:t>Diamond Detectors </a:t>
            </a:r>
            <a:endParaRPr lang="en-US" b="1">
              <a:solidFill>
                <a:srgbClr val="009900"/>
              </a:solidFill>
              <a:sym typeface="Symbol" pitchFamily="18" charset="2"/>
            </a:endParaRPr>
          </a:p>
        </p:txBody>
      </p:sp>
      <p:sp>
        <p:nvSpPr>
          <p:cNvPr id="7171" name="Slide Number Placeholder 3"/>
          <p:cNvSpPr>
            <a:spLocks noGrp="1"/>
          </p:cNvSpPr>
          <p:nvPr>
            <p:ph type="sldNum" sz="quarter" idx="12"/>
          </p:nvPr>
        </p:nvSpPr>
        <p:spPr>
          <a:noFill/>
        </p:spPr>
        <p:txBody>
          <a:bodyPr/>
          <a:lstStyle/>
          <a:p>
            <a:fld id="{4C85AE68-0B86-49F7-9845-A55763984C28}" type="slidenum">
              <a:rPr lang="en-US" smtClean="0"/>
              <a:pPr/>
              <a:t>2</a:t>
            </a:fld>
            <a:endParaRPr lang="en-US" smtClean="0"/>
          </a:p>
        </p:txBody>
      </p:sp>
      <p:sp>
        <p:nvSpPr>
          <p:cNvPr id="7172" name="Footer Placeholder 4"/>
          <p:cNvSpPr>
            <a:spLocks noGrp="1"/>
          </p:cNvSpPr>
          <p:nvPr>
            <p:ph type="ftr" sz="quarter" idx="11"/>
          </p:nvPr>
        </p:nvSpPr>
        <p:spPr>
          <a:noFill/>
        </p:spPr>
        <p:txBody>
          <a:bodyPr/>
          <a:lstStyle/>
          <a:p>
            <a:r>
              <a:rPr lang="en-US" smtClean="0"/>
              <a:t>W. Riegler/CERN</a:t>
            </a:r>
          </a:p>
        </p:txBody>
      </p:sp>
      <p:cxnSp>
        <p:nvCxnSpPr>
          <p:cNvPr id="6" name="Straight Arrow Connector 5"/>
          <p:cNvCxnSpPr/>
          <p:nvPr/>
        </p:nvCxnSpPr>
        <p:spPr>
          <a:xfrm>
            <a:off x="152400" y="4343400"/>
            <a:ext cx="914400" cy="1588"/>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
          <p:cNvPicPr>
            <a:picLocks noChangeAspect="1" noChangeArrowheads="1"/>
          </p:cNvPicPr>
          <p:nvPr/>
        </p:nvPicPr>
        <p:blipFill>
          <a:blip r:embed="rId2" cstate="print"/>
          <a:srcRect/>
          <a:stretch>
            <a:fillRect/>
          </a:stretch>
        </p:blipFill>
        <p:spPr bwMode="auto">
          <a:xfrm>
            <a:off x="4419600" y="1752600"/>
            <a:ext cx="4724400" cy="4191000"/>
          </a:xfrm>
          <a:prstGeom prst="rect">
            <a:avLst/>
          </a:prstGeom>
          <a:noFill/>
          <a:ln w="9525">
            <a:noFill/>
            <a:miter lim="800000"/>
            <a:headEnd/>
            <a:tailEnd/>
          </a:ln>
        </p:spPr>
      </p:pic>
      <p:grpSp>
        <p:nvGrpSpPr>
          <p:cNvPr id="24579" name="Group 6"/>
          <p:cNvGrpSpPr>
            <a:grpSpLocks/>
          </p:cNvGrpSpPr>
          <p:nvPr/>
        </p:nvGrpSpPr>
        <p:grpSpPr bwMode="auto">
          <a:xfrm>
            <a:off x="152400" y="1524000"/>
            <a:ext cx="4252913" cy="4314825"/>
            <a:chOff x="144" y="480"/>
            <a:chExt cx="2679" cy="2718"/>
          </a:xfrm>
        </p:grpSpPr>
        <p:pic>
          <p:nvPicPr>
            <p:cNvPr id="24584" name="Picture 7"/>
            <p:cNvPicPr>
              <a:picLocks noChangeAspect="1" noChangeArrowheads="1"/>
            </p:cNvPicPr>
            <p:nvPr/>
          </p:nvPicPr>
          <p:blipFill>
            <a:blip r:embed="rId3" cstate="print"/>
            <a:srcRect/>
            <a:stretch>
              <a:fillRect/>
            </a:stretch>
          </p:blipFill>
          <p:spPr bwMode="auto">
            <a:xfrm>
              <a:off x="144" y="480"/>
              <a:ext cx="2592" cy="2352"/>
            </a:xfrm>
            <a:prstGeom prst="rect">
              <a:avLst/>
            </a:prstGeom>
            <a:noFill/>
            <a:ln w="9525">
              <a:noFill/>
              <a:miter lim="800000"/>
              <a:headEnd/>
              <a:tailEnd/>
            </a:ln>
          </p:spPr>
        </p:pic>
        <p:sp>
          <p:nvSpPr>
            <p:cNvPr id="24585" name="Freeform 8"/>
            <p:cNvSpPr>
              <a:spLocks/>
            </p:cNvSpPr>
            <p:nvPr/>
          </p:nvSpPr>
          <p:spPr bwMode="auto">
            <a:xfrm>
              <a:off x="1097" y="637"/>
              <a:ext cx="675" cy="2548"/>
            </a:xfrm>
            <a:custGeom>
              <a:avLst/>
              <a:gdLst>
                <a:gd name="T0" fmla="*/ 675 w 675"/>
                <a:gd name="T1" fmla="*/ 0 h 2548"/>
                <a:gd name="T2" fmla="*/ 0 w 675"/>
                <a:gd name="T3" fmla="*/ 2548 h 2548"/>
                <a:gd name="T4" fmla="*/ 0 60000 65536"/>
                <a:gd name="T5" fmla="*/ 0 60000 65536"/>
                <a:gd name="T6" fmla="*/ 0 w 675"/>
                <a:gd name="T7" fmla="*/ 0 h 2548"/>
                <a:gd name="T8" fmla="*/ 675 w 675"/>
                <a:gd name="T9" fmla="*/ 2548 h 2548"/>
              </a:gdLst>
              <a:ahLst/>
              <a:cxnLst>
                <a:cxn ang="T4">
                  <a:pos x="T0" y="T1"/>
                </a:cxn>
                <a:cxn ang="T5">
                  <a:pos x="T2" y="T3"/>
                </a:cxn>
              </a:cxnLst>
              <a:rect l="T6" t="T7" r="T8" b="T9"/>
              <a:pathLst>
                <a:path w="675" h="2548">
                  <a:moveTo>
                    <a:pt x="675" y="0"/>
                  </a:moveTo>
                  <a:lnTo>
                    <a:pt x="0" y="2548"/>
                  </a:lnTo>
                </a:path>
              </a:pathLst>
            </a:custGeom>
            <a:noFill/>
            <a:ln w="25400">
              <a:solidFill>
                <a:srgbClr val="FF0000"/>
              </a:solidFill>
              <a:round/>
              <a:headEnd/>
              <a:tailEnd/>
            </a:ln>
          </p:spPr>
          <p:txBody>
            <a:bodyPr/>
            <a:lstStyle/>
            <a:p>
              <a:endParaRPr lang="en-US"/>
            </a:p>
          </p:txBody>
        </p:sp>
        <p:sp>
          <p:nvSpPr>
            <p:cNvPr id="24586" name="Text Box 9"/>
            <p:cNvSpPr txBox="1">
              <a:spLocks noChangeArrowheads="1"/>
            </p:cNvSpPr>
            <p:nvPr/>
          </p:nvSpPr>
          <p:spPr bwMode="auto">
            <a:xfrm>
              <a:off x="1167" y="3064"/>
              <a:ext cx="849" cy="134"/>
            </a:xfrm>
            <a:prstGeom prst="rect">
              <a:avLst/>
            </a:prstGeom>
            <a:noFill/>
            <a:ln w="9525">
              <a:noFill/>
              <a:miter lim="800000"/>
              <a:headEnd/>
              <a:tailEnd/>
            </a:ln>
          </p:spPr>
          <p:txBody>
            <a:bodyPr wrap="none" lIns="0" tIns="0" rIns="0" bIns="0">
              <a:spAutoFit/>
            </a:bodyPr>
            <a:lstStyle/>
            <a:p>
              <a:r>
                <a:rPr lang="en-GB" sz="1400" b="1">
                  <a:solidFill>
                    <a:srgbClr val="FF0000"/>
                  </a:solidFill>
                </a:rPr>
                <a:t>ionizing particle</a:t>
              </a:r>
            </a:p>
          </p:txBody>
        </p:sp>
        <p:sp>
          <p:nvSpPr>
            <p:cNvPr id="24587" name="Text Box 10"/>
            <p:cNvSpPr txBox="1">
              <a:spLocks noChangeArrowheads="1"/>
            </p:cNvSpPr>
            <p:nvPr/>
          </p:nvSpPr>
          <p:spPr bwMode="auto">
            <a:xfrm>
              <a:off x="2148" y="1344"/>
              <a:ext cx="539" cy="134"/>
            </a:xfrm>
            <a:prstGeom prst="rect">
              <a:avLst/>
            </a:prstGeom>
            <a:noFill/>
            <a:ln w="9525">
              <a:noFill/>
              <a:miter lim="800000"/>
              <a:headEnd/>
              <a:tailEnd/>
            </a:ln>
          </p:spPr>
          <p:txBody>
            <a:bodyPr wrap="none" lIns="0" tIns="0" rIns="0" bIns="0">
              <a:spAutoFit/>
            </a:bodyPr>
            <a:lstStyle/>
            <a:p>
              <a:r>
                <a:rPr lang="en-GB" sz="1400" b="1">
                  <a:solidFill>
                    <a:srgbClr val="724C26"/>
                  </a:solidFill>
                </a:rPr>
                <a:t>Collection</a:t>
              </a:r>
            </a:p>
          </p:txBody>
        </p:sp>
        <p:sp>
          <p:nvSpPr>
            <p:cNvPr id="24588" name="Text Box 11"/>
            <p:cNvSpPr txBox="1">
              <a:spLocks noChangeArrowheads="1"/>
            </p:cNvSpPr>
            <p:nvPr/>
          </p:nvSpPr>
          <p:spPr bwMode="auto">
            <a:xfrm>
              <a:off x="1246" y="2842"/>
              <a:ext cx="737" cy="134"/>
            </a:xfrm>
            <a:prstGeom prst="rect">
              <a:avLst/>
            </a:prstGeom>
            <a:noFill/>
            <a:ln w="9525">
              <a:noFill/>
              <a:miter lim="800000"/>
              <a:headEnd/>
              <a:tailEnd/>
            </a:ln>
          </p:spPr>
          <p:txBody>
            <a:bodyPr wrap="none" lIns="0" tIns="0" rIns="0" bIns="0">
              <a:spAutoFit/>
            </a:bodyPr>
            <a:lstStyle/>
            <a:p>
              <a:r>
                <a:rPr lang="en-GB" sz="1400" b="1">
                  <a:solidFill>
                    <a:srgbClr val="724C26"/>
                  </a:solidFill>
                </a:rPr>
                <a:t>drift cathodes</a:t>
              </a:r>
            </a:p>
          </p:txBody>
        </p:sp>
        <p:sp>
          <p:nvSpPr>
            <p:cNvPr id="24589" name="Freeform 12"/>
            <p:cNvSpPr>
              <a:spLocks/>
            </p:cNvSpPr>
            <p:nvPr/>
          </p:nvSpPr>
          <p:spPr bwMode="auto">
            <a:xfrm>
              <a:off x="1263" y="2711"/>
              <a:ext cx="801" cy="265"/>
            </a:xfrm>
            <a:custGeom>
              <a:avLst/>
              <a:gdLst>
                <a:gd name="T0" fmla="*/ 0 w 801"/>
                <a:gd name="T1" fmla="*/ 265 h 265"/>
                <a:gd name="T2" fmla="*/ 801 w 801"/>
                <a:gd name="T3" fmla="*/ 263 h 265"/>
                <a:gd name="T4" fmla="*/ 759 w 801"/>
                <a:gd name="T5" fmla="*/ 0 h 265"/>
                <a:gd name="T6" fmla="*/ 0 60000 65536"/>
                <a:gd name="T7" fmla="*/ 0 60000 65536"/>
                <a:gd name="T8" fmla="*/ 0 60000 65536"/>
                <a:gd name="T9" fmla="*/ 0 w 801"/>
                <a:gd name="T10" fmla="*/ 0 h 265"/>
                <a:gd name="T11" fmla="*/ 801 w 801"/>
                <a:gd name="T12" fmla="*/ 265 h 265"/>
              </a:gdLst>
              <a:ahLst/>
              <a:cxnLst>
                <a:cxn ang="T6">
                  <a:pos x="T0" y="T1"/>
                </a:cxn>
                <a:cxn ang="T7">
                  <a:pos x="T2" y="T3"/>
                </a:cxn>
                <a:cxn ang="T8">
                  <a:pos x="T4" y="T5"/>
                </a:cxn>
              </a:cxnLst>
              <a:rect l="T9" t="T10" r="T11" b="T12"/>
              <a:pathLst>
                <a:path w="801" h="265">
                  <a:moveTo>
                    <a:pt x="0" y="265"/>
                  </a:moveTo>
                  <a:lnTo>
                    <a:pt x="801" y="263"/>
                  </a:lnTo>
                  <a:lnTo>
                    <a:pt x="759" y="0"/>
                  </a:lnTo>
                </a:path>
              </a:pathLst>
            </a:custGeom>
            <a:noFill/>
            <a:ln w="9525">
              <a:solidFill>
                <a:schemeClr val="tx1"/>
              </a:solidFill>
              <a:round/>
              <a:headEnd/>
              <a:tailEnd type="triangle" w="sm" len="lg"/>
            </a:ln>
          </p:spPr>
          <p:txBody>
            <a:bodyPr/>
            <a:lstStyle/>
            <a:p>
              <a:endParaRPr lang="en-US"/>
            </a:p>
          </p:txBody>
        </p:sp>
        <p:sp>
          <p:nvSpPr>
            <p:cNvPr id="24590" name="Text Box 13"/>
            <p:cNvSpPr txBox="1">
              <a:spLocks noChangeArrowheads="1"/>
            </p:cNvSpPr>
            <p:nvPr/>
          </p:nvSpPr>
          <p:spPr bwMode="auto">
            <a:xfrm>
              <a:off x="2165" y="2922"/>
              <a:ext cx="427" cy="268"/>
            </a:xfrm>
            <a:prstGeom prst="rect">
              <a:avLst/>
            </a:prstGeom>
            <a:noFill/>
            <a:ln w="9525">
              <a:noFill/>
              <a:miter lim="800000"/>
              <a:headEnd/>
              <a:tailEnd/>
            </a:ln>
          </p:spPr>
          <p:txBody>
            <a:bodyPr wrap="none" lIns="0" tIns="0" rIns="0" bIns="0">
              <a:spAutoFit/>
            </a:bodyPr>
            <a:lstStyle/>
            <a:p>
              <a:r>
                <a:rPr lang="en-GB" sz="1400" b="1">
                  <a:solidFill>
                    <a:srgbClr val="724C26"/>
                  </a:solidFill>
                </a:rPr>
                <a:t>pull-up</a:t>
              </a:r>
              <a:br>
                <a:rPr lang="en-GB" sz="1400" b="1">
                  <a:solidFill>
                    <a:srgbClr val="724C26"/>
                  </a:solidFill>
                </a:rPr>
              </a:br>
              <a:r>
                <a:rPr lang="en-GB" sz="1400" b="1">
                  <a:solidFill>
                    <a:srgbClr val="724C26"/>
                  </a:solidFill>
                </a:rPr>
                <a:t>cathode</a:t>
              </a:r>
            </a:p>
          </p:txBody>
        </p:sp>
        <p:sp>
          <p:nvSpPr>
            <p:cNvPr id="24591" name="Freeform 14"/>
            <p:cNvSpPr>
              <a:spLocks/>
            </p:cNvSpPr>
            <p:nvPr/>
          </p:nvSpPr>
          <p:spPr bwMode="auto">
            <a:xfrm>
              <a:off x="2321" y="2705"/>
              <a:ext cx="1" cy="215"/>
            </a:xfrm>
            <a:custGeom>
              <a:avLst/>
              <a:gdLst>
                <a:gd name="T0" fmla="*/ 0 w 1"/>
                <a:gd name="T1" fmla="*/ 215 h 215"/>
                <a:gd name="T2" fmla="*/ 0 w 1"/>
                <a:gd name="T3" fmla="*/ 0 h 215"/>
                <a:gd name="T4" fmla="*/ 0 60000 65536"/>
                <a:gd name="T5" fmla="*/ 0 60000 65536"/>
                <a:gd name="T6" fmla="*/ 0 w 1"/>
                <a:gd name="T7" fmla="*/ 0 h 215"/>
                <a:gd name="T8" fmla="*/ 1 w 1"/>
                <a:gd name="T9" fmla="*/ 215 h 215"/>
              </a:gdLst>
              <a:ahLst/>
              <a:cxnLst>
                <a:cxn ang="T4">
                  <a:pos x="T0" y="T1"/>
                </a:cxn>
                <a:cxn ang="T5">
                  <a:pos x="T2" y="T3"/>
                </a:cxn>
              </a:cxnLst>
              <a:rect l="T6" t="T7" r="T8" b="T9"/>
              <a:pathLst>
                <a:path w="1" h="215">
                  <a:moveTo>
                    <a:pt x="0" y="215"/>
                  </a:moveTo>
                  <a:lnTo>
                    <a:pt x="0" y="0"/>
                  </a:lnTo>
                </a:path>
              </a:pathLst>
            </a:custGeom>
            <a:noFill/>
            <a:ln w="9525">
              <a:solidFill>
                <a:schemeClr val="tx1"/>
              </a:solidFill>
              <a:round/>
              <a:headEnd/>
              <a:tailEnd type="triangle" w="sm" len="lg"/>
            </a:ln>
          </p:spPr>
          <p:txBody>
            <a:bodyPr/>
            <a:lstStyle/>
            <a:p>
              <a:endParaRPr lang="en-US"/>
            </a:p>
          </p:txBody>
        </p:sp>
        <p:sp>
          <p:nvSpPr>
            <p:cNvPr id="24592" name="Text Box 15"/>
            <p:cNvSpPr txBox="1">
              <a:spLocks noChangeArrowheads="1"/>
            </p:cNvSpPr>
            <p:nvPr/>
          </p:nvSpPr>
          <p:spPr bwMode="auto">
            <a:xfrm>
              <a:off x="2016" y="576"/>
              <a:ext cx="807" cy="134"/>
            </a:xfrm>
            <a:prstGeom prst="rect">
              <a:avLst/>
            </a:prstGeom>
            <a:noFill/>
            <a:ln w="9525">
              <a:noFill/>
              <a:miter lim="800000"/>
              <a:headEnd/>
              <a:tailEnd/>
            </a:ln>
          </p:spPr>
          <p:txBody>
            <a:bodyPr wrap="none" lIns="0" tIns="0" rIns="0" bIns="0">
              <a:spAutoFit/>
            </a:bodyPr>
            <a:lstStyle/>
            <a:p>
              <a:r>
                <a:rPr lang="en-GB" sz="1400" b="1">
                  <a:solidFill>
                    <a:srgbClr val="724C26"/>
                  </a:solidFill>
                </a:rPr>
                <a:t>bias HV divider</a:t>
              </a:r>
            </a:p>
          </p:txBody>
        </p:sp>
        <p:sp>
          <p:nvSpPr>
            <p:cNvPr id="24593" name="Freeform 16"/>
            <p:cNvSpPr>
              <a:spLocks/>
            </p:cNvSpPr>
            <p:nvPr/>
          </p:nvSpPr>
          <p:spPr bwMode="auto">
            <a:xfrm>
              <a:off x="1361" y="698"/>
              <a:ext cx="1451" cy="375"/>
            </a:xfrm>
            <a:custGeom>
              <a:avLst/>
              <a:gdLst>
                <a:gd name="T0" fmla="*/ 1451 w 1451"/>
                <a:gd name="T1" fmla="*/ 2 h 375"/>
                <a:gd name="T2" fmla="*/ 656 w 1451"/>
                <a:gd name="T3" fmla="*/ 0 h 375"/>
                <a:gd name="T4" fmla="*/ 0 w 1451"/>
                <a:gd name="T5" fmla="*/ 375 h 375"/>
                <a:gd name="T6" fmla="*/ 0 60000 65536"/>
                <a:gd name="T7" fmla="*/ 0 60000 65536"/>
                <a:gd name="T8" fmla="*/ 0 60000 65536"/>
                <a:gd name="T9" fmla="*/ 0 w 1451"/>
                <a:gd name="T10" fmla="*/ 0 h 375"/>
                <a:gd name="T11" fmla="*/ 1451 w 1451"/>
                <a:gd name="T12" fmla="*/ 375 h 375"/>
              </a:gdLst>
              <a:ahLst/>
              <a:cxnLst>
                <a:cxn ang="T6">
                  <a:pos x="T0" y="T1"/>
                </a:cxn>
                <a:cxn ang="T7">
                  <a:pos x="T2" y="T3"/>
                </a:cxn>
                <a:cxn ang="T8">
                  <a:pos x="T4" y="T5"/>
                </a:cxn>
              </a:cxnLst>
              <a:rect l="T9" t="T10" r="T11" b="T12"/>
              <a:pathLst>
                <a:path w="1451" h="375">
                  <a:moveTo>
                    <a:pt x="1451" y="2"/>
                  </a:moveTo>
                  <a:lnTo>
                    <a:pt x="656" y="0"/>
                  </a:lnTo>
                  <a:lnTo>
                    <a:pt x="0" y="375"/>
                  </a:lnTo>
                </a:path>
              </a:pathLst>
            </a:custGeom>
            <a:noFill/>
            <a:ln w="9525">
              <a:solidFill>
                <a:schemeClr val="tx1"/>
              </a:solidFill>
              <a:round/>
              <a:headEnd/>
              <a:tailEnd type="triangle" w="sm" len="lg"/>
            </a:ln>
          </p:spPr>
          <p:txBody>
            <a:bodyPr/>
            <a:lstStyle/>
            <a:p>
              <a:endParaRPr lang="en-US"/>
            </a:p>
          </p:txBody>
        </p:sp>
      </p:grpSp>
      <p:sp>
        <p:nvSpPr>
          <p:cNvPr id="43014" name="Text Box 18"/>
          <p:cNvSpPr txBox="1">
            <a:spLocks noChangeArrowheads="1"/>
          </p:cNvSpPr>
          <p:nvPr/>
        </p:nvSpPr>
        <p:spPr bwMode="auto">
          <a:xfrm>
            <a:off x="1371600" y="228600"/>
            <a:ext cx="5722938" cy="461963"/>
          </a:xfrm>
          <a:prstGeom prst="rect">
            <a:avLst/>
          </a:prstGeom>
          <a:noFill/>
          <a:ln w="9525">
            <a:noFill/>
            <a:miter lim="800000"/>
            <a:headEnd/>
            <a:tailEnd/>
          </a:ln>
        </p:spPr>
        <p:txBody>
          <a:bodyPr wrap="none">
            <a:spAutoFit/>
          </a:bodyPr>
          <a:lstStyle/>
          <a:p>
            <a:pPr>
              <a:defRPr/>
            </a:pPr>
            <a:r>
              <a:rPr lang="en-US" sz="2400" b="1" dirty="0">
                <a:solidFill>
                  <a:srgbClr val="FF0000"/>
                </a:solidFill>
                <a:latin typeface="+mj-lt"/>
              </a:rPr>
              <a:t>Silicon Drift Detector (like gas TPC !)</a:t>
            </a:r>
          </a:p>
        </p:txBody>
      </p:sp>
      <p:sp>
        <p:nvSpPr>
          <p:cNvPr id="24581" name="Rectangle 16"/>
          <p:cNvSpPr>
            <a:spLocks noChangeArrowheads="1"/>
          </p:cNvSpPr>
          <p:nvPr/>
        </p:nvSpPr>
        <p:spPr bwMode="auto">
          <a:xfrm>
            <a:off x="3200400" y="6581775"/>
            <a:ext cx="2514600" cy="276225"/>
          </a:xfrm>
          <a:prstGeom prst="rect">
            <a:avLst/>
          </a:prstGeom>
          <a:noFill/>
          <a:ln w="9525">
            <a:noFill/>
            <a:miter lim="800000"/>
            <a:headEnd/>
            <a:tailEnd/>
          </a:ln>
        </p:spPr>
        <p:txBody>
          <a:bodyPr>
            <a:spAutoFit/>
          </a:bodyPr>
          <a:lstStyle/>
          <a:p>
            <a:r>
              <a:rPr lang="en-US" sz="1200" b="1">
                <a:solidFill>
                  <a:srgbClr val="FF0000"/>
                </a:solidFill>
              </a:rPr>
              <a:t>Solid State Detectors</a:t>
            </a:r>
            <a:endParaRPr lang="en-US" sz="1200">
              <a:solidFill>
                <a:srgbClr val="FF0000"/>
              </a:solidFill>
            </a:endParaRPr>
          </a:p>
        </p:txBody>
      </p:sp>
      <p:sp>
        <p:nvSpPr>
          <p:cNvPr id="24582" name="Footer Placeholder 18"/>
          <p:cNvSpPr>
            <a:spLocks noGrp="1"/>
          </p:cNvSpPr>
          <p:nvPr>
            <p:ph type="ftr" sz="quarter" idx="11"/>
          </p:nvPr>
        </p:nvSpPr>
        <p:spPr>
          <a:noFill/>
        </p:spPr>
        <p:txBody>
          <a:bodyPr/>
          <a:lstStyle/>
          <a:p>
            <a:r>
              <a:rPr lang="en-US" smtClean="0"/>
              <a:t>W. Riegler/CERN</a:t>
            </a:r>
          </a:p>
        </p:txBody>
      </p:sp>
      <p:sp>
        <p:nvSpPr>
          <p:cNvPr id="24583" name="Slide Number Placeholder 17"/>
          <p:cNvSpPr>
            <a:spLocks noGrp="1"/>
          </p:cNvSpPr>
          <p:nvPr>
            <p:ph type="sldNum" sz="quarter" idx="12"/>
          </p:nvPr>
        </p:nvSpPr>
        <p:spPr>
          <a:noFill/>
        </p:spPr>
        <p:txBody>
          <a:bodyPr/>
          <a:lstStyle/>
          <a:p>
            <a:fld id="{56D9AE22-2020-4970-9503-CEACF4F55949}" type="slidenum">
              <a:rPr lang="en-US" smtClean="0"/>
              <a:pPr/>
              <a:t>20</a:t>
            </a:fld>
            <a:endParaRPr lang="en-US" smtClean="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resol2002"/>
          <p:cNvPicPr>
            <a:picLocks noChangeAspect="1" noChangeArrowheads="1"/>
          </p:cNvPicPr>
          <p:nvPr/>
        </p:nvPicPr>
        <p:blipFill>
          <a:blip r:embed="rId2" cstate="print"/>
          <a:srcRect/>
          <a:stretch>
            <a:fillRect/>
          </a:stretch>
        </p:blipFill>
        <p:spPr bwMode="auto">
          <a:xfrm>
            <a:off x="1828800" y="1143000"/>
            <a:ext cx="5272088" cy="3983038"/>
          </a:xfrm>
          <a:prstGeom prst="rect">
            <a:avLst/>
          </a:prstGeom>
          <a:noFill/>
          <a:ln w="9525">
            <a:noFill/>
            <a:miter lim="800000"/>
            <a:headEnd/>
            <a:tailEnd/>
          </a:ln>
        </p:spPr>
      </p:pic>
      <p:grpSp>
        <p:nvGrpSpPr>
          <p:cNvPr id="25603" name="Group 4"/>
          <p:cNvGrpSpPr>
            <a:grpSpLocks/>
          </p:cNvGrpSpPr>
          <p:nvPr/>
        </p:nvGrpSpPr>
        <p:grpSpPr bwMode="auto">
          <a:xfrm>
            <a:off x="1090613" y="1824038"/>
            <a:ext cx="5754687" cy="3556000"/>
            <a:chOff x="15" y="1197"/>
            <a:chExt cx="3625" cy="2240"/>
          </a:xfrm>
        </p:grpSpPr>
        <p:sp>
          <p:nvSpPr>
            <p:cNvPr id="25608" name="Text Box 5"/>
            <p:cNvSpPr txBox="1">
              <a:spLocks noChangeArrowheads="1"/>
            </p:cNvSpPr>
            <p:nvPr/>
          </p:nvSpPr>
          <p:spPr bwMode="auto">
            <a:xfrm>
              <a:off x="2064" y="3264"/>
              <a:ext cx="1576" cy="173"/>
            </a:xfrm>
            <a:prstGeom prst="rect">
              <a:avLst/>
            </a:prstGeom>
            <a:noFill/>
            <a:ln w="9525">
              <a:noFill/>
              <a:miter lim="800000"/>
              <a:headEnd/>
              <a:tailEnd/>
            </a:ln>
          </p:spPr>
          <p:txBody>
            <a:bodyPr wrap="none" lIns="0" tIns="0" rIns="0" bIns="0">
              <a:spAutoFit/>
            </a:bodyPr>
            <a:lstStyle/>
            <a:p>
              <a:r>
                <a:rPr lang="en-GB" b="1">
                  <a:latin typeface="Times New Roman" pitchFamily="18" charset="0"/>
                </a:rPr>
                <a:t>          Drift distance (mm)</a:t>
              </a:r>
            </a:p>
          </p:txBody>
        </p:sp>
        <p:sp>
          <p:nvSpPr>
            <p:cNvPr id="25609" name="Text Box 6"/>
            <p:cNvSpPr txBox="1">
              <a:spLocks noChangeArrowheads="1"/>
            </p:cNvSpPr>
            <p:nvPr/>
          </p:nvSpPr>
          <p:spPr bwMode="auto">
            <a:xfrm rot="-5400000">
              <a:off x="-394" y="1624"/>
              <a:ext cx="991" cy="173"/>
            </a:xfrm>
            <a:prstGeom prst="rect">
              <a:avLst/>
            </a:prstGeom>
            <a:noFill/>
            <a:ln w="9525">
              <a:noFill/>
              <a:miter lim="800000"/>
              <a:headEnd/>
              <a:tailEnd/>
            </a:ln>
          </p:spPr>
          <p:txBody>
            <a:bodyPr wrap="none" lIns="0" tIns="0" rIns="0" bIns="0">
              <a:spAutoFit/>
            </a:bodyPr>
            <a:lstStyle/>
            <a:p>
              <a:r>
                <a:rPr lang="en-GB" b="1">
                  <a:latin typeface="Times New Roman" pitchFamily="18" charset="0"/>
                </a:rPr>
                <a:t>Resolution (</a:t>
              </a:r>
              <a:r>
                <a:rPr lang="en-GB" b="1">
                  <a:latin typeface="Symbol" pitchFamily="18" charset="2"/>
                </a:rPr>
                <a:t>m</a:t>
              </a:r>
              <a:r>
                <a:rPr lang="en-GB" b="1">
                  <a:latin typeface="Times New Roman" pitchFamily="18" charset="0"/>
                </a:rPr>
                <a:t>m)</a:t>
              </a:r>
            </a:p>
          </p:txBody>
        </p:sp>
        <p:sp>
          <p:nvSpPr>
            <p:cNvPr id="25610" name="Text Box 7"/>
            <p:cNvSpPr txBox="1">
              <a:spLocks noChangeArrowheads="1"/>
            </p:cNvSpPr>
            <p:nvPr/>
          </p:nvSpPr>
          <p:spPr bwMode="auto">
            <a:xfrm>
              <a:off x="2093" y="1197"/>
              <a:ext cx="1411" cy="381"/>
            </a:xfrm>
            <a:prstGeom prst="rect">
              <a:avLst/>
            </a:prstGeom>
            <a:solidFill>
              <a:schemeClr val="bg1"/>
            </a:solidFill>
            <a:ln w="9525">
              <a:noFill/>
              <a:miter lim="800000"/>
              <a:headEnd/>
              <a:tailEnd/>
            </a:ln>
          </p:spPr>
          <p:txBody>
            <a:bodyPr lIns="0" tIns="0" rIns="0" bIns="0">
              <a:spAutoFit/>
            </a:bodyPr>
            <a:lstStyle/>
            <a:p>
              <a:pPr>
                <a:spcBef>
                  <a:spcPct val="20000"/>
                </a:spcBef>
                <a:buClr>
                  <a:srgbClr val="0000FF"/>
                </a:buClr>
                <a:buSzPct val="180000"/>
                <a:buFont typeface="Symbol" pitchFamily="18" charset="2"/>
                <a:buChar char="·"/>
              </a:pPr>
              <a:r>
                <a:rPr lang="en-GB" b="1">
                  <a:latin typeface="Times New Roman" pitchFamily="18" charset="0"/>
                </a:rPr>
                <a:t>Anode axis (Z)</a:t>
              </a:r>
            </a:p>
            <a:p>
              <a:pPr>
                <a:spcBef>
                  <a:spcPct val="20000"/>
                </a:spcBef>
                <a:buClr>
                  <a:srgbClr val="FF0000"/>
                </a:buClr>
                <a:buSzPct val="180000"/>
                <a:buFont typeface="Symbol" pitchFamily="18" charset="2"/>
                <a:buChar char="·"/>
              </a:pPr>
              <a:r>
                <a:rPr lang="en-GB" b="1">
                  <a:latin typeface="Times New Roman" pitchFamily="18" charset="0"/>
                </a:rPr>
                <a:t>Drift time axis (R-</a:t>
              </a:r>
              <a:r>
                <a:rPr lang="en-GB" b="1">
                  <a:latin typeface="Symbol" pitchFamily="18" charset="2"/>
                </a:rPr>
                <a:t>F</a:t>
              </a:r>
              <a:r>
                <a:rPr lang="en-GB" b="1">
                  <a:latin typeface="Times New Roman" pitchFamily="18" charset="0"/>
                </a:rPr>
                <a:t>)   </a:t>
              </a:r>
            </a:p>
          </p:txBody>
        </p:sp>
      </p:grpSp>
      <p:sp>
        <p:nvSpPr>
          <p:cNvPr id="25604" name="Rectangle 8"/>
          <p:cNvSpPr>
            <a:spLocks noChangeArrowheads="1"/>
          </p:cNvSpPr>
          <p:nvPr/>
        </p:nvSpPr>
        <p:spPr bwMode="auto">
          <a:xfrm>
            <a:off x="3200400" y="6581775"/>
            <a:ext cx="2514600" cy="276225"/>
          </a:xfrm>
          <a:prstGeom prst="rect">
            <a:avLst/>
          </a:prstGeom>
          <a:noFill/>
          <a:ln w="9525">
            <a:noFill/>
            <a:miter lim="800000"/>
            <a:headEnd/>
            <a:tailEnd/>
          </a:ln>
        </p:spPr>
        <p:txBody>
          <a:bodyPr>
            <a:spAutoFit/>
          </a:bodyPr>
          <a:lstStyle/>
          <a:p>
            <a:r>
              <a:rPr lang="en-US" sz="1200" b="1">
                <a:solidFill>
                  <a:srgbClr val="FF0000"/>
                </a:solidFill>
              </a:rPr>
              <a:t>Solid State Detectors</a:t>
            </a:r>
            <a:endParaRPr lang="en-US" sz="1200">
              <a:solidFill>
                <a:srgbClr val="FF0000"/>
              </a:solidFill>
            </a:endParaRPr>
          </a:p>
        </p:txBody>
      </p:sp>
      <p:sp>
        <p:nvSpPr>
          <p:cNvPr id="25605" name="Footer Placeholder 10"/>
          <p:cNvSpPr>
            <a:spLocks noGrp="1"/>
          </p:cNvSpPr>
          <p:nvPr>
            <p:ph type="ftr" sz="quarter" idx="11"/>
          </p:nvPr>
        </p:nvSpPr>
        <p:spPr>
          <a:noFill/>
        </p:spPr>
        <p:txBody>
          <a:bodyPr/>
          <a:lstStyle/>
          <a:p>
            <a:r>
              <a:rPr lang="en-US" smtClean="0"/>
              <a:t>W. Riegler/CERN</a:t>
            </a:r>
          </a:p>
        </p:txBody>
      </p:sp>
      <p:sp>
        <p:nvSpPr>
          <p:cNvPr id="25606" name="Slide Number Placeholder 9"/>
          <p:cNvSpPr>
            <a:spLocks noGrp="1"/>
          </p:cNvSpPr>
          <p:nvPr>
            <p:ph type="sldNum" sz="quarter" idx="12"/>
          </p:nvPr>
        </p:nvSpPr>
        <p:spPr>
          <a:noFill/>
        </p:spPr>
        <p:txBody>
          <a:bodyPr/>
          <a:lstStyle/>
          <a:p>
            <a:fld id="{C29BFD69-6E63-4AEB-88A9-501F7F2A4472}" type="slidenum">
              <a:rPr lang="en-US" smtClean="0"/>
              <a:pPr/>
              <a:t>21</a:t>
            </a:fld>
            <a:endParaRPr lang="en-US" smtClean="0"/>
          </a:p>
        </p:txBody>
      </p:sp>
      <p:sp>
        <p:nvSpPr>
          <p:cNvPr id="12" name="Text Box 18"/>
          <p:cNvSpPr txBox="1">
            <a:spLocks noChangeArrowheads="1"/>
          </p:cNvSpPr>
          <p:nvPr/>
        </p:nvSpPr>
        <p:spPr bwMode="auto">
          <a:xfrm>
            <a:off x="1371600" y="228600"/>
            <a:ext cx="5722938" cy="461963"/>
          </a:xfrm>
          <a:prstGeom prst="rect">
            <a:avLst/>
          </a:prstGeom>
          <a:noFill/>
          <a:ln w="9525">
            <a:noFill/>
            <a:miter lim="800000"/>
            <a:headEnd/>
            <a:tailEnd/>
          </a:ln>
        </p:spPr>
        <p:txBody>
          <a:bodyPr wrap="none">
            <a:spAutoFit/>
          </a:bodyPr>
          <a:lstStyle/>
          <a:p>
            <a:pPr>
              <a:defRPr/>
            </a:pPr>
            <a:r>
              <a:rPr lang="en-US" sz="2400" b="1" dirty="0">
                <a:solidFill>
                  <a:srgbClr val="FF0000"/>
                </a:solidFill>
                <a:latin typeface="+mj-lt"/>
              </a:rPr>
              <a:t>Silicon Drift Detector (like gas TPC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533400" y="304800"/>
            <a:ext cx="7772400" cy="533400"/>
          </a:xfrm>
          <a:prstGeom prst="rect">
            <a:avLst/>
          </a:prstGeom>
          <a:noFill/>
          <a:ln w="9525">
            <a:noFill/>
            <a:miter lim="800000"/>
            <a:headEnd/>
            <a:tailEnd/>
          </a:ln>
        </p:spPr>
        <p:txBody>
          <a:bodyPr anchor="ctr"/>
          <a:lstStyle/>
          <a:p>
            <a:pPr algn="ctr"/>
            <a:r>
              <a:rPr lang="en-US" sz="2400" b="1">
                <a:solidFill>
                  <a:srgbClr val="FF0000"/>
                </a:solidFill>
              </a:rPr>
              <a:t>Pixel-Detectors</a:t>
            </a:r>
          </a:p>
        </p:txBody>
      </p:sp>
      <p:sp>
        <p:nvSpPr>
          <p:cNvPr id="26627" name="Rectangle 3"/>
          <p:cNvSpPr>
            <a:spLocks noChangeArrowheads="1"/>
          </p:cNvSpPr>
          <p:nvPr/>
        </p:nvSpPr>
        <p:spPr bwMode="auto">
          <a:xfrm>
            <a:off x="3200400" y="6581775"/>
            <a:ext cx="2514600" cy="276225"/>
          </a:xfrm>
          <a:prstGeom prst="rect">
            <a:avLst/>
          </a:prstGeom>
          <a:noFill/>
          <a:ln w="9525">
            <a:noFill/>
            <a:miter lim="800000"/>
            <a:headEnd/>
            <a:tailEnd/>
          </a:ln>
        </p:spPr>
        <p:txBody>
          <a:bodyPr>
            <a:spAutoFit/>
          </a:bodyPr>
          <a:lstStyle/>
          <a:p>
            <a:r>
              <a:rPr lang="en-US" sz="1200" b="1">
                <a:solidFill>
                  <a:srgbClr val="FF0000"/>
                </a:solidFill>
              </a:rPr>
              <a:t>Solid State Detectors</a:t>
            </a:r>
            <a:endParaRPr lang="en-US" sz="1200">
              <a:solidFill>
                <a:srgbClr val="FF0000"/>
              </a:solidFill>
            </a:endParaRPr>
          </a:p>
        </p:txBody>
      </p:sp>
      <p:sp>
        <p:nvSpPr>
          <p:cNvPr id="26628" name="Footer Placeholder 5"/>
          <p:cNvSpPr>
            <a:spLocks noGrp="1"/>
          </p:cNvSpPr>
          <p:nvPr>
            <p:ph type="ftr" sz="quarter" idx="11"/>
          </p:nvPr>
        </p:nvSpPr>
        <p:spPr>
          <a:noFill/>
        </p:spPr>
        <p:txBody>
          <a:bodyPr/>
          <a:lstStyle/>
          <a:p>
            <a:r>
              <a:rPr lang="en-US" smtClean="0"/>
              <a:t>W. Riegler/CERN</a:t>
            </a:r>
          </a:p>
        </p:txBody>
      </p:sp>
      <p:sp>
        <p:nvSpPr>
          <p:cNvPr id="26629" name="Slide Number Placeholder 4"/>
          <p:cNvSpPr>
            <a:spLocks noGrp="1"/>
          </p:cNvSpPr>
          <p:nvPr>
            <p:ph type="sldNum" sz="quarter" idx="12"/>
          </p:nvPr>
        </p:nvSpPr>
        <p:spPr>
          <a:noFill/>
        </p:spPr>
        <p:txBody>
          <a:bodyPr/>
          <a:lstStyle/>
          <a:p>
            <a:fld id="{6B050C67-4D14-4229-8694-9A8BDCA8299C}" type="slidenum">
              <a:rPr lang="en-US" smtClean="0"/>
              <a:pPr/>
              <a:t>22</a:t>
            </a:fld>
            <a:endParaRPr lang="en-US" smtClean="0"/>
          </a:p>
        </p:txBody>
      </p:sp>
      <p:sp>
        <p:nvSpPr>
          <p:cNvPr id="7" name="TextBox 6"/>
          <p:cNvSpPr txBox="1"/>
          <p:nvPr/>
        </p:nvSpPr>
        <p:spPr>
          <a:xfrm>
            <a:off x="304800" y="1371600"/>
            <a:ext cx="5410200" cy="4708525"/>
          </a:xfrm>
          <a:prstGeom prst="rect">
            <a:avLst/>
          </a:prstGeom>
          <a:noFill/>
        </p:spPr>
        <p:txBody>
          <a:bodyPr>
            <a:spAutoFit/>
          </a:bodyPr>
          <a:lstStyle/>
          <a:p>
            <a:pPr>
              <a:defRPr/>
            </a:pPr>
            <a:r>
              <a:rPr lang="en-US" b="1" dirty="0">
                <a:solidFill>
                  <a:schemeClr val="accent6"/>
                </a:solidFill>
                <a:latin typeface="Arial" charset="0"/>
              </a:rPr>
              <a:t>Problem:</a:t>
            </a:r>
            <a:r>
              <a:rPr lang="en-US" b="1" dirty="0">
                <a:latin typeface="Arial" charset="0"/>
              </a:rPr>
              <a:t> </a:t>
            </a:r>
          </a:p>
          <a:p>
            <a:pPr>
              <a:defRPr/>
            </a:pPr>
            <a:r>
              <a:rPr lang="en-US" b="1" dirty="0">
                <a:solidFill>
                  <a:srgbClr val="009900"/>
                </a:solidFill>
                <a:latin typeface="Arial" charset="0"/>
              </a:rPr>
              <a:t>2-dimensional readout of strip detectors results in ‘Ghost Tracks’ at high particle multiplicities i.e. many particles at the same time.</a:t>
            </a:r>
          </a:p>
          <a:p>
            <a:pPr>
              <a:defRPr/>
            </a:pPr>
            <a:endParaRPr lang="en-US" b="1" dirty="0">
              <a:solidFill>
                <a:srgbClr val="009900"/>
              </a:solidFill>
              <a:latin typeface="Arial" charset="0"/>
            </a:endParaRPr>
          </a:p>
          <a:p>
            <a:pPr>
              <a:defRPr/>
            </a:pPr>
            <a:r>
              <a:rPr lang="en-US" b="1" dirty="0">
                <a:solidFill>
                  <a:schemeClr val="accent6"/>
                </a:solidFill>
                <a:latin typeface="Arial" charset="0"/>
              </a:rPr>
              <a:t>Solution: </a:t>
            </a:r>
          </a:p>
          <a:p>
            <a:pPr>
              <a:defRPr/>
            </a:pPr>
            <a:r>
              <a:rPr lang="en-US" b="1" dirty="0">
                <a:solidFill>
                  <a:srgbClr val="009900"/>
                </a:solidFill>
                <a:latin typeface="Arial" charset="0"/>
              </a:rPr>
              <a:t>Si detectors with 2 dimensional ‘chessboard’ readout. Typical size </a:t>
            </a:r>
            <a:r>
              <a:rPr lang="de-DE" b="1" dirty="0">
                <a:solidFill>
                  <a:srgbClr val="009900"/>
                </a:solidFill>
                <a:latin typeface="Arial" charset="0"/>
                <a:cs typeface="Times New Roman" pitchFamily="18" charset="0"/>
                <a:sym typeface="Symbol" pitchFamily="18" charset="2"/>
              </a:rPr>
              <a:t>50 x 200 μm.</a:t>
            </a:r>
          </a:p>
          <a:p>
            <a:pPr>
              <a:defRPr/>
            </a:pPr>
            <a:endParaRPr lang="de-DE" b="1" dirty="0">
              <a:solidFill>
                <a:schemeClr val="accent6"/>
              </a:solidFill>
              <a:latin typeface="Arial" charset="0"/>
              <a:cs typeface="Times New Roman" pitchFamily="18" charset="0"/>
              <a:sym typeface="Symbol" pitchFamily="18" charset="2"/>
            </a:endParaRPr>
          </a:p>
          <a:p>
            <a:pPr>
              <a:defRPr/>
            </a:pPr>
            <a:r>
              <a:rPr lang="de-DE" b="1" dirty="0">
                <a:solidFill>
                  <a:schemeClr val="accent6"/>
                </a:solidFill>
                <a:latin typeface="Arial" charset="0"/>
                <a:cs typeface="Times New Roman" pitchFamily="18" charset="0"/>
                <a:sym typeface="Symbol" pitchFamily="18" charset="2"/>
              </a:rPr>
              <a:t>Problem:</a:t>
            </a:r>
          </a:p>
          <a:p>
            <a:pPr>
              <a:defRPr/>
            </a:pPr>
            <a:r>
              <a:rPr lang="de-DE" b="1" dirty="0">
                <a:solidFill>
                  <a:srgbClr val="009900"/>
                </a:solidFill>
                <a:latin typeface="Arial" charset="0"/>
                <a:cs typeface="Times New Roman" pitchFamily="18" charset="0"/>
                <a:sym typeface="Symbol" pitchFamily="18" charset="2"/>
              </a:rPr>
              <a:t>Coupling of readout electronics to the </a:t>
            </a:r>
            <a:r>
              <a:rPr lang="de-DE" b="1" dirty="0" err="1">
                <a:solidFill>
                  <a:srgbClr val="009900"/>
                </a:solidFill>
                <a:latin typeface="Arial" charset="0"/>
                <a:cs typeface="Times New Roman" pitchFamily="18" charset="0"/>
                <a:sym typeface="Symbol" pitchFamily="18" charset="2"/>
              </a:rPr>
              <a:t>detector</a:t>
            </a:r>
            <a:endParaRPr lang="de-DE" b="1" dirty="0">
              <a:solidFill>
                <a:srgbClr val="009900"/>
              </a:solidFill>
              <a:latin typeface="Arial" charset="0"/>
              <a:cs typeface="Times New Roman" pitchFamily="18" charset="0"/>
              <a:sym typeface="Symbol" pitchFamily="18" charset="2"/>
            </a:endParaRPr>
          </a:p>
          <a:p>
            <a:pPr>
              <a:defRPr/>
            </a:pPr>
            <a:endParaRPr lang="de-DE" b="1" dirty="0">
              <a:solidFill>
                <a:schemeClr val="accent6"/>
              </a:solidFill>
              <a:latin typeface="Arial" charset="0"/>
              <a:cs typeface="Times New Roman" pitchFamily="18" charset="0"/>
              <a:sym typeface="Symbol" pitchFamily="18" charset="2"/>
            </a:endParaRPr>
          </a:p>
          <a:p>
            <a:pPr>
              <a:defRPr/>
            </a:pPr>
            <a:r>
              <a:rPr lang="de-DE" b="1" dirty="0">
                <a:solidFill>
                  <a:schemeClr val="accent6"/>
                </a:solidFill>
                <a:latin typeface="Arial" charset="0"/>
                <a:cs typeface="Times New Roman" pitchFamily="18" charset="0"/>
                <a:sym typeface="Symbol" pitchFamily="18" charset="2"/>
              </a:rPr>
              <a:t>Solution: </a:t>
            </a:r>
          </a:p>
          <a:p>
            <a:pPr>
              <a:defRPr/>
            </a:pPr>
            <a:r>
              <a:rPr lang="de-DE" b="1" dirty="0" err="1">
                <a:solidFill>
                  <a:srgbClr val="009900"/>
                </a:solidFill>
                <a:latin typeface="Arial" charset="0"/>
                <a:cs typeface="Times New Roman" pitchFamily="18" charset="0"/>
                <a:sym typeface="Symbol" pitchFamily="18" charset="2"/>
              </a:rPr>
              <a:t>Bump</a:t>
            </a:r>
            <a:r>
              <a:rPr lang="de-DE" b="1" dirty="0">
                <a:solidFill>
                  <a:srgbClr val="009900"/>
                </a:solidFill>
                <a:latin typeface="Arial" charset="0"/>
                <a:cs typeface="Times New Roman" pitchFamily="18" charset="0"/>
                <a:sym typeface="Symbol" pitchFamily="18" charset="2"/>
              </a:rPr>
              <a:t> </a:t>
            </a:r>
            <a:r>
              <a:rPr lang="de-DE" b="1" dirty="0" err="1">
                <a:solidFill>
                  <a:srgbClr val="009900"/>
                </a:solidFill>
                <a:latin typeface="Arial" charset="0"/>
                <a:cs typeface="Times New Roman" pitchFamily="18" charset="0"/>
                <a:sym typeface="Symbol" pitchFamily="18" charset="2"/>
              </a:rPr>
              <a:t>bonding</a:t>
            </a:r>
            <a:endParaRPr lang="de-DE" b="1" dirty="0">
              <a:solidFill>
                <a:srgbClr val="009900"/>
              </a:solidFill>
              <a:latin typeface="Arial" charset="0"/>
              <a:cs typeface="Times New Roman" pitchFamily="18" charset="0"/>
              <a:sym typeface="Symbol" pitchFamily="18" charset="2"/>
            </a:endParaRPr>
          </a:p>
          <a:p>
            <a:pPr>
              <a:defRPr/>
            </a:pPr>
            <a:endParaRPr lang="de-DE" sz="1600" b="1" dirty="0">
              <a:solidFill>
                <a:schemeClr val="accent6"/>
              </a:solidFill>
              <a:latin typeface="Arial" charset="0"/>
              <a:cs typeface="Times New Roman" pitchFamily="18" charset="0"/>
              <a:sym typeface="Symbol" pitchFamily="18" charset="2"/>
            </a:endParaRPr>
          </a:p>
          <a:p>
            <a:pPr>
              <a:defRPr/>
            </a:pPr>
            <a:endParaRPr lang="de-DE" sz="1600" b="1" dirty="0">
              <a:solidFill>
                <a:schemeClr val="accent6"/>
              </a:solidFill>
              <a:latin typeface="Arial" charset="0"/>
              <a:cs typeface="Times New Roman" pitchFamily="18" charset="0"/>
              <a:sym typeface="Symbol" pitchFamily="18" charset="2"/>
            </a:endParaRPr>
          </a:p>
          <a:p>
            <a:pPr>
              <a:defRPr/>
            </a:pPr>
            <a:r>
              <a:rPr lang="en-US" sz="1600" b="1" dirty="0">
                <a:solidFill>
                  <a:schemeClr val="accent6"/>
                </a:solidFill>
                <a:latin typeface="Arial" charset="0"/>
              </a:rPr>
              <a:t> </a:t>
            </a:r>
          </a:p>
        </p:txBody>
      </p:sp>
      <p:grpSp>
        <p:nvGrpSpPr>
          <p:cNvPr id="26631" name="Group 14"/>
          <p:cNvGrpSpPr>
            <a:grpSpLocks/>
          </p:cNvGrpSpPr>
          <p:nvPr/>
        </p:nvGrpSpPr>
        <p:grpSpPr bwMode="auto">
          <a:xfrm>
            <a:off x="6553200" y="2133600"/>
            <a:ext cx="1752600" cy="1828800"/>
            <a:chOff x="6858000" y="304800"/>
            <a:chExt cx="1447800" cy="1447800"/>
          </a:xfrm>
        </p:grpSpPr>
        <p:cxnSp>
          <p:nvCxnSpPr>
            <p:cNvPr id="10" name="Straight Connector 9"/>
            <p:cNvCxnSpPr/>
            <p:nvPr/>
          </p:nvCxnSpPr>
          <p:spPr>
            <a:xfrm rot="5400000">
              <a:off x="6516378" y="1028044"/>
              <a:ext cx="1447800" cy="1311"/>
            </a:xfrm>
            <a:prstGeom prst="line">
              <a:avLst/>
            </a:prstGeom>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rot="5400000">
              <a:off x="7201591" y="1027388"/>
              <a:ext cx="1447800" cy="2623"/>
            </a:xfrm>
            <a:prstGeom prst="line">
              <a:avLst/>
            </a:prstGeom>
          </p:spPr>
          <p:style>
            <a:lnRef idx="2">
              <a:schemeClr val="dk1"/>
            </a:lnRef>
            <a:fillRef idx="0">
              <a:schemeClr val="dk1"/>
            </a:fillRef>
            <a:effectRef idx="1">
              <a:schemeClr val="dk1"/>
            </a:effectRef>
            <a:fontRef idx="minor">
              <a:schemeClr val="tx1"/>
            </a:fontRef>
          </p:style>
        </p:cxnSp>
        <p:cxnSp>
          <p:nvCxnSpPr>
            <p:cNvPr id="12" name="Straight Connector 11"/>
            <p:cNvCxnSpPr/>
            <p:nvPr/>
          </p:nvCxnSpPr>
          <p:spPr>
            <a:xfrm>
              <a:off x="6858000" y="685602"/>
              <a:ext cx="1447800" cy="1256"/>
            </a:xfrm>
            <a:prstGeom prst="line">
              <a:avLst/>
            </a:prstGeom>
          </p:spPr>
          <p:style>
            <a:lnRef idx="2">
              <a:schemeClr val="dk1"/>
            </a:lnRef>
            <a:fillRef idx="0">
              <a:schemeClr val="dk1"/>
            </a:fillRef>
            <a:effectRef idx="1">
              <a:schemeClr val="dk1"/>
            </a:effectRef>
            <a:fontRef idx="minor">
              <a:schemeClr val="tx1"/>
            </a:fontRef>
          </p:style>
        </p:cxnSp>
        <p:cxnSp>
          <p:nvCxnSpPr>
            <p:cNvPr id="16" name="Straight Connector 15"/>
            <p:cNvCxnSpPr/>
            <p:nvPr/>
          </p:nvCxnSpPr>
          <p:spPr>
            <a:xfrm>
              <a:off x="6858000" y="1295135"/>
              <a:ext cx="1447800" cy="1257"/>
            </a:xfrm>
            <a:prstGeom prst="line">
              <a:avLst/>
            </a:prstGeom>
          </p:spPr>
          <p:style>
            <a:lnRef idx="2">
              <a:schemeClr val="dk1"/>
            </a:lnRef>
            <a:fillRef idx="0">
              <a:schemeClr val="dk1"/>
            </a:fillRef>
            <a:effectRef idx="1">
              <a:schemeClr val="dk1"/>
            </a:effectRef>
            <a:fontRef idx="minor">
              <a:schemeClr val="tx1"/>
            </a:fontRef>
          </p:style>
        </p:cxnSp>
        <p:sp>
          <p:nvSpPr>
            <p:cNvPr id="17" name="Oval 16"/>
            <p:cNvSpPr/>
            <p:nvPr/>
          </p:nvSpPr>
          <p:spPr>
            <a:xfrm>
              <a:off x="7162248" y="610196"/>
              <a:ext cx="153436" cy="1520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Oval 17"/>
            <p:cNvSpPr/>
            <p:nvPr/>
          </p:nvSpPr>
          <p:spPr>
            <a:xfrm>
              <a:off x="7848117" y="1219729"/>
              <a:ext cx="153435" cy="1520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Oval 18"/>
            <p:cNvSpPr/>
            <p:nvPr/>
          </p:nvSpPr>
          <p:spPr>
            <a:xfrm>
              <a:off x="7848117" y="610196"/>
              <a:ext cx="153435" cy="152069"/>
            </a:xfrm>
            <a:prstGeom prst="ellipse">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20" name="Oval 19"/>
            <p:cNvSpPr/>
            <p:nvPr/>
          </p:nvSpPr>
          <p:spPr>
            <a:xfrm>
              <a:off x="7162248" y="1219729"/>
              <a:ext cx="153436" cy="152070"/>
            </a:xfrm>
            <a:prstGeom prst="ellipse">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609600" y="990600"/>
            <a:ext cx="4086225" cy="2362200"/>
          </a:xfrm>
          <a:prstGeom prst="rect">
            <a:avLst/>
          </a:prstGeom>
          <a:noFill/>
          <a:ln w="9525">
            <a:noFill/>
            <a:miter lim="800000"/>
            <a:headEnd/>
            <a:tailEnd/>
          </a:ln>
        </p:spPr>
      </p:pic>
      <p:sp>
        <p:nvSpPr>
          <p:cNvPr id="47107" name="Text Box 3"/>
          <p:cNvSpPr txBox="1">
            <a:spLocks noChangeArrowheads="1"/>
          </p:cNvSpPr>
          <p:nvPr/>
        </p:nvSpPr>
        <p:spPr bwMode="auto">
          <a:xfrm>
            <a:off x="304800" y="228600"/>
            <a:ext cx="7920038" cy="400050"/>
          </a:xfrm>
          <a:prstGeom prst="rect">
            <a:avLst/>
          </a:prstGeom>
          <a:noFill/>
          <a:ln w="9525">
            <a:noFill/>
            <a:miter lim="800000"/>
            <a:headEnd/>
            <a:tailEnd/>
          </a:ln>
        </p:spPr>
        <p:txBody>
          <a:bodyPr wrap="none">
            <a:spAutoFit/>
          </a:bodyPr>
          <a:lstStyle/>
          <a:p>
            <a:pPr>
              <a:defRPr/>
            </a:pPr>
            <a:r>
              <a:rPr lang="en-US" sz="2000" b="1" dirty="0">
                <a:solidFill>
                  <a:srgbClr val="FF0000"/>
                </a:solidFill>
                <a:latin typeface="+mj-lt"/>
              </a:rPr>
              <a:t>Bump Bonding of each Pixel Sensor to the Readout Electronics</a:t>
            </a:r>
          </a:p>
        </p:txBody>
      </p:sp>
      <p:sp>
        <p:nvSpPr>
          <p:cNvPr id="27652" name="Rectangle 3"/>
          <p:cNvSpPr>
            <a:spLocks noChangeArrowheads="1"/>
          </p:cNvSpPr>
          <p:nvPr/>
        </p:nvSpPr>
        <p:spPr bwMode="auto">
          <a:xfrm>
            <a:off x="3200400" y="6581775"/>
            <a:ext cx="2514600" cy="276225"/>
          </a:xfrm>
          <a:prstGeom prst="rect">
            <a:avLst/>
          </a:prstGeom>
          <a:noFill/>
          <a:ln w="9525">
            <a:noFill/>
            <a:miter lim="800000"/>
            <a:headEnd/>
            <a:tailEnd/>
          </a:ln>
        </p:spPr>
        <p:txBody>
          <a:bodyPr>
            <a:spAutoFit/>
          </a:bodyPr>
          <a:lstStyle/>
          <a:p>
            <a:r>
              <a:rPr lang="en-US" sz="1200" b="1">
                <a:solidFill>
                  <a:srgbClr val="FF0000"/>
                </a:solidFill>
              </a:rPr>
              <a:t>Solid State Detectors</a:t>
            </a:r>
            <a:endParaRPr lang="en-US" sz="1200">
              <a:solidFill>
                <a:srgbClr val="FF0000"/>
              </a:solidFill>
            </a:endParaRPr>
          </a:p>
        </p:txBody>
      </p:sp>
      <p:sp>
        <p:nvSpPr>
          <p:cNvPr id="27653" name="Footer Placeholder 5"/>
          <p:cNvSpPr>
            <a:spLocks noGrp="1"/>
          </p:cNvSpPr>
          <p:nvPr>
            <p:ph type="ftr" sz="quarter" idx="11"/>
          </p:nvPr>
        </p:nvSpPr>
        <p:spPr>
          <a:noFill/>
        </p:spPr>
        <p:txBody>
          <a:bodyPr/>
          <a:lstStyle/>
          <a:p>
            <a:r>
              <a:rPr lang="en-US" smtClean="0"/>
              <a:t>W. Riegler/CERN</a:t>
            </a:r>
          </a:p>
        </p:txBody>
      </p:sp>
      <p:sp>
        <p:nvSpPr>
          <p:cNvPr id="27654" name="Slide Number Placeholder 4"/>
          <p:cNvSpPr>
            <a:spLocks noGrp="1"/>
          </p:cNvSpPr>
          <p:nvPr>
            <p:ph type="sldNum" sz="quarter" idx="12"/>
          </p:nvPr>
        </p:nvSpPr>
        <p:spPr>
          <a:noFill/>
        </p:spPr>
        <p:txBody>
          <a:bodyPr/>
          <a:lstStyle/>
          <a:p>
            <a:fld id="{0BBE4D70-8085-4E97-9D96-12BEAE9108DF}" type="slidenum">
              <a:rPr lang="en-US" smtClean="0"/>
              <a:pPr/>
              <a:t>23</a:t>
            </a:fld>
            <a:endParaRPr lang="en-US" smtClean="0"/>
          </a:p>
        </p:txBody>
      </p:sp>
      <p:pic>
        <p:nvPicPr>
          <p:cNvPr id="27655" name="Picture 2" descr="IBM15541 bumps"/>
          <p:cNvPicPr>
            <a:picLocks noChangeAspect="1" noChangeArrowheads="1"/>
          </p:cNvPicPr>
          <p:nvPr/>
        </p:nvPicPr>
        <p:blipFill>
          <a:blip r:embed="rId3" cstate="print">
            <a:lum bright="-4000" contrast="36000"/>
          </a:blip>
          <a:srcRect/>
          <a:stretch>
            <a:fillRect/>
          </a:stretch>
        </p:blipFill>
        <p:spPr bwMode="auto">
          <a:xfrm>
            <a:off x="4445000" y="4038600"/>
            <a:ext cx="2946400" cy="2209800"/>
          </a:xfrm>
          <a:prstGeom prst="rect">
            <a:avLst/>
          </a:prstGeom>
          <a:noFill/>
          <a:ln w="9525">
            <a:noFill/>
            <a:miter lim="800000"/>
            <a:headEnd/>
            <a:tailEnd/>
          </a:ln>
        </p:spPr>
      </p:pic>
      <p:pic>
        <p:nvPicPr>
          <p:cNvPr id="27656" name="Picture 7"/>
          <p:cNvPicPr>
            <a:picLocks noChangeAspect="1" noChangeArrowheads="1"/>
          </p:cNvPicPr>
          <p:nvPr/>
        </p:nvPicPr>
        <p:blipFill>
          <a:blip r:embed="rId4" cstate="print"/>
          <a:srcRect/>
          <a:stretch>
            <a:fillRect/>
          </a:stretch>
        </p:blipFill>
        <p:spPr bwMode="auto">
          <a:xfrm>
            <a:off x="1143000" y="4038600"/>
            <a:ext cx="2624138" cy="2168525"/>
          </a:xfrm>
          <a:prstGeom prst="rect">
            <a:avLst/>
          </a:prstGeom>
          <a:noFill/>
          <a:ln w="9525">
            <a:noFill/>
            <a:miter lim="800000"/>
            <a:headEnd/>
            <a:tailEnd/>
          </a:ln>
        </p:spPr>
      </p:pic>
      <p:sp>
        <p:nvSpPr>
          <p:cNvPr id="27657" name="Text Box 3"/>
          <p:cNvSpPr txBox="1">
            <a:spLocks noChangeArrowheads="1"/>
          </p:cNvSpPr>
          <p:nvPr/>
        </p:nvSpPr>
        <p:spPr bwMode="auto">
          <a:xfrm>
            <a:off x="5181600" y="1828800"/>
            <a:ext cx="3657600" cy="400050"/>
          </a:xfrm>
          <a:prstGeom prst="rect">
            <a:avLst/>
          </a:prstGeom>
          <a:noFill/>
          <a:ln w="9525">
            <a:noFill/>
            <a:miter lim="800000"/>
            <a:headEnd/>
            <a:tailEnd/>
          </a:ln>
        </p:spPr>
        <p:txBody>
          <a:bodyPr>
            <a:spAutoFit/>
          </a:bodyPr>
          <a:lstStyle/>
          <a:p>
            <a:r>
              <a:rPr lang="en-US" sz="2000" b="1">
                <a:solidFill>
                  <a:schemeClr val="accent2"/>
                </a:solidFill>
              </a:rPr>
              <a:t>ATLAS: 1.4x10</a:t>
            </a:r>
            <a:r>
              <a:rPr lang="en-US" sz="2000" b="1" baseline="30000">
                <a:solidFill>
                  <a:schemeClr val="accent2"/>
                </a:solidFill>
              </a:rPr>
              <a:t>8</a:t>
            </a:r>
            <a:r>
              <a:rPr lang="en-US" sz="2000" b="1">
                <a:solidFill>
                  <a:schemeClr val="accent2"/>
                </a:solidFill>
              </a:rPr>
              <a:t> pixels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oter Placeholder 3"/>
          <p:cNvSpPr>
            <a:spLocks noGrp="1"/>
          </p:cNvSpPr>
          <p:nvPr>
            <p:ph type="ftr" sz="quarter" idx="11"/>
          </p:nvPr>
        </p:nvSpPr>
        <p:spPr>
          <a:noFill/>
        </p:spPr>
        <p:txBody>
          <a:bodyPr/>
          <a:lstStyle/>
          <a:p>
            <a:r>
              <a:rPr lang="en-US" smtClean="0"/>
              <a:t>W. Riegler/CERN</a:t>
            </a:r>
          </a:p>
        </p:txBody>
      </p:sp>
      <p:sp>
        <p:nvSpPr>
          <p:cNvPr id="28675" name="Slide Number Placeholder 4"/>
          <p:cNvSpPr>
            <a:spLocks noGrp="1"/>
          </p:cNvSpPr>
          <p:nvPr>
            <p:ph type="sldNum" sz="quarter" idx="12"/>
          </p:nvPr>
        </p:nvSpPr>
        <p:spPr>
          <a:noFill/>
        </p:spPr>
        <p:txBody>
          <a:bodyPr/>
          <a:lstStyle/>
          <a:p>
            <a:fld id="{6E734C18-52A7-4BEB-93A0-56020A46647B}" type="slidenum">
              <a:rPr lang="en-US" smtClean="0"/>
              <a:pPr/>
              <a:t>24</a:t>
            </a:fld>
            <a:endParaRPr lang="en-US" smtClean="0"/>
          </a:p>
        </p:txBody>
      </p:sp>
      <p:sp>
        <p:nvSpPr>
          <p:cNvPr id="6" name="Rectangle 8"/>
          <p:cNvSpPr txBox="1">
            <a:spLocks noChangeArrowheads="1"/>
          </p:cNvSpPr>
          <p:nvPr/>
        </p:nvSpPr>
        <p:spPr>
          <a:xfrm>
            <a:off x="457200" y="152400"/>
            <a:ext cx="8229600" cy="487363"/>
          </a:xfrm>
          <a:prstGeom prst="rect">
            <a:avLst/>
          </a:prstGeom>
        </p:spPr>
        <p:txBody>
          <a:bodyPr/>
          <a:lstStyle/>
          <a:p>
            <a:pPr algn="ctr" eaLnBrk="0" hangingPunct="0">
              <a:defRPr/>
            </a:pPr>
            <a:r>
              <a:rPr lang="en-US" sz="2800" b="1" kern="0" dirty="0">
                <a:solidFill>
                  <a:srgbClr val="FF0000"/>
                </a:solidFill>
                <a:latin typeface="+mj-lt"/>
                <a:ea typeface="+mj-ea"/>
                <a:cs typeface="+mj-cs"/>
              </a:rPr>
              <a:t>Radiation Effects ‘Aging’</a:t>
            </a:r>
          </a:p>
        </p:txBody>
      </p:sp>
      <p:pic>
        <p:nvPicPr>
          <p:cNvPr id="28677" name="Picture 2"/>
          <p:cNvPicPr>
            <a:picLocks noChangeAspect="1" noChangeArrowheads="1"/>
          </p:cNvPicPr>
          <p:nvPr/>
        </p:nvPicPr>
        <p:blipFill>
          <a:blip r:embed="rId2" cstate="print"/>
          <a:srcRect/>
          <a:stretch>
            <a:fillRect/>
          </a:stretch>
        </p:blipFill>
        <p:spPr bwMode="auto">
          <a:xfrm>
            <a:off x="0" y="3048000"/>
            <a:ext cx="4572000" cy="3225800"/>
          </a:xfrm>
          <a:prstGeom prst="rect">
            <a:avLst/>
          </a:prstGeom>
          <a:noFill/>
          <a:ln w="9525">
            <a:noFill/>
            <a:miter lim="800000"/>
            <a:headEnd/>
            <a:tailEnd/>
          </a:ln>
        </p:spPr>
      </p:pic>
      <p:pic>
        <p:nvPicPr>
          <p:cNvPr id="28678" name="Picture 3"/>
          <p:cNvPicPr>
            <a:picLocks noChangeAspect="1" noChangeArrowheads="1"/>
          </p:cNvPicPr>
          <p:nvPr/>
        </p:nvPicPr>
        <p:blipFill>
          <a:blip r:embed="rId3" cstate="print"/>
          <a:srcRect/>
          <a:stretch>
            <a:fillRect/>
          </a:stretch>
        </p:blipFill>
        <p:spPr bwMode="auto">
          <a:xfrm>
            <a:off x="4510088" y="3200400"/>
            <a:ext cx="4633912" cy="2919413"/>
          </a:xfrm>
          <a:prstGeom prst="rect">
            <a:avLst/>
          </a:prstGeom>
          <a:noFill/>
          <a:ln w="9525">
            <a:noFill/>
            <a:miter lim="800000"/>
            <a:headEnd/>
            <a:tailEnd/>
          </a:ln>
        </p:spPr>
      </p:pic>
      <p:sp>
        <p:nvSpPr>
          <p:cNvPr id="28679" name="TextBox 8"/>
          <p:cNvSpPr txBox="1">
            <a:spLocks noChangeArrowheads="1"/>
          </p:cNvSpPr>
          <p:nvPr/>
        </p:nvSpPr>
        <p:spPr bwMode="auto">
          <a:xfrm>
            <a:off x="304800" y="990600"/>
            <a:ext cx="4495800" cy="1570038"/>
          </a:xfrm>
          <a:prstGeom prst="rect">
            <a:avLst/>
          </a:prstGeom>
          <a:noFill/>
          <a:ln w="9525">
            <a:noFill/>
            <a:miter lim="800000"/>
            <a:headEnd/>
            <a:tailEnd/>
          </a:ln>
        </p:spPr>
        <p:txBody>
          <a:bodyPr>
            <a:spAutoFit/>
          </a:bodyPr>
          <a:lstStyle/>
          <a:p>
            <a:r>
              <a:rPr lang="en-US" sz="1600" b="1">
                <a:solidFill>
                  <a:srgbClr val="002060"/>
                </a:solidFill>
              </a:rPr>
              <a:t>Increase in leakage current </a:t>
            </a:r>
          </a:p>
          <a:p>
            <a:r>
              <a:rPr lang="en-US" sz="1600" b="1">
                <a:solidFill>
                  <a:srgbClr val="002060"/>
                </a:solidFill>
              </a:rPr>
              <a:t>          </a:t>
            </a:r>
          </a:p>
          <a:p>
            <a:r>
              <a:rPr lang="en-US" sz="1600" b="1">
                <a:solidFill>
                  <a:srgbClr val="008000"/>
                </a:solidFill>
              </a:rPr>
              <a:t>Increase in depletion voltage</a:t>
            </a:r>
          </a:p>
          <a:p>
            <a:endParaRPr lang="en-US" sz="1600" b="1">
              <a:solidFill>
                <a:srgbClr val="002060"/>
              </a:solidFill>
            </a:endParaRPr>
          </a:p>
          <a:p>
            <a:r>
              <a:rPr lang="en-US" sz="1600" b="1">
                <a:solidFill>
                  <a:srgbClr val="002060"/>
                </a:solidFill>
              </a:rPr>
              <a:t>Decrease in charge collection efficiency due to under-depletion and charge trapping.</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5"/>
          <p:cNvSpPr>
            <a:spLocks noGrp="1"/>
          </p:cNvSpPr>
          <p:nvPr>
            <p:ph type="ftr" sz="quarter" idx="11"/>
          </p:nvPr>
        </p:nvSpPr>
        <p:spPr>
          <a:noFill/>
        </p:spPr>
        <p:txBody>
          <a:bodyPr/>
          <a:lstStyle/>
          <a:p>
            <a:r>
              <a:rPr lang="en-US" smtClean="0"/>
              <a:t>VCI 2004 summary</a:t>
            </a:r>
          </a:p>
        </p:txBody>
      </p:sp>
      <p:sp>
        <p:nvSpPr>
          <p:cNvPr id="29699" name="Slide Number Placeholder 6"/>
          <p:cNvSpPr>
            <a:spLocks noGrp="1"/>
          </p:cNvSpPr>
          <p:nvPr>
            <p:ph type="sldNum" sz="quarter" idx="12"/>
          </p:nvPr>
        </p:nvSpPr>
        <p:spPr>
          <a:noFill/>
        </p:spPr>
        <p:txBody>
          <a:bodyPr/>
          <a:lstStyle/>
          <a:p>
            <a:fld id="{A270263D-EDED-4FFE-88FD-EA7BF2595255}" type="slidenum">
              <a:rPr lang="en-US" smtClean="0"/>
              <a:pPr/>
              <a:t>25</a:t>
            </a:fld>
            <a:endParaRPr lang="en-US" smtClean="0"/>
          </a:p>
        </p:txBody>
      </p:sp>
      <p:sp>
        <p:nvSpPr>
          <p:cNvPr id="29700" name="Rectangle 2"/>
          <p:cNvSpPr>
            <a:spLocks noGrp="1" noChangeArrowheads="1"/>
          </p:cNvSpPr>
          <p:nvPr>
            <p:ph type="title"/>
          </p:nvPr>
        </p:nvSpPr>
        <p:spPr>
          <a:xfrm>
            <a:off x="0" y="381000"/>
            <a:ext cx="8915400" cy="762000"/>
          </a:xfrm>
        </p:spPr>
        <p:txBody>
          <a:bodyPr/>
          <a:lstStyle/>
          <a:p>
            <a:r>
              <a:rPr lang="en-US" sz="2400" b="1" smtClean="0">
                <a:solidFill>
                  <a:srgbClr val="FF0000"/>
                </a:solidFill>
              </a:rPr>
              <a:t>Obvious Goal: Monolithic Solid State Detectors</a:t>
            </a:r>
            <a:br>
              <a:rPr lang="en-US" sz="2400" b="1" smtClean="0">
                <a:solidFill>
                  <a:srgbClr val="FF0000"/>
                </a:solidFill>
              </a:rPr>
            </a:br>
            <a:r>
              <a:rPr lang="en-US" sz="2400" b="1" smtClean="0">
                <a:solidFill>
                  <a:srgbClr val="FF0000"/>
                </a:solidFill>
                <a:sym typeface="Wingdings" pitchFamily="2" charset="2"/>
              </a:rPr>
              <a:t>Sensor and Readout Electronics as integral unit  </a:t>
            </a:r>
            <a:endParaRPr lang="en-US" sz="2400" b="1" smtClean="0">
              <a:solidFill>
                <a:srgbClr val="FF0000"/>
              </a:solidFill>
            </a:endParaRPr>
          </a:p>
        </p:txBody>
      </p:sp>
      <p:pic>
        <p:nvPicPr>
          <p:cNvPr id="29701" name="Picture 4"/>
          <p:cNvPicPr>
            <a:picLocks noGrp="1" noChangeAspect="1" noChangeArrowheads="1"/>
          </p:cNvPicPr>
          <p:nvPr>
            <p:ph sz="half" idx="1"/>
          </p:nvPr>
        </p:nvPicPr>
        <p:blipFill>
          <a:blip r:embed="rId2" cstate="print"/>
          <a:srcRect/>
          <a:stretch>
            <a:fillRect/>
          </a:stretch>
        </p:blipFill>
        <p:spPr>
          <a:xfrm>
            <a:off x="114300" y="1752600"/>
            <a:ext cx="6019800" cy="4011613"/>
          </a:xfrm>
        </p:spPr>
      </p:pic>
      <p:sp>
        <p:nvSpPr>
          <p:cNvPr id="29702" name="Text Box 10"/>
          <p:cNvSpPr txBox="1">
            <a:spLocks noChangeArrowheads="1"/>
          </p:cNvSpPr>
          <p:nvPr/>
        </p:nvSpPr>
        <p:spPr bwMode="auto">
          <a:xfrm>
            <a:off x="6400800" y="3048000"/>
            <a:ext cx="184150" cy="396875"/>
          </a:xfrm>
          <a:prstGeom prst="rect">
            <a:avLst/>
          </a:prstGeom>
          <a:noFill/>
          <a:ln w="9525">
            <a:noFill/>
            <a:miter lim="800000"/>
            <a:headEnd/>
            <a:tailEnd/>
          </a:ln>
        </p:spPr>
        <p:txBody>
          <a:bodyPr wrap="none">
            <a:spAutoFit/>
          </a:bodyPr>
          <a:lstStyle/>
          <a:p>
            <a:endParaRPr lang="en-US" sz="2000"/>
          </a:p>
        </p:txBody>
      </p:sp>
      <p:sp>
        <p:nvSpPr>
          <p:cNvPr id="29703" name="Text Box 11"/>
          <p:cNvSpPr txBox="1">
            <a:spLocks noChangeArrowheads="1"/>
          </p:cNvSpPr>
          <p:nvPr/>
        </p:nvSpPr>
        <p:spPr bwMode="auto">
          <a:xfrm>
            <a:off x="6248400" y="2362200"/>
            <a:ext cx="2743200" cy="1570038"/>
          </a:xfrm>
          <a:prstGeom prst="rect">
            <a:avLst/>
          </a:prstGeom>
          <a:noFill/>
          <a:ln w="9525">
            <a:noFill/>
            <a:miter lim="800000"/>
            <a:headEnd/>
            <a:tailEnd/>
          </a:ln>
        </p:spPr>
        <p:txBody>
          <a:bodyPr>
            <a:spAutoFit/>
          </a:bodyPr>
          <a:lstStyle/>
          <a:p>
            <a:r>
              <a:rPr lang="en-US" sz="1600" b="1">
                <a:solidFill>
                  <a:srgbClr val="002060"/>
                </a:solidFill>
              </a:rPr>
              <a:t>Large variety of </a:t>
            </a:r>
          </a:p>
          <a:p>
            <a:r>
              <a:rPr lang="en-US" sz="1600" b="1">
                <a:solidFill>
                  <a:srgbClr val="002060"/>
                </a:solidFill>
              </a:rPr>
              <a:t>monolithic pixel </a:t>
            </a:r>
          </a:p>
          <a:p>
            <a:r>
              <a:rPr lang="en-US" sz="1600" b="1">
                <a:solidFill>
                  <a:srgbClr val="002060"/>
                </a:solidFill>
              </a:rPr>
              <a:t>Detectors are explored, </a:t>
            </a:r>
          </a:p>
          <a:p>
            <a:r>
              <a:rPr lang="en-US" sz="1600" b="1">
                <a:solidFill>
                  <a:srgbClr val="002060"/>
                </a:solidFill>
              </a:rPr>
              <a:t>Currently mostly adapted </a:t>
            </a:r>
          </a:p>
          <a:p>
            <a:r>
              <a:rPr lang="en-US" sz="1600" b="1">
                <a:solidFill>
                  <a:srgbClr val="002060"/>
                </a:solidFill>
              </a:rPr>
              <a:t>to low collision rates of Linear Colliders.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1"/>
          <p:cNvSpPr>
            <a:spLocks noGrp="1"/>
          </p:cNvSpPr>
          <p:nvPr>
            <p:ph type="ftr" sz="quarter" idx="11"/>
          </p:nvPr>
        </p:nvSpPr>
        <p:spPr>
          <a:noFill/>
        </p:spPr>
        <p:txBody>
          <a:bodyPr/>
          <a:lstStyle/>
          <a:p>
            <a:r>
              <a:rPr lang="en-US" smtClean="0"/>
              <a:t>W. Riegler/CERN</a:t>
            </a:r>
          </a:p>
        </p:txBody>
      </p:sp>
      <p:sp>
        <p:nvSpPr>
          <p:cNvPr id="30723" name="Slide Number Placeholder 2"/>
          <p:cNvSpPr>
            <a:spLocks noGrp="1"/>
          </p:cNvSpPr>
          <p:nvPr>
            <p:ph type="sldNum" sz="quarter" idx="12"/>
          </p:nvPr>
        </p:nvSpPr>
        <p:spPr>
          <a:noFill/>
        </p:spPr>
        <p:txBody>
          <a:bodyPr/>
          <a:lstStyle/>
          <a:p>
            <a:fld id="{301557AD-17E1-41B2-A143-1C85FC68C6D6}" type="slidenum">
              <a:rPr lang="en-US" smtClean="0"/>
              <a:pPr/>
              <a:t>26</a:t>
            </a:fld>
            <a:endParaRPr lang="en-US" smtClean="0"/>
          </a:p>
        </p:txBody>
      </p:sp>
      <p:sp>
        <p:nvSpPr>
          <p:cNvPr id="4" name="Rectangle 8"/>
          <p:cNvSpPr txBox="1">
            <a:spLocks noChangeArrowheads="1"/>
          </p:cNvSpPr>
          <p:nvPr/>
        </p:nvSpPr>
        <p:spPr>
          <a:xfrm>
            <a:off x="457200" y="274638"/>
            <a:ext cx="8229600" cy="487362"/>
          </a:xfrm>
          <a:prstGeom prst="rect">
            <a:avLst/>
          </a:prstGeom>
        </p:spPr>
        <p:txBody>
          <a:bodyPr/>
          <a:lstStyle/>
          <a:p>
            <a:pPr algn="ctr" eaLnBrk="0" hangingPunct="0">
              <a:defRPr/>
            </a:pPr>
            <a:r>
              <a:rPr lang="en-US" sz="2800" b="1" kern="0" dirty="0">
                <a:solidFill>
                  <a:srgbClr val="FF0000"/>
                </a:solidFill>
                <a:latin typeface="+mj-lt"/>
                <a:ea typeface="+mj-ea"/>
                <a:cs typeface="+mj-cs"/>
              </a:rPr>
              <a:t>Summary on Solid State Detectors </a:t>
            </a:r>
          </a:p>
        </p:txBody>
      </p:sp>
      <p:sp>
        <p:nvSpPr>
          <p:cNvPr id="30725" name="TextBox 4"/>
          <p:cNvSpPr txBox="1">
            <a:spLocks noChangeArrowheads="1"/>
          </p:cNvSpPr>
          <p:nvPr/>
        </p:nvSpPr>
        <p:spPr bwMode="auto">
          <a:xfrm>
            <a:off x="533400" y="1295400"/>
            <a:ext cx="7924800" cy="4432300"/>
          </a:xfrm>
          <a:prstGeom prst="rect">
            <a:avLst/>
          </a:prstGeom>
          <a:noFill/>
          <a:ln w="9525">
            <a:noFill/>
            <a:miter lim="800000"/>
            <a:headEnd/>
            <a:tailEnd/>
          </a:ln>
        </p:spPr>
        <p:txBody>
          <a:bodyPr>
            <a:spAutoFit/>
          </a:bodyPr>
          <a:lstStyle/>
          <a:p>
            <a:r>
              <a:rPr lang="en-US" b="1">
                <a:solidFill>
                  <a:srgbClr val="002060"/>
                </a:solidFill>
              </a:rPr>
              <a:t>Solid state detectors provide very high precision tracking in particle physics experiments (down to 5um) for vertex measurement but also for momentum spectroscopy over large areas (CMS).</a:t>
            </a:r>
          </a:p>
          <a:p>
            <a:endParaRPr lang="en-US" b="1">
              <a:solidFill>
                <a:srgbClr val="002060"/>
              </a:solidFill>
            </a:endParaRPr>
          </a:p>
          <a:p>
            <a:r>
              <a:rPr lang="en-US" b="1">
                <a:solidFill>
                  <a:srgbClr val="008000"/>
                </a:solidFill>
              </a:rPr>
              <a:t>Technology is improving rapidly due to rapid Silicon development for electronics industry.</a:t>
            </a:r>
          </a:p>
          <a:p>
            <a:endParaRPr lang="en-US" b="1">
              <a:solidFill>
                <a:srgbClr val="008000"/>
              </a:solidFill>
            </a:endParaRPr>
          </a:p>
          <a:p>
            <a:r>
              <a:rPr lang="en-US" b="1">
                <a:solidFill>
                  <a:srgbClr val="002060"/>
                </a:solidFill>
              </a:rPr>
              <a:t>Typical numbers where detectors start to strongly degrade are 10</a:t>
            </a:r>
            <a:r>
              <a:rPr lang="en-US" b="1" baseline="30000">
                <a:solidFill>
                  <a:srgbClr val="002060"/>
                </a:solidFill>
              </a:rPr>
              <a:t>14</a:t>
            </a:r>
            <a:r>
              <a:rPr lang="en-US" b="1">
                <a:solidFill>
                  <a:srgbClr val="002060"/>
                </a:solidFill>
              </a:rPr>
              <a:t>-10</a:t>
            </a:r>
            <a:r>
              <a:rPr lang="en-US" b="1" baseline="30000">
                <a:solidFill>
                  <a:srgbClr val="002060"/>
                </a:solidFill>
              </a:rPr>
              <a:t>15 </a:t>
            </a:r>
            <a:r>
              <a:rPr lang="en-US" b="1">
                <a:solidFill>
                  <a:srgbClr val="002060"/>
                </a:solidFill>
              </a:rPr>
              <a:t>hadron/cm</a:t>
            </a:r>
            <a:r>
              <a:rPr lang="en-US" b="1" baseline="30000">
                <a:solidFill>
                  <a:srgbClr val="002060"/>
                </a:solidFill>
              </a:rPr>
              <a:t>2</a:t>
            </a:r>
            <a:r>
              <a:rPr lang="en-US" b="1">
                <a:solidFill>
                  <a:srgbClr val="002060"/>
                </a:solidFill>
              </a:rPr>
              <a:t>.</a:t>
            </a:r>
          </a:p>
          <a:p>
            <a:endParaRPr lang="en-US" b="1" baseline="30000">
              <a:solidFill>
                <a:srgbClr val="002060"/>
              </a:solidFill>
            </a:endParaRPr>
          </a:p>
          <a:p>
            <a:r>
              <a:rPr lang="en-US" b="1">
                <a:solidFill>
                  <a:srgbClr val="008000"/>
                </a:solidFill>
              </a:rPr>
              <a:t>Diamond, engineered Silicon and novel geometries provide higher radiation resistance.</a:t>
            </a:r>
          </a:p>
          <a:p>
            <a:endParaRPr lang="en-US" b="1">
              <a:solidFill>
                <a:srgbClr val="008000"/>
              </a:solidFill>
            </a:endParaRPr>
          </a:p>
          <a:p>
            <a:r>
              <a:rPr lang="en-US" b="1">
                <a:solidFill>
                  <a:srgbClr val="002060"/>
                </a:solidFill>
              </a:rPr>
              <a:t>Clearly, monolithic solid state detectors are the ultimate goal. Current developments along these lines are useful for low rate applications. </a:t>
            </a:r>
          </a:p>
          <a:p>
            <a:endParaRPr lang="en-US" b="1">
              <a:solidFill>
                <a:srgbClr val="008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1"/>
          <p:cNvSpPr>
            <a:spLocks noGrp="1"/>
          </p:cNvSpPr>
          <p:nvPr>
            <p:ph type="ftr" sz="quarter" idx="11"/>
          </p:nvPr>
        </p:nvSpPr>
        <p:spPr>
          <a:noFill/>
        </p:spPr>
        <p:txBody>
          <a:bodyPr/>
          <a:lstStyle/>
          <a:p>
            <a:r>
              <a:rPr lang="en-US" smtClean="0"/>
              <a:t>W. Riegler/CERN</a:t>
            </a:r>
          </a:p>
        </p:txBody>
      </p:sp>
      <p:sp>
        <p:nvSpPr>
          <p:cNvPr id="30723" name="Slide Number Placeholder 2"/>
          <p:cNvSpPr>
            <a:spLocks noGrp="1"/>
          </p:cNvSpPr>
          <p:nvPr>
            <p:ph type="sldNum" sz="quarter" idx="12"/>
          </p:nvPr>
        </p:nvSpPr>
        <p:spPr>
          <a:noFill/>
        </p:spPr>
        <p:txBody>
          <a:bodyPr/>
          <a:lstStyle/>
          <a:p>
            <a:fld id="{301557AD-17E1-41B2-A143-1C85FC68C6D6}" type="slidenum">
              <a:rPr lang="en-US" smtClean="0"/>
              <a:pPr/>
              <a:t>27</a:t>
            </a:fld>
            <a:endParaRPr lang="en-US" smtClean="0"/>
          </a:p>
        </p:txBody>
      </p:sp>
      <p:sp>
        <p:nvSpPr>
          <p:cNvPr id="4" name="Rectangle 8"/>
          <p:cNvSpPr txBox="1">
            <a:spLocks noChangeArrowheads="1"/>
          </p:cNvSpPr>
          <p:nvPr/>
        </p:nvSpPr>
        <p:spPr>
          <a:xfrm>
            <a:off x="457200" y="0"/>
            <a:ext cx="8229600" cy="487362"/>
          </a:xfrm>
          <a:prstGeom prst="rect">
            <a:avLst/>
          </a:prstGeom>
        </p:spPr>
        <p:txBody>
          <a:bodyPr/>
          <a:lstStyle/>
          <a:p>
            <a:pPr algn="ctr" eaLnBrk="0" hangingPunct="0">
              <a:defRPr/>
            </a:pPr>
            <a:r>
              <a:rPr lang="en-US" sz="2800" b="1" kern="0" dirty="0" err="1" smtClean="0">
                <a:solidFill>
                  <a:srgbClr val="FF0000"/>
                </a:solidFill>
                <a:latin typeface="+mj-lt"/>
                <a:ea typeface="+mj-ea"/>
                <a:cs typeface="+mj-cs"/>
              </a:rPr>
              <a:t>Calorimetry</a:t>
            </a:r>
            <a:endParaRPr lang="en-US" sz="2800" b="1" kern="0" dirty="0">
              <a:solidFill>
                <a:srgbClr val="FF0000"/>
              </a:solidFill>
              <a:latin typeface="+mj-lt"/>
              <a:ea typeface="+mj-ea"/>
              <a:cs typeface="+mj-cs"/>
            </a:endParaRPr>
          </a:p>
        </p:txBody>
      </p:sp>
      <p:pic>
        <p:nvPicPr>
          <p:cNvPr id="6" name="Picture 2" descr="E:\vorlesung\Summer_student_lecture\CMS_Slice.gif"/>
          <p:cNvPicPr>
            <a:picLocks noChangeAspect="1" noChangeArrowheads="1"/>
          </p:cNvPicPr>
          <p:nvPr/>
        </p:nvPicPr>
        <p:blipFill>
          <a:blip r:embed="rId2" cstate="print"/>
          <a:srcRect/>
          <a:stretch>
            <a:fillRect/>
          </a:stretch>
        </p:blipFill>
        <p:spPr bwMode="auto">
          <a:xfrm>
            <a:off x="1828800" y="3886200"/>
            <a:ext cx="5029200" cy="2586037"/>
          </a:xfrm>
          <a:prstGeom prst="rect">
            <a:avLst/>
          </a:prstGeom>
          <a:noFill/>
          <a:ln w="9525">
            <a:noFill/>
            <a:miter lim="800000"/>
            <a:headEnd/>
            <a:tailEnd/>
          </a:ln>
        </p:spPr>
      </p:pic>
      <p:pic>
        <p:nvPicPr>
          <p:cNvPr id="7" name="Picture 2" descr="scan0024"/>
          <p:cNvPicPr>
            <a:picLocks noChangeAspect="1" noChangeArrowheads="1"/>
          </p:cNvPicPr>
          <p:nvPr/>
        </p:nvPicPr>
        <p:blipFill>
          <a:blip r:embed="rId3" cstate="print"/>
          <a:srcRect/>
          <a:stretch>
            <a:fillRect/>
          </a:stretch>
        </p:blipFill>
        <p:spPr bwMode="auto">
          <a:xfrm>
            <a:off x="2362200" y="762000"/>
            <a:ext cx="3657600" cy="2975225"/>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Date Placeholder 1"/>
          <p:cNvSpPr>
            <a:spLocks noGrp="1"/>
          </p:cNvSpPr>
          <p:nvPr>
            <p:ph type="dt" sz="quarter" idx="10"/>
          </p:nvPr>
        </p:nvSpPr>
        <p:spPr>
          <a:noFill/>
        </p:spPr>
        <p:txBody>
          <a:bodyPr/>
          <a:lstStyle/>
          <a:p>
            <a:fld id="{CAA02A9D-2740-49D4-BCAA-E1D205F4B218}" type="datetime1">
              <a:rPr lang="en-US" smtClean="0"/>
              <a:pPr/>
              <a:t>7/15/2010</a:t>
            </a:fld>
            <a:endParaRPr lang="en-US" smtClean="0"/>
          </a:p>
        </p:txBody>
      </p:sp>
      <p:sp>
        <p:nvSpPr>
          <p:cNvPr id="31747" name="Footer Placeholder 2"/>
          <p:cNvSpPr>
            <a:spLocks noGrp="1"/>
          </p:cNvSpPr>
          <p:nvPr>
            <p:ph type="ftr" sz="quarter" idx="11"/>
          </p:nvPr>
        </p:nvSpPr>
        <p:spPr>
          <a:noFill/>
        </p:spPr>
        <p:txBody>
          <a:bodyPr/>
          <a:lstStyle/>
          <a:p>
            <a:r>
              <a:rPr lang="en-US" smtClean="0"/>
              <a:t>W. Riegler, Particle Detectors</a:t>
            </a:r>
          </a:p>
        </p:txBody>
      </p:sp>
      <p:sp>
        <p:nvSpPr>
          <p:cNvPr id="31748" name="Slide Number Placeholder 3"/>
          <p:cNvSpPr>
            <a:spLocks noGrp="1"/>
          </p:cNvSpPr>
          <p:nvPr>
            <p:ph type="sldNum" sz="quarter" idx="12"/>
          </p:nvPr>
        </p:nvSpPr>
        <p:spPr>
          <a:noFill/>
        </p:spPr>
        <p:txBody>
          <a:bodyPr/>
          <a:lstStyle/>
          <a:p>
            <a:fld id="{10C2D414-F6C8-4123-84DC-1CFA297AE7F0}" type="slidenum">
              <a:rPr lang="en-US" smtClean="0"/>
              <a:pPr/>
              <a:t>28</a:t>
            </a:fld>
            <a:endParaRPr lang="en-US" smtClean="0"/>
          </a:p>
        </p:txBody>
      </p:sp>
      <p:grpSp>
        <p:nvGrpSpPr>
          <p:cNvPr id="31749" name="Group 13"/>
          <p:cNvGrpSpPr>
            <a:grpSpLocks/>
          </p:cNvGrpSpPr>
          <p:nvPr/>
        </p:nvGrpSpPr>
        <p:grpSpPr bwMode="auto">
          <a:xfrm>
            <a:off x="1066800" y="2743200"/>
            <a:ext cx="6477000" cy="2578100"/>
            <a:chOff x="228600" y="701457"/>
            <a:chExt cx="8077200" cy="3276600"/>
          </a:xfrm>
        </p:grpSpPr>
        <p:grpSp>
          <p:nvGrpSpPr>
            <p:cNvPr id="31754" name="Group 18"/>
            <p:cNvGrpSpPr>
              <a:grpSpLocks/>
            </p:cNvGrpSpPr>
            <p:nvPr/>
          </p:nvGrpSpPr>
          <p:grpSpPr bwMode="auto">
            <a:xfrm>
              <a:off x="2590390" y="2073432"/>
              <a:ext cx="991832" cy="1067317"/>
              <a:chOff x="2285590" y="1448175"/>
              <a:chExt cx="991832" cy="1067317"/>
            </a:xfrm>
          </p:grpSpPr>
          <p:sp>
            <p:nvSpPr>
              <p:cNvPr id="98" name="Oval 4"/>
              <p:cNvSpPr/>
              <p:nvPr/>
            </p:nvSpPr>
            <p:spPr>
              <a:xfrm>
                <a:off x="2707267" y="1954596"/>
                <a:ext cx="152438" cy="1513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9" name="Oval 5"/>
              <p:cNvSpPr/>
              <p:nvPr/>
            </p:nvSpPr>
            <p:spPr>
              <a:xfrm>
                <a:off x="2820111" y="1752835"/>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0" name="Oval 6"/>
              <p:cNvSpPr/>
              <p:nvPr/>
            </p:nvSpPr>
            <p:spPr>
              <a:xfrm>
                <a:off x="3200214" y="1906173"/>
                <a:ext cx="77208"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1" name="Oval 7"/>
              <p:cNvSpPr/>
              <p:nvPr/>
            </p:nvSpPr>
            <p:spPr>
              <a:xfrm>
                <a:off x="2667673" y="2438823"/>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2" name="Oval 8"/>
              <p:cNvSpPr/>
              <p:nvPr/>
            </p:nvSpPr>
            <p:spPr>
              <a:xfrm>
                <a:off x="2590465" y="2210832"/>
                <a:ext cx="77208"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3" name="Oval 9"/>
              <p:cNvSpPr/>
              <p:nvPr/>
            </p:nvSpPr>
            <p:spPr>
              <a:xfrm>
                <a:off x="2362798" y="1676166"/>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4" name="Oval 10"/>
              <p:cNvSpPr/>
              <p:nvPr/>
            </p:nvSpPr>
            <p:spPr>
              <a:xfrm>
                <a:off x="3124985" y="2287501"/>
                <a:ext cx="75229" cy="7465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5" name="Oval 11"/>
              <p:cNvSpPr/>
              <p:nvPr/>
            </p:nvSpPr>
            <p:spPr>
              <a:xfrm>
                <a:off x="2742901" y="1448175"/>
                <a:ext cx="7720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6" name="Oval 12"/>
              <p:cNvSpPr/>
              <p:nvPr/>
            </p:nvSpPr>
            <p:spPr>
              <a:xfrm>
                <a:off x="3047776" y="1601513"/>
                <a:ext cx="77209" cy="7465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7" name="Oval 13"/>
              <p:cNvSpPr/>
              <p:nvPr/>
            </p:nvSpPr>
            <p:spPr>
              <a:xfrm>
                <a:off x="2362798" y="2287501"/>
                <a:ext cx="75229" cy="7465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8" name="Oval 14"/>
              <p:cNvSpPr/>
              <p:nvPr/>
            </p:nvSpPr>
            <p:spPr>
              <a:xfrm>
                <a:off x="2285590" y="1982843"/>
                <a:ext cx="77208" cy="74651"/>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9" name="Oval 15"/>
              <p:cNvSpPr/>
              <p:nvPr/>
            </p:nvSpPr>
            <p:spPr>
              <a:xfrm>
                <a:off x="2515236" y="1752835"/>
                <a:ext cx="532540" cy="534666"/>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0" name="Oval 16"/>
              <p:cNvSpPr/>
              <p:nvPr/>
            </p:nvSpPr>
            <p:spPr>
              <a:xfrm>
                <a:off x="2285590" y="1524844"/>
                <a:ext cx="991832" cy="990648"/>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31755" name="Group 19"/>
            <p:cNvGrpSpPr>
              <a:grpSpLocks/>
            </p:cNvGrpSpPr>
            <p:nvPr/>
          </p:nvGrpSpPr>
          <p:grpSpPr bwMode="auto">
            <a:xfrm>
              <a:off x="3887097" y="2454761"/>
              <a:ext cx="989853" cy="1065299"/>
              <a:chOff x="2286897" y="1448504"/>
              <a:chExt cx="989853" cy="1065299"/>
            </a:xfrm>
          </p:grpSpPr>
          <p:sp>
            <p:nvSpPr>
              <p:cNvPr id="85" name="Oval 84"/>
              <p:cNvSpPr/>
              <p:nvPr/>
            </p:nvSpPr>
            <p:spPr>
              <a:xfrm>
                <a:off x="2706595" y="1952907"/>
                <a:ext cx="152438" cy="1533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6" name="Oval 85"/>
              <p:cNvSpPr/>
              <p:nvPr/>
            </p:nvSpPr>
            <p:spPr>
              <a:xfrm>
                <a:off x="2819439" y="1753163"/>
                <a:ext cx="77208"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7" name="Oval 86"/>
              <p:cNvSpPr/>
              <p:nvPr/>
            </p:nvSpPr>
            <p:spPr>
              <a:xfrm>
                <a:off x="3201521" y="1904484"/>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8" name="Oval 87"/>
              <p:cNvSpPr/>
              <p:nvPr/>
            </p:nvSpPr>
            <p:spPr>
              <a:xfrm>
                <a:off x="2667001" y="2437134"/>
                <a:ext cx="7720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9" name="Oval 88"/>
              <p:cNvSpPr/>
              <p:nvPr/>
            </p:nvSpPr>
            <p:spPr>
              <a:xfrm>
                <a:off x="2591772" y="2209143"/>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0" name="Oval 89"/>
              <p:cNvSpPr/>
              <p:nvPr/>
            </p:nvSpPr>
            <p:spPr>
              <a:xfrm>
                <a:off x="2362126" y="1676493"/>
                <a:ext cx="7720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1" name="Oval 90"/>
              <p:cNvSpPr/>
              <p:nvPr/>
            </p:nvSpPr>
            <p:spPr>
              <a:xfrm>
                <a:off x="3124313" y="2285812"/>
                <a:ext cx="77208"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2" name="Oval 91"/>
              <p:cNvSpPr/>
              <p:nvPr/>
            </p:nvSpPr>
            <p:spPr>
              <a:xfrm>
                <a:off x="2744210" y="1448504"/>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3" name="Oval 92"/>
              <p:cNvSpPr/>
              <p:nvPr/>
            </p:nvSpPr>
            <p:spPr>
              <a:xfrm>
                <a:off x="3049084" y="1599824"/>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4" name="Oval 93"/>
              <p:cNvSpPr/>
              <p:nvPr/>
            </p:nvSpPr>
            <p:spPr>
              <a:xfrm>
                <a:off x="2362126" y="2285812"/>
                <a:ext cx="7720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5" name="Oval 94"/>
              <p:cNvSpPr/>
              <p:nvPr/>
            </p:nvSpPr>
            <p:spPr>
              <a:xfrm>
                <a:off x="2286897" y="1981154"/>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6" name="Oval 95"/>
              <p:cNvSpPr/>
              <p:nvPr/>
            </p:nvSpPr>
            <p:spPr>
              <a:xfrm>
                <a:off x="2514564" y="1753163"/>
                <a:ext cx="534521" cy="53265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7" name="Oval 96"/>
              <p:cNvSpPr/>
              <p:nvPr/>
            </p:nvSpPr>
            <p:spPr>
              <a:xfrm>
                <a:off x="2286897" y="1525173"/>
                <a:ext cx="989853" cy="98863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31756" name="Group 47"/>
            <p:cNvGrpSpPr>
              <a:grpSpLocks/>
            </p:cNvGrpSpPr>
            <p:nvPr/>
          </p:nvGrpSpPr>
          <p:grpSpPr bwMode="auto">
            <a:xfrm>
              <a:off x="4876950" y="1234106"/>
              <a:ext cx="989853" cy="1067317"/>
              <a:chOff x="2286150" y="1447049"/>
              <a:chExt cx="989853" cy="1067317"/>
            </a:xfrm>
          </p:grpSpPr>
          <p:sp>
            <p:nvSpPr>
              <p:cNvPr id="72" name="Oval 71"/>
              <p:cNvSpPr/>
              <p:nvPr/>
            </p:nvSpPr>
            <p:spPr>
              <a:xfrm>
                <a:off x="2705848" y="1953470"/>
                <a:ext cx="152438" cy="1513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3" name="Oval 72"/>
              <p:cNvSpPr/>
              <p:nvPr/>
            </p:nvSpPr>
            <p:spPr>
              <a:xfrm>
                <a:off x="2818692" y="1751709"/>
                <a:ext cx="77208"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4" name="Oval 73"/>
              <p:cNvSpPr/>
              <p:nvPr/>
            </p:nvSpPr>
            <p:spPr>
              <a:xfrm>
                <a:off x="3200774" y="1905047"/>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5" name="Oval 74"/>
              <p:cNvSpPr/>
              <p:nvPr/>
            </p:nvSpPr>
            <p:spPr>
              <a:xfrm>
                <a:off x="2666254" y="2437697"/>
                <a:ext cx="7720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6" name="Oval 75"/>
              <p:cNvSpPr/>
              <p:nvPr/>
            </p:nvSpPr>
            <p:spPr>
              <a:xfrm>
                <a:off x="2591025" y="2209706"/>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7" name="Oval 76"/>
              <p:cNvSpPr/>
              <p:nvPr/>
            </p:nvSpPr>
            <p:spPr>
              <a:xfrm>
                <a:off x="2361379" y="1675040"/>
                <a:ext cx="7720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8" name="Oval 77"/>
              <p:cNvSpPr/>
              <p:nvPr/>
            </p:nvSpPr>
            <p:spPr>
              <a:xfrm>
                <a:off x="3123566" y="2286375"/>
                <a:ext cx="77208" cy="7465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9" name="Oval 78"/>
              <p:cNvSpPr/>
              <p:nvPr/>
            </p:nvSpPr>
            <p:spPr>
              <a:xfrm>
                <a:off x="2743463" y="1447049"/>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0" name="Oval 79"/>
              <p:cNvSpPr/>
              <p:nvPr/>
            </p:nvSpPr>
            <p:spPr>
              <a:xfrm>
                <a:off x="3048337" y="1600387"/>
                <a:ext cx="75229" cy="7465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1" name="Oval 80"/>
              <p:cNvSpPr/>
              <p:nvPr/>
            </p:nvSpPr>
            <p:spPr>
              <a:xfrm>
                <a:off x="2361379" y="2286375"/>
                <a:ext cx="77209" cy="7465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2" name="Oval 81"/>
              <p:cNvSpPr/>
              <p:nvPr/>
            </p:nvSpPr>
            <p:spPr>
              <a:xfrm>
                <a:off x="2286150" y="1981717"/>
                <a:ext cx="75229" cy="74651"/>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3" name="Oval 82"/>
              <p:cNvSpPr/>
              <p:nvPr/>
            </p:nvSpPr>
            <p:spPr>
              <a:xfrm>
                <a:off x="2513817" y="1751709"/>
                <a:ext cx="534521" cy="534666"/>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4" name="Oval 83"/>
              <p:cNvSpPr/>
              <p:nvPr/>
            </p:nvSpPr>
            <p:spPr>
              <a:xfrm>
                <a:off x="2286150" y="1523718"/>
                <a:ext cx="989853" cy="990648"/>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31757" name="Group 103"/>
            <p:cNvGrpSpPr>
              <a:grpSpLocks/>
            </p:cNvGrpSpPr>
            <p:nvPr/>
          </p:nvGrpSpPr>
          <p:grpSpPr bwMode="auto">
            <a:xfrm>
              <a:off x="3200139" y="1082786"/>
              <a:ext cx="991833" cy="1067316"/>
              <a:chOff x="2285739" y="1448129"/>
              <a:chExt cx="991833" cy="1067316"/>
            </a:xfrm>
          </p:grpSpPr>
          <p:sp>
            <p:nvSpPr>
              <p:cNvPr id="59" name="Oval 58"/>
              <p:cNvSpPr/>
              <p:nvPr/>
            </p:nvSpPr>
            <p:spPr>
              <a:xfrm>
                <a:off x="2707416" y="1954549"/>
                <a:ext cx="152438" cy="1513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0" name="Oval 59"/>
              <p:cNvSpPr/>
              <p:nvPr/>
            </p:nvSpPr>
            <p:spPr>
              <a:xfrm>
                <a:off x="2820259" y="1752788"/>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1" name="Oval 60"/>
              <p:cNvSpPr/>
              <p:nvPr/>
            </p:nvSpPr>
            <p:spPr>
              <a:xfrm>
                <a:off x="3200363" y="1906126"/>
                <a:ext cx="77208"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2" name="Oval 61"/>
              <p:cNvSpPr/>
              <p:nvPr/>
            </p:nvSpPr>
            <p:spPr>
              <a:xfrm>
                <a:off x="2667822" y="2438776"/>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3" name="Oval 62"/>
              <p:cNvSpPr/>
              <p:nvPr/>
            </p:nvSpPr>
            <p:spPr>
              <a:xfrm>
                <a:off x="2590614" y="2210786"/>
                <a:ext cx="77208"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4" name="Oval 63"/>
              <p:cNvSpPr/>
              <p:nvPr/>
            </p:nvSpPr>
            <p:spPr>
              <a:xfrm>
                <a:off x="2362947" y="1676118"/>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5" name="Oval 64"/>
              <p:cNvSpPr/>
              <p:nvPr/>
            </p:nvSpPr>
            <p:spPr>
              <a:xfrm>
                <a:off x="3125134" y="2287456"/>
                <a:ext cx="75229" cy="74651"/>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6" name="Oval 65"/>
              <p:cNvSpPr/>
              <p:nvPr/>
            </p:nvSpPr>
            <p:spPr>
              <a:xfrm>
                <a:off x="2743050" y="1448129"/>
                <a:ext cx="7720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7" name="Oval 66"/>
              <p:cNvSpPr/>
              <p:nvPr/>
            </p:nvSpPr>
            <p:spPr>
              <a:xfrm>
                <a:off x="3047925" y="1601467"/>
                <a:ext cx="77209" cy="74651"/>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8" name="Oval 67"/>
              <p:cNvSpPr/>
              <p:nvPr/>
            </p:nvSpPr>
            <p:spPr>
              <a:xfrm>
                <a:off x="2362947" y="2287456"/>
                <a:ext cx="75229" cy="74651"/>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9" name="Oval 68"/>
              <p:cNvSpPr/>
              <p:nvPr/>
            </p:nvSpPr>
            <p:spPr>
              <a:xfrm>
                <a:off x="2285739" y="1982795"/>
                <a:ext cx="77208" cy="7465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0" name="Oval 69"/>
              <p:cNvSpPr/>
              <p:nvPr/>
            </p:nvSpPr>
            <p:spPr>
              <a:xfrm>
                <a:off x="2515385" y="1752788"/>
                <a:ext cx="532540" cy="534668"/>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1" name="Oval 70"/>
              <p:cNvSpPr/>
              <p:nvPr/>
            </p:nvSpPr>
            <p:spPr>
              <a:xfrm>
                <a:off x="2285739" y="1524798"/>
                <a:ext cx="991832" cy="99064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31758" name="Group 117"/>
            <p:cNvGrpSpPr>
              <a:grpSpLocks/>
            </p:cNvGrpSpPr>
            <p:nvPr/>
          </p:nvGrpSpPr>
          <p:grpSpPr bwMode="auto">
            <a:xfrm>
              <a:off x="5104616" y="2682751"/>
              <a:ext cx="991832" cy="1067317"/>
              <a:chOff x="2285216" y="1447894"/>
              <a:chExt cx="991832" cy="1067317"/>
            </a:xfrm>
          </p:grpSpPr>
          <p:sp>
            <p:nvSpPr>
              <p:cNvPr id="46" name="Oval 45"/>
              <p:cNvSpPr/>
              <p:nvPr/>
            </p:nvSpPr>
            <p:spPr>
              <a:xfrm>
                <a:off x="2706893" y="1954315"/>
                <a:ext cx="152438" cy="1513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7" name="Oval 46"/>
              <p:cNvSpPr/>
              <p:nvPr/>
            </p:nvSpPr>
            <p:spPr>
              <a:xfrm>
                <a:off x="2819737" y="1752554"/>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8" name="Oval 47"/>
              <p:cNvSpPr/>
              <p:nvPr/>
            </p:nvSpPr>
            <p:spPr>
              <a:xfrm>
                <a:off x="3199840" y="1905892"/>
                <a:ext cx="77208"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9" name="Oval 48"/>
              <p:cNvSpPr/>
              <p:nvPr/>
            </p:nvSpPr>
            <p:spPr>
              <a:xfrm>
                <a:off x="2667299" y="2438542"/>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0" name="Oval 49"/>
              <p:cNvSpPr/>
              <p:nvPr/>
            </p:nvSpPr>
            <p:spPr>
              <a:xfrm>
                <a:off x="2590091" y="2210551"/>
                <a:ext cx="77208"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 name="Oval 50"/>
              <p:cNvSpPr/>
              <p:nvPr/>
            </p:nvSpPr>
            <p:spPr>
              <a:xfrm>
                <a:off x="2362424" y="1675885"/>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2" name="Oval 51"/>
              <p:cNvSpPr/>
              <p:nvPr/>
            </p:nvSpPr>
            <p:spPr>
              <a:xfrm>
                <a:off x="3124611" y="2287220"/>
                <a:ext cx="75229" cy="7465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3" name="Oval 52"/>
              <p:cNvSpPr/>
              <p:nvPr/>
            </p:nvSpPr>
            <p:spPr>
              <a:xfrm>
                <a:off x="2742527" y="1447894"/>
                <a:ext cx="7720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4" name="Oval 53"/>
              <p:cNvSpPr/>
              <p:nvPr/>
            </p:nvSpPr>
            <p:spPr>
              <a:xfrm>
                <a:off x="3047402" y="1601232"/>
                <a:ext cx="77209" cy="7465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5" name="Oval 54"/>
              <p:cNvSpPr/>
              <p:nvPr/>
            </p:nvSpPr>
            <p:spPr>
              <a:xfrm>
                <a:off x="2362424" y="2287220"/>
                <a:ext cx="75229" cy="7465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6" name="Oval 55"/>
              <p:cNvSpPr/>
              <p:nvPr/>
            </p:nvSpPr>
            <p:spPr>
              <a:xfrm>
                <a:off x="2285216" y="1982562"/>
                <a:ext cx="77208" cy="74651"/>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7" name="Oval 56"/>
              <p:cNvSpPr/>
              <p:nvPr/>
            </p:nvSpPr>
            <p:spPr>
              <a:xfrm>
                <a:off x="2514862" y="1752554"/>
                <a:ext cx="532540" cy="534666"/>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8" name="Oval 57"/>
              <p:cNvSpPr/>
              <p:nvPr/>
            </p:nvSpPr>
            <p:spPr>
              <a:xfrm>
                <a:off x="2285216" y="1524563"/>
                <a:ext cx="991832" cy="990648"/>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31759" name="Group 145"/>
            <p:cNvGrpSpPr>
              <a:grpSpLocks/>
            </p:cNvGrpSpPr>
            <p:nvPr/>
          </p:nvGrpSpPr>
          <p:grpSpPr bwMode="auto">
            <a:xfrm>
              <a:off x="1600537" y="1082786"/>
              <a:ext cx="989853" cy="1067316"/>
              <a:chOff x="2286337" y="1448129"/>
              <a:chExt cx="989853" cy="1067316"/>
            </a:xfrm>
          </p:grpSpPr>
          <p:sp>
            <p:nvSpPr>
              <p:cNvPr id="33" name="Oval 32"/>
              <p:cNvSpPr/>
              <p:nvPr/>
            </p:nvSpPr>
            <p:spPr>
              <a:xfrm>
                <a:off x="2706035" y="1954549"/>
                <a:ext cx="152437" cy="1513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Oval 33"/>
              <p:cNvSpPr/>
              <p:nvPr/>
            </p:nvSpPr>
            <p:spPr>
              <a:xfrm>
                <a:off x="2818877" y="1752788"/>
                <a:ext cx="7720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Oval 34"/>
              <p:cNvSpPr/>
              <p:nvPr/>
            </p:nvSpPr>
            <p:spPr>
              <a:xfrm>
                <a:off x="3200961" y="1906126"/>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Oval 35"/>
              <p:cNvSpPr/>
              <p:nvPr/>
            </p:nvSpPr>
            <p:spPr>
              <a:xfrm>
                <a:off x="2666441" y="2438776"/>
                <a:ext cx="77208"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Oval 36"/>
              <p:cNvSpPr/>
              <p:nvPr/>
            </p:nvSpPr>
            <p:spPr>
              <a:xfrm>
                <a:off x="2591212" y="2210786"/>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 name="Oval 37"/>
              <p:cNvSpPr/>
              <p:nvPr/>
            </p:nvSpPr>
            <p:spPr>
              <a:xfrm>
                <a:off x="2361566" y="1676118"/>
                <a:ext cx="77208"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Oval 38"/>
              <p:cNvSpPr/>
              <p:nvPr/>
            </p:nvSpPr>
            <p:spPr>
              <a:xfrm>
                <a:off x="3123752" y="2287456"/>
                <a:ext cx="77209" cy="74651"/>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Oval 39"/>
              <p:cNvSpPr/>
              <p:nvPr/>
            </p:nvSpPr>
            <p:spPr>
              <a:xfrm>
                <a:off x="2743648" y="1448129"/>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 name="Oval 40"/>
              <p:cNvSpPr/>
              <p:nvPr/>
            </p:nvSpPr>
            <p:spPr>
              <a:xfrm>
                <a:off x="3048523" y="1601467"/>
                <a:ext cx="75229" cy="74651"/>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2" name="Oval 41"/>
              <p:cNvSpPr/>
              <p:nvPr/>
            </p:nvSpPr>
            <p:spPr>
              <a:xfrm>
                <a:off x="2361566" y="2287456"/>
                <a:ext cx="77208" cy="74651"/>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 name="Oval 42"/>
              <p:cNvSpPr/>
              <p:nvPr/>
            </p:nvSpPr>
            <p:spPr>
              <a:xfrm>
                <a:off x="2286337" y="1982795"/>
                <a:ext cx="75229" cy="7465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 name="Oval 43"/>
              <p:cNvSpPr/>
              <p:nvPr/>
            </p:nvSpPr>
            <p:spPr>
              <a:xfrm>
                <a:off x="2514003" y="1752788"/>
                <a:ext cx="534521" cy="534668"/>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5" name="Oval 44"/>
              <p:cNvSpPr/>
              <p:nvPr/>
            </p:nvSpPr>
            <p:spPr>
              <a:xfrm>
                <a:off x="2286337" y="1524798"/>
                <a:ext cx="989853" cy="99064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31760" name="Group 159"/>
            <p:cNvGrpSpPr>
              <a:grpSpLocks/>
            </p:cNvGrpSpPr>
            <p:nvPr/>
          </p:nvGrpSpPr>
          <p:grpSpPr bwMode="auto">
            <a:xfrm>
              <a:off x="1370890" y="2682751"/>
              <a:ext cx="991833" cy="1067317"/>
              <a:chOff x="2285290" y="1447894"/>
              <a:chExt cx="991833" cy="1067317"/>
            </a:xfrm>
          </p:grpSpPr>
          <p:sp>
            <p:nvSpPr>
              <p:cNvPr id="20" name="Oval 19"/>
              <p:cNvSpPr/>
              <p:nvPr/>
            </p:nvSpPr>
            <p:spPr>
              <a:xfrm>
                <a:off x="2706968" y="1954315"/>
                <a:ext cx="152438" cy="1513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Oval 20"/>
              <p:cNvSpPr/>
              <p:nvPr/>
            </p:nvSpPr>
            <p:spPr>
              <a:xfrm>
                <a:off x="2819812" y="1752554"/>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Oval 21"/>
              <p:cNvSpPr/>
              <p:nvPr/>
            </p:nvSpPr>
            <p:spPr>
              <a:xfrm>
                <a:off x="3199915" y="1905892"/>
                <a:ext cx="77208"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Oval 22"/>
              <p:cNvSpPr/>
              <p:nvPr/>
            </p:nvSpPr>
            <p:spPr>
              <a:xfrm>
                <a:off x="2667374" y="2438542"/>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Oval 23"/>
              <p:cNvSpPr/>
              <p:nvPr/>
            </p:nvSpPr>
            <p:spPr>
              <a:xfrm>
                <a:off x="2590166" y="2210551"/>
                <a:ext cx="77208"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Oval 24"/>
              <p:cNvSpPr/>
              <p:nvPr/>
            </p:nvSpPr>
            <p:spPr>
              <a:xfrm>
                <a:off x="2362499" y="1675885"/>
                <a:ext cx="7522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Oval 25"/>
              <p:cNvSpPr/>
              <p:nvPr/>
            </p:nvSpPr>
            <p:spPr>
              <a:xfrm>
                <a:off x="3124686" y="2287220"/>
                <a:ext cx="75229" cy="7465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Oval 26"/>
              <p:cNvSpPr/>
              <p:nvPr/>
            </p:nvSpPr>
            <p:spPr>
              <a:xfrm>
                <a:off x="2742603" y="1447894"/>
                <a:ext cx="77209" cy="76669"/>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Oval 27"/>
              <p:cNvSpPr/>
              <p:nvPr/>
            </p:nvSpPr>
            <p:spPr>
              <a:xfrm>
                <a:off x="3047477" y="1601232"/>
                <a:ext cx="77209" cy="7465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Oval 28"/>
              <p:cNvSpPr/>
              <p:nvPr/>
            </p:nvSpPr>
            <p:spPr>
              <a:xfrm>
                <a:off x="2362499" y="2287220"/>
                <a:ext cx="75229" cy="74652"/>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Oval 29"/>
              <p:cNvSpPr/>
              <p:nvPr/>
            </p:nvSpPr>
            <p:spPr>
              <a:xfrm>
                <a:off x="2285291" y="1982562"/>
                <a:ext cx="77208" cy="74651"/>
              </a:xfrm>
              <a:prstGeom prst="ellipse">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Oval 30"/>
              <p:cNvSpPr/>
              <p:nvPr/>
            </p:nvSpPr>
            <p:spPr>
              <a:xfrm>
                <a:off x="2514937" y="1752554"/>
                <a:ext cx="532540" cy="534666"/>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Oval 31"/>
              <p:cNvSpPr/>
              <p:nvPr/>
            </p:nvSpPr>
            <p:spPr>
              <a:xfrm>
                <a:off x="2285291" y="1524563"/>
                <a:ext cx="991832" cy="990648"/>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cxnSp>
          <p:nvCxnSpPr>
            <p:cNvPr id="13" name="Straight Connector 12"/>
            <p:cNvCxnSpPr/>
            <p:nvPr/>
          </p:nvCxnSpPr>
          <p:spPr>
            <a:xfrm flipV="1">
              <a:off x="3124910" y="1615435"/>
              <a:ext cx="4038600" cy="685988"/>
            </a:xfrm>
            <a:prstGeom prst="line">
              <a:avLst/>
            </a:prstGeom>
            <a:ln>
              <a:tailEnd type="triangle"/>
            </a:ln>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a:off x="228600" y="2285282"/>
              <a:ext cx="2896310" cy="18158"/>
            </a:xfrm>
            <a:prstGeom prst="line">
              <a:avLst/>
            </a:prstGeom>
          </p:spPr>
          <p:style>
            <a:lnRef idx="2">
              <a:schemeClr val="dk1"/>
            </a:lnRef>
            <a:fillRef idx="0">
              <a:schemeClr val="dk1"/>
            </a:fillRef>
            <a:effectRef idx="1">
              <a:schemeClr val="dk1"/>
            </a:effectRef>
            <a:fontRef idx="minor">
              <a:schemeClr val="tx1"/>
            </a:fontRef>
          </p:style>
        </p:cxnSp>
        <p:cxnSp>
          <p:nvCxnSpPr>
            <p:cNvPr id="15" name="Straight Arrow Connector 14"/>
            <p:cNvCxnSpPr/>
            <p:nvPr/>
          </p:nvCxnSpPr>
          <p:spPr>
            <a:xfrm rot="16200000" flipH="1">
              <a:off x="1524600" y="2377359"/>
              <a:ext cx="391417" cy="239544"/>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16" name="Straight Arrow Connector 15"/>
            <p:cNvCxnSpPr/>
            <p:nvPr/>
          </p:nvCxnSpPr>
          <p:spPr>
            <a:xfrm rot="16200000" flipH="1">
              <a:off x="2929292" y="2419833"/>
              <a:ext cx="276412" cy="39594"/>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17" name="Straight Arrow Connector 16"/>
            <p:cNvCxnSpPr/>
            <p:nvPr/>
          </p:nvCxnSpPr>
          <p:spPr>
            <a:xfrm>
              <a:off x="3200139" y="2301423"/>
              <a:ext cx="762186" cy="304659"/>
            </a:xfrm>
            <a:prstGeom prst="straightConnector1">
              <a:avLst/>
            </a:prstGeom>
            <a:ln>
              <a:solidFill>
                <a:srgbClr val="FF0000"/>
              </a:solidFill>
              <a:tailEnd type="arrow"/>
            </a:ln>
          </p:spPr>
          <p:style>
            <a:lnRef idx="2">
              <a:schemeClr val="accent6"/>
            </a:lnRef>
            <a:fillRef idx="0">
              <a:schemeClr val="accent6"/>
            </a:fillRef>
            <a:effectRef idx="1">
              <a:schemeClr val="accent6"/>
            </a:effectRef>
            <a:fontRef idx="minor">
              <a:schemeClr val="tx1"/>
            </a:fontRef>
          </p:style>
        </p:cxnSp>
        <p:sp>
          <p:nvSpPr>
            <p:cNvPr id="18" name="Rectangle 17"/>
            <p:cNvSpPr/>
            <p:nvPr/>
          </p:nvSpPr>
          <p:spPr>
            <a:xfrm>
              <a:off x="4876949" y="701457"/>
              <a:ext cx="1904477" cy="3276600"/>
            </a:xfrm>
            <a:prstGeom prst="rect">
              <a:avLst/>
            </a:prstGeom>
            <a:solidFill>
              <a:srgbClr val="00B050">
                <a:alpha val="36000"/>
              </a:srgbClr>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Rectangle 18"/>
            <p:cNvSpPr/>
            <p:nvPr/>
          </p:nvSpPr>
          <p:spPr>
            <a:xfrm>
              <a:off x="6781426" y="701457"/>
              <a:ext cx="1524374" cy="3276600"/>
            </a:xfrm>
            <a:prstGeom prst="rect">
              <a:avLst/>
            </a:prstGeom>
            <a:solidFill>
              <a:srgbClr val="009644">
                <a:alpha val="72000"/>
              </a:srgbClr>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31750" name="TextBox 8"/>
          <p:cNvSpPr txBox="1">
            <a:spLocks noChangeArrowheads="1"/>
          </p:cNvSpPr>
          <p:nvPr/>
        </p:nvSpPr>
        <p:spPr bwMode="auto">
          <a:xfrm>
            <a:off x="0" y="0"/>
            <a:ext cx="9144000" cy="523875"/>
          </a:xfrm>
          <a:prstGeom prst="rect">
            <a:avLst/>
          </a:prstGeom>
          <a:noFill/>
          <a:ln w="9525">
            <a:noFill/>
            <a:miter lim="800000"/>
            <a:headEnd/>
            <a:tailEnd/>
          </a:ln>
        </p:spPr>
        <p:txBody>
          <a:bodyPr>
            <a:spAutoFit/>
          </a:bodyPr>
          <a:lstStyle/>
          <a:p>
            <a:pPr algn="ctr"/>
            <a:r>
              <a:rPr lang="en-US" sz="2800" b="1">
                <a:solidFill>
                  <a:srgbClr val="FF0000"/>
                </a:solidFill>
                <a:cs typeface="Arial" pitchFamily="34" charset="0"/>
              </a:rPr>
              <a:t>Bremsstrahlung</a:t>
            </a:r>
          </a:p>
        </p:txBody>
      </p:sp>
      <p:sp>
        <p:nvSpPr>
          <p:cNvPr id="31751" name="Rectangle 211"/>
          <p:cNvSpPr>
            <a:spLocks noChangeArrowheads="1"/>
          </p:cNvSpPr>
          <p:nvPr/>
        </p:nvSpPr>
        <p:spPr bwMode="auto">
          <a:xfrm>
            <a:off x="2590800" y="2590800"/>
            <a:ext cx="1943100" cy="369888"/>
          </a:xfrm>
          <a:prstGeom prst="rect">
            <a:avLst/>
          </a:prstGeom>
          <a:noFill/>
          <a:ln w="9525">
            <a:noFill/>
            <a:miter lim="800000"/>
            <a:headEnd/>
            <a:tailEnd/>
          </a:ln>
        </p:spPr>
        <p:txBody>
          <a:bodyPr wrap="none">
            <a:spAutoFit/>
          </a:bodyPr>
          <a:lstStyle/>
          <a:p>
            <a:r>
              <a:rPr lang="en-US" b="1">
                <a:latin typeface="Calibri" pitchFamily="34" charset="0"/>
              </a:rPr>
              <a:t>Z</a:t>
            </a:r>
            <a:r>
              <a:rPr lang="en-US" b="1" baseline="-25000">
                <a:latin typeface="Calibri" pitchFamily="34" charset="0"/>
              </a:rPr>
              <a:t>2 </a:t>
            </a:r>
            <a:r>
              <a:rPr lang="en-US" b="1">
                <a:latin typeface="Calibri" pitchFamily="34" charset="0"/>
              </a:rPr>
              <a:t>electrons, q=-e</a:t>
            </a:r>
            <a:r>
              <a:rPr lang="en-US" b="1" baseline="-25000">
                <a:latin typeface="Calibri" pitchFamily="34" charset="0"/>
              </a:rPr>
              <a:t>0</a:t>
            </a:r>
            <a:endParaRPr lang="en-US" baseline="-25000">
              <a:latin typeface="Calibri" pitchFamily="34" charset="0"/>
            </a:endParaRPr>
          </a:p>
        </p:txBody>
      </p:sp>
      <p:sp>
        <p:nvSpPr>
          <p:cNvPr id="31752" name="Rectangle 212"/>
          <p:cNvSpPr>
            <a:spLocks noChangeArrowheads="1"/>
          </p:cNvSpPr>
          <p:nvPr/>
        </p:nvSpPr>
        <p:spPr bwMode="auto">
          <a:xfrm>
            <a:off x="762000" y="3657600"/>
            <a:ext cx="1155700" cy="369888"/>
          </a:xfrm>
          <a:prstGeom prst="rect">
            <a:avLst/>
          </a:prstGeom>
          <a:noFill/>
          <a:ln w="9525">
            <a:noFill/>
            <a:miter lim="800000"/>
            <a:headEnd/>
            <a:tailEnd/>
          </a:ln>
        </p:spPr>
        <p:txBody>
          <a:bodyPr wrap="none">
            <a:spAutoFit/>
          </a:bodyPr>
          <a:lstStyle/>
          <a:p>
            <a:r>
              <a:rPr lang="en-US" b="1">
                <a:latin typeface="Calibri" pitchFamily="34" charset="0"/>
              </a:rPr>
              <a:t>M, q=Z</a:t>
            </a:r>
            <a:r>
              <a:rPr lang="en-US" b="1" baseline="-25000">
                <a:latin typeface="Calibri" pitchFamily="34" charset="0"/>
              </a:rPr>
              <a:t>1 </a:t>
            </a:r>
            <a:r>
              <a:rPr lang="en-US" b="1">
                <a:latin typeface="Calibri" pitchFamily="34" charset="0"/>
              </a:rPr>
              <a:t>e</a:t>
            </a:r>
            <a:r>
              <a:rPr lang="en-US" b="1" baseline="-25000">
                <a:latin typeface="Calibri" pitchFamily="34" charset="0"/>
              </a:rPr>
              <a:t>0</a:t>
            </a:r>
            <a:endParaRPr lang="en-US">
              <a:latin typeface="Calibri" pitchFamily="34" charset="0"/>
            </a:endParaRPr>
          </a:p>
        </p:txBody>
      </p:sp>
      <p:sp>
        <p:nvSpPr>
          <p:cNvPr id="31753" name="Text Box 3"/>
          <p:cNvSpPr txBox="1">
            <a:spLocks noChangeArrowheads="1"/>
          </p:cNvSpPr>
          <p:nvPr/>
        </p:nvSpPr>
        <p:spPr bwMode="auto">
          <a:xfrm>
            <a:off x="304800" y="1219200"/>
            <a:ext cx="8686800" cy="830263"/>
          </a:xfrm>
          <a:prstGeom prst="rect">
            <a:avLst/>
          </a:prstGeom>
          <a:noFill/>
          <a:ln w="9525">
            <a:noFill/>
            <a:miter lim="800000"/>
            <a:headEnd/>
            <a:tailEnd/>
          </a:ln>
        </p:spPr>
        <p:txBody>
          <a:bodyPr>
            <a:spAutoFit/>
          </a:bodyPr>
          <a:lstStyle/>
          <a:p>
            <a:r>
              <a:rPr lang="en-US" sz="1600" b="1">
                <a:solidFill>
                  <a:srgbClr val="002060"/>
                </a:solidFill>
              </a:rPr>
              <a:t>A charged particle of mass M and charge q=Z</a:t>
            </a:r>
            <a:r>
              <a:rPr lang="en-US" sz="1600" b="1" baseline="-25000">
                <a:solidFill>
                  <a:srgbClr val="002060"/>
                </a:solidFill>
              </a:rPr>
              <a:t>1</a:t>
            </a:r>
            <a:r>
              <a:rPr lang="en-US" sz="1600" b="1">
                <a:solidFill>
                  <a:srgbClr val="002060"/>
                </a:solidFill>
              </a:rPr>
              <a:t>e is deflected by a nucleus of charge Ze (which is partially ‘shielded’ by the electrons). During this deflection the charge is ‘accelerated’ and it therefore radiates </a:t>
            </a:r>
            <a:r>
              <a:rPr lang="en-US" sz="1600" b="1">
                <a:solidFill>
                  <a:srgbClr val="002060"/>
                </a:solidFill>
                <a:sym typeface="Wingdings" pitchFamily="2" charset="2"/>
              </a:rPr>
              <a:t> Bremsstrahlung.</a:t>
            </a:r>
            <a:r>
              <a:rPr lang="en-US" sz="1600" b="1">
                <a:solidFill>
                  <a:srgbClr val="002060"/>
                </a:solidFill>
              </a:rPr>
              <a:t>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scan0076"/>
          <p:cNvPicPr>
            <a:picLocks noChangeAspect="1" noChangeArrowheads="1"/>
          </p:cNvPicPr>
          <p:nvPr/>
        </p:nvPicPr>
        <p:blipFill>
          <a:blip r:embed="rId2" cstate="print"/>
          <a:srcRect/>
          <a:stretch>
            <a:fillRect/>
          </a:stretch>
        </p:blipFill>
        <p:spPr bwMode="auto">
          <a:xfrm>
            <a:off x="1295400" y="1066800"/>
            <a:ext cx="6248400" cy="5099050"/>
          </a:xfrm>
          <a:prstGeom prst="rect">
            <a:avLst/>
          </a:prstGeom>
          <a:noFill/>
          <a:ln w="9525">
            <a:noFill/>
            <a:miter lim="800000"/>
            <a:headEnd/>
            <a:tailEnd/>
          </a:ln>
        </p:spPr>
      </p:pic>
      <p:sp>
        <p:nvSpPr>
          <p:cNvPr id="35843" name="Slide Number Placeholder 2"/>
          <p:cNvSpPr>
            <a:spLocks noGrp="1"/>
          </p:cNvSpPr>
          <p:nvPr>
            <p:ph type="sldNum" sz="quarter" idx="12"/>
          </p:nvPr>
        </p:nvSpPr>
        <p:spPr>
          <a:noFill/>
        </p:spPr>
        <p:txBody>
          <a:bodyPr/>
          <a:lstStyle/>
          <a:p>
            <a:fld id="{5EF3D353-1653-42F3-B276-CA5AB582F76A}" type="slidenum">
              <a:rPr lang="en-US" smtClean="0"/>
              <a:pPr/>
              <a:t>29</a:t>
            </a:fld>
            <a:endParaRPr lang="en-US" smtClean="0"/>
          </a:p>
        </p:txBody>
      </p:sp>
      <p:sp>
        <p:nvSpPr>
          <p:cNvPr id="35844" name="Footer Placeholder 3"/>
          <p:cNvSpPr>
            <a:spLocks noGrp="1"/>
          </p:cNvSpPr>
          <p:nvPr>
            <p:ph type="ftr" sz="quarter" idx="11"/>
          </p:nvPr>
        </p:nvSpPr>
        <p:spPr>
          <a:noFill/>
        </p:spPr>
        <p:txBody>
          <a:bodyPr/>
          <a:lstStyle/>
          <a:p>
            <a:r>
              <a:rPr lang="en-US" smtClean="0"/>
              <a:t>W. Riegler/CERN</a:t>
            </a:r>
          </a:p>
        </p:txBody>
      </p:sp>
      <p:sp>
        <p:nvSpPr>
          <p:cNvPr id="35845" name="TextBox 5"/>
          <p:cNvSpPr txBox="1">
            <a:spLocks noChangeArrowheads="1"/>
          </p:cNvSpPr>
          <p:nvPr/>
        </p:nvSpPr>
        <p:spPr bwMode="auto">
          <a:xfrm>
            <a:off x="0" y="152400"/>
            <a:ext cx="9144000" cy="523875"/>
          </a:xfrm>
          <a:prstGeom prst="rect">
            <a:avLst/>
          </a:prstGeom>
          <a:noFill/>
          <a:ln w="9525">
            <a:noFill/>
            <a:miter lim="800000"/>
            <a:headEnd/>
            <a:tailEnd/>
          </a:ln>
        </p:spPr>
        <p:txBody>
          <a:bodyPr>
            <a:spAutoFit/>
          </a:bodyPr>
          <a:lstStyle/>
          <a:p>
            <a:pPr algn="ctr"/>
            <a:r>
              <a:rPr lang="en-US" sz="2800" b="1">
                <a:solidFill>
                  <a:srgbClr val="FF0000"/>
                </a:solidFill>
                <a:cs typeface="Arial" pitchFamily="34" charset="0"/>
              </a:rPr>
              <a:t>Bremsstrahlung + Pair Production </a:t>
            </a:r>
            <a:r>
              <a:rPr lang="en-US" sz="2800" b="1">
                <a:solidFill>
                  <a:srgbClr val="FF0000"/>
                </a:solidFill>
                <a:cs typeface="Arial" pitchFamily="34" charset="0"/>
                <a:sym typeface="Wingdings" pitchFamily="2" charset="2"/>
              </a:rPr>
              <a:t> </a:t>
            </a:r>
            <a:r>
              <a:rPr lang="en-US" sz="2800" b="1">
                <a:solidFill>
                  <a:srgbClr val="FF0000"/>
                </a:solidFill>
                <a:cs typeface="Arial" pitchFamily="34" charset="0"/>
              </a:rPr>
              <a:t>EM Shower</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Bändermodell-Potentialtöpfe.png">
            <a:hlinkClick r:id="rId2"/>
          </p:cNvPr>
          <p:cNvPicPr>
            <a:picLocks noChangeAspect="1" noChangeArrowheads="1"/>
          </p:cNvPicPr>
          <p:nvPr/>
        </p:nvPicPr>
        <p:blipFill>
          <a:blip r:embed="rId3" cstate="print"/>
          <a:srcRect r="4047"/>
          <a:stretch>
            <a:fillRect/>
          </a:stretch>
        </p:blipFill>
        <p:spPr bwMode="auto">
          <a:xfrm>
            <a:off x="5530850" y="3657600"/>
            <a:ext cx="3613150" cy="1828800"/>
          </a:xfrm>
          <a:prstGeom prst="rect">
            <a:avLst/>
          </a:prstGeom>
          <a:noFill/>
          <a:ln w="9525">
            <a:noFill/>
            <a:miter lim="800000"/>
            <a:headEnd/>
            <a:tailEnd/>
          </a:ln>
        </p:spPr>
      </p:pic>
      <p:pic>
        <p:nvPicPr>
          <p:cNvPr id="8195" name="Picture 11"/>
          <p:cNvPicPr>
            <a:picLocks noChangeAspect="1" noChangeArrowheads="1"/>
          </p:cNvPicPr>
          <p:nvPr/>
        </p:nvPicPr>
        <p:blipFill>
          <a:blip r:embed="rId4" cstate="print"/>
          <a:srcRect/>
          <a:stretch>
            <a:fillRect/>
          </a:stretch>
        </p:blipFill>
        <p:spPr bwMode="auto">
          <a:xfrm>
            <a:off x="6629400" y="1524000"/>
            <a:ext cx="2400300" cy="1295400"/>
          </a:xfrm>
          <a:prstGeom prst="rect">
            <a:avLst/>
          </a:prstGeom>
          <a:noFill/>
          <a:ln w="9525" algn="ctr">
            <a:noFill/>
            <a:miter lim="800000"/>
            <a:headEnd/>
            <a:tailEnd/>
          </a:ln>
        </p:spPr>
      </p:pic>
      <p:sp>
        <p:nvSpPr>
          <p:cNvPr id="8196" name="Text Box 9"/>
          <p:cNvSpPr txBox="1">
            <a:spLocks noChangeArrowheads="1"/>
          </p:cNvSpPr>
          <p:nvPr/>
        </p:nvSpPr>
        <p:spPr bwMode="auto">
          <a:xfrm>
            <a:off x="228600" y="762000"/>
            <a:ext cx="5410200" cy="5724525"/>
          </a:xfrm>
          <a:prstGeom prst="rect">
            <a:avLst/>
          </a:prstGeom>
          <a:noFill/>
          <a:ln w="9525">
            <a:noFill/>
            <a:miter lim="800000"/>
            <a:headEnd/>
            <a:tailEnd/>
          </a:ln>
        </p:spPr>
        <p:txBody>
          <a:bodyPr>
            <a:spAutoFit/>
          </a:bodyPr>
          <a:lstStyle/>
          <a:p>
            <a:r>
              <a:rPr lang="en-US" sz="1600" b="1">
                <a:solidFill>
                  <a:srgbClr val="FF0000"/>
                </a:solidFill>
              </a:rPr>
              <a:t>Gas Detectors </a:t>
            </a:r>
          </a:p>
          <a:p>
            <a:endParaRPr lang="en-US" sz="1600" b="1">
              <a:solidFill>
                <a:srgbClr val="FF0000"/>
              </a:solidFill>
            </a:endParaRPr>
          </a:p>
          <a:p>
            <a:r>
              <a:rPr lang="en-US" sz="1400" b="1">
                <a:solidFill>
                  <a:srgbClr val="002060"/>
                </a:solidFill>
              </a:rPr>
              <a:t>In gaseous detectors, a charged particle is liberating electrons from the atoms, which are freely bouncing between the gas atoms. </a:t>
            </a:r>
          </a:p>
          <a:p>
            <a:endParaRPr lang="en-US" sz="1400" b="1">
              <a:solidFill>
                <a:srgbClr val="002060"/>
              </a:solidFill>
            </a:endParaRPr>
          </a:p>
          <a:p>
            <a:r>
              <a:rPr lang="en-US" sz="1400" b="1">
                <a:solidFill>
                  <a:srgbClr val="008000"/>
                </a:solidFill>
              </a:rPr>
              <a:t>An applied electric field makes the electrons and ions move, </a:t>
            </a:r>
          </a:p>
          <a:p>
            <a:r>
              <a:rPr lang="en-US" sz="1400" b="1">
                <a:solidFill>
                  <a:srgbClr val="008000"/>
                </a:solidFill>
              </a:rPr>
              <a:t>which induces signals on the metal readout electrodes.</a:t>
            </a:r>
          </a:p>
          <a:p>
            <a:endParaRPr lang="en-US" sz="1600" b="1">
              <a:solidFill>
                <a:schemeClr val="accent2"/>
              </a:solidFill>
            </a:endParaRPr>
          </a:p>
          <a:p>
            <a:r>
              <a:rPr lang="en-US" sz="1600" b="1">
                <a:solidFill>
                  <a:srgbClr val="002060"/>
                </a:solidFill>
              </a:rPr>
              <a:t>For individual gas atoms, the electron energy levels are discrete.</a:t>
            </a:r>
          </a:p>
          <a:p>
            <a:endParaRPr lang="en-US" sz="1600" b="1">
              <a:solidFill>
                <a:srgbClr val="002060"/>
              </a:solidFill>
            </a:endParaRPr>
          </a:p>
          <a:p>
            <a:r>
              <a:rPr lang="en-US" sz="1600" b="1">
                <a:solidFill>
                  <a:srgbClr val="FF0000"/>
                </a:solidFill>
              </a:rPr>
              <a:t>Solid State Detectors</a:t>
            </a:r>
          </a:p>
          <a:p>
            <a:endParaRPr lang="en-US" sz="1600" b="1">
              <a:solidFill>
                <a:srgbClr val="FF0000"/>
              </a:solidFill>
            </a:endParaRPr>
          </a:p>
          <a:p>
            <a:r>
              <a:rPr lang="en-US" sz="1400" b="1">
                <a:solidFill>
                  <a:srgbClr val="008000"/>
                </a:solidFill>
              </a:rPr>
              <a:t>In solids (crystals), the electron energy levels are in ‘bands’. </a:t>
            </a:r>
          </a:p>
          <a:p>
            <a:endParaRPr lang="en-US" sz="1400" b="1">
              <a:solidFill>
                <a:schemeClr val="accent2"/>
              </a:solidFill>
            </a:endParaRPr>
          </a:p>
          <a:p>
            <a:r>
              <a:rPr lang="en-US" sz="1400" b="1">
                <a:solidFill>
                  <a:srgbClr val="002060"/>
                </a:solidFill>
              </a:rPr>
              <a:t>Inner shell electrons, in the lower energy bands,  are closely bound to the individual atoms and always stay with ‘their’ atoms.</a:t>
            </a:r>
          </a:p>
          <a:p>
            <a:endParaRPr lang="en-US" sz="1400" b="1">
              <a:solidFill>
                <a:schemeClr val="accent2"/>
              </a:solidFill>
            </a:endParaRPr>
          </a:p>
          <a:p>
            <a:r>
              <a:rPr lang="en-US" sz="1400" b="1">
                <a:solidFill>
                  <a:srgbClr val="008000"/>
                </a:solidFill>
              </a:rPr>
              <a:t>In a crystal there are however  energy bands that are still bound states of the crystal, but they belong to the entire crystal. Electrons in these bands and the holes in the lower band  can freely move around the crystal, if an electric field is applied.</a:t>
            </a:r>
          </a:p>
        </p:txBody>
      </p:sp>
      <p:sp>
        <p:nvSpPr>
          <p:cNvPr id="8197" name="Footer Placeholder 5"/>
          <p:cNvSpPr>
            <a:spLocks noGrp="1"/>
          </p:cNvSpPr>
          <p:nvPr>
            <p:ph type="ftr" sz="quarter" idx="11"/>
          </p:nvPr>
        </p:nvSpPr>
        <p:spPr>
          <a:noFill/>
        </p:spPr>
        <p:txBody>
          <a:bodyPr/>
          <a:lstStyle/>
          <a:p>
            <a:r>
              <a:rPr lang="en-US" smtClean="0"/>
              <a:t>W. Riegler/CERN</a:t>
            </a:r>
          </a:p>
        </p:txBody>
      </p:sp>
      <p:sp>
        <p:nvSpPr>
          <p:cNvPr id="8198" name="Slide Number Placeholder 4"/>
          <p:cNvSpPr>
            <a:spLocks noGrp="1"/>
          </p:cNvSpPr>
          <p:nvPr>
            <p:ph type="sldNum" sz="quarter" idx="12"/>
          </p:nvPr>
        </p:nvSpPr>
        <p:spPr>
          <a:noFill/>
        </p:spPr>
        <p:txBody>
          <a:bodyPr/>
          <a:lstStyle/>
          <a:p>
            <a:fld id="{B3386D26-6846-49C9-8289-46058D1C1476}" type="slidenum">
              <a:rPr lang="en-US" smtClean="0"/>
              <a:pPr/>
              <a:t>3</a:t>
            </a:fld>
            <a:endParaRPr lang="en-US" smtClean="0"/>
          </a:p>
        </p:txBody>
      </p:sp>
      <p:sp>
        <p:nvSpPr>
          <p:cNvPr id="8199" name="Rectangle 6"/>
          <p:cNvSpPr>
            <a:spLocks noChangeArrowheads="1"/>
          </p:cNvSpPr>
          <p:nvPr/>
        </p:nvSpPr>
        <p:spPr bwMode="auto">
          <a:xfrm>
            <a:off x="2514600" y="152400"/>
            <a:ext cx="3800475" cy="523875"/>
          </a:xfrm>
          <a:prstGeom prst="rect">
            <a:avLst/>
          </a:prstGeom>
          <a:noFill/>
          <a:ln w="9525">
            <a:noFill/>
            <a:miter lim="800000"/>
            <a:headEnd/>
            <a:tailEnd/>
          </a:ln>
        </p:spPr>
        <p:txBody>
          <a:bodyPr wrap="none">
            <a:spAutoFit/>
          </a:bodyPr>
          <a:lstStyle/>
          <a:p>
            <a:r>
              <a:rPr lang="en-US" sz="2800" b="1">
                <a:solidFill>
                  <a:srgbClr val="FF0000"/>
                </a:solidFill>
              </a:rPr>
              <a:t>Solid State Detectors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oter Placeholder 1"/>
          <p:cNvSpPr>
            <a:spLocks noGrp="1"/>
          </p:cNvSpPr>
          <p:nvPr>
            <p:ph type="ftr" sz="quarter" idx="11"/>
          </p:nvPr>
        </p:nvSpPr>
        <p:spPr>
          <a:noFill/>
        </p:spPr>
        <p:txBody>
          <a:bodyPr/>
          <a:lstStyle/>
          <a:p>
            <a:r>
              <a:rPr lang="en-US" smtClean="0"/>
              <a:t>W. Riegler/CERN</a:t>
            </a:r>
          </a:p>
        </p:txBody>
      </p:sp>
      <p:sp>
        <p:nvSpPr>
          <p:cNvPr id="36867" name="Slide Number Placeholder 2"/>
          <p:cNvSpPr>
            <a:spLocks noGrp="1"/>
          </p:cNvSpPr>
          <p:nvPr>
            <p:ph type="sldNum" sz="quarter" idx="12"/>
          </p:nvPr>
        </p:nvSpPr>
        <p:spPr>
          <a:noFill/>
        </p:spPr>
        <p:txBody>
          <a:bodyPr/>
          <a:lstStyle/>
          <a:p>
            <a:fld id="{D2A2AC62-4ECA-4D6F-9131-10E83AA3B1F6}" type="slidenum">
              <a:rPr lang="en-US" smtClean="0"/>
              <a:pPr/>
              <a:t>30</a:t>
            </a:fld>
            <a:endParaRPr lang="en-US" smtClean="0"/>
          </a:p>
        </p:txBody>
      </p:sp>
      <p:pic>
        <p:nvPicPr>
          <p:cNvPr id="36868" name="Picture 2" descr="scan0077"/>
          <p:cNvPicPr>
            <a:picLocks noChangeAspect="1" noChangeArrowheads="1"/>
          </p:cNvPicPr>
          <p:nvPr/>
        </p:nvPicPr>
        <p:blipFill>
          <a:blip r:embed="rId2" cstate="print"/>
          <a:srcRect/>
          <a:stretch>
            <a:fillRect/>
          </a:stretch>
        </p:blipFill>
        <p:spPr bwMode="auto">
          <a:xfrm>
            <a:off x="1371600" y="1143000"/>
            <a:ext cx="6096000" cy="5454650"/>
          </a:xfrm>
          <a:prstGeom prst="rect">
            <a:avLst/>
          </a:prstGeom>
          <a:noFill/>
          <a:ln w="9525">
            <a:noFill/>
            <a:miter lim="800000"/>
            <a:headEnd/>
            <a:tailEnd/>
          </a:ln>
        </p:spPr>
      </p:pic>
      <p:sp>
        <p:nvSpPr>
          <p:cNvPr id="36869" name="TextBox 4"/>
          <p:cNvSpPr txBox="1">
            <a:spLocks noChangeArrowheads="1"/>
          </p:cNvSpPr>
          <p:nvPr/>
        </p:nvSpPr>
        <p:spPr bwMode="auto">
          <a:xfrm>
            <a:off x="609600" y="0"/>
            <a:ext cx="7848600" cy="954088"/>
          </a:xfrm>
          <a:prstGeom prst="rect">
            <a:avLst/>
          </a:prstGeom>
          <a:noFill/>
          <a:ln w="9525">
            <a:noFill/>
            <a:miter lim="800000"/>
            <a:headEnd/>
            <a:tailEnd/>
          </a:ln>
        </p:spPr>
        <p:txBody>
          <a:bodyPr>
            <a:spAutoFit/>
          </a:bodyPr>
          <a:lstStyle/>
          <a:p>
            <a:pPr algn="ctr"/>
            <a:r>
              <a:rPr lang="en-US" sz="2800" b="1">
                <a:solidFill>
                  <a:srgbClr val="FF0000"/>
                </a:solidFill>
              </a:rPr>
              <a:t>Electro-Magnetic Shower of High Energy Electrons and Photons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scan0078"/>
          <p:cNvPicPr>
            <a:picLocks noChangeAspect="1" noChangeArrowheads="1"/>
          </p:cNvPicPr>
          <p:nvPr/>
        </p:nvPicPr>
        <p:blipFill>
          <a:blip r:embed="rId2" cstate="print"/>
          <a:srcRect/>
          <a:stretch>
            <a:fillRect/>
          </a:stretch>
        </p:blipFill>
        <p:spPr bwMode="auto">
          <a:xfrm>
            <a:off x="152400" y="1008063"/>
            <a:ext cx="5257800" cy="5468937"/>
          </a:xfrm>
          <a:prstGeom prst="rect">
            <a:avLst/>
          </a:prstGeom>
          <a:noFill/>
          <a:ln w="9525">
            <a:noFill/>
            <a:miter lim="800000"/>
            <a:headEnd/>
            <a:tailEnd/>
          </a:ln>
        </p:spPr>
      </p:pic>
      <p:sp>
        <p:nvSpPr>
          <p:cNvPr id="37891" name="Footer Placeholder 3"/>
          <p:cNvSpPr>
            <a:spLocks noGrp="1"/>
          </p:cNvSpPr>
          <p:nvPr>
            <p:ph type="ftr" sz="quarter" idx="11"/>
          </p:nvPr>
        </p:nvSpPr>
        <p:spPr>
          <a:noFill/>
        </p:spPr>
        <p:txBody>
          <a:bodyPr/>
          <a:lstStyle/>
          <a:p>
            <a:r>
              <a:rPr lang="en-US" smtClean="0"/>
              <a:t>W. Riegler/CERN</a:t>
            </a:r>
          </a:p>
        </p:txBody>
      </p:sp>
      <p:sp>
        <p:nvSpPr>
          <p:cNvPr id="37892" name="Slide Number Placeholder 2"/>
          <p:cNvSpPr>
            <a:spLocks noGrp="1"/>
          </p:cNvSpPr>
          <p:nvPr>
            <p:ph type="sldNum" sz="quarter" idx="12"/>
          </p:nvPr>
        </p:nvSpPr>
        <p:spPr>
          <a:noFill/>
        </p:spPr>
        <p:txBody>
          <a:bodyPr/>
          <a:lstStyle/>
          <a:p>
            <a:fld id="{514AFE7F-1C4E-45F1-86AB-43CFFFE59B7E}" type="slidenum">
              <a:rPr lang="en-US" smtClean="0"/>
              <a:pPr/>
              <a:t>31</a:t>
            </a:fld>
            <a:endParaRPr lang="en-US" smtClean="0"/>
          </a:p>
        </p:txBody>
      </p:sp>
      <p:pic>
        <p:nvPicPr>
          <p:cNvPr id="37893" name="Picture 2" descr="scan0078"/>
          <p:cNvPicPr>
            <a:picLocks noChangeAspect="1" noChangeArrowheads="1"/>
          </p:cNvPicPr>
          <p:nvPr/>
        </p:nvPicPr>
        <p:blipFill>
          <a:blip r:embed="rId3" cstate="print"/>
          <a:srcRect/>
          <a:stretch>
            <a:fillRect/>
          </a:stretch>
        </p:blipFill>
        <p:spPr bwMode="auto">
          <a:xfrm>
            <a:off x="5257800" y="1371600"/>
            <a:ext cx="3644900" cy="1905000"/>
          </a:xfrm>
          <a:prstGeom prst="rect">
            <a:avLst/>
          </a:prstGeom>
          <a:noFill/>
          <a:ln w="9525">
            <a:noFill/>
            <a:miter lim="800000"/>
            <a:headEnd/>
            <a:tailEnd/>
          </a:ln>
        </p:spPr>
      </p:pic>
      <p:sp>
        <p:nvSpPr>
          <p:cNvPr id="37894" name="TextBox 5"/>
          <p:cNvSpPr txBox="1">
            <a:spLocks noChangeArrowheads="1"/>
          </p:cNvSpPr>
          <p:nvPr/>
        </p:nvSpPr>
        <p:spPr bwMode="auto">
          <a:xfrm>
            <a:off x="381000" y="0"/>
            <a:ext cx="8001000" cy="954088"/>
          </a:xfrm>
          <a:prstGeom prst="rect">
            <a:avLst/>
          </a:prstGeom>
          <a:noFill/>
          <a:ln w="9525">
            <a:noFill/>
            <a:miter lim="800000"/>
            <a:headEnd/>
            <a:tailEnd/>
          </a:ln>
        </p:spPr>
        <p:txBody>
          <a:bodyPr>
            <a:spAutoFit/>
          </a:bodyPr>
          <a:lstStyle/>
          <a:p>
            <a:pPr algn="ctr"/>
            <a:r>
              <a:rPr lang="en-US" sz="2800" b="1">
                <a:solidFill>
                  <a:srgbClr val="FF0000"/>
                </a:solidFill>
              </a:rPr>
              <a:t>Calorimetry: Energy Measurement by total Absorption of Particles</a:t>
            </a:r>
          </a:p>
        </p:txBody>
      </p:sp>
      <p:sp>
        <p:nvSpPr>
          <p:cNvPr id="7" name="TextBox 6"/>
          <p:cNvSpPr txBox="1"/>
          <p:nvPr/>
        </p:nvSpPr>
        <p:spPr>
          <a:xfrm>
            <a:off x="5105400" y="3276600"/>
            <a:ext cx="3886200" cy="3323987"/>
          </a:xfrm>
          <a:prstGeom prst="rect">
            <a:avLst/>
          </a:prstGeom>
          <a:noFill/>
        </p:spPr>
        <p:txBody>
          <a:bodyPr wrap="square">
            <a:spAutoFit/>
          </a:bodyPr>
          <a:lstStyle/>
          <a:p>
            <a:pPr>
              <a:defRPr/>
            </a:pPr>
            <a:r>
              <a:rPr lang="en-US" sz="1400" b="1" dirty="0">
                <a:solidFill>
                  <a:schemeClr val="accent6"/>
                </a:solidFill>
              </a:rPr>
              <a:t>Only Electrons and High Energy Photons show EM cascades at current </a:t>
            </a:r>
            <a:r>
              <a:rPr lang="en-US" sz="1400" b="1" dirty="0" err="1">
                <a:solidFill>
                  <a:schemeClr val="accent6"/>
                </a:solidFill>
              </a:rPr>
              <a:t>GeV-TeV</a:t>
            </a:r>
            <a:r>
              <a:rPr lang="en-US" sz="1400" b="1" dirty="0">
                <a:solidFill>
                  <a:schemeClr val="accent6"/>
                </a:solidFill>
              </a:rPr>
              <a:t> level Energies.</a:t>
            </a:r>
          </a:p>
          <a:p>
            <a:pPr>
              <a:defRPr/>
            </a:pPr>
            <a:endParaRPr lang="en-US" sz="1400" b="1" dirty="0">
              <a:solidFill>
                <a:schemeClr val="accent6"/>
              </a:solidFill>
            </a:endParaRPr>
          </a:p>
          <a:p>
            <a:pPr>
              <a:defRPr/>
            </a:pPr>
            <a:r>
              <a:rPr lang="en-US" sz="1400" b="1" dirty="0">
                <a:solidFill>
                  <a:srgbClr val="008000"/>
                </a:solidFill>
              </a:rPr>
              <a:t>Strongly interacting particles like </a:t>
            </a:r>
            <a:r>
              <a:rPr lang="en-US" sz="1400" b="1" dirty="0" err="1">
                <a:solidFill>
                  <a:srgbClr val="008000"/>
                </a:solidFill>
              </a:rPr>
              <a:t>Pions</a:t>
            </a:r>
            <a:r>
              <a:rPr lang="en-US" sz="1400" b="1" dirty="0">
                <a:solidFill>
                  <a:srgbClr val="008000"/>
                </a:solidFill>
              </a:rPr>
              <a:t>, </a:t>
            </a:r>
            <a:r>
              <a:rPr lang="en-US" sz="1400" b="1" dirty="0" err="1">
                <a:solidFill>
                  <a:srgbClr val="008000"/>
                </a:solidFill>
              </a:rPr>
              <a:t>Kaons</a:t>
            </a:r>
            <a:r>
              <a:rPr lang="en-US" sz="1400" b="1" dirty="0">
                <a:solidFill>
                  <a:srgbClr val="008000"/>
                </a:solidFill>
              </a:rPr>
              <a:t>, produce </a:t>
            </a:r>
            <a:r>
              <a:rPr lang="en-US" sz="1400" b="1" dirty="0" err="1" smtClean="0">
                <a:solidFill>
                  <a:srgbClr val="008000"/>
                </a:solidFill>
              </a:rPr>
              <a:t>hadonic</a:t>
            </a:r>
            <a:r>
              <a:rPr lang="en-US" sz="1400" b="1" dirty="0" smtClean="0">
                <a:solidFill>
                  <a:srgbClr val="008000"/>
                </a:solidFill>
              </a:rPr>
              <a:t> </a:t>
            </a:r>
            <a:r>
              <a:rPr lang="en-US" sz="1400" b="1" dirty="0">
                <a:solidFill>
                  <a:srgbClr val="008000"/>
                </a:solidFill>
              </a:rPr>
              <a:t>showers in a similar fashion to the EM cascade</a:t>
            </a:r>
          </a:p>
          <a:p>
            <a:pPr>
              <a:buFont typeface="Wingdings" pitchFamily="2" charset="2"/>
              <a:buChar char="à"/>
              <a:defRPr/>
            </a:pPr>
            <a:r>
              <a:rPr lang="en-US" sz="1400" b="1" dirty="0" err="1">
                <a:solidFill>
                  <a:srgbClr val="008000"/>
                </a:solidFill>
                <a:sym typeface="Wingdings" pitchFamily="2" charset="2"/>
              </a:rPr>
              <a:t>Hadronic</a:t>
            </a:r>
            <a:r>
              <a:rPr lang="en-US" sz="1400" b="1" dirty="0">
                <a:solidFill>
                  <a:srgbClr val="008000"/>
                </a:solidFill>
                <a:sym typeface="Wingdings" pitchFamily="2" charset="2"/>
              </a:rPr>
              <a:t> </a:t>
            </a:r>
            <a:r>
              <a:rPr lang="en-US" sz="1400" b="1" dirty="0" err="1" smtClean="0">
                <a:solidFill>
                  <a:srgbClr val="008000"/>
                </a:solidFill>
                <a:sym typeface="Wingdings" pitchFamily="2" charset="2"/>
              </a:rPr>
              <a:t>calorimetry</a:t>
            </a:r>
            <a:endParaRPr lang="en-US" sz="1400" b="1" dirty="0" smtClean="0">
              <a:solidFill>
                <a:srgbClr val="008000"/>
              </a:solidFill>
              <a:sym typeface="Wingdings" pitchFamily="2" charset="2"/>
            </a:endParaRPr>
          </a:p>
          <a:p>
            <a:pPr>
              <a:buFont typeface="Wingdings" pitchFamily="2" charset="2"/>
              <a:buChar char="à"/>
              <a:defRPr/>
            </a:pPr>
            <a:endParaRPr lang="en-US" sz="1400" b="1" dirty="0">
              <a:solidFill>
                <a:srgbClr val="008000"/>
              </a:solidFill>
              <a:sym typeface="Wingdings" pitchFamily="2" charset="2"/>
            </a:endParaRPr>
          </a:p>
          <a:p>
            <a:pPr>
              <a:defRPr/>
            </a:pPr>
            <a:r>
              <a:rPr lang="en-US" sz="1400" b="1" dirty="0" smtClean="0">
                <a:solidFill>
                  <a:srgbClr val="002060"/>
                </a:solidFill>
                <a:sym typeface="Wingdings" pitchFamily="2" charset="2"/>
              </a:rPr>
              <a:t>Momentum Spectrometer: </a:t>
            </a:r>
            <a:r>
              <a:rPr lang="el-GR" sz="1400" b="1" dirty="0" smtClean="0">
                <a:solidFill>
                  <a:srgbClr val="002060"/>
                </a:solidFill>
                <a:sym typeface="Wingdings" pitchFamily="2" charset="2"/>
              </a:rPr>
              <a:t>Δ</a:t>
            </a:r>
            <a:r>
              <a:rPr lang="en-US" sz="1400" b="1" dirty="0" smtClean="0">
                <a:solidFill>
                  <a:srgbClr val="002060"/>
                </a:solidFill>
                <a:sym typeface="Wingdings" pitchFamily="2" charset="2"/>
              </a:rPr>
              <a:t>p/p </a:t>
            </a:r>
            <a:r>
              <a:rPr lang="el-GR" sz="1400" b="1" dirty="0" smtClean="0">
                <a:solidFill>
                  <a:srgbClr val="002060"/>
                </a:solidFill>
                <a:sym typeface="Wingdings" pitchFamily="2" charset="2"/>
              </a:rPr>
              <a:t>α</a:t>
            </a:r>
            <a:r>
              <a:rPr lang="en-US" sz="1400" b="1" dirty="0" smtClean="0">
                <a:solidFill>
                  <a:srgbClr val="002060"/>
                </a:solidFill>
                <a:sym typeface="Wingdings" pitchFamily="2" charset="2"/>
              </a:rPr>
              <a:t> p</a:t>
            </a:r>
          </a:p>
          <a:p>
            <a:pPr>
              <a:defRPr/>
            </a:pPr>
            <a:endParaRPr lang="en-US" sz="1400" b="1" dirty="0" smtClean="0">
              <a:solidFill>
                <a:srgbClr val="002060"/>
              </a:solidFill>
              <a:sym typeface="Wingdings" pitchFamily="2" charset="2"/>
            </a:endParaRPr>
          </a:p>
          <a:p>
            <a:pPr>
              <a:defRPr/>
            </a:pPr>
            <a:r>
              <a:rPr lang="en-US" sz="1400" b="1" dirty="0" smtClean="0">
                <a:solidFill>
                  <a:srgbClr val="002060"/>
                </a:solidFill>
                <a:sym typeface="Wingdings" pitchFamily="2" charset="2"/>
              </a:rPr>
              <a:t>Calorimeter: </a:t>
            </a:r>
            <a:r>
              <a:rPr lang="el-GR" sz="1400" b="1" dirty="0">
                <a:solidFill>
                  <a:srgbClr val="002060"/>
                </a:solidFill>
                <a:sym typeface="Wingdings" pitchFamily="2" charset="2"/>
              </a:rPr>
              <a:t>Δ </a:t>
            </a:r>
            <a:r>
              <a:rPr lang="en-US" sz="1400" b="1" dirty="0" smtClean="0">
                <a:solidFill>
                  <a:srgbClr val="002060"/>
                </a:solidFill>
                <a:sym typeface="Wingdings" pitchFamily="2" charset="2"/>
              </a:rPr>
              <a:t>E/E </a:t>
            </a:r>
            <a:r>
              <a:rPr lang="el-GR" sz="1400" b="1" dirty="0">
                <a:solidFill>
                  <a:srgbClr val="002060"/>
                </a:solidFill>
                <a:sym typeface="Wingdings" pitchFamily="2" charset="2"/>
              </a:rPr>
              <a:t>α</a:t>
            </a:r>
            <a:r>
              <a:rPr lang="en-US" sz="1400" b="1" dirty="0" smtClean="0">
                <a:solidFill>
                  <a:srgbClr val="002060"/>
                </a:solidFill>
                <a:sym typeface="Wingdings" pitchFamily="2" charset="2"/>
              </a:rPr>
              <a:t> 1/</a:t>
            </a:r>
            <a:r>
              <a:rPr lang="el-GR" sz="1400" b="1" dirty="0">
                <a:solidFill>
                  <a:srgbClr val="002060"/>
                </a:solidFill>
                <a:sym typeface="Wingdings" pitchFamily="2" charset="2"/>
              </a:rPr>
              <a:t> √ </a:t>
            </a:r>
            <a:r>
              <a:rPr lang="en-US" sz="1400" b="1" dirty="0" smtClean="0">
                <a:solidFill>
                  <a:srgbClr val="002060"/>
                </a:solidFill>
                <a:sym typeface="Wingdings" pitchFamily="2" charset="2"/>
              </a:rPr>
              <a:t>E</a:t>
            </a:r>
          </a:p>
          <a:p>
            <a:pPr>
              <a:defRPr/>
            </a:pPr>
            <a:endParaRPr lang="en-US" sz="1400" b="1" dirty="0">
              <a:solidFill>
                <a:srgbClr val="008000"/>
              </a:solidFill>
              <a:sym typeface="Wingdings" pitchFamily="2" charset="2"/>
            </a:endParaRPr>
          </a:p>
          <a:p>
            <a:pPr>
              <a:defRPr/>
            </a:pPr>
            <a:r>
              <a:rPr lang="en-US" sz="1400" b="1" dirty="0" smtClean="0">
                <a:solidFill>
                  <a:srgbClr val="008000"/>
                </a:solidFill>
                <a:sym typeface="Wingdings" pitchFamily="2" charset="2"/>
              </a:rPr>
              <a:t>Energy measurement improves with higher particle energies – LHC !</a:t>
            </a:r>
            <a:r>
              <a:rPr lang="el-GR" sz="1400" b="1" dirty="0" smtClean="0">
                <a:solidFill>
                  <a:srgbClr val="008000"/>
                </a:solidFill>
                <a:sym typeface="Wingdings" pitchFamily="2" charset="2"/>
              </a:rPr>
              <a:t> </a:t>
            </a:r>
            <a:endParaRPr lang="en-US" sz="1400" b="1" dirty="0">
              <a:solidFill>
                <a:srgbClr val="0080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scan0079"/>
          <p:cNvPicPr>
            <a:picLocks noChangeAspect="1" noChangeArrowheads="1"/>
          </p:cNvPicPr>
          <p:nvPr/>
        </p:nvPicPr>
        <p:blipFill>
          <a:blip r:embed="rId2" cstate="print"/>
          <a:srcRect/>
          <a:stretch>
            <a:fillRect/>
          </a:stretch>
        </p:blipFill>
        <p:spPr bwMode="auto">
          <a:xfrm>
            <a:off x="533400" y="1143000"/>
            <a:ext cx="4876800" cy="5334000"/>
          </a:xfrm>
          <a:prstGeom prst="rect">
            <a:avLst/>
          </a:prstGeom>
          <a:noFill/>
          <a:ln w="9525">
            <a:noFill/>
            <a:miter lim="800000"/>
            <a:headEnd/>
            <a:tailEnd/>
          </a:ln>
        </p:spPr>
      </p:pic>
      <p:sp>
        <p:nvSpPr>
          <p:cNvPr id="38915" name="Footer Placeholder 3"/>
          <p:cNvSpPr>
            <a:spLocks noGrp="1"/>
          </p:cNvSpPr>
          <p:nvPr>
            <p:ph type="ftr" sz="quarter" idx="11"/>
          </p:nvPr>
        </p:nvSpPr>
        <p:spPr>
          <a:noFill/>
        </p:spPr>
        <p:txBody>
          <a:bodyPr/>
          <a:lstStyle/>
          <a:p>
            <a:r>
              <a:rPr lang="en-US" smtClean="0"/>
              <a:t>W. Riegler/CERN</a:t>
            </a:r>
          </a:p>
        </p:txBody>
      </p:sp>
      <p:sp>
        <p:nvSpPr>
          <p:cNvPr id="38916" name="Slide Number Placeholder 2"/>
          <p:cNvSpPr>
            <a:spLocks noGrp="1"/>
          </p:cNvSpPr>
          <p:nvPr>
            <p:ph type="sldNum" sz="quarter" idx="12"/>
          </p:nvPr>
        </p:nvSpPr>
        <p:spPr>
          <a:noFill/>
        </p:spPr>
        <p:txBody>
          <a:bodyPr/>
          <a:lstStyle/>
          <a:p>
            <a:fld id="{FE20045A-F8B2-4FF0-9C68-AFFD1B14F2F7}" type="slidenum">
              <a:rPr lang="en-US" smtClean="0"/>
              <a:pPr/>
              <a:t>32</a:t>
            </a:fld>
            <a:endParaRPr lang="en-US" smtClean="0"/>
          </a:p>
        </p:txBody>
      </p:sp>
      <p:sp>
        <p:nvSpPr>
          <p:cNvPr id="38917" name="TextBox 5"/>
          <p:cNvSpPr txBox="1">
            <a:spLocks noChangeArrowheads="1"/>
          </p:cNvSpPr>
          <p:nvPr/>
        </p:nvSpPr>
        <p:spPr bwMode="auto">
          <a:xfrm>
            <a:off x="5791200" y="2438400"/>
            <a:ext cx="2590800" cy="2586038"/>
          </a:xfrm>
          <a:prstGeom prst="rect">
            <a:avLst/>
          </a:prstGeom>
          <a:noFill/>
          <a:ln w="9525">
            <a:noFill/>
            <a:miter lim="800000"/>
            <a:headEnd/>
            <a:tailEnd/>
          </a:ln>
        </p:spPr>
        <p:txBody>
          <a:bodyPr>
            <a:spAutoFit/>
          </a:bodyPr>
          <a:lstStyle/>
          <a:p>
            <a:r>
              <a:rPr lang="en-US" b="1">
                <a:solidFill>
                  <a:srgbClr val="002060"/>
                </a:solidFill>
              </a:rPr>
              <a:t>Liquid Nobel Gases</a:t>
            </a:r>
          </a:p>
          <a:p>
            <a:r>
              <a:rPr lang="en-US" b="1">
                <a:solidFill>
                  <a:srgbClr val="002060"/>
                </a:solidFill>
              </a:rPr>
              <a:t>(Nobel Liquids)</a:t>
            </a:r>
          </a:p>
          <a:p>
            <a:endParaRPr lang="en-US" b="1">
              <a:solidFill>
                <a:srgbClr val="009900"/>
              </a:solidFill>
            </a:endParaRPr>
          </a:p>
          <a:p>
            <a:endParaRPr lang="en-US" b="1">
              <a:solidFill>
                <a:srgbClr val="009900"/>
              </a:solidFill>
            </a:endParaRPr>
          </a:p>
          <a:p>
            <a:endParaRPr lang="en-US" b="1">
              <a:solidFill>
                <a:srgbClr val="009900"/>
              </a:solidFill>
            </a:endParaRPr>
          </a:p>
          <a:p>
            <a:endParaRPr lang="en-US" b="1">
              <a:solidFill>
                <a:srgbClr val="009900"/>
              </a:solidFill>
            </a:endParaRPr>
          </a:p>
          <a:p>
            <a:r>
              <a:rPr lang="en-US" b="1">
                <a:solidFill>
                  <a:srgbClr val="008000"/>
                </a:solidFill>
              </a:rPr>
              <a:t>Scintillating Crystals, </a:t>
            </a:r>
          </a:p>
          <a:p>
            <a:r>
              <a:rPr lang="en-US" b="1">
                <a:solidFill>
                  <a:srgbClr val="008000"/>
                </a:solidFill>
              </a:rPr>
              <a:t>Plastic Scintillators</a:t>
            </a:r>
          </a:p>
          <a:p>
            <a:endParaRPr lang="en-US" b="1">
              <a:solidFill>
                <a:srgbClr val="009900"/>
              </a:solidFill>
            </a:endParaRPr>
          </a:p>
        </p:txBody>
      </p:sp>
      <p:sp>
        <p:nvSpPr>
          <p:cNvPr id="38918" name="TextBox 5"/>
          <p:cNvSpPr txBox="1">
            <a:spLocks noChangeArrowheads="1"/>
          </p:cNvSpPr>
          <p:nvPr/>
        </p:nvSpPr>
        <p:spPr bwMode="auto">
          <a:xfrm>
            <a:off x="381000" y="0"/>
            <a:ext cx="8001000" cy="954088"/>
          </a:xfrm>
          <a:prstGeom prst="rect">
            <a:avLst/>
          </a:prstGeom>
          <a:noFill/>
          <a:ln w="9525">
            <a:noFill/>
            <a:miter lim="800000"/>
            <a:headEnd/>
            <a:tailEnd/>
          </a:ln>
        </p:spPr>
        <p:txBody>
          <a:bodyPr>
            <a:spAutoFit/>
          </a:bodyPr>
          <a:lstStyle/>
          <a:p>
            <a:pPr algn="ctr"/>
            <a:r>
              <a:rPr lang="en-US" sz="2800" b="1">
                <a:solidFill>
                  <a:srgbClr val="FF0000"/>
                </a:solidFill>
              </a:rPr>
              <a:t>Calorimetry: Energy Measurement by total Absorption of Particles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oter Placeholder 1"/>
          <p:cNvSpPr>
            <a:spLocks noGrp="1"/>
          </p:cNvSpPr>
          <p:nvPr>
            <p:ph type="ftr" sz="quarter" idx="11"/>
          </p:nvPr>
        </p:nvSpPr>
        <p:spPr>
          <a:noFill/>
        </p:spPr>
        <p:txBody>
          <a:bodyPr/>
          <a:lstStyle/>
          <a:p>
            <a:r>
              <a:rPr lang="en-US" smtClean="0"/>
              <a:t>W. Riegler/CERN</a:t>
            </a:r>
          </a:p>
        </p:txBody>
      </p:sp>
      <p:sp>
        <p:nvSpPr>
          <p:cNvPr id="40963" name="Slide Number Placeholder 2"/>
          <p:cNvSpPr>
            <a:spLocks noGrp="1"/>
          </p:cNvSpPr>
          <p:nvPr>
            <p:ph type="sldNum" sz="quarter" idx="12"/>
          </p:nvPr>
        </p:nvSpPr>
        <p:spPr>
          <a:noFill/>
        </p:spPr>
        <p:txBody>
          <a:bodyPr/>
          <a:lstStyle/>
          <a:p>
            <a:fld id="{1D1C2C43-CEFB-4374-81D1-2E87EE393F38}" type="slidenum">
              <a:rPr lang="en-US" smtClean="0"/>
              <a:pPr/>
              <a:t>33</a:t>
            </a:fld>
            <a:endParaRPr lang="en-US" smtClean="0"/>
          </a:p>
        </p:txBody>
      </p:sp>
      <p:sp>
        <p:nvSpPr>
          <p:cNvPr id="40964" name="TextBox 5"/>
          <p:cNvSpPr txBox="1">
            <a:spLocks noChangeArrowheads="1"/>
          </p:cNvSpPr>
          <p:nvPr/>
        </p:nvSpPr>
        <p:spPr bwMode="auto">
          <a:xfrm>
            <a:off x="381000" y="0"/>
            <a:ext cx="8001000" cy="523875"/>
          </a:xfrm>
          <a:prstGeom prst="rect">
            <a:avLst/>
          </a:prstGeom>
          <a:noFill/>
          <a:ln w="9525">
            <a:noFill/>
            <a:miter lim="800000"/>
            <a:headEnd/>
            <a:tailEnd/>
          </a:ln>
        </p:spPr>
        <p:txBody>
          <a:bodyPr>
            <a:spAutoFit/>
          </a:bodyPr>
          <a:lstStyle/>
          <a:p>
            <a:pPr algn="ctr"/>
            <a:r>
              <a:rPr lang="en-US" sz="2800" b="1">
                <a:solidFill>
                  <a:srgbClr val="FF0000"/>
                </a:solidFill>
              </a:rPr>
              <a:t>Calorimetry</a:t>
            </a:r>
          </a:p>
        </p:txBody>
      </p:sp>
      <p:sp>
        <p:nvSpPr>
          <p:cNvPr id="40965" name="TextBox 4"/>
          <p:cNvSpPr txBox="1">
            <a:spLocks noChangeArrowheads="1"/>
          </p:cNvSpPr>
          <p:nvPr/>
        </p:nvSpPr>
        <p:spPr bwMode="auto">
          <a:xfrm>
            <a:off x="304800" y="685800"/>
            <a:ext cx="7467600" cy="4924425"/>
          </a:xfrm>
          <a:prstGeom prst="rect">
            <a:avLst/>
          </a:prstGeom>
          <a:noFill/>
          <a:ln w="9525">
            <a:noFill/>
            <a:miter lim="800000"/>
            <a:headEnd/>
            <a:tailEnd/>
          </a:ln>
        </p:spPr>
        <p:txBody>
          <a:bodyPr>
            <a:spAutoFit/>
          </a:bodyPr>
          <a:lstStyle/>
          <a:p>
            <a:r>
              <a:rPr lang="en-US" sz="1600" b="1"/>
              <a:t>Calorimeters can be classified into:</a:t>
            </a:r>
          </a:p>
          <a:p>
            <a:endParaRPr lang="en-US" b="1">
              <a:solidFill>
                <a:srgbClr val="002060"/>
              </a:solidFill>
            </a:endParaRPr>
          </a:p>
          <a:p>
            <a:r>
              <a:rPr lang="en-US" b="1">
                <a:solidFill>
                  <a:srgbClr val="008000"/>
                </a:solidFill>
              </a:rPr>
              <a:t>Electromagnetic Calorimeters,  </a:t>
            </a:r>
          </a:p>
          <a:p>
            <a:r>
              <a:rPr lang="en-US" sz="1400" b="1">
                <a:solidFill>
                  <a:srgbClr val="002060"/>
                </a:solidFill>
              </a:rPr>
              <a:t>to measure electrons and photons through their EM interactions.</a:t>
            </a:r>
          </a:p>
          <a:p>
            <a:endParaRPr lang="en-US" b="1">
              <a:solidFill>
                <a:srgbClr val="002060"/>
              </a:solidFill>
            </a:endParaRPr>
          </a:p>
          <a:p>
            <a:r>
              <a:rPr lang="en-US" b="1">
                <a:solidFill>
                  <a:srgbClr val="008000"/>
                </a:solidFill>
              </a:rPr>
              <a:t>Hadron Calorimeters,</a:t>
            </a:r>
          </a:p>
          <a:p>
            <a:r>
              <a:rPr lang="en-US" sz="1400" b="1">
                <a:solidFill>
                  <a:srgbClr val="002060"/>
                </a:solidFill>
              </a:rPr>
              <a:t>Used to measure hadrons through their strong and EM interactions.</a:t>
            </a:r>
          </a:p>
          <a:p>
            <a:endParaRPr lang="en-US" b="1">
              <a:solidFill>
                <a:srgbClr val="002060"/>
              </a:solidFill>
            </a:endParaRPr>
          </a:p>
          <a:p>
            <a:r>
              <a:rPr lang="en-US" sz="1600" b="1"/>
              <a:t>The construction can be classified into:</a:t>
            </a:r>
          </a:p>
          <a:p>
            <a:endParaRPr lang="en-US" b="1">
              <a:solidFill>
                <a:srgbClr val="002060"/>
              </a:solidFill>
            </a:endParaRPr>
          </a:p>
          <a:p>
            <a:r>
              <a:rPr lang="en-US" b="1">
                <a:solidFill>
                  <a:srgbClr val="008000"/>
                </a:solidFill>
              </a:rPr>
              <a:t>Homogeneous Calorimeters,</a:t>
            </a:r>
          </a:p>
          <a:p>
            <a:r>
              <a:rPr lang="en-US" sz="1400" b="1">
                <a:solidFill>
                  <a:srgbClr val="002060"/>
                </a:solidFill>
              </a:rPr>
              <a:t>that are built of only one type of material that performs both tasks, energy degradation and signal generation.</a:t>
            </a:r>
          </a:p>
          <a:p>
            <a:endParaRPr lang="en-US" b="1">
              <a:solidFill>
                <a:srgbClr val="002060"/>
              </a:solidFill>
            </a:endParaRPr>
          </a:p>
          <a:p>
            <a:r>
              <a:rPr lang="en-US" b="1">
                <a:solidFill>
                  <a:srgbClr val="008000"/>
                </a:solidFill>
              </a:rPr>
              <a:t>Sampling Calorimeters,</a:t>
            </a:r>
          </a:p>
          <a:p>
            <a:r>
              <a:rPr lang="en-US" sz="1400" b="1">
                <a:solidFill>
                  <a:srgbClr val="002060"/>
                </a:solidFill>
              </a:rPr>
              <a:t>that consist of alternating layers of an absorber, a dense material used to degrade the energy of the incident particle, and an active medium that provides the detectable signal.</a:t>
            </a:r>
            <a:endParaRPr lang="en-US" sz="1400" b="1">
              <a:solidFill>
                <a:srgbClr val="008000"/>
              </a:solidFill>
            </a:endParaRPr>
          </a:p>
          <a:p>
            <a:endParaRPr lang="en-US" b="1">
              <a:solidFill>
                <a:srgbClr val="002060"/>
              </a:solidFill>
            </a:endParaRPr>
          </a:p>
        </p:txBody>
      </p:sp>
      <p:sp>
        <p:nvSpPr>
          <p:cNvPr id="40966" name="Rectangle 5"/>
          <p:cNvSpPr>
            <a:spLocks noChangeArrowheads="1"/>
          </p:cNvSpPr>
          <p:nvPr/>
        </p:nvSpPr>
        <p:spPr bwMode="auto">
          <a:xfrm>
            <a:off x="3657600" y="5791200"/>
            <a:ext cx="5029200" cy="246063"/>
          </a:xfrm>
          <a:prstGeom prst="rect">
            <a:avLst/>
          </a:prstGeom>
          <a:noFill/>
          <a:ln w="9525">
            <a:noFill/>
            <a:miter lim="800000"/>
            <a:headEnd/>
            <a:tailEnd/>
          </a:ln>
        </p:spPr>
        <p:txBody>
          <a:bodyPr>
            <a:spAutoFit/>
          </a:bodyPr>
          <a:lstStyle/>
          <a:p>
            <a:r>
              <a:rPr lang="en-US" sz="1000" b="1"/>
              <a:t>C.W. Fabjan and F. Gianotti, Rev. Mod. Phys., Vol. 75, N0. 4, October 2003</a:t>
            </a:r>
            <a:endParaRPr lang="en-US" sz="10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oter Placeholder 1"/>
          <p:cNvSpPr>
            <a:spLocks noGrp="1"/>
          </p:cNvSpPr>
          <p:nvPr>
            <p:ph type="ftr" sz="quarter" idx="11"/>
          </p:nvPr>
        </p:nvSpPr>
        <p:spPr>
          <a:noFill/>
        </p:spPr>
        <p:txBody>
          <a:bodyPr/>
          <a:lstStyle/>
          <a:p>
            <a:r>
              <a:rPr lang="en-US" smtClean="0"/>
              <a:t>W. Riegler/CERN</a:t>
            </a:r>
          </a:p>
        </p:txBody>
      </p:sp>
      <p:sp>
        <p:nvSpPr>
          <p:cNvPr id="41987" name="Slide Number Placeholder 2"/>
          <p:cNvSpPr>
            <a:spLocks noGrp="1"/>
          </p:cNvSpPr>
          <p:nvPr>
            <p:ph type="sldNum" sz="quarter" idx="12"/>
          </p:nvPr>
        </p:nvSpPr>
        <p:spPr>
          <a:noFill/>
        </p:spPr>
        <p:txBody>
          <a:bodyPr/>
          <a:lstStyle/>
          <a:p>
            <a:fld id="{0783A6E8-35CD-4675-90BF-6ADD3040F8EC}" type="slidenum">
              <a:rPr lang="en-US" smtClean="0"/>
              <a:pPr/>
              <a:t>34</a:t>
            </a:fld>
            <a:endParaRPr lang="en-US" smtClean="0"/>
          </a:p>
        </p:txBody>
      </p:sp>
      <p:sp>
        <p:nvSpPr>
          <p:cNvPr id="41988" name="TextBox 5"/>
          <p:cNvSpPr txBox="1">
            <a:spLocks noChangeArrowheads="1"/>
          </p:cNvSpPr>
          <p:nvPr/>
        </p:nvSpPr>
        <p:spPr bwMode="auto">
          <a:xfrm>
            <a:off x="381000" y="0"/>
            <a:ext cx="8001000" cy="523875"/>
          </a:xfrm>
          <a:prstGeom prst="rect">
            <a:avLst/>
          </a:prstGeom>
          <a:noFill/>
          <a:ln w="9525">
            <a:noFill/>
            <a:miter lim="800000"/>
            <a:headEnd/>
            <a:tailEnd/>
          </a:ln>
        </p:spPr>
        <p:txBody>
          <a:bodyPr>
            <a:spAutoFit/>
          </a:bodyPr>
          <a:lstStyle/>
          <a:p>
            <a:pPr algn="ctr"/>
            <a:r>
              <a:rPr lang="en-US" sz="2800" b="1">
                <a:solidFill>
                  <a:srgbClr val="FF0000"/>
                </a:solidFill>
              </a:rPr>
              <a:t>Calorimetry</a:t>
            </a:r>
          </a:p>
        </p:txBody>
      </p:sp>
      <p:sp>
        <p:nvSpPr>
          <p:cNvPr id="41989" name="TextBox 4"/>
          <p:cNvSpPr txBox="1">
            <a:spLocks noChangeArrowheads="1"/>
          </p:cNvSpPr>
          <p:nvPr/>
        </p:nvSpPr>
        <p:spPr bwMode="auto">
          <a:xfrm>
            <a:off x="304800" y="685800"/>
            <a:ext cx="8458200" cy="5078413"/>
          </a:xfrm>
          <a:prstGeom prst="rect">
            <a:avLst/>
          </a:prstGeom>
          <a:noFill/>
          <a:ln w="9525">
            <a:noFill/>
            <a:miter lim="800000"/>
            <a:headEnd/>
            <a:tailEnd/>
          </a:ln>
        </p:spPr>
        <p:txBody>
          <a:bodyPr>
            <a:spAutoFit/>
          </a:bodyPr>
          <a:lstStyle/>
          <a:p>
            <a:r>
              <a:rPr lang="en-US" b="1">
                <a:solidFill>
                  <a:srgbClr val="002060"/>
                </a:solidFill>
              </a:rPr>
              <a:t>Calorimeters are attractive in our field for various reasons:</a:t>
            </a:r>
          </a:p>
          <a:p>
            <a:endParaRPr lang="en-US" b="1">
              <a:solidFill>
                <a:srgbClr val="002060"/>
              </a:solidFill>
            </a:endParaRPr>
          </a:p>
          <a:p>
            <a:r>
              <a:rPr lang="en-US" sz="1600" b="1">
                <a:solidFill>
                  <a:srgbClr val="008000"/>
                </a:solidFill>
              </a:rPr>
              <a:t>In contrast with magnet spectrometers, in which the momentum resolution deteriorates linearly with the particle momentum, on most cases the calorimeter energy resolution improves as 1/Sqrt(E), where E is the energy of the incident particle. Therefore calorimeters are very well suited for high-energy physics experiments.</a:t>
            </a:r>
          </a:p>
          <a:p>
            <a:endParaRPr lang="en-US" sz="1600" b="1">
              <a:solidFill>
                <a:srgbClr val="008000"/>
              </a:solidFill>
            </a:endParaRPr>
          </a:p>
          <a:p>
            <a:r>
              <a:rPr lang="en-US" sz="1600" b="1">
                <a:solidFill>
                  <a:srgbClr val="002060"/>
                </a:solidFill>
              </a:rPr>
              <a:t>In contrast to magnet spectrometers, calorimeters are sensitive to all types of particles, charged and neutral. They can even provide indirect detection of neutrinos and their energy through a measurement of the event missing energy. </a:t>
            </a:r>
          </a:p>
          <a:p>
            <a:endParaRPr lang="en-US" sz="1600" b="1">
              <a:solidFill>
                <a:srgbClr val="002060"/>
              </a:solidFill>
            </a:endParaRPr>
          </a:p>
          <a:p>
            <a:r>
              <a:rPr lang="en-US" sz="1600" b="1">
                <a:solidFill>
                  <a:srgbClr val="008000"/>
                </a:solidFill>
              </a:rPr>
              <a:t>Calorimeters are commonly used for trigger purposes since they can provide since they can provide fast signals that are easy to process and interpret.</a:t>
            </a:r>
          </a:p>
          <a:p>
            <a:endParaRPr lang="en-US" sz="1600" b="1">
              <a:solidFill>
                <a:srgbClr val="008000"/>
              </a:solidFill>
            </a:endParaRPr>
          </a:p>
          <a:p>
            <a:r>
              <a:rPr lang="en-US" sz="1600" b="1">
                <a:solidFill>
                  <a:srgbClr val="002060"/>
                </a:solidFill>
              </a:rPr>
              <a:t>They are space and therefore cost effective. Because the shower length increases only logarithmically with energy, the detector thickness needs to increase only logarithmically with the energy of the particles. In contrast for a fixed momentum resolution, the bending power BL</a:t>
            </a:r>
            <a:r>
              <a:rPr lang="en-US" sz="1600" b="1" baseline="30000">
                <a:solidFill>
                  <a:srgbClr val="002060"/>
                </a:solidFill>
              </a:rPr>
              <a:t>2 </a:t>
            </a:r>
            <a:r>
              <a:rPr lang="en-US" sz="1600" b="1">
                <a:solidFill>
                  <a:srgbClr val="002060"/>
                </a:solidFill>
              </a:rPr>
              <a:t>of a magnetic spectrometer must increase linearly with the particle momentum.</a:t>
            </a:r>
            <a:endParaRPr lang="en-US" sz="1600" b="1" baseline="30000">
              <a:solidFill>
                <a:srgbClr val="008000"/>
              </a:solidFill>
            </a:endParaRPr>
          </a:p>
        </p:txBody>
      </p:sp>
      <p:sp>
        <p:nvSpPr>
          <p:cNvPr id="41990" name="Rectangle 5"/>
          <p:cNvSpPr>
            <a:spLocks noChangeArrowheads="1"/>
          </p:cNvSpPr>
          <p:nvPr/>
        </p:nvSpPr>
        <p:spPr bwMode="auto">
          <a:xfrm>
            <a:off x="3810000" y="5867400"/>
            <a:ext cx="5029200" cy="246063"/>
          </a:xfrm>
          <a:prstGeom prst="rect">
            <a:avLst/>
          </a:prstGeom>
          <a:noFill/>
          <a:ln w="9525">
            <a:noFill/>
            <a:miter lim="800000"/>
            <a:headEnd/>
            <a:tailEnd/>
          </a:ln>
        </p:spPr>
        <p:txBody>
          <a:bodyPr>
            <a:spAutoFit/>
          </a:bodyPr>
          <a:lstStyle/>
          <a:p>
            <a:r>
              <a:rPr lang="en-US" sz="1000" b="1"/>
              <a:t>C.W. Fabjan and F. Gianotti, Rev. Mod. Phys., Vol. 75, N0. 4, October 2003</a:t>
            </a:r>
            <a:endParaRPr lang="en-US" sz="10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oter Placeholder 3"/>
          <p:cNvSpPr>
            <a:spLocks noGrp="1"/>
          </p:cNvSpPr>
          <p:nvPr>
            <p:ph type="ftr" sz="quarter" idx="11"/>
          </p:nvPr>
        </p:nvSpPr>
        <p:spPr>
          <a:noFill/>
        </p:spPr>
        <p:txBody>
          <a:bodyPr/>
          <a:lstStyle/>
          <a:p>
            <a:r>
              <a:rPr lang="en-US" smtClean="0"/>
              <a:t>W. Riegler/CERN</a:t>
            </a:r>
          </a:p>
        </p:txBody>
      </p:sp>
      <p:sp>
        <p:nvSpPr>
          <p:cNvPr id="43011" name="Slide Number Placeholder 2"/>
          <p:cNvSpPr>
            <a:spLocks noGrp="1"/>
          </p:cNvSpPr>
          <p:nvPr>
            <p:ph type="sldNum" sz="quarter" idx="12"/>
          </p:nvPr>
        </p:nvSpPr>
        <p:spPr>
          <a:noFill/>
        </p:spPr>
        <p:txBody>
          <a:bodyPr/>
          <a:lstStyle/>
          <a:p>
            <a:fld id="{45140C78-9969-497E-9408-E6C586C89061}" type="slidenum">
              <a:rPr lang="en-US" smtClean="0"/>
              <a:pPr/>
              <a:t>35</a:t>
            </a:fld>
            <a:endParaRPr lang="en-US" smtClean="0"/>
          </a:p>
        </p:txBody>
      </p:sp>
      <p:sp>
        <p:nvSpPr>
          <p:cNvPr id="43012" name="TextBox 16"/>
          <p:cNvSpPr txBox="1">
            <a:spLocks noChangeArrowheads="1"/>
          </p:cNvSpPr>
          <p:nvPr/>
        </p:nvSpPr>
        <p:spPr bwMode="auto">
          <a:xfrm>
            <a:off x="3048000" y="152400"/>
            <a:ext cx="2819400" cy="523875"/>
          </a:xfrm>
          <a:prstGeom prst="rect">
            <a:avLst/>
          </a:prstGeom>
          <a:noFill/>
          <a:ln w="9525">
            <a:noFill/>
            <a:miter lim="800000"/>
            <a:headEnd/>
            <a:tailEnd/>
          </a:ln>
        </p:spPr>
        <p:txBody>
          <a:bodyPr wrap="none">
            <a:spAutoFit/>
          </a:bodyPr>
          <a:lstStyle/>
          <a:p>
            <a:r>
              <a:rPr lang="en-US" sz="2800" b="1">
                <a:solidFill>
                  <a:srgbClr val="FF0000"/>
                </a:solidFill>
              </a:rPr>
              <a:t>EM Calorimetry</a:t>
            </a:r>
          </a:p>
        </p:txBody>
      </p:sp>
      <p:pic>
        <p:nvPicPr>
          <p:cNvPr id="43013" name="Picture 2" descr="scan0080"/>
          <p:cNvPicPr>
            <a:picLocks noChangeAspect="1" noChangeArrowheads="1"/>
          </p:cNvPicPr>
          <p:nvPr/>
        </p:nvPicPr>
        <p:blipFill>
          <a:blip r:embed="rId2" cstate="print"/>
          <a:srcRect/>
          <a:stretch>
            <a:fillRect/>
          </a:stretch>
        </p:blipFill>
        <p:spPr bwMode="auto">
          <a:xfrm>
            <a:off x="4495800" y="1485900"/>
            <a:ext cx="4267200" cy="4991100"/>
          </a:xfrm>
          <a:prstGeom prst="rect">
            <a:avLst/>
          </a:prstGeom>
          <a:noFill/>
          <a:ln w="9525">
            <a:noFill/>
            <a:miter lim="800000"/>
            <a:headEnd/>
            <a:tailEnd/>
          </a:ln>
        </p:spPr>
      </p:pic>
      <p:pic>
        <p:nvPicPr>
          <p:cNvPr id="43014" name="Picture 2" descr="scan0077"/>
          <p:cNvPicPr>
            <a:picLocks noChangeAspect="1" noChangeArrowheads="1"/>
          </p:cNvPicPr>
          <p:nvPr/>
        </p:nvPicPr>
        <p:blipFill>
          <a:blip r:embed="rId3" cstate="print"/>
          <a:srcRect/>
          <a:stretch>
            <a:fillRect/>
          </a:stretch>
        </p:blipFill>
        <p:spPr bwMode="auto">
          <a:xfrm>
            <a:off x="58738" y="1524000"/>
            <a:ext cx="4513262" cy="1676400"/>
          </a:xfrm>
          <a:prstGeom prst="rect">
            <a:avLst/>
          </a:prstGeom>
          <a:noFill/>
          <a:ln w="9525">
            <a:noFill/>
            <a:miter lim="800000"/>
            <a:headEnd/>
            <a:tailEnd/>
          </a:ln>
        </p:spPr>
      </p:pic>
      <p:sp>
        <p:nvSpPr>
          <p:cNvPr id="43015" name="TextBox 7"/>
          <p:cNvSpPr txBox="1">
            <a:spLocks noChangeArrowheads="1"/>
          </p:cNvSpPr>
          <p:nvPr/>
        </p:nvSpPr>
        <p:spPr bwMode="auto">
          <a:xfrm>
            <a:off x="0" y="914400"/>
            <a:ext cx="9144000" cy="307975"/>
          </a:xfrm>
          <a:prstGeom prst="rect">
            <a:avLst/>
          </a:prstGeom>
          <a:noFill/>
          <a:ln w="9525">
            <a:noFill/>
            <a:miter lim="800000"/>
            <a:headEnd/>
            <a:tailEnd/>
          </a:ln>
        </p:spPr>
        <p:txBody>
          <a:bodyPr>
            <a:spAutoFit/>
          </a:bodyPr>
          <a:lstStyle/>
          <a:p>
            <a:r>
              <a:rPr lang="en-US" sz="1400" b="1">
                <a:solidFill>
                  <a:srgbClr val="002060"/>
                </a:solidFill>
              </a:rPr>
              <a:t>Approximate longitudinal shower development            Approximate transverse shower development </a:t>
            </a:r>
            <a:endParaRPr lang="en-US" sz="1400" b="1" baseline="30000">
              <a:solidFill>
                <a:srgbClr val="002060"/>
              </a:solidFill>
            </a:endParaRPr>
          </a:p>
        </p:txBody>
      </p:sp>
      <p:sp>
        <p:nvSpPr>
          <p:cNvPr id="43016" name="TextBox 14"/>
          <p:cNvSpPr txBox="1">
            <a:spLocks noChangeArrowheads="1"/>
          </p:cNvSpPr>
          <p:nvPr/>
        </p:nvSpPr>
        <p:spPr bwMode="auto">
          <a:xfrm>
            <a:off x="304800" y="4114800"/>
            <a:ext cx="3733800" cy="830263"/>
          </a:xfrm>
          <a:prstGeom prst="rect">
            <a:avLst/>
          </a:prstGeom>
          <a:noFill/>
          <a:ln w="9525">
            <a:noFill/>
            <a:miter lim="800000"/>
            <a:headEnd/>
            <a:tailEnd/>
          </a:ln>
        </p:spPr>
        <p:txBody>
          <a:bodyPr>
            <a:spAutoFit/>
          </a:bodyPr>
          <a:lstStyle/>
          <a:p>
            <a:r>
              <a:rPr lang="en-US" sz="1600" b="1">
                <a:solidFill>
                  <a:srgbClr val="008000"/>
                </a:solidFill>
              </a:rPr>
              <a:t>Radiation Length X</a:t>
            </a:r>
            <a:r>
              <a:rPr lang="en-US" sz="1600" b="1" baseline="-25000">
                <a:solidFill>
                  <a:srgbClr val="008000"/>
                </a:solidFill>
              </a:rPr>
              <a:t>0</a:t>
            </a:r>
            <a:r>
              <a:rPr lang="en-US" sz="1600" b="1">
                <a:solidFill>
                  <a:srgbClr val="008000"/>
                </a:solidFill>
              </a:rPr>
              <a:t> and Moliere Radius are two key parameters for choice of calorimeter materials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oter Placeholder 3"/>
          <p:cNvSpPr>
            <a:spLocks noGrp="1"/>
          </p:cNvSpPr>
          <p:nvPr>
            <p:ph type="ftr" sz="quarter" idx="11"/>
          </p:nvPr>
        </p:nvSpPr>
        <p:spPr>
          <a:noFill/>
        </p:spPr>
        <p:txBody>
          <a:bodyPr/>
          <a:lstStyle/>
          <a:p>
            <a:r>
              <a:rPr lang="en-US" smtClean="0"/>
              <a:t>W. Riegler/CERN</a:t>
            </a:r>
          </a:p>
        </p:txBody>
      </p:sp>
      <p:sp>
        <p:nvSpPr>
          <p:cNvPr id="44035" name="Slide Number Placeholder 2"/>
          <p:cNvSpPr>
            <a:spLocks noGrp="1"/>
          </p:cNvSpPr>
          <p:nvPr>
            <p:ph type="sldNum" sz="quarter" idx="12"/>
          </p:nvPr>
        </p:nvSpPr>
        <p:spPr>
          <a:noFill/>
        </p:spPr>
        <p:txBody>
          <a:bodyPr/>
          <a:lstStyle/>
          <a:p>
            <a:fld id="{54A83033-C092-47FF-AFCE-951C13B424DF}" type="slidenum">
              <a:rPr lang="en-US" smtClean="0"/>
              <a:pPr/>
              <a:t>36</a:t>
            </a:fld>
            <a:endParaRPr lang="en-US" smtClean="0"/>
          </a:p>
        </p:txBody>
      </p:sp>
      <p:sp>
        <p:nvSpPr>
          <p:cNvPr id="44036" name="TextBox 16"/>
          <p:cNvSpPr txBox="1">
            <a:spLocks noChangeArrowheads="1"/>
          </p:cNvSpPr>
          <p:nvPr/>
        </p:nvSpPr>
        <p:spPr bwMode="auto">
          <a:xfrm>
            <a:off x="762000" y="152400"/>
            <a:ext cx="7515225" cy="523875"/>
          </a:xfrm>
          <a:prstGeom prst="rect">
            <a:avLst/>
          </a:prstGeom>
          <a:noFill/>
          <a:ln w="9525">
            <a:noFill/>
            <a:miter lim="800000"/>
            <a:headEnd/>
            <a:tailEnd/>
          </a:ln>
        </p:spPr>
        <p:txBody>
          <a:bodyPr wrap="none">
            <a:spAutoFit/>
          </a:bodyPr>
          <a:lstStyle/>
          <a:p>
            <a:r>
              <a:rPr lang="en-US" sz="2800" b="1">
                <a:solidFill>
                  <a:srgbClr val="FF0000"/>
                </a:solidFill>
              </a:rPr>
              <a:t>Crystals for Homogeneous EM Calorimetry</a:t>
            </a:r>
          </a:p>
        </p:txBody>
      </p:sp>
      <p:sp>
        <p:nvSpPr>
          <p:cNvPr id="44037" name="TextBox 6"/>
          <p:cNvSpPr txBox="1">
            <a:spLocks noChangeArrowheads="1"/>
          </p:cNvSpPr>
          <p:nvPr/>
        </p:nvSpPr>
        <p:spPr bwMode="auto">
          <a:xfrm>
            <a:off x="533400" y="990600"/>
            <a:ext cx="7543800" cy="2586038"/>
          </a:xfrm>
          <a:prstGeom prst="rect">
            <a:avLst/>
          </a:prstGeom>
          <a:noFill/>
          <a:ln w="9525">
            <a:noFill/>
            <a:miter lim="800000"/>
            <a:headEnd/>
            <a:tailEnd/>
          </a:ln>
        </p:spPr>
        <p:txBody>
          <a:bodyPr>
            <a:spAutoFit/>
          </a:bodyPr>
          <a:lstStyle/>
          <a:p>
            <a:r>
              <a:rPr lang="en-US" b="1">
                <a:solidFill>
                  <a:srgbClr val="002060"/>
                </a:solidFill>
              </a:rPr>
              <a:t>In crystals the light emission is related to the crystal structure of the material. Incident charged particles create electron-hole pairs and photons are emitted when electrons return to the valence band.</a:t>
            </a:r>
          </a:p>
          <a:p>
            <a:endParaRPr lang="en-US" b="1">
              <a:solidFill>
                <a:srgbClr val="002060"/>
              </a:solidFill>
            </a:endParaRPr>
          </a:p>
          <a:p>
            <a:r>
              <a:rPr lang="en-US" b="1">
                <a:solidFill>
                  <a:srgbClr val="008000"/>
                </a:solidFill>
              </a:rPr>
              <a:t>The incident electron or photon is completely absorbed and the produced amount of light, which is reflected through the transparent crystal, is measured by photomultipliers or solid state photon detectors.</a:t>
            </a:r>
          </a:p>
        </p:txBody>
      </p:sp>
      <p:pic>
        <p:nvPicPr>
          <p:cNvPr id="44038" name="Picture 2" descr="scan0079"/>
          <p:cNvPicPr>
            <a:picLocks noChangeAspect="1" noChangeArrowheads="1"/>
          </p:cNvPicPr>
          <p:nvPr/>
        </p:nvPicPr>
        <p:blipFill>
          <a:blip r:embed="rId2" cstate="print"/>
          <a:srcRect/>
          <a:stretch>
            <a:fillRect/>
          </a:stretch>
        </p:blipFill>
        <p:spPr bwMode="auto">
          <a:xfrm>
            <a:off x="1676400" y="3962400"/>
            <a:ext cx="5148263" cy="144780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oter Placeholder 3"/>
          <p:cNvSpPr>
            <a:spLocks noGrp="1"/>
          </p:cNvSpPr>
          <p:nvPr>
            <p:ph type="ftr" sz="quarter" idx="11"/>
          </p:nvPr>
        </p:nvSpPr>
        <p:spPr>
          <a:noFill/>
        </p:spPr>
        <p:txBody>
          <a:bodyPr/>
          <a:lstStyle/>
          <a:p>
            <a:r>
              <a:rPr lang="en-US" smtClean="0"/>
              <a:t>W. Riegler/CERN</a:t>
            </a:r>
          </a:p>
        </p:txBody>
      </p:sp>
      <p:sp>
        <p:nvSpPr>
          <p:cNvPr id="45059" name="Slide Number Placeholder 2"/>
          <p:cNvSpPr>
            <a:spLocks noGrp="1"/>
          </p:cNvSpPr>
          <p:nvPr>
            <p:ph type="sldNum" sz="quarter" idx="12"/>
          </p:nvPr>
        </p:nvSpPr>
        <p:spPr>
          <a:noFill/>
        </p:spPr>
        <p:txBody>
          <a:bodyPr/>
          <a:lstStyle/>
          <a:p>
            <a:fld id="{3E9F6994-97CA-453D-9BE9-723FB7252CCB}" type="slidenum">
              <a:rPr lang="en-US" smtClean="0"/>
              <a:pPr/>
              <a:t>37</a:t>
            </a:fld>
            <a:endParaRPr lang="en-US" smtClean="0"/>
          </a:p>
        </p:txBody>
      </p:sp>
      <p:sp>
        <p:nvSpPr>
          <p:cNvPr id="45060" name="TextBox 16"/>
          <p:cNvSpPr txBox="1">
            <a:spLocks noChangeArrowheads="1"/>
          </p:cNvSpPr>
          <p:nvPr/>
        </p:nvSpPr>
        <p:spPr bwMode="auto">
          <a:xfrm>
            <a:off x="762000" y="152400"/>
            <a:ext cx="7515225" cy="523875"/>
          </a:xfrm>
          <a:prstGeom prst="rect">
            <a:avLst/>
          </a:prstGeom>
          <a:noFill/>
          <a:ln w="9525">
            <a:noFill/>
            <a:miter lim="800000"/>
            <a:headEnd/>
            <a:tailEnd/>
          </a:ln>
        </p:spPr>
        <p:txBody>
          <a:bodyPr wrap="none">
            <a:spAutoFit/>
          </a:bodyPr>
          <a:lstStyle/>
          <a:p>
            <a:r>
              <a:rPr lang="en-US" sz="2800" b="1">
                <a:solidFill>
                  <a:srgbClr val="FF0000"/>
                </a:solidFill>
              </a:rPr>
              <a:t>Crystals for Homogeneous EM Calorimetry</a:t>
            </a:r>
          </a:p>
        </p:txBody>
      </p:sp>
      <p:pic>
        <p:nvPicPr>
          <p:cNvPr id="45061" name="Picture 2"/>
          <p:cNvPicPr>
            <a:picLocks noChangeAspect="1" noChangeArrowheads="1"/>
          </p:cNvPicPr>
          <p:nvPr/>
        </p:nvPicPr>
        <p:blipFill>
          <a:blip r:embed="rId2" cstate="print"/>
          <a:srcRect/>
          <a:stretch>
            <a:fillRect/>
          </a:stretch>
        </p:blipFill>
        <p:spPr bwMode="auto">
          <a:xfrm>
            <a:off x="101600" y="685800"/>
            <a:ext cx="9042400" cy="3657600"/>
          </a:xfrm>
          <a:prstGeom prst="rect">
            <a:avLst/>
          </a:prstGeom>
          <a:noFill/>
          <a:ln w="9525">
            <a:noFill/>
            <a:miter lim="800000"/>
            <a:headEnd/>
            <a:tailEnd/>
          </a:ln>
        </p:spPr>
      </p:pic>
      <p:sp>
        <p:nvSpPr>
          <p:cNvPr id="45062" name="TextBox 5"/>
          <p:cNvSpPr txBox="1">
            <a:spLocks noChangeArrowheads="1"/>
          </p:cNvSpPr>
          <p:nvPr/>
        </p:nvSpPr>
        <p:spPr bwMode="auto">
          <a:xfrm>
            <a:off x="7772400" y="4419600"/>
            <a:ext cx="1371600" cy="1570038"/>
          </a:xfrm>
          <a:prstGeom prst="rect">
            <a:avLst/>
          </a:prstGeom>
          <a:noFill/>
          <a:ln w="9525">
            <a:noFill/>
            <a:miter lim="800000"/>
            <a:headEnd/>
            <a:tailEnd/>
          </a:ln>
        </p:spPr>
        <p:txBody>
          <a:bodyPr>
            <a:spAutoFit/>
          </a:bodyPr>
          <a:lstStyle/>
          <a:p>
            <a:r>
              <a:rPr lang="en-US" sz="1600" b="1">
                <a:solidFill>
                  <a:srgbClr val="008000"/>
                </a:solidFill>
              </a:rPr>
              <a:t>CMS@LHC, 25ns bunch crossing, </a:t>
            </a:r>
          </a:p>
          <a:p>
            <a:r>
              <a:rPr lang="en-US" sz="1600" b="1">
                <a:solidFill>
                  <a:srgbClr val="008000"/>
                </a:solidFill>
              </a:rPr>
              <a:t>high radiation dose</a:t>
            </a:r>
          </a:p>
        </p:txBody>
      </p:sp>
      <p:sp>
        <p:nvSpPr>
          <p:cNvPr id="45063" name="TextBox 6"/>
          <p:cNvSpPr txBox="1">
            <a:spLocks noChangeArrowheads="1"/>
          </p:cNvSpPr>
          <p:nvPr/>
        </p:nvSpPr>
        <p:spPr bwMode="auto">
          <a:xfrm>
            <a:off x="6629400" y="4419600"/>
            <a:ext cx="1219200" cy="1816100"/>
          </a:xfrm>
          <a:prstGeom prst="rect">
            <a:avLst/>
          </a:prstGeom>
          <a:noFill/>
          <a:ln w="9525">
            <a:noFill/>
            <a:miter lim="800000"/>
            <a:headEnd/>
            <a:tailEnd/>
          </a:ln>
        </p:spPr>
        <p:txBody>
          <a:bodyPr>
            <a:spAutoFit/>
          </a:bodyPr>
          <a:lstStyle/>
          <a:p>
            <a:r>
              <a:rPr lang="en-US" sz="1600" b="1">
                <a:solidFill>
                  <a:srgbClr val="002060"/>
                </a:solidFill>
              </a:rPr>
              <a:t>L3@LEP, 25us bunch crossing, </a:t>
            </a:r>
          </a:p>
          <a:p>
            <a:r>
              <a:rPr lang="en-US" sz="1600" b="1">
                <a:solidFill>
                  <a:srgbClr val="002060"/>
                </a:solidFill>
              </a:rPr>
              <a:t>Low radiation dose</a:t>
            </a:r>
          </a:p>
        </p:txBody>
      </p:sp>
      <p:sp>
        <p:nvSpPr>
          <p:cNvPr id="45064" name="TextBox 7"/>
          <p:cNvSpPr txBox="1">
            <a:spLocks noChangeArrowheads="1"/>
          </p:cNvSpPr>
          <p:nvPr/>
        </p:nvSpPr>
        <p:spPr bwMode="auto">
          <a:xfrm>
            <a:off x="3733800" y="4419600"/>
            <a:ext cx="1676400" cy="1323975"/>
          </a:xfrm>
          <a:prstGeom prst="rect">
            <a:avLst/>
          </a:prstGeom>
          <a:noFill/>
          <a:ln w="9525">
            <a:noFill/>
            <a:miter lim="800000"/>
            <a:headEnd/>
            <a:tailEnd/>
          </a:ln>
        </p:spPr>
        <p:txBody>
          <a:bodyPr>
            <a:spAutoFit/>
          </a:bodyPr>
          <a:lstStyle/>
          <a:p>
            <a:r>
              <a:rPr lang="en-US" sz="1600" b="1">
                <a:solidFill>
                  <a:srgbClr val="002060"/>
                </a:solidFill>
              </a:rPr>
              <a:t>Barbar@PEPII,</a:t>
            </a:r>
          </a:p>
          <a:p>
            <a:r>
              <a:rPr lang="en-US" sz="1600" b="1">
                <a:solidFill>
                  <a:srgbClr val="002060"/>
                </a:solidFill>
              </a:rPr>
              <a:t>10ms interaction rate, good light yield, good S/N</a:t>
            </a:r>
          </a:p>
        </p:txBody>
      </p:sp>
      <p:sp>
        <p:nvSpPr>
          <p:cNvPr id="45065" name="TextBox 8"/>
          <p:cNvSpPr txBox="1">
            <a:spLocks noChangeArrowheads="1"/>
          </p:cNvSpPr>
          <p:nvPr/>
        </p:nvSpPr>
        <p:spPr bwMode="auto">
          <a:xfrm>
            <a:off x="5334000" y="4419600"/>
            <a:ext cx="1219200" cy="1323975"/>
          </a:xfrm>
          <a:prstGeom prst="rect">
            <a:avLst/>
          </a:prstGeom>
          <a:noFill/>
          <a:ln w="9525">
            <a:noFill/>
            <a:miter lim="800000"/>
            <a:headEnd/>
            <a:tailEnd/>
          </a:ln>
        </p:spPr>
        <p:txBody>
          <a:bodyPr>
            <a:spAutoFit/>
          </a:bodyPr>
          <a:lstStyle/>
          <a:p>
            <a:r>
              <a:rPr lang="en-US" sz="1600" b="1">
                <a:solidFill>
                  <a:srgbClr val="008000"/>
                </a:solidFill>
              </a:rPr>
              <a:t>KTeV@Tevatron,</a:t>
            </a:r>
          </a:p>
          <a:p>
            <a:r>
              <a:rPr lang="en-US" sz="1600" b="1">
                <a:solidFill>
                  <a:srgbClr val="008000"/>
                </a:solidFill>
              </a:rPr>
              <a:t>High rate,</a:t>
            </a:r>
          </a:p>
          <a:p>
            <a:r>
              <a:rPr lang="en-US" sz="1600" b="1">
                <a:solidFill>
                  <a:srgbClr val="008000"/>
                </a:solidFill>
              </a:rPr>
              <a:t>Good resolution</a:t>
            </a:r>
          </a:p>
        </p:txBody>
      </p:sp>
      <p:cxnSp>
        <p:nvCxnSpPr>
          <p:cNvPr id="11" name="Straight Connector 10"/>
          <p:cNvCxnSpPr/>
          <p:nvPr/>
        </p:nvCxnSpPr>
        <p:spPr>
          <a:xfrm>
            <a:off x="152400" y="2314575"/>
            <a:ext cx="845820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152400" y="1790700"/>
            <a:ext cx="845820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oter Placeholder 3"/>
          <p:cNvSpPr>
            <a:spLocks noGrp="1"/>
          </p:cNvSpPr>
          <p:nvPr>
            <p:ph type="ftr" sz="quarter" idx="11"/>
          </p:nvPr>
        </p:nvSpPr>
        <p:spPr>
          <a:noFill/>
        </p:spPr>
        <p:txBody>
          <a:bodyPr/>
          <a:lstStyle/>
          <a:p>
            <a:r>
              <a:rPr lang="en-US" smtClean="0"/>
              <a:t>W. Riegler/CERN</a:t>
            </a:r>
          </a:p>
        </p:txBody>
      </p:sp>
      <p:sp>
        <p:nvSpPr>
          <p:cNvPr id="46083" name="Slide Number Placeholder 2"/>
          <p:cNvSpPr>
            <a:spLocks noGrp="1"/>
          </p:cNvSpPr>
          <p:nvPr>
            <p:ph type="sldNum" sz="quarter" idx="12"/>
          </p:nvPr>
        </p:nvSpPr>
        <p:spPr>
          <a:noFill/>
        </p:spPr>
        <p:txBody>
          <a:bodyPr/>
          <a:lstStyle/>
          <a:p>
            <a:fld id="{29C4B493-2295-45F6-B453-FEFA220C450B}" type="slidenum">
              <a:rPr lang="en-US" smtClean="0"/>
              <a:pPr/>
              <a:t>38</a:t>
            </a:fld>
            <a:endParaRPr lang="en-US" smtClean="0"/>
          </a:p>
        </p:txBody>
      </p:sp>
      <p:sp>
        <p:nvSpPr>
          <p:cNvPr id="46084" name="TextBox 16"/>
          <p:cNvSpPr txBox="1">
            <a:spLocks noChangeArrowheads="1"/>
          </p:cNvSpPr>
          <p:nvPr/>
        </p:nvSpPr>
        <p:spPr bwMode="auto">
          <a:xfrm>
            <a:off x="762000" y="152400"/>
            <a:ext cx="7515225" cy="523875"/>
          </a:xfrm>
          <a:prstGeom prst="rect">
            <a:avLst/>
          </a:prstGeom>
          <a:noFill/>
          <a:ln w="9525">
            <a:noFill/>
            <a:miter lim="800000"/>
            <a:headEnd/>
            <a:tailEnd/>
          </a:ln>
        </p:spPr>
        <p:txBody>
          <a:bodyPr wrap="none">
            <a:spAutoFit/>
          </a:bodyPr>
          <a:lstStyle/>
          <a:p>
            <a:r>
              <a:rPr lang="en-US" sz="2800" b="1">
                <a:solidFill>
                  <a:srgbClr val="FF0000"/>
                </a:solidFill>
              </a:rPr>
              <a:t>Crystals for Homogeneous EM Calorimetry</a:t>
            </a:r>
          </a:p>
        </p:txBody>
      </p:sp>
      <p:pic>
        <p:nvPicPr>
          <p:cNvPr id="46085" name="Picture 2"/>
          <p:cNvPicPr>
            <a:picLocks noChangeAspect="1" noChangeArrowheads="1"/>
          </p:cNvPicPr>
          <p:nvPr/>
        </p:nvPicPr>
        <p:blipFill>
          <a:blip r:embed="rId2" cstate="print"/>
          <a:srcRect/>
          <a:stretch>
            <a:fillRect/>
          </a:stretch>
        </p:blipFill>
        <p:spPr bwMode="auto">
          <a:xfrm>
            <a:off x="457200" y="1295400"/>
            <a:ext cx="4084638" cy="2895600"/>
          </a:xfrm>
          <a:prstGeom prst="rect">
            <a:avLst/>
          </a:prstGeom>
          <a:noFill/>
          <a:ln w="9525">
            <a:noFill/>
            <a:miter lim="800000"/>
            <a:headEnd/>
            <a:tailEnd/>
          </a:ln>
        </p:spPr>
      </p:pic>
      <p:pic>
        <p:nvPicPr>
          <p:cNvPr id="46086" name="Picture 3"/>
          <p:cNvPicPr>
            <a:picLocks noChangeAspect="1" noChangeArrowheads="1"/>
          </p:cNvPicPr>
          <p:nvPr/>
        </p:nvPicPr>
        <p:blipFill>
          <a:blip r:embed="rId3" cstate="print"/>
          <a:srcRect/>
          <a:stretch>
            <a:fillRect/>
          </a:stretch>
        </p:blipFill>
        <p:spPr bwMode="auto">
          <a:xfrm>
            <a:off x="4343400" y="2971800"/>
            <a:ext cx="4114800" cy="2995613"/>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oter Placeholder 3"/>
          <p:cNvSpPr>
            <a:spLocks noGrp="1"/>
          </p:cNvSpPr>
          <p:nvPr>
            <p:ph type="ftr" sz="quarter" idx="11"/>
          </p:nvPr>
        </p:nvSpPr>
        <p:spPr>
          <a:noFill/>
        </p:spPr>
        <p:txBody>
          <a:bodyPr/>
          <a:lstStyle/>
          <a:p>
            <a:r>
              <a:rPr lang="en-US" smtClean="0"/>
              <a:t>W. Riegler/CERN</a:t>
            </a:r>
          </a:p>
        </p:txBody>
      </p:sp>
      <p:sp>
        <p:nvSpPr>
          <p:cNvPr id="47107" name="Slide Number Placeholder 2"/>
          <p:cNvSpPr>
            <a:spLocks noGrp="1"/>
          </p:cNvSpPr>
          <p:nvPr>
            <p:ph type="sldNum" sz="quarter" idx="12"/>
          </p:nvPr>
        </p:nvSpPr>
        <p:spPr>
          <a:noFill/>
        </p:spPr>
        <p:txBody>
          <a:bodyPr/>
          <a:lstStyle/>
          <a:p>
            <a:fld id="{710F3BBF-B10B-41F6-840F-D1CF31EE22BF}" type="slidenum">
              <a:rPr lang="en-US" smtClean="0"/>
              <a:pPr/>
              <a:t>39</a:t>
            </a:fld>
            <a:endParaRPr lang="en-US" smtClean="0"/>
          </a:p>
        </p:txBody>
      </p:sp>
      <p:sp>
        <p:nvSpPr>
          <p:cNvPr id="47108" name="TextBox 6"/>
          <p:cNvSpPr txBox="1">
            <a:spLocks noChangeArrowheads="1"/>
          </p:cNvSpPr>
          <p:nvPr/>
        </p:nvSpPr>
        <p:spPr bwMode="auto">
          <a:xfrm>
            <a:off x="533400" y="3733800"/>
            <a:ext cx="8077200" cy="2554288"/>
          </a:xfrm>
          <a:prstGeom prst="rect">
            <a:avLst/>
          </a:prstGeom>
          <a:noFill/>
          <a:ln w="9525">
            <a:noFill/>
            <a:miter lim="800000"/>
            <a:headEnd/>
            <a:tailEnd/>
          </a:ln>
        </p:spPr>
        <p:txBody>
          <a:bodyPr>
            <a:spAutoFit/>
          </a:bodyPr>
          <a:lstStyle/>
          <a:p>
            <a:r>
              <a:rPr lang="en-US" sz="1600" b="1">
                <a:solidFill>
                  <a:srgbClr val="002060"/>
                </a:solidFill>
              </a:rPr>
              <a:t>When a charge particle traverses these materials, about half the lost energy is converted into ionization and half into scintillation. </a:t>
            </a:r>
          </a:p>
          <a:p>
            <a:endParaRPr lang="en-US" sz="1600" b="1">
              <a:solidFill>
                <a:srgbClr val="002060"/>
              </a:solidFill>
            </a:endParaRPr>
          </a:p>
          <a:p>
            <a:r>
              <a:rPr lang="en-US" sz="1600" b="1">
                <a:solidFill>
                  <a:srgbClr val="008000"/>
                </a:solidFill>
              </a:rPr>
              <a:t>The best energy resolution would obviously be obtained by collecting both the charge and light signal. This is however rarely done because of the technical difficulties to extract light and charge in the same instrument.</a:t>
            </a:r>
          </a:p>
          <a:p>
            <a:endParaRPr lang="en-US" sz="1600" b="1">
              <a:solidFill>
                <a:srgbClr val="008000"/>
              </a:solidFill>
            </a:endParaRPr>
          </a:p>
          <a:p>
            <a:r>
              <a:rPr lang="en-US" sz="1600" b="1">
                <a:solidFill>
                  <a:srgbClr val="002060"/>
                </a:solidFill>
              </a:rPr>
              <a:t>Krypton is preferred in homogeneous detectors due to small radiation length and therefore compact detectors. Liquid Argon is frequently used due to low cost and high purity in sampling calorimeters (see later). </a:t>
            </a:r>
          </a:p>
        </p:txBody>
      </p:sp>
      <p:sp>
        <p:nvSpPr>
          <p:cNvPr id="47109" name="TextBox 16"/>
          <p:cNvSpPr txBox="1">
            <a:spLocks noChangeArrowheads="1"/>
          </p:cNvSpPr>
          <p:nvPr/>
        </p:nvSpPr>
        <p:spPr bwMode="auto">
          <a:xfrm>
            <a:off x="228600" y="152400"/>
            <a:ext cx="8470900" cy="523875"/>
          </a:xfrm>
          <a:prstGeom prst="rect">
            <a:avLst/>
          </a:prstGeom>
          <a:noFill/>
          <a:ln w="9525">
            <a:noFill/>
            <a:miter lim="800000"/>
            <a:headEnd/>
            <a:tailEnd/>
          </a:ln>
        </p:spPr>
        <p:txBody>
          <a:bodyPr wrap="none">
            <a:spAutoFit/>
          </a:bodyPr>
          <a:lstStyle/>
          <a:p>
            <a:r>
              <a:rPr lang="en-US" sz="2800" b="1">
                <a:solidFill>
                  <a:srgbClr val="FF0000"/>
                </a:solidFill>
              </a:rPr>
              <a:t>Noble Liquids for Homogeneous EM Calorimetry</a:t>
            </a:r>
          </a:p>
        </p:txBody>
      </p:sp>
      <p:pic>
        <p:nvPicPr>
          <p:cNvPr id="47110" name="Picture 2"/>
          <p:cNvPicPr>
            <a:picLocks noChangeAspect="1" noChangeArrowheads="1"/>
          </p:cNvPicPr>
          <p:nvPr/>
        </p:nvPicPr>
        <p:blipFill>
          <a:blip r:embed="rId2" cstate="print"/>
          <a:srcRect/>
          <a:stretch>
            <a:fillRect/>
          </a:stretch>
        </p:blipFill>
        <p:spPr bwMode="auto">
          <a:xfrm>
            <a:off x="457200" y="762000"/>
            <a:ext cx="5434013" cy="2857500"/>
          </a:xfrm>
          <a:prstGeom prst="rect">
            <a:avLst/>
          </a:prstGeom>
          <a:noFill/>
          <a:ln w="9525">
            <a:noFill/>
            <a:miter lim="800000"/>
            <a:headEnd/>
            <a:tailEnd/>
          </a:ln>
        </p:spPr>
      </p:pic>
      <p:pic>
        <p:nvPicPr>
          <p:cNvPr id="47111" name="Picture 2" descr="scan0079"/>
          <p:cNvPicPr>
            <a:picLocks noChangeAspect="1" noChangeArrowheads="1"/>
          </p:cNvPicPr>
          <p:nvPr/>
        </p:nvPicPr>
        <p:blipFill>
          <a:blip r:embed="rId3" cstate="print"/>
          <a:srcRect/>
          <a:stretch>
            <a:fillRect/>
          </a:stretch>
        </p:blipFill>
        <p:spPr bwMode="auto">
          <a:xfrm>
            <a:off x="6019800" y="1219200"/>
            <a:ext cx="2928938" cy="20574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oter Placeholder 1"/>
          <p:cNvSpPr>
            <a:spLocks noGrp="1"/>
          </p:cNvSpPr>
          <p:nvPr>
            <p:ph type="ftr" sz="quarter" idx="11"/>
          </p:nvPr>
        </p:nvSpPr>
        <p:spPr>
          <a:xfrm>
            <a:off x="0" y="6550025"/>
            <a:ext cx="1295400" cy="307975"/>
          </a:xfrm>
          <a:noFill/>
        </p:spPr>
        <p:txBody>
          <a:bodyPr/>
          <a:lstStyle/>
          <a:p>
            <a:r>
              <a:rPr lang="en-US" dirty="0" smtClean="0"/>
              <a:t>W. Riegler/CERN</a:t>
            </a:r>
          </a:p>
        </p:txBody>
      </p:sp>
      <p:sp>
        <p:nvSpPr>
          <p:cNvPr id="9219" name="Slide Number Placeholder 2"/>
          <p:cNvSpPr>
            <a:spLocks noGrp="1"/>
          </p:cNvSpPr>
          <p:nvPr>
            <p:ph type="sldNum" sz="quarter" idx="12"/>
          </p:nvPr>
        </p:nvSpPr>
        <p:spPr>
          <a:xfrm>
            <a:off x="8763000" y="6610350"/>
            <a:ext cx="381000" cy="247650"/>
          </a:xfrm>
          <a:noFill/>
        </p:spPr>
        <p:txBody>
          <a:bodyPr/>
          <a:lstStyle/>
          <a:p>
            <a:fld id="{A3CF8460-FBCD-4077-B80C-632DAF71F75D}" type="slidenum">
              <a:rPr lang="en-US" smtClean="0"/>
              <a:pPr/>
              <a:t>4</a:t>
            </a:fld>
            <a:endParaRPr lang="en-US" smtClean="0"/>
          </a:p>
        </p:txBody>
      </p:sp>
      <p:pic>
        <p:nvPicPr>
          <p:cNvPr id="9220" name="Picture 2" descr="Image:Bändermodell-Potentialtöpfe.png">
            <a:hlinkClick r:id="rId2"/>
          </p:cNvPr>
          <p:cNvPicPr>
            <a:picLocks noChangeAspect="1" noChangeArrowheads="1"/>
          </p:cNvPicPr>
          <p:nvPr/>
        </p:nvPicPr>
        <p:blipFill>
          <a:blip r:embed="rId3" cstate="print"/>
          <a:srcRect/>
          <a:stretch>
            <a:fillRect/>
          </a:stretch>
        </p:blipFill>
        <p:spPr bwMode="auto">
          <a:xfrm>
            <a:off x="152400" y="1676400"/>
            <a:ext cx="5648325" cy="2743200"/>
          </a:xfrm>
          <a:prstGeom prst="rect">
            <a:avLst/>
          </a:prstGeom>
          <a:noFill/>
          <a:ln w="9525">
            <a:noFill/>
            <a:miter lim="800000"/>
            <a:headEnd/>
            <a:tailEnd/>
          </a:ln>
        </p:spPr>
      </p:pic>
      <p:sp>
        <p:nvSpPr>
          <p:cNvPr id="9221" name="Rectangle 6"/>
          <p:cNvSpPr>
            <a:spLocks noChangeArrowheads="1"/>
          </p:cNvSpPr>
          <p:nvPr/>
        </p:nvSpPr>
        <p:spPr bwMode="auto">
          <a:xfrm>
            <a:off x="2514600" y="0"/>
            <a:ext cx="3800475" cy="523875"/>
          </a:xfrm>
          <a:prstGeom prst="rect">
            <a:avLst/>
          </a:prstGeom>
          <a:noFill/>
          <a:ln w="9525">
            <a:noFill/>
            <a:miter lim="800000"/>
            <a:headEnd/>
            <a:tailEnd/>
          </a:ln>
        </p:spPr>
        <p:txBody>
          <a:bodyPr wrap="none">
            <a:spAutoFit/>
          </a:bodyPr>
          <a:lstStyle/>
          <a:p>
            <a:r>
              <a:rPr lang="en-US" sz="2800" b="1" dirty="0">
                <a:solidFill>
                  <a:srgbClr val="FF0000"/>
                </a:solidFill>
              </a:rPr>
              <a:t>Solid State Detectors</a:t>
            </a:r>
          </a:p>
        </p:txBody>
      </p:sp>
      <p:cxnSp>
        <p:nvCxnSpPr>
          <p:cNvPr id="8" name="Straight Arrow Connector 7"/>
          <p:cNvCxnSpPr/>
          <p:nvPr/>
        </p:nvCxnSpPr>
        <p:spPr>
          <a:xfrm rot="5400000">
            <a:off x="5258594" y="2285206"/>
            <a:ext cx="304800" cy="1588"/>
          </a:xfrm>
          <a:prstGeom prst="straightConnector1">
            <a:avLst/>
          </a:prstGeom>
          <a:ln w="31750">
            <a:solidFill>
              <a:srgbClr val="002060"/>
            </a:solidFill>
            <a:headEnd type="triangle"/>
            <a:tailEnd type="triangle"/>
          </a:ln>
        </p:spPr>
        <p:style>
          <a:lnRef idx="2">
            <a:schemeClr val="dk1"/>
          </a:lnRef>
          <a:fillRef idx="0">
            <a:schemeClr val="dk1"/>
          </a:fillRef>
          <a:effectRef idx="1">
            <a:schemeClr val="dk1"/>
          </a:effectRef>
          <a:fontRef idx="minor">
            <a:schemeClr val="tx1"/>
          </a:fontRef>
        </p:style>
      </p:cxnSp>
      <p:sp>
        <p:nvSpPr>
          <p:cNvPr id="9223" name="TextBox 9"/>
          <p:cNvSpPr txBox="1">
            <a:spLocks noChangeArrowheads="1"/>
          </p:cNvSpPr>
          <p:nvPr/>
        </p:nvSpPr>
        <p:spPr bwMode="auto">
          <a:xfrm>
            <a:off x="6438900" y="609600"/>
            <a:ext cx="2247900" cy="2308225"/>
          </a:xfrm>
          <a:prstGeom prst="rect">
            <a:avLst/>
          </a:prstGeom>
          <a:noFill/>
          <a:ln w="9525">
            <a:noFill/>
            <a:miter lim="800000"/>
            <a:headEnd/>
            <a:tailEnd/>
          </a:ln>
        </p:spPr>
        <p:txBody>
          <a:bodyPr wrap="none">
            <a:spAutoFit/>
          </a:bodyPr>
          <a:lstStyle/>
          <a:p>
            <a:r>
              <a:rPr lang="en-US" sz="1600" b="1" dirty="0">
                <a:solidFill>
                  <a:schemeClr val="tx2"/>
                </a:solidFill>
              </a:rPr>
              <a:t>Free Electron Energy</a:t>
            </a:r>
          </a:p>
          <a:p>
            <a:endParaRPr lang="en-US" sz="1600" b="1" dirty="0">
              <a:solidFill>
                <a:schemeClr val="tx2"/>
              </a:solidFill>
            </a:endParaRPr>
          </a:p>
          <a:p>
            <a:r>
              <a:rPr lang="en-US" sz="1600" b="1" dirty="0">
                <a:solidFill>
                  <a:schemeClr val="tx2"/>
                </a:solidFill>
              </a:rPr>
              <a:t>Unfilled Bands</a:t>
            </a:r>
          </a:p>
          <a:p>
            <a:endParaRPr lang="en-US" sz="1600" b="1" dirty="0">
              <a:solidFill>
                <a:srgbClr val="009900"/>
              </a:solidFill>
            </a:endParaRPr>
          </a:p>
          <a:p>
            <a:r>
              <a:rPr lang="en-US" sz="1600" b="1" dirty="0">
                <a:solidFill>
                  <a:srgbClr val="009900"/>
                </a:solidFill>
              </a:rPr>
              <a:t>Conduction Band</a:t>
            </a:r>
          </a:p>
          <a:p>
            <a:endParaRPr lang="en-US" sz="1600" b="1" dirty="0">
              <a:solidFill>
                <a:srgbClr val="009900"/>
              </a:solidFill>
            </a:endParaRPr>
          </a:p>
          <a:p>
            <a:r>
              <a:rPr lang="en-US" sz="1600" b="1" dirty="0">
                <a:solidFill>
                  <a:srgbClr val="002060"/>
                </a:solidFill>
              </a:rPr>
              <a:t>Band Gap</a:t>
            </a:r>
          </a:p>
          <a:p>
            <a:endParaRPr lang="en-US" sz="1600" b="1" dirty="0">
              <a:solidFill>
                <a:srgbClr val="009900"/>
              </a:solidFill>
            </a:endParaRPr>
          </a:p>
          <a:p>
            <a:r>
              <a:rPr lang="en-US" sz="1600" b="1" dirty="0">
                <a:solidFill>
                  <a:srgbClr val="C00000"/>
                </a:solidFill>
              </a:rPr>
              <a:t>Valance Band</a:t>
            </a:r>
          </a:p>
        </p:txBody>
      </p:sp>
      <p:cxnSp>
        <p:nvCxnSpPr>
          <p:cNvPr id="12" name="Straight Arrow Connector 11"/>
          <p:cNvCxnSpPr/>
          <p:nvPr/>
        </p:nvCxnSpPr>
        <p:spPr>
          <a:xfrm rot="10800000">
            <a:off x="5181600" y="2590800"/>
            <a:ext cx="1066800" cy="152400"/>
          </a:xfrm>
          <a:prstGeom prst="straightConnector1">
            <a:avLst/>
          </a:prstGeom>
          <a:ln>
            <a:solidFill>
              <a:srgbClr val="C00000"/>
            </a:solidFill>
            <a:tailEnd type="arrow"/>
          </a:ln>
        </p:spPr>
        <p:style>
          <a:lnRef idx="2">
            <a:schemeClr val="dk1"/>
          </a:lnRef>
          <a:fillRef idx="0">
            <a:schemeClr val="dk1"/>
          </a:fillRef>
          <a:effectRef idx="1">
            <a:schemeClr val="dk1"/>
          </a:effectRef>
          <a:fontRef idx="minor">
            <a:schemeClr val="tx1"/>
          </a:fontRef>
        </p:style>
      </p:cxnSp>
      <p:cxnSp>
        <p:nvCxnSpPr>
          <p:cNvPr id="16" name="Straight Arrow Connector 15"/>
          <p:cNvCxnSpPr/>
          <p:nvPr/>
        </p:nvCxnSpPr>
        <p:spPr>
          <a:xfrm rot="10800000">
            <a:off x="5562600" y="1828800"/>
            <a:ext cx="685800" cy="1588"/>
          </a:xfrm>
          <a:prstGeom prst="straightConnector1">
            <a:avLst/>
          </a:prstGeom>
          <a:ln>
            <a:solidFill>
              <a:srgbClr val="008000"/>
            </a:solidFill>
            <a:tailEnd type="arrow"/>
          </a:ln>
        </p:spPr>
        <p:style>
          <a:lnRef idx="2">
            <a:schemeClr val="dk1"/>
          </a:lnRef>
          <a:fillRef idx="0">
            <a:schemeClr val="dk1"/>
          </a:fillRef>
          <a:effectRef idx="1">
            <a:schemeClr val="dk1"/>
          </a:effectRef>
          <a:fontRef idx="minor">
            <a:schemeClr val="tx1"/>
          </a:fontRef>
        </p:style>
      </p:cxnSp>
      <p:sp>
        <p:nvSpPr>
          <p:cNvPr id="21" name="Rectangle 20"/>
          <p:cNvSpPr/>
          <p:nvPr/>
        </p:nvSpPr>
        <p:spPr>
          <a:xfrm>
            <a:off x="914400" y="1219200"/>
            <a:ext cx="4419600" cy="22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a:off x="914400" y="762000"/>
            <a:ext cx="4419600" cy="22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3" name="Straight Arrow Connector 22"/>
          <p:cNvCxnSpPr/>
          <p:nvPr/>
        </p:nvCxnSpPr>
        <p:spPr>
          <a:xfrm rot="10800000">
            <a:off x="5638800" y="914400"/>
            <a:ext cx="609600" cy="228600"/>
          </a:xfrm>
          <a:prstGeom prst="straightConnector1">
            <a:avLst/>
          </a:prstGeom>
          <a:ln>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25" name="Straight Arrow Connector 24"/>
          <p:cNvCxnSpPr/>
          <p:nvPr/>
        </p:nvCxnSpPr>
        <p:spPr>
          <a:xfrm rot="10800000">
            <a:off x="5638800" y="1295400"/>
            <a:ext cx="533400" cy="1588"/>
          </a:xfrm>
          <a:prstGeom prst="straightConnector1">
            <a:avLst/>
          </a:prstGeom>
          <a:ln>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29" name="Straight Connector 28"/>
          <p:cNvCxnSpPr/>
          <p:nvPr/>
        </p:nvCxnSpPr>
        <p:spPr>
          <a:xfrm>
            <a:off x="457200" y="762000"/>
            <a:ext cx="5638800" cy="158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52400" y="4419600"/>
            <a:ext cx="8458200" cy="2215991"/>
          </a:xfrm>
          <a:prstGeom prst="rect">
            <a:avLst/>
          </a:prstGeom>
        </p:spPr>
        <p:txBody>
          <a:bodyPr wrap="square">
            <a:spAutoFit/>
          </a:bodyPr>
          <a:lstStyle/>
          <a:p>
            <a:r>
              <a:rPr lang="en-US" sz="2000" b="1" dirty="0" smtClean="0">
                <a:solidFill>
                  <a:srgbClr val="FF0000"/>
                </a:solidFill>
              </a:rPr>
              <a:t>Conductor, Insulator, Semiconductor</a:t>
            </a:r>
          </a:p>
          <a:p>
            <a:endParaRPr lang="en-US" sz="2000" b="1" dirty="0" smtClean="0">
              <a:solidFill>
                <a:srgbClr val="FF0000"/>
              </a:solidFill>
            </a:endParaRPr>
          </a:p>
          <a:p>
            <a:r>
              <a:rPr lang="en-US" sz="1400" b="1" dirty="0" smtClean="0">
                <a:solidFill>
                  <a:srgbClr val="002060"/>
                </a:solidFill>
              </a:rPr>
              <a:t>In case the conduction band is filled the crystal is a conductor.</a:t>
            </a:r>
          </a:p>
          <a:p>
            <a:endParaRPr lang="en-US" sz="1400" b="1" dirty="0" smtClean="0">
              <a:solidFill>
                <a:srgbClr val="009900"/>
              </a:solidFill>
            </a:endParaRPr>
          </a:p>
          <a:p>
            <a:r>
              <a:rPr lang="en-US" sz="1400" b="1" dirty="0" smtClean="0">
                <a:solidFill>
                  <a:srgbClr val="008000"/>
                </a:solidFill>
              </a:rPr>
              <a:t>In case the conduction band is empty and ‘far away’ from </a:t>
            </a:r>
          </a:p>
          <a:p>
            <a:r>
              <a:rPr lang="en-US" sz="1400" b="1" dirty="0" smtClean="0">
                <a:solidFill>
                  <a:srgbClr val="008000"/>
                </a:solidFill>
              </a:rPr>
              <a:t>the valence band, the crystal is an insulator.</a:t>
            </a:r>
          </a:p>
          <a:p>
            <a:endParaRPr lang="en-US" sz="1400" b="1" dirty="0" smtClean="0">
              <a:solidFill>
                <a:srgbClr val="009900"/>
              </a:solidFill>
            </a:endParaRPr>
          </a:p>
          <a:p>
            <a:r>
              <a:rPr lang="en-US" sz="1400" b="1" dirty="0" smtClean="0">
                <a:solidFill>
                  <a:srgbClr val="002060"/>
                </a:solidFill>
              </a:rPr>
              <a:t>In case the conduction band is empty but the distance to the valence band is small, the crystal is a semiconductor.</a:t>
            </a:r>
            <a:endParaRPr lang="en-US" sz="1400" b="1" dirty="0">
              <a:solidFill>
                <a:srgbClr val="00206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oter Placeholder 3"/>
          <p:cNvSpPr>
            <a:spLocks noGrp="1"/>
          </p:cNvSpPr>
          <p:nvPr>
            <p:ph type="ftr" sz="quarter" idx="11"/>
          </p:nvPr>
        </p:nvSpPr>
        <p:spPr>
          <a:noFill/>
        </p:spPr>
        <p:txBody>
          <a:bodyPr/>
          <a:lstStyle/>
          <a:p>
            <a:r>
              <a:rPr lang="en-US" smtClean="0"/>
              <a:t>W. Riegler/CERN</a:t>
            </a:r>
          </a:p>
        </p:txBody>
      </p:sp>
      <p:sp>
        <p:nvSpPr>
          <p:cNvPr id="48131" name="Slide Number Placeholder 2"/>
          <p:cNvSpPr>
            <a:spLocks noGrp="1"/>
          </p:cNvSpPr>
          <p:nvPr>
            <p:ph type="sldNum" sz="quarter" idx="12"/>
          </p:nvPr>
        </p:nvSpPr>
        <p:spPr>
          <a:noFill/>
        </p:spPr>
        <p:txBody>
          <a:bodyPr/>
          <a:lstStyle/>
          <a:p>
            <a:fld id="{C99E0638-70ED-4E12-B2AD-ECA64722B0E8}" type="slidenum">
              <a:rPr lang="en-US" smtClean="0"/>
              <a:pPr/>
              <a:t>40</a:t>
            </a:fld>
            <a:endParaRPr lang="en-US" smtClean="0"/>
          </a:p>
        </p:txBody>
      </p:sp>
      <p:sp>
        <p:nvSpPr>
          <p:cNvPr id="48132" name="TextBox 16"/>
          <p:cNvSpPr txBox="1">
            <a:spLocks noChangeArrowheads="1"/>
          </p:cNvSpPr>
          <p:nvPr/>
        </p:nvSpPr>
        <p:spPr bwMode="auto">
          <a:xfrm>
            <a:off x="228600" y="152400"/>
            <a:ext cx="8470900" cy="523875"/>
          </a:xfrm>
          <a:prstGeom prst="rect">
            <a:avLst/>
          </a:prstGeom>
          <a:noFill/>
          <a:ln w="9525">
            <a:noFill/>
            <a:miter lim="800000"/>
            <a:headEnd/>
            <a:tailEnd/>
          </a:ln>
        </p:spPr>
        <p:txBody>
          <a:bodyPr wrap="none">
            <a:spAutoFit/>
          </a:bodyPr>
          <a:lstStyle/>
          <a:p>
            <a:r>
              <a:rPr lang="en-US" sz="2800" b="1">
                <a:solidFill>
                  <a:srgbClr val="FF0000"/>
                </a:solidFill>
              </a:rPr>
              <a:t>Noble Liquids for Homogeneous EM Calorimetry</a:t>
            </a:r>
          </a:p>
        </p:txBody>
      </p:sp>
      <p:grpSp>
        <p:nvGrpSpPr>
          <p:cNvPr id="48133" name="Group 7"/>
          <p:cNvGrpSpPr>
            <a:grpSpLocks/>
          </p:cNvGrpSpPr>
          <p:nvPr/>
        </p:nvGrpSpPr>
        <p:grpSpPr bwMode="auto">
          <a:xfrm>
            <a:off x="609600" y="1143000"/>
            <a:ext cx="4254500" cy="1828800"/>
            <a:chOff x="5257800" y="858837"/>
            <a:chExt cx="3648075" cy="1828800"/>
          </a:xfrm>
        </p:grpSpPr>
        <p:sp>
          <p:nvSpPr>
            <p:cNvPr id="48152" name="Line 4"/>
            <p:cNvSpPr>
              <a:spLocks noChangeShapeType="1"/>
            </p:cNvSpPr>
            <p:nvPr/>
          </p:nvSpPr>
          <p:spPr bwMode="auto">
            <a:xfrm>
              <a:off x="5638800" y="1371600"/>
              <a:ext cx="2667000" cy="0"/>
            </a:xfrm>
            <a:prstGeom prst="line">
              <a:avLst/>
            </a:prstGeom>
            <a:noFill/>
            <a:ln w="57150">
              <a:solidFill>
                <a:schemeClr val="tx1"/>
              </a:solidFill>
              <a:round/>
              <a:headEnd/>
              <a:tailEnd/>
            </a:ln>
          </p:spPr>
          <p:txBody>
            <a:bodyPr/>
            <a:lstStyle/>
            <a:p>
              <a:endParaRPr lang="en-US"/>
            </a:p>
          </p:txBody>
        </p:sp>
        <p:sp>
          <p:nvSpPr>
            <p:cNvPr id="48153" name="Line 5"/>
            <p:cNvSpPr>
              <a:spLocks noChangeShapeType="1"/>
            </p:cNvSpPr>
            <p:nvPr/>
          </p:nvSpPr>
          <p:spPr bwMode="auto">
            <a:xfrm>
              <a:off x="5638800" y="2154237"/>
              <a:ext cx="2667000" cy="0"/>
            </a:xfrm>
            <a:prstGeom prst="line">
              <a:avLst/>
            </a:prstGeom>
            <a:noFill/>
            <a:ln w="57150">
              <a:solidFill>
                <a:schemeClr val="tx1"/>
              </a:solidFill>
              <a:round/>
              <a:headEnd/>
              <a:tailEnd/>
            </a:ln>
          </p:spPr>
          <p:txBody>
            <a:bodyPr/>
            <a:lstStyle/>
            <a:p>
              <a:endParaRPr lang="en-US"/>
            </a:p>
          </p:txBody>
        </p:sp>
        <p:sp>
          <p:nvSpPr>
            <p:cNvPr id="48154" name="Oval 6"/>
            <p:cNvSpPr>
              <a:spLocks noChangeArrowheads="1"/>
            </p:cNvSpPr>
            <p:nvPr/>
          </p:nvSpPr>
          <p:spPr bwMode="auto">
            <a:xfrm>
              <a:off x="6452743" y="1634692"/>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48155" name="Line 7"/>
            <p:cNvSpPr>
              <a:spLocks noChangeShapeType="1"/>
            </p:cNvSpPr>
            <p:nvPr/>
          </p:nvSpPr>
          <p:spPr bwMode="auto">
            <a:xfrm flipV="1">
              <a:off x="6705600" y="858837"/>
              <a:ext cx="0" cy="533400"/>
            </a:xfrm>
            <a:prstGeom prst="line">
              <a:avLst/>
            </a:prstGeom>
            <a:noFill/>
            <a:ln w="38100">
              <a:solidFill>
                <a:schemeClr val="tx1"/>
              </a:solidFill>
              <a:round/>
              <a:headEnd/>
              <a:tailEnd type="triangle" w="med" len="med"/>
            </a:ln>
          </p:spPr>
          <p:txBody>
            <a:bodyPr/>
            <a:lstStyle/>
            <a:p>
              <a:endParaRPr lang="en-US"/>
            </a:p>
          </p:txBody>
        </p:sp>
        <p:sp>
          <p:nvSpPr>
            <p:cNvPr id="48156" name="Line 8"/>
            <p:cNvSpPr>
              <a:spLocks noChangeShapeType="1"/>
            </p:cNvSpPr>
            <p:nvPr/>
          </p:nvSpPr>
          <p:spPr bwMode="auto">
            <a:xfrm>
              <a:off x="6705600" y="2154237"/>
              <a:ext cx="0" cy="533400"/>
            </a:xfrm>
            <a:prstGeom prst="line">
              <a:avLst/>
            </a:prstGeom>
            <a:noFill/>
            <a:ln w="38100">
              <a:solidFill>
                <a:schemeClr val="tx1"/>
              </a:solidFill>
              <a:round/>
              <a:headEnd/>
              <a:tailEnd type="triangle" w="med" len="med"/>
            </a:ln>
          </p:spPr>
          <p:txBody>
            <a:bodyPr/>
            <a:lstStyle/>
            <a:p>
              <a:endParaRPr lang="en-US"/>
            </a:p>
          </p:txBody>
        </p:sp>
        <p:sp>
          <p:nvSpPr>
            <p:cNvPr id="48157" name="Text Box 9"/>
            <p:cNvSpPr txBox="1">
              <a:spLocks noChangeArrowheads="1"/>
            </p:cNvSpPr>
            <p:nvPr/>
          </p:nvSpPr>
          <p:spPr bwMode="auto">
            <a:xfrm>
              <a:off x="6842125" y="2266950"/>
              <a:ext cx="331788" cy="366712"/>
            </a:xfrm>
            <a:prstGeom prst="rect">
              <a:avLst/>
            </a:prstGeom>
            <a:noFill/>
            <a:ln w="9525">
              <a:noFill/>
              <a:miter lim="800000"/>
              <a:headEnd/>
              <a:tailEnd/>
            </a:ln>
          </p:spPr>
          <p:txBody>
            <a:bodyPr wrap="none">
              <a:spAutoFit/>
            </a:bodyPr>
            <a:lstStyle/>
            <a:p>
              <a:r>
                <a:rPr lang="en-US" b="1"/>
                <a:t>I</a:t>
              </a:r>
              <a:r>
                <a:rPr lang="en-US" b="1" baseline="-25000"/>
                <a:t>1</a:t>
              </a:r>
            </a:p>
          </p:txBody>
        </p:sp>
        <p:sp>
          <p:nvSpPr>
            <p:cNvPr id="48158" name="Text Box 10"/>
            <p:cNvSpPr txBox="1">
              <a:spLocks noChangeArrowheads="1"/>
            </p:cNvSpPr>
            <p:nvPr/>
          </p:nvSpPr>
          <p:spPr bwMode="auto">
            <a:xfrm>
              <a:off x="6858000" y="858837"/>
              <a:ext cx="331788" cy="366713"/>
            </a:xfrm>
            <a:prstGeom prst="rect">
              <a:avLst/>
            </a:prstGeom>
            <a:noFill/>
            <a:ln w="9525">
              <a:noFill/>
              <a:miter lim="800000"/>
              <a:headEnd/>
              <a:tailEnd/>
            </a:ln>
          </p:spPr>
          <p:txBody>
            <a:bodyPr wrap="none">
              <a:spAutoFit/>
            </a:bodyPr>
            <a:lstStyle/>
            <a:p>
              <a:r>
                <a:rPr lang="en-US" b="1"/>
                <a:t>I</a:t>
              </a:r>
              <a:r>
                <a:rPr lang="en-US" b="1" baseline="-25000"/>
                <a:t>2</a:t>
              </a:r>
            </a:p>
          </p:txBody>
        </p:sp>
        <p:sp>
          <p:nvSpPr>
            <p:cNvPr id="48159" name="Line 11"/>
            <p:cNvSpPr>
              <a:spLocks noChangeShapeType="1"/>
            </p:cNvSpPr>
            <p:nvPr/>
          </p:nvSpPr>
          <p:spPr bwMode="auto">
            <a:xfrm>
              <a:off x="6629912" y="1620837"/>
              <a:ext cx="0" cy="304800"/>
            </a:xfrm>
            <a:prstGeom prst="line">
              <a:avLst/>
            </a:prstGeom>
            <a:noFill/>
            <a:ln w="9525">
              <a:solidFill>
                <a:schemeClr val="tx1"/>
              </a:solidFill>
              <a:round/>
              <a:headEnd/>
              <a:tailEnd type="triangle" w="med" len="med"/>
            </a:ln>
          </p:spPr>
          <p:txBody>
            <a:bodyPr/>
            <a:lstStyle/>
            <a:p>
              <a:endParaRPr lang="en-US"/>
            </a:p>
          </p:txBody>
        </p:sp>
        <p:sp>
          <p:nvSpPr>
            <p:cNvPr id="48160" name="Text Box 12"/>
            <p:cNvSpPr txBox="1">
              <a:spLocks noChangeArrowheads="1"/>
            </p:cNvSpPr>
            <p:nvPr/>
          </p:nvSpPr>
          <p:spPr bwMode="auto">
            <a:xfrm>
              <a:off x="6629912" y="1544637"/>
              <a:ext cx="437371" cy="307777"/>
            </a:xfrm>
            <a:prstGeom prst="rect">
              <a:avLst/>
            </a:prstGeom>
            <a:noFill/>
            <a:ln w="9525">
              <a:noFill/>
              <a:miter lim="800000"/>
              <a:headEnd/>
              <a:tailEnd/>
            </a:ln>
          </p:spPr>
          <p:txBody>
            <a:bodyPr wrap="none">
              <a:spAutoFit/>
            </a:bodyPr>
            <a:lstStyle/>
            <a:p>
              <a:r>
                <a:rPr lang="en-US" sz="1400" b="1"/>
                <a:t>q,v</a:t>
              </a:r>
              <a:r>
                <a:rPr lang="en-US" sz="1400" b="1" baseline="-25000"/>
                <a:t>e</a:t>
              </a:r>
            </a:p>
          </p:txBody>
        </p:sp>
        <p:sp>
          <p:nvSpPr>
            <p:cNvPr id="48161" name="Text Box 13"/>
            <p:cNvSpPr txBox="1">
              <a:spLocks noChangeArrowheads="1"/>
            </p:cNvSpPr>
            <p:nvPr/>
          </p:nvSpPr>
          <p:spPr bwMode="auto">
            <a:xfrm>
              <a:off x="5801245" y="1544637"/>
              <a:ext cx="501973" cy="307777"/>
            </a:xfrm>
            <a:prstGeom prst="rect">
              <a:avLst/>
            </a:prstGeom>
            <a:noFill/>
            <a:ln w="9525">
              <a:noFill/>
              <a:miter lim="800000"/>
              <a:headEnd/>
              <a:tailEnd/>
            </a:ln>
          </p:spPr>
          <p:txBody>
            <a:bodyPr wrap="none">
              <a:spAutoFit/>
            </a:bodyPr>
            <a:lstStyle/>
            <a:p>
              <a:r>
                <a:rPr lang="en-US" sz="1400" b="1"/>
                <a:t>-q, v</a:t>
              </a:r>
              <a:r>
                <a:rPr lang="en-US" sz="1400" b="1" baseline="-25000"/>
                <a:t>I</a:t>
              </a:r>
            </a:p>
          </p:txBody>
        </p:sp>
        <p:sp>
          <p:nvSpPr>
            <p:cNvPr id="48162" name="Line 17"/>
            <p:cNvSpPr>
              <a:spLocks noChangeShapeType="1"/>
            </p:cNvSpPr>
            <p:nvPr/>
          </p:nvSpPr>
          <p:spPr bwMode="auto">
            <a:xfrm flipV="1">
              <a:off x="6237880" y="1544637"/>
              <a:ext cx="0" cy="304800"/>
            </a:xfrm>
            <a:prstGeom prst="line">
              <a:avLst/>
            </a:prstGeom>
            <a:noFill/>
            <a:ln w="9525">
              <a:solidFill>
                <a:schemeClr val="tx1"/>
              </a:solidFill>
              <a:round/>
              <a:headEnd/>
              <a:tailEnd type="triangle" w="med" len="med"/>
            </a:ln>
          </p:spPr>
          <p:txBody>
            <a:bodyPr/>
            <a:lstStyle/>
            <a:p>
              <a:endParaRPr lang="en-US"/>
            </a:p>
          </p:txBody>
        </p:sp>
        <p:sp>
          <p:nvSpPr>
            <p:cNvPr id="48163" name="Oval 18"/>
            <p:cNvSpPr>
              <a:spLocks noChangeArrowheads="1"/>
            </p:cNvSpPr>
            <p:nvPr/>
          </p:nvSpPr>
          <p:spPr bwMode="auto">
            <a:xfrm>
              <a:off x="6341237" y="1634692"/>
              <a:ext cx="76200" cy="762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8164" name="Text Box 25"/>
            <p:cNvSpPr txBox="1">
              <a:spLocks noChangeArrowheads="1"/>
            </p:cNvSpPr>
            <p:nvPr/>
          </p:nvSpPr>
          <p:spPr bwMode="auto">
            <a:xfrm>
              <a:off x="8382000" y="1239837"/>
              <a:ext cx="523875" cy="304800"/>
            </a:xfrm>
            <a:prstGeom prst="rect">
              <a:avLst/>
            </a:prstGeom>
            <a:noFill/>
            <a:ln w="9525">
              <a:noFill/>
              <a:miter lim="800000"/>
              <a:headEnd/>
              <a:tailEnd/>
            </a:ln>
          </p:spPr>
          <p:txBody>
            <a:bodyPr wrap="none">
              <a:spAutoFit/>
            </a:bodyPr>
            <a:lstStyle/>
            <a:p>
              <a:r>
                <a:rPr lang="en-US" sz="1400"/>
                <a:t>Z=D</a:t>
              </a:r>
            </a:p>
          </p:txBody>
        </p:sp>
        <p:sp>
          <p:nvSpPr>
            <p:cNvPr id="48165" name="Text Box 26"/>
            <p:cNvSpPr txBox="1">
              <a:spLocks noChangeArrowheads="1"/>
            </p:cNvSpPr>
            <p:nvPr/>
          </p:nvSpPr>
          <p:spPr bwMode="auto">
            <a:xfrm>
              <a:off x="8382000" y="2001837"/>
              <a:ext cx="493713" cy="304800"/>
            </a:xfrm>
            <a:prstGeom prst="rect">
              <a:avLst/>
            </a:prstGeom>
            <a:noFill/>
            <a:ln w="9525">
              <a:noFill/>
              <a:miter lim="800000"/>
              <a:headEnd/>
              <a:tailEnd/>
            </a:ln>
          </p:spPr>
          <p:txBody>
            <a:bodyPr wrap="none">
              <a:spAutoFit/>
            </a:bodyPr>
            <a:lstStyle/>
            <a:p>
              <a:r>
                <a:rPr lang="en-US" sz="1400"/>
                <a:t>Z=0</a:t>
              </a:r>
            </a:p>
          </p:txBody>
        </p:sp>
        <p:sp>
          <p:nvSpPr>
            <p:cNvPr id="48166" name="Text Box 34"/>
            <p:cNvSpPr txBox="1">
              <a:spLocks noChangeArrowheads="1"/>
            </p:cNvSpPr>
            <p:nvPr/>
          </p:nvSpPr>
          <p:spPr bwMode="auto">
            <a:xfrm>
              <a:off x="5257800" y="1544637"/>
              <a:ext cx="336550" cy="366713"/>
            </a:xfrm>
            <a:prstGeom prst="rect">
              <a:avLst/>
            </a:prstGeom>
            <a:noFill/>
            <a:ln w="9525">
              <a:noFill/>
              <a:miter lim="800000"/>
              <a:headEnd/>
              <a:tailEnd/>
            </a:ln>
          </p:spPr>
          <p:txBody>
            <a:bodyPr wrap="none">
              <a:spAutoFit/>
            </a:bodyPr>
            <a:lstStyle/>
            <a:p>
              <a:r>
                <a:rPr lang="en-US"/>
                <a:t>E</a:t>
              </a:r>
            </a:p>
          </p:txBody>
        </p:sp>
      </p:grpSp>
      <p:sp>
        <p:nvSpPr>
          <p:cNvPr id="48134" name="Oval 18"/>
          <p:cNvSpPr>
            <a:spLocks noChangeArrowheads="1"/>
          </p:cNvSpPr>
          <p:nvPr/>
        </p:nvSpPr>
        <p:spPr bwMode="auto">
          <a:xfrm>
            <a:off x="1866900" y="2041525"/>
            <a:ext cx="88900" cy="85725"/>
          </a:xfrm>
          <a:prstGeom prst="ellipse">
            <a:avLst/>
          </a:prstGeom>
          <a:solidFill>
            <a:srgbClr val="FF0000"/>
          </a:solidFill>
          <a:ln w="9525">
            <a:solidFill>
              <a:schemeClr val="tx1"/>
            </a:solidFill>
            <a:round/>
            <a:headEnd/>
            <a:tailEnd/>
          </a:ln>
        </p:spPr>
        <p:txBody>
          <a:bodyPr wrap="none" anchor="ctr"/>
          <a:lstStyle/>
          <a:p>
            <a:endParaRPr lang="en-US"/>
          </a:p>
        </p:txBody>
      </p:sp>
      <p:sp>
        <p:nvSpPr>
          <p:cNvPr id="48135" name="Oval 18"/>
          <p:cNvSpPr>
            <a:spLocks noChangeArrowheads="1"/>
          </p:cNvSpPr>
          <p:nvPr/>
        </p:nvSpPr>
        <p:spPr bwMode="auto">
          <a:xfrm>
            <a:off x="1873250" y="2149475"/>
            <a:ext cx="88900" cy="85725"/>
          </a:xfrm>
          <a:prstGeom prst="ellipse">
            <a:avLst/>
          </a:prstGeom>
          <a:solidFill>
            <a:srgbClr val="FF0000"/>
          </a:solidFill>
          <a:ln w="9525">
            <a:solidFill>
              <a:schemeClr val="tx1"/>
            </a:solidFill>
            <a:round/>
            <a:headEnd/>
            <a:tailEnd/>
          </a:ln>
        </p:spPr>
        <p:txBody>
          <a:bodyPr wrap="none" anchor="ctr"/>
          <a:lstStyle/>
          <a:p>
            <a:endParaRPr lang="en-US"/>
          </a:p>
        </p:txBody>
      </p:sp>
      <p:sp>
        <p:nvSpPr>
          <p:cNvPr id="48136" name="Oval 18"/>
          <p:cNvSpPr>
            <a:spLocks noChangeArrowheads="1"/>
          </p:cNvSpPr>
          <p:nvPr/>
        </p:nvSpPr>
        <p:spPr bwMode="auto">
          <a:xfrm>
            <a:off x="1873250" y="2290763"/>
            <a:ext cx="88900" cy="85725"/>
          </a:xfrm>
          <a:prstGeom prst="ellipse">
            <a:avLst/>
          </a:prstGeom>
          <a:solidFill>
            <a:srgbClr val="FF0000"/>
          </a:solidFill>
          <a:ln w="9525">
            <a:solidFill>
              <a:schemeClr val="tx1"/>
            </a:solidFill>
            <a:round/>
            <a:headEnd/>
            <a:tailEnd/>
          </a:ln>
        </p:spPr>
        <p:txBody>
          <a:bodyPr wrap="none" anchor="ctr"/>
          <a:lstStyle/>
          <a:p>
            <a:endParaRPr lang="en-US"/>
          </a:p>
        </p:txBody>
      </p:sp>
      <p:sp>
        <p:nvSpPr>
          <p:cNvPr id="48137" name="Oval 18"/>
          <p:cNvSpPr>
            <a:spLocks noChangeArrowheads="1"/>
          </p:cNvSpPr>
          <p:nvPr/>
        </p:nvSpPr>
        <p:spPr bwMode="auto">
          <a:xfrm>
            <a:off x="1873250" y="1835150"/>
            <a:ext cx="88900" cy="85725"/>
          </a:xfrm>
          <a:prstGeom prst="ellipse">
            <a:avLst/>
          </a:prstGeom>
          <a:solidFill>
            <a:srgbClr val="FF0000"/>
          </a:solidFill>
          <a:ln w="9525">
            <a:solidFill>
              <a:schemeClr val="tx1"/>
            </a:solidFill>
            <a:round/>
            <a:headEnd/>
            <a:tailEnd/>
          </a:ln>
        </p:spPr>
        <p:txBody>
          <a:bodyPr wrap="none" anchor="ctr"/>
          <a:lstStyle/>
          <a:p>
            <a:endParaRPr lang="en-US"/>
          </a:p>
        </p:txBody>
      </p:sp>
      <p:sp>
        <p:nvSpPr>
          <p:cNvPr id="48138" name="Oval 18"/>
          <p:cNvSpPr>
            <a:spLocks noChangeArrowheads="1"/>
          </p:cNvSpPr>
          <p:nvPr/>
        </p:nvSpPr>
        <p:spPr bwMode="auto">
          <a:xfrm>
            <a:off x="1873250" y="1711325"/>
            <a:ext cx="88900" cy="85725"/>
          </a:xfrm>
          <a:prstGeom prst="ellipse">
            <a:avLst/>
          </a:prstGeom>
          <a:solidFill>
            <a:srgbClr val="FF0000"/>
          </a:solidFill>
          <a:ln w="9525">
            <a:solidFill>
              <a:schemeClr val="tx1"/>
            </a:solidFill>
            <a:round/>
            <a:headEnd/>
            <a:tailEnd/>
          </a:ln>
        </p:spPr>
        <p:txBody>
          <a:bodyPr wrap="none" anchor="ctr"/>
          <a:lstStyle/>
          <a:p>
            <a:endParaRPr lang="en-US"/>
          </a:p>
        </p:txBody>
      </p:sp>
      <p:sp>
        <p:nvSpPr>
          <p:cNvPr id="48139" name="Oval 6"/>
          <p:cNvSpPr>
            <a:spLocks noChangeArrowheads="1"/>
          </p:cNvSpPr>
          <p:nvPr/>
        </p:nvSpPr>
        <p:spPr bwMode="auto">
          <a:xfrm>
            <a:off x="2003425" y="2055813"/>
            <a:ext cx="88900" cy="8572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48140" name="Oval 6"/>
          <p:cNvSpPr>
            <a:spLocks noChangeArrowheads="1"/>
          </p:cNvSpPr>
          <p:nvPr/>
        </p:nvSpPr>
        <p:spPr bwMode="auto">
          <a:xfrm>
            <a:off x="2003425" y="2179638"/>
            <a:ext cx="88900" cy="8572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48141" name="Oval 6"/>
          <p:cNvSpPr>
            <a:spLocks noChangeArrowheads="1"/>
          </p:cNvSpPr>
          <p:nvPr/>
        </p:nvSpPr>
        <p:spPr bwMode="auto">
          <a:xfrm>
            <a:off x="2003425" y="2305050"/>
            <a:ext cx="88900" cy="8572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48142" name="Oval 6"/>
          <p:cNvSpPr>
            <a:spLocks noChangeArrowheads="1"/>
          </p:cNvSpPr>
          <p:nvPr/>
        </p:nvSpPr>
        <p:spPr bwMode="auto">
          <a:xfrm>
            <a:off x="2003425" y="1812925"/>
            <a:ext cx="88900" cy="8572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48143" name="Oval 6"/>
          <p:cNvSpPr>
            <a:spLocks noChangeArrowheads="1"/>
          </p:cNvSpPr>
          <p:nvPr/>
        </p:nvSpPr>
        <p:spPr bwMode="auto">
          <a:xfrm>
            <a:off x="2003425" y="1704975"/>
            <a:ext cx="88900" cy="8572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48144" name="Line 19"/>
          <p:cNvSpPr>
            <a:spLocks noChangeShapeType="1"/>
          </p:cNvSpPr>
          <p:nvPr/>
        </p:nvSpPr>
        <p:spPr bwMode="auto">
          <a:xfrm>
            <a:off x="909638" y="4192588"/>
            <a:ext cx="0" cy="1420812"/>
          </a:xfrm>
          <a:prstGeom prst="line">
            <a:avLst/>
          </a:prstGeom>
          <a:noFill/>
          <a:ln w="25400">
            <a:solidFill>
              <a:schemeClr val="tx1"/>
            </a:solidFill>
            <a:round/>
            <a:headEnd type="triangle" w="med" len="med"/>
            <a:tailEnd/>
          </a:ln>
        </p:spPr>
        <p:txBody>
          <a:bodyPr/>
          <a:lstStyle/>
          <a:p>
            <a:endParaRPr lang="en-US"/>
          </a:p>
        </p:txBody>
      </p:sp>
      <p:sp>
        <p:nvSpPr>
          <p:cNvPr id="48145" name="Rectangle 23"/>
          <p:cNvSpPr>
            <a:spLocks noChangeArrowheads="1"/>
          </p:cNvSpPr>
          <p:nvPr/>
        </p:nvSpPr>
        <p:spPr bwMode="auto">
          <a:xfrm>
            <a:off x="336550" y="4411663"/>
            <a:ext cx="657225" cy="484187"/>
          </a:xfrm>
          <a:prstGeom prst="rect">
            <a:avLst/>
          </a:prstGeom>
          <a:noFill/>
          <a:ln w="9525">
            <a:noFill/>
            <a:miter lim="800000"/>
            <a:headEnd/>
            <a:tailEnd/>
          </a:ln>
        </p:spPr>
        <p:txBody>
          <a:bodyPr wrap="none">
            <a:spAutoFit/>
          </a:bodyPr>
          <a:lstStyle/>
          <a:p>
            <a:r>
              <a:rPr lang="en-US" sz="1600" b="1"/>
              <a:t>I</a:t>
            </a:r>
            <a:r>
              <a:rPr lang="en-US" sz="1600" b="1" baseline="-25000"/>
              <a:t>1</a:t>
            </a:r>
            <a:r>
              <a:rPr lang="en-US" sz="1600" b="1"/>
              <a:t>(t)</a:t>
            </a:r>
            <a:endParaRPr lang="en-US" sz="1600" b="1" baseline="-25000"/>
          </a:p>
        </p:txBody>
      </p:sp>
      <p:sp>
        <p:nvSpPr>
          <p:cNvPr id="48146" name="Rectangle 24"/>
          <p:cNvSpPr>
            <a:spLocks noChangeArrowheads="1"/>
          </p:cNvSpPr>
          <p:nvPr/>
        </p:nvSpPr>
        <p:spPr bwMode="auto">
          <a:xfrm>
            <a:off x="1752600" y="5715000"/>
            <a:ext cx="782638" cy="338138"/>
          </a:xfrm>
          <a:prstGeom prst="rect">
            <a:avLst/>
          </a:prstGeom>
          <a:noFill/>
          <a:ln w="9525">
            <a:noFill/>
            <a:miter lim="800000"/>
            <a:headEnd/>
            <a:tailEnd/>
          </a:ln>
        </p:spPr>
        <p:txBody>
          <a:bodyPr wrap="none">
            <a:spAutoFit/>
          </a:bodyPr>
          <a:lstStyle/>
          <a:p>
            <a:r>
              <a:rPr lang="en-US" sz="1600" b="1">
                <a:solidFill>
                  <a:srgbClr val="002060"/>
                </a:solidFill>
              </a:rPr>
              <a:t>T~1</a:t>
            </a:r>
            <a:r>
              <a:rPr lang="el-GR" sz="1600" b="1">
                <a:solidFill>
                  <a:srgbClr val="002060"/>
                </a:solidFill>
              </a:rPr>
              <a:t>μ</a:t>
            </a:r>
            <a:r>
              <a:rPr lang="en-US" sz="1600" b="1">
                <a:solidFill>
                  <a:srgbClr val="002060"/>
                </a:solidFill>
              </a:rPr>
              <a:t>s</a:t>
            </a:r>
            <a:endParaRPr lang="en-US" sz="1600" b="1" baseline="-25000">
              <a:solidFill>
                <a:srgbClr val="002060"/>
              </a:solidFill>
            </a:endParaRPr>
          </a:p>
        </p:txBody>
      </p:sp>
      <p:sp>
        <p:nvSpPr>
          <p:cNvPr id="81" name="Isosceles Triangle 80"/>
          <p:cNvSpPr/>
          <p:nvPr/>
        </p:nvSpPr>
        <p:spPr bwMode="auto">
          <a:xfrm>
            <a:off x="914400" y="5562600"/>
            <a:ext cx="6934200" cy="77788"/>
          </a:xfrm>
          <a:prstGeom prst="triangle">
            <a:avLst>
              <a:gd name="adj" fmla="val 0"/>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 name="Isosceles Triangle 81"/>
          <p:cNvSpPr/>
          <p:nvPr/>
        </p:nvSpPr>
        <p:spPr bwMode="auto">
          <a:xfrm>
            <a:off x="914400" y="4495800"/>
            <a:ext cx="1295400" cy="1144588"/>
          </a:xfrm>
          <a:prstGeom prst="triangle">
            <a:avLst>
              <a:gd name="adj" fmla="val 0"/>
            </a:avLst>
          </a:prstGeom>
          <a:no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83" name="Straight Connector 82"/>
          <p:cNvCxnSpPr>
            <a:stCxn id="82" idx="2"/>
          </p:cNvCxnSpPr>
          <p:nvPr/>
        </p:nvCxnSpPr>
        <p:spPr bwMode="auto">
          <a:xfrm rot="16200000" flipH="1">
            <a:off x="2263775" y="4291013"/>
            <a:ext cx="1587" cy="2700338"/>
          </a:xfrm>
          <a:prstGeom prst="line">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rot="5400000" flipH="1" flipV="1">
            <a:off x="-75406" y="2056606"/>
            <a:ext cx="12192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48151" name="Rectangle 93"/>
          <p:cNvSpPr>
            <a:spLocks noChangeArrowheads="1"/>
          </p:cNvSpPr>
          <p:nvPr/>
        </p:nvSpPr>
        <p:spPr bwMode="auto">
          <a:xfrm>
            <a:off x="2971800" y="3200400"/>
            <a:ext cx="5181600" cy="1570038"/>
          </a:xfrm>
          <a:prstGeom prst="rect">
            <a:avLst/>
          </a:prstGeom>
          <a:noFill/>
          <a:ln w="9525">
            <a:noFill/>
            <a:miter lim="800000"/>
            <a:headEnd/>
            <a:tailEnd/>
          </a:ln>
        </p:spPr>
        <p:txBody>
          <a:bodyPr>
            <a:spAutoFit/>
          </a:bodyPr>
          <a:lstStyle/>
          <a:p>
            <a:r>
              <a:rPr lang="en-US" sz="1600" b="1">
                <a:solidFill>
                  <a:srgbClr val="002060"/>
                </a:solidFill>
              </a:rPr>
              <a:t>E.g. Liquid Argon, 5mm/</a:t>
            </a:r>
            <a:r>
              <a:rPr lang="el-GR" sz="1600" b="1">
                <a:solidFill>
                  <a:srgbClr val="002060"/>
                </a:solidFill>
              </a:rPr>
              <a:t> μ</a:t>
            </a:r>
            <a:r>
              <a:rPr lang="en-US" sz="1600" b="1">
                <a:solidFill>
                  <a:srgbClr val="002060"/>
                </a:solidFill>
              </a:rPr>
              <a:t>s at 1kV/cm, 5mm gap </a:t>
            </a:r>
            <a:r>
              <a:rPr lang="en-US" sz="1600" b="1">
                <a:solidFill>
                  <a:srgbClr val="002060"/>
                </a:solidFill>
                <a:sym typeface="Wingdings" pitchFamily="2" charset="2"/>
              </a:rPr>
              <a:t> 1</a:t>
            </a:r>
            <a:r>
              <a:rPr lang="el-GR" sz="1600" b="1">
                <a:solidFill>
                  <a:srgbClr val="002060"/>
                </a:solidFill>
              </a:rPr>
              <a:t> μ</a:t>
            </a:r>
            <a:r>
              <a:rPr lang="en-US" sz="1600" b="1">
                <a:solidFill>
                  <a:srgbClr val="002060"/>
                </a:solidFill>
                <a:sym typeface="Wingdings" pitchFamily="2" charset="2"/>
              </a:rPr>
              <a:t>s for all electrons to reach the electrode.</a:t>
            </a:r>
            <a:r>
              <a:rPr lang="en-US" sz="1600" b="1">
                <a:solidFill>
                  <a:srgbClr val="002060"/>
                </a:solidFill>
              </a:rPr>
              <a:t> </a:t>
            </a:r>
          </a:p>
          <a:p>
            <a:endParaRPr lang="en-US" sz="1600" b="1">
              <a:solidFill>
                <a:srgbClr val="002060"/>
              </a:solidFill>
            </a:endParaRPr>
          </a:p>
          <a:p>
            <a:r>
              <a:rPr lang="en-US" sz="1600" b="1">
                <a:solidFill>
                  <a:srgbClr val="008000"/>
                </a:solidFill>
              </a:rPr>
              <a:t>The ion velocity is 10</a:t>
            </a:r>
            <a:r>
              <a:rPr lang="en-US" sz="1600" b="1" baseline="30000">
                <a:solidFill>
                  <a:srgbClr val="008000"/>
                </a:solidFill>
              </a:rPr>
              <a:t>3</a:t>
            </a:r>
            <a:r>
              <a:rPr lang="en-US" sz="1600" b="1">
                <a:solidFill>
                  <a:srgbClr val="008000"/>
                </a:solidFill>
              </a:rPr>
              <a:t> to 10</a:t>
            </a:r>
            <a:r>
              <a:rPr lang="en-US" sz="1600" b="1" baseline="30000">
                <a:solidFill>
                  <a:srgbClr val="008000"/>
                </a:solidFill>
              </a:rPr>
              <a:t>5</a:t>
            </a:r>
            <a:r>
              <a:rPr lang="en-US" sz="1600" b="1">
                <a:solidFill>
                  <a:srgbClr val="008000"/>
                </a:solidFill>
              </a:rPr>
              <a:t> times smaller </a:t>
            </a:r>
            <a:r>
              <a:rPr lang="en-US" sz="1600" b="1">
                <a:solidFill>
                  <a:srgbClr val="008000"/>
                </a:solidFill>
                <a:sym typeface="Wingdings" pitchFamily="2" charset="2"/>
              </a:rPr>
              <a:t> doesn’t contribute to the signal for electronics of   </a:t>
            </a:r>
            <a:r>
              <a:rPr lang="el-GR" sz="1600" b="1">
                <a:solidFill>
                  <a:srgbClr val="008000"/>
                </a:solidFill>
              </a:rPr>
              <a:t>μ</a:t>
            </a:r>
            <a:r>
              <a:rPr lang="en-US" sz="1600" b="1">
                <a:solidFill>
                  <a:srgbClr val="008000"/>
                </a:solidFill>
                <a:sym typeface="Wingdings" pitchFamily="2" charset="2"/>
              </a:rPr>
              <a:t>s integration time.</a:t>
            </a:r>
            <a:endParaRPr lang="en-US" sz="1600" b="1">
              <a:solidFill>
                <a:srgbClr val="00800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oter Placeholder 3"/>
          <p:cNvSpPr>
            <a:spLocks noGrp="1"/>
          </p:cNvSpPr>
          <p:nvPr>
            <p:ph type="ftr" sz="quarter" idx="11"/>
          </p:nvPr>
        </p:nvSpPr>
        <p:spPr>
          <a:noFill/>
        </p:spPr>
        <p:txBody>
          <a:bodyPr/>
          <a:lstStyle/>
          <a:p>
            <a:r>
              <a:rPr lang="en-US" smtClean="0"/>
              <a:t>W. Riegler/CERN</a:t>
            </a:r>
          </a:p>
        </p:txBody>
      </p:sp>
      <p:sp>
        <p:nvSpPr>
          <p:cNvPr id="49155" name="Slide Number Placeholder 2"/>
          <p:cNvSpPr>
            <a:spLocks noGrp="1"/>
          </p:cNvSpPr>
          <p:nvPr>
            <p:ph type="sldNum" sz="quarter" idx="12"/>
          </p:nvPr>
        </p:nvSpPr>
        <p:spPr>
          <a:noFill/>
        </p:spPr>
        <p:txBody>
          <a:bodyPr/>
          <a:lstStyle/>
          <a:p>
            <a:fld id="{7A4344C5-6831-44AD-A37E-09756F9CFE5A}" type="slidenum">
              <a:rPr lang="en-US" smtClean="0"/>
              <a:pPr/>
              <a:t>41</a:t>
            </a:fld>
            <a:endParaRPr lang="en-US" smtClean="0"/>
          </a:p>
        </p:txBody>
      </p:sp>
      <p:sp>
        <p:nvSpPr>
          <p:cNvPr id="49156" name="TextBox 16"/>
          <p:cNvSpPr txBox="1">
            <a:spLocks noChangeArrowheads="1"/>
          </p:cNvSpPr>
          <p:nvPr/>
        </p:nvSpPr>
        <p:spPr bwMode="auto">
          <a:xfrm>
            <a:off x="838200" y="0"/>
            <a:ext cx="7494588" cy="523875"/>
          </a:xfrm>
          <a:prstGeom prst="rect">
            <a:avLst/>
          </a:prstGeom>
          <a:noFill/>
          <a:ln w="9525">
            <a:noFill/>
            <a:miter lim="800000"/>
            <a:headEnd/>
            <a:tailEnd/>
          </a:ln>
        </p:spPr>
        <p:txBody>
          <a:bodyPr wrap="none">
            <a:spAutoFit/>
          </a:bodyPr>
          <a:lstStyle/>
          <a:p>
            <a:r>
              <a:rPr lang="en-US" sz="2800" b="1">
                <a:solidFill>
                  <a:srgbClr val="FF0000"/>
                </a:solidFill>
              </a:rPr>
              <a:t>Homogeneous EM Calorimeters, Examples</a:t>
            </a:r>
          </a:p>
        </p:txBody>
      </p:sp>
      <p:pic>
        <p:nvPicPr>
          <p:cNvPr id="49157" name="Picture 2"/>
          <p:cNvPicPr>
            <a:picLocks noChangeAspect="1" noChangeArrowheads="1"/>
          </p:cNvPicPr>
          <p:nvPr/>
        </p:nvPicPr>
        <p:blipFill>
          <a:blip r:embed="rId2" cstate="print"/>
          <a:srcRect/>
          <a:stretch>
            <a:fillRect/>
          </a:stretch>
        </p:blipFill>
        <p:spPr bwMode="auto">
          <a:xfrm>
            <a:off x="1905000" y="457200"/>
            <a:ext cx="2209800" cy="2379663"/>
          </a:xfrm>
          <a:prstGeom prst="rect">
            <a:avLst/>
          </a:prstGeom>
          <a:noFill/>
          <a:ln w="9525">
            <a:noFill/>
            <a:miter lim="800000"/>
            <a:headEnd/>
            <a:tailEnd/>
          </a:ln>
        </p:spPr>
      </p:pic>
      <p:pic>
        <p:nvPicPr>
          <p:cNvPr id="49158" name="Picture 4"/>
          <p:cNvPicPr>
            <a:picLocks noChangeAspect="1" noChangeArrowheads="1"/>
          </p:cNvPicPr>
          <p:nvPr/>
        </p:nvPicPr>
        <p:blipFill>
          <a:blip r:embed="rId3" cstate="print"/>
          <a:srcRect/>
          <a:stretch>
            <a:fillRect/>
          </a:stretch>
        </p:blipFill>
        <p:spPr bwMode="auto">
          <a:xfrm>
            <a:off x="6096000" y="457200"/>
            <a:ext cx="2968625" cy="2438400"/>
          </a:xfrm>
          <a:prstGeom prst="rect">
            <a:avLst/>
          </a:prstGeom>
          <a:noFill/>
          <a:ln w="9525">
            <a:noFill/>
            <a:miter lim="800000"/>
            <a:headEnd/>
            <a:tailEnd/>
          </a:ln>
        </p:spPr>
      </p:pic>
      <p:grpSp>
        <p:nvGrpSpPr>
          <p:cNvPr id="49159" name="Group 107"/>
          <p:cNvGrpSpPr>
            <a:grpSpLocks/>
          </p:cNvGrpSpPr>
          <p:nvPr/>
        </p:nvGrpSpPr>
        <p:grpSpPr bwMode="auto">
          <a:xfrm>
            <a:off x="1371600" y="3590925"/>
            <a:ext cx="6135688" cy="3190875"/>
            <a:chOff x="1371600" y="3352800"/>
            <a:chExt cx="6135402" cy="3190875"/>
          </a:xfrm>
        </p:grpSpPr>
        <p:pic>
          <p:nvPicPr>
            <p:cNvPr id="49165" name="Picture 3"/>
            <p:cNvPicPr>
              <a:picLocks noChangeAspect="1" noChangeArrowheads="1"/>
            </p:cNvPicPr>
            <p:nvPr/>
          </p:nvPicPr>
          <p:blipFill>
            <a:blip r:embed="rId4" cstate="print"/>
            <a:srcRect/>
            <a:stretch>
              <a:fillRect/>
            </a:stretch>
          </p:blipFill>
          <p:spPr bwMode="auto">
            <a:xfrm>
              <a:off x="1371600" y="3543300"/>
              <a:ext cx="2890838" cy="3000375"/>
            </a:xfrm>
            <a:prstGeom prst="rect">
              <a:avLst/>
            </a:prstGeom>
            <a:noFill/>
            <a:ln w="9525">
              <a:noFill/>
              <a:miter lim="800000"/>
              <a:headEnd/>
              <a:tailEnd/>
            </a:ln>
          </p:spPr>
        </p:pic>
        <p:pic>
          <p:nvPicPr>
            <p:cNvPr id="49166" name="Picture 5"/>
            <p:cNvPicPr>
              <a:picLocks noChangeAspect="1" noChangeArrowheads="1"/>
            </p:cNvPicPr>
            <p:nvPr/>
          </p:nvPicPr>
          <p:blipFill>
            <a:blip r:embed="rId5" cstate="print"/>
            <a:srcRect/>
            <a:stretch>
              <a:fillRect/>
            </a:stretch>
          </p:blipFill>
          <p:spPr bwMode="auto">
            <a:xfrm>
              <a:off x="4572000" y="3352800"/>
              <a:ext cx="2487444" cy="3076575"/>
            </a:xfrm>
            <a:prstGeom prst="rect">
              <a:avLst/>
            </a:prstGeom>
            <a:noFill/>
            <a:ln w="9525">
              <a:noFill/>
              <a:miter lim="800000"/>
              <a:headEnd/>
              <a:tailEnd/>
            </a:ln>
          </p:spPr>
        </p:pic>
        <p:cxnSp>
          <p:nvCxnSpPr>
            <p:cNvPr id="46" name="Straight Connector 45"/>
            <p:cNvCxnSpPr/>
            <p:nvPr/>
          </p:nvCxnSpPr>
          <p:spPr>
            <a:xfrm>
              <a:off x="1981172" y="6038850"/>
              <a:ext cx="5028966" cy="1588"/>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90" name="Straight Connector 89"/>
            <p:cNvCxnSpPr/>
            <p:nvPr/>
          </p:nvCxnSpPr>
          <p:spPr>
            <a:xfrm>
              <a:off x="1971647" y="5019675"/>
              <a:ext cx="5028966" cy="1588"/>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91" name="Straight Connector 90"/>
            <p:cNvCxnSpPr/>
            <p:nvPr/>
          </p:nvCxnSpPr>
          <p:spPr>
            <a:xfrm>
              <a:off x="1981172" y="5276850"/>
              <a:ext cx="5028966" cy="1588"/>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92" name="Straight Connector 91"/>
            <p:cNvCxnSpPr/>
            <p:nvPr/>
          </p:nvCxnSpPr>
          <p:spPr>
            <a:xfrm>
              <a:off x="1981172" y="5534025"/>
              <a:ext cx="5028966" cy="1588"/>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93" name="Straight Connector 92"/>
            <p:cNvCxnSpPr/>
            <p:nvPr/>
          </p:nvCxnSpPr>
          <p:spPr>
            <a:xfrm>
              <a:off x="1981172" y="5780088"/>
              <a:ext cx="5028966" cy="1587"/>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49172" name="TextBox 94"/>
            <p:cNvSpPr txBox="1">
              <a:spLocks noChangeArrowheads="1"/>
            </p:cNvSpPr>
            <p:nvPr/>
          </p:nvSpPr>
          <p:spPr bwMode="auto">
            <a:xfrm>
              <a:off x="7059444" y="4638675"/>
              <a:ext cx="447558" cy="784830"/>
            </a:xfrm>
            <a:prstGeom prst="rect">
              <a:avLst/>
            </a:prstGeom>
            <a:noFill/>
            <a:ln w="9525">
              <a:noFill/>
              <a:miter lim="800000"/>
              <a:headEnd/>
              <a:tailEnd/>
            </a:ln>
          </p:spPr>
          <p:txBody>
            <a:bodyPr wrap="none">
              <a:spAutoFit/>
            </a:bodyPr>
            <a:lstStyle/>
            <a:p>
              <a:r>
                <a:rPr lang="en-US" sz="900" b="1">
                  <a:solidFill>
                    <a:srgbClr val="002060"/>
                  </a:solidFill>
                </a:rPr>
                <a:t>1%</a:t>
              </a:r>
            </a:p>
            <a:p>
              <a:endParaRPr lang="en-US" sz="900" b="1">
                <a:solidFill>
                  <a:srgbClr val="002060"/>
                </a:solidFill>
              </a:endParaRPr>
            </a:p>
            <a:p>
              <a:r>
                <a:rPr lang="en-US" sz="900" b="1">
                  <a:solidFill>
                    <a:srgbClr val="002060"/>
                  </a:solidFill>
                </a:rPr>
                <a:t>0.8%</a:t>
              </a:r>
            </a:p>
            <a:p>
              <a:endParaRPr lang="en-US" sz="900" b="1">
                <a:solidFill>
                  <a:srgbClr val="002060"/>
                </a:solidFill>
              </a:endParaRPr>
            </a:p>
            <a:p>
              <a:r>
                <a:rPr lang="en-US" sz="900" b="1">
                  <a:solidFill>
                    <a:srgbClr val="002060"/>
                  </a:solidFill>
                </a:rPr>
                <a:t>0.6%</a:t>
              </a:r>
            </a:p>
          </p:txBody>
        </p:sp>
        <p:sp>
          <p:nvSpPr>
            <p:cNvPr id="49173" name="TextBox 95"/>
            <p:cNvSpPr txBox="1">
              <a:spLocks noChangeArrowheads="1"/>
            </p:cNvSpPr>
            <p:nvPr/>
          </p:nvSpPr>
          <p:spPr bwMode="auto">
            <a:xfrm>
              <a:off x="1506486" y="4638675"/>
              <a:ext cx="447558" cy="784830"/>
            </a:xfrm>
            <a:prstGeom prst="rect">
              <a:avLst/>
            </a:prstGeom>
            <a:solidFill>
              <a:schemeClr val="bg1"/>
            </a:solidFill>
            <a:ln w="9525">
              <a:noFill/>
              <a:miter lim="800000"/>
              <a:headEnd/>
              <a:tailEnd/>
            </a:ln>
          </p:spPr>
          <p:txBody>
            <a:bodyPr wrap="none">
              <a:spAutoFit/>
            </a:bodyPr>
            <a:lstStyle/>
            <a:p>
              <a:r>
                <a:rPr lang="en-US" sz="900" b="1">
                  <a:solidFill>
                    <a:srgbClr val="002060"/>
                  </a:solidFill>
                </a:rPr>
                <a:t>1%</a:t>
              </a:r>
            </a:p>
            <a:p>
              <a:endParaRPr lang="en-US" sz="900" b="1">
                <a:solidFill>
                  <a:srgbClr val="002060"/>
                </a:solidFill>
              </a:endParaRPr>
            </a:p>
            <a:p>
              <a:r>
                <a:rPr lang="en-US" sz="900" b="1">
                  <a:solidFill>
                    <a:srgbClr val="002060"/>
                  </a:solidFill>
                </a:rPr>
                <a:t>0.8%</a:t>
              </a:r>
            </a:p>
            <a:p>
              <a:endParaRPr lang="en-US" sz="900" b="1">
                <a:solidFill>
                  <a:srgbClr val="002060"/>
                </a:solidFill>
              </a:endParaRPr>
            </a:p>
            <a:p>
              <a:r>
                <a:rPr lang="en-US" sz="900" b="1">
                  <a:solidFill>
                    <a:srgbClr val="002060"/>
                  </a:solidFill>
                </a:rPr>
                <a:t>0.6%</a:t>
              </a:r>
            </a:p>
          </p:txBody>
        </p:sp>
        <p:sp>
          <p:nvSpPr>
            <p:cNvPr id="97" name="Rectangle 96"/>
            <p:cNvSpPr/>
            <p:nvPr/>
          </p:nvSpPr>
          <p:spPr>
            <a:xfrm>
              <a:off x="2487561" y="4333875"/>
              <a:ext cx="1600125"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89" name="Straight Connector 88"/>
            <p:cNvCxnSpPr/>
            <p:nvPr/>
          </p:nvCxnSpPr>
          <p:spPr>
            <a:xfrm>
              <a:off x="1981172" y="4772025"/>
              <a:ext cx="5028966" cy="1588"/>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99" name="Freeform 98"/>
            <p:cNvSpPr/>
            <p:nvPr/>
          </p:nvSpPr>
          <p:spPr>
            <a:xfrm rot="20988711">
              <a:off x="2098641" y="4075113"/>
              <a:ext cx="357171" cy="730250"/>
            </a:xfrm>
            <a:custGeom>
              <a:avLst/>
              <a:gdLst>
                <a:gd name="connsiteX0" fmla="*/ 31699 w 241249"/>
                <a:gd name="connsiteY0" fmla="*/ 36512 h 315577"/>
                <a:gd name="connsiteX1" fmla="*/ 184099 w 241249"/>
                <a:gd name="connsiteY1" fmla="*/ 293687 h 315577"/>
                <a:gd name="connsiteX2" fmla="*/ 241249 w 241249"/>
                <a:gd name="connsiteY2" fmla="*/ 312737 h 315577"/>
                <a:gd name="connsiteX3" fmla="*/ 212674 w 241249"/>
                <a:gd name="connsiteY3" fmla="*/ 74612 h 315577"/>
                <a:gd name="connsiteX4" fmla="*/ 31699 w 241249"/>
                <a:gd name="connsiteY4" fmla="*/ 36512 h 315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49" h="315577">
                  <a:moveTo>
                    <a:pt x="31699" y="36512"/>
                  </a:moveTo>
                  <a:cubicBezTo>
                    <a:pt x="26937" y="73025"/>
                    <a:pt x="87503" y="233315"/>
                    <a:pt x="184099" y="293687"/>
                  </a:cubicBezTo>
                  <a:cubicBezTo>
                    <a:pt x="219123" y="315577"/>
                    <a:pt x="211916" y="312737"/>
                    <a:pt x="241249" y="312737"/>
                  </a:cubicBezTo>
                  <a:cubicBezTo>
                    <a:pt x="212280" y="80987"/>
                    <a:pt x="212674" y="160930"/>
                    <a:pt x="212674" y="74612"/>
                  </a:cubicBezTo>
                  <a:cubicBezTo>
                    <a:pt x="0" y="35944"/>
                    <a:pt x="36462" y="0"/>
                    <a:pt x="31699" y="3651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04" name="Straight Connector 103"/>
            <p:cNvCxnSpPr/>
            <p:nvPr/>
          </p:nvCxnSpPr>
          <p:spPr>
            <a:xfrm>
              <a:off x="1971647" y="3533775"/>
              <a:ext cx="2133501" cy="1588"/>
            </a:xfrm>
            <a:prstGeom prst="line">
              <a:avLst/>
            </a:prstGeom>
          </p:spPr>
          <p:style>
            <a:lnRef idx="1">
              <a:schemeClr val="dk1"/>
            </a:lnRef>
            <a:fillRef idx="0">
              <a:schemeClr val="dk1"/>
            </a:fillRef>
            <a:effectRef idx="0">
              <a:schemeClr val="dk1"/>
            </a:effectRef>
            <a:fontRef idx="minor">
              <a:schemeClr val="tx1"/>
            </a:fontRef>
          </p:style>
        </p:cxnSp>
        <p:sp>
          <p:nvSpPr>
            <p:cNvPr id="107" name="Rectangle 106"/>
            <p:cNvSpPr/>
            <p:nvPr/>
          </p:nvSpPr>
          <p:spPr>
            <a:xfrm rot="5400000">
              <a:off x="1676380" y="3429005"/>
              <a:ext cx="228600" cy="2285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9160" name="Rectangle 108"/>
          <p:cNvSpPr>
            <a:spLocks noChangeArrowheads="1"/>
          </p:cNvSpPr>
          <p:nvPr/>
        </p:nvSpPr>
        <p:spPr bwMode="auto">
          <a:xfrm>
            <a:off x="228600" y="2895600"/>
            <a:ext cx="8534400" cy="738188"/>
          </a:xfrm>
          <a:prstGeom prst="rect">
            <a:avLst/>
          </a:prstGeom>
          <a:noFill/>
          <a:ln w="9525">
            <a:noFill/>
            <a:miter lim="800000"/>
            <a:headEnd/>
            <a:tailEnd/>
          </a:ln>
        </p:spPr>
        <p:txBody>
          <a:bodyPr>
            <a:spAutoFit/>
          </a:bodyPr>
          <a:lstStyle/>
          <a:p>
            <a:r>
              <a:rPr lang="en-US" sz="1400" b="1">
                <a:solidFill>
                  <a:srgbClr val="008000"/>
                </a:solidFill>
              </a:rPr>
              <a:t>NA48 Experiment at CERN and KTeV Experiment at Fermilab, both built for measurement of direct CP violation. Homogenous calorimeters with Liquid Krypton (NA48) and CsI (KTeV). Excellent and very similar resolution.</a:t>
            </a:r>
          </a:p>
        </p:txBody>
      </p:sp>
      <p:cxnSp>
        <p:nvCxnSpPr>
          <p:cNvPr id="111" name="Straight Connector 110"/>
          <p:cNvCxnSpPr/>
          <p:nvPr/>
        </p:nvCxnSpPr>
        <p:spPr>
          <a:xfrm rot="5400000">
            <a:off x="2172494" y="4990306"/>
            <a:ext cx="2514600" cy="1588"/>
          </a:xfrm>
          <a:prstGeom prst="line">
            <a:avLst/>
          </a:prstGeom>
        </p:spPr>
        <p:style>
          <a:lnRef idx="1">
            <a:schemeClr val="dk1"/>
          </a:lnRef>
          <a:fillRef idx="0">
            <a:schemeClr val="dk1"/>
          </a:fillRef>
          <a:effectRef idx="0">
            <a:schemeClr val="dk1"/>
          </a:effectRef>
          <a:fontRef idx="minor">
            <a:schemeClr val="tx1"/>
          </a:fontRef>
        </p:style>
      </p:cxnSp>
      <p:cxnSp>
        <p:nvCxnSpPr>
          <p:cNvPr id="113" name="Straight Connector 112"/>
          <p:cNvCxnSpPr/>
          <p:nvPr/>
        </p:nvCxnSpPr>
        <p:spPr>
          <a:xfrm rot="5400000">
            <a:off x="5620544" y="4999831"/>
            <a:ext cx="2514600" cy="1588"/>
          </a:xfrm>
          <a:prstGeom prst="line">
            <a:avLst/>
          </a:prstGeom>
        </p:spPr>
        <p:style>
          <a:lnRef idx="1">
            <a:schemeClr val="dk1"/>
          </a:lnRef>
          <a:fillRef idx="0">
            <a:schemeClr val="dk1"/>
          </a:fillRef>
          <a:effectRef idx="0">
            <a:schemeClr val="dk1"/>
          </a:effectRef>
          <a:fontRef idx="minor">
            <a:schemeClr val="tx1"/>
          </a:fontRef>
        </p:style>
      </p:cxnSp>
      <p:sp>
        <p:nvSpPr>
          <p:cNvPr id="49163" name="TextBox 113"/>
          <p:cNvSpPr txBox="1">
            <a:spLocks noChangeArrowheads="1"/>
          </p:cNvSpPr>
          <p:nvPr/>
        </p:nvSpPr>
        <p:spPr bwMode="auto">
          <a:xfrm>
            <a:off x="17463" y="762000"/>
            <a:ext cx="1963737" cy="1384300"/>
          </a:xfrm>
          <a:prstGeom prst="rect">
            <a:avLst/>
          </a:prstGeom>
          <a:noFill/>
          <a:ln w="9525">
            <a:noFill/>
            <a:miter lim="800000"/>
            <a:headEnd/>
            <a:tailEnd/>
          </a:ln>
        </p:spPr>
        <p:txBody>
          <a:bodyPr wrap="none">
            <a:spAutoFit/>
          </a:bodyPr>
          <a:lstStyle/>
          <a:p>
            <a:r>
              <a:rPr lang="en-US" sz="1400" b="1">
                <a:solidFill>
                  <a:srgbClr val="002060"/>
                </a:solidFill>
              </a:rPr>
              <a:t>NA48 Liquid Krypton</a:t>
            </a:r>
          </a:p>
          <a:p>
            <a:r>
              <a:rPr lang="en-US" sz="1400" b="1">
                <a:solidFill>
                  <a:srgbClr val="002060"/>
                </a:solidFill>
              </a:rPr>
              <a:t>2cmx2cm cells</a:t>
            </a:r>
          </a:p>
          <a:p>
            <a:r>
              <a:rPr lang="en-US" sz="1400" b="1">
                <a:solidFill>
                  <a:srgbClr val="002060"/>
                </a:solidFill>
              </a:rPr>
              <a:t>X</a:t>
            </a:r>
            <a:r>
              <a:rPr lang="en-US" sz="1400" b="1" baseline="-25000">
                <a:solidFill>
                  <a:srgbClr val="002060"/>
                </a:solidFill>
              </a:rPr>
              <a:t>0 </a:t>
            </a:r>
            <a:r>
              <a:rPr lang="en-US" sz="1400" b="1">
                <a:solidFill>
                  <a:srgbClr val="002060"/>
                </a:solidFill>
              </a:rPr>
              <a:t>= 4.7cm</a:t>
            </a:r>
          </a:p>
          <a:p>
            <a:r>
              <a:rPr lang="en-US" sz="1400" b="1">
                <a:solidFill>
                  <a:srgbClr val="002060"/>
                </a:solidFill>
              </a:rPr>
              <a:t>125cm length (27X</a:t>
            </a:r>
            <a:r>
              <a:rPr lang="en-US" sz="1400" b="1" baseline="-25000">
                <a:solidFill>
                  <a:srgbClr val="002060"/>
                </a:solidFill>
              </a:rPr>
              <a:t>0</a:t>
            </a:r>
            <a:r>
              <a:rPr lang="en-US" sz="1400" b="1">
                <a:solidFill>
                  <a:srgbClr val="002060"/>
                </a:solidFill>
              </a:rPr>
              <a:t>)</a:t>
            </a:r>
          </a:p>
          <a:p>
            <a:r>
              <a:rPr lang="el-GR" sz="1400" b="1">
                <a:solidFill>
                  <a:srgbClr val="002060"/>
                </a:solidFill>
              </a:rPr>
              <a:t>ρ</a:t>
            </a:r>
            <a:r>
              <a:rPr lang="en-US" sz="1400" b="1">
                <a:solidFill>
                  <a:srgbClr val="002060"/>
                </a:solidFill>
              </a:rPr>
              <a:t> = 5.5cm</a:t>
            </a:r>
          </a:p>
          <a:p>
            <a:endParaRPr lang="en-US" sz="1400" b="1">
              <a:solidFill>
                <a:srgbClr val="002060"/>
              </a:solidFill>
            </a:endParaRPr>
          </a:p>
        </p:txBody>
      </p:sp>
      <p:sp>
        <p:nvSpPr>
          <p:cNvPr id="49164" name="TextBox 114"/>
          <p:cNvSpPr txBox="1">
            <a:spLocks noChangeArrowheads="1"/>
          </p:cNvSpPr>
          <p:nvPr/>
        </p:nvSpPr>
        <p:spPr bwMode="auto">
          <a:xfrm>
            <a:off x="4495800" y="685800"/>
            <a:ext cx="2027238" cy="1600200"/>
          </a:xfrm>
          <a:prstGeom prst="rect">
            <a:avLst/>
          </a:prstGeom>
          <a:noFill/>
          <a:ln w="9525">
            <a:noFill/>
            <a:miter lim="800000"/>
            <a:headEnd/>
            <a:tailEnd/>
          </a:ln>
        </p:spPr>
        <p:txBody>
          <a:bodyPr wrap="none">
            <a:spAutoFit/>
          </a:bodyPr>
          <a:lstStyle/>
          <a:p>
            <a:r>
              <a:rPr lang="en-US" sz="1400" b="1">
                <a:solidFill>
                  <a:srgbClr val="002060"/>
                </a:solidFill>
              </a:rPr>
              <a:t>KTeV CsI</a:t>
            </a:r>
          </a:p>
          <a:p>
            <a:r>
              <a:rPr lang="en-US" sz="1400" b="1">
                <a:solidFill>
                  <a:srgbClr val="002060"/>
                </a:solidFill>
              </a:rPr>
              <a:t>5cmx5cm and</a:t>
            </a:r>
          </a:p>
          <a:p>
            <a:r>
              <a:rPr lang="en-US" sz="1400" b="1">
                <a:solidFill>
                  <a:srgbClr val="002060"/>
                </a:solidFill>
              </a:rPr>
              <a:t>X</a:t>
            </a:r>
            <a:r>
              <a:rPr lang="en-US" sz="1400" b="1" baseline="-25000">
                <a:solidFill>
                  <a:srgbClr val="002060"/>
                </a:solidFill>
              </a:rPr>
              <a:t>0 </a:t>
            </a:r>
            <a:r>
              <a:rPr lang="en-US" sz="1400" b="1">
                <a:solidFill>
                  <a:srgbClr val="002060"/>
                </a:solidFill>
              </a:rPr>
              <a:t>= 1.85cm</a:t>
            </a:r>
          </a:p>
          <a:p>
            <a:r>
              <a:rPr lang="en-US" sz="1400" b="1">
                <a:solidFill>
                  <a:srgbClr val="002060"/>
                </a:solidFill>
              </a:rPr>
              <a:t>2.5cmx2.5cm crystals</a:t>
            </a:r>
          </a:p>
          <a:p>
            <a:r>
              <a:rPr lang="en-US" sz="1400" b="1">
                <a:solidFill>
                  <a:srgbClr val="002060"/>
                </a:solidFill>
              </a:rPr>
              <a:t>50cm length (27X</a:t>
            </a:r>
            <a:r>
              <a:rPr lang="en-US" sz="1400" b="1" baseline="-25000">
                <a:solidFill>
                  <a:srgbClr val="002060"/>
                </a:solidFill>
              </a:rPr>
              <a:t>0</a:t>
            </a:r>
            <a:r>
              <a:rPr lang="en-US" sz="1400" b="1">
                <a:solidFill>
                  <a:srgbClr val="002060"/>
                </a:solidFill>
              </a:rPr>
              <a:t>)</a:t>
            </a:r>
          </a:p>
          <a:p>
            <a:r>
              <a:rPr lang="el-GR" sz="1400" b="1">
                <a:solidFill>
                  <a:srgbClr val="002060"/>
                </a:solidFill>
              </a:rPr>
              <a:t>ρ</a:t>
            </a:r>
            <a:r>
              <a:rPr lang="en-US" sz="1400" b="1">
                <a:solidFill>
                  <a:srgbClr val="002060"/>
                </a:solidFill>
              </a:rPr>
              <a:t> = 3.5cm</a:t>
            </a:r>
          </a:p>
          <a:p>
            <a:endParaRPr lang="en-US" sz="1400" b="1">
              <a:solidFill>
                <a:srgbClr val="00206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scan0087"/>
          <p:cNvPicPr>
            <a:picLocks noChangeAspect="1" noChangeArrowheads="1"/>
          </p:cNvPicPr>
          <p:nvPr/>
        </p:nvPicPr>
        <p:blipFill>
          <a:blip r:embed="rId2" cstate="print"/>
          <a:srcRect/>
          <a:stretch>
            <a:fillRect/>
          </a:stretch>
        </p:blipFill>
        <p:spPr bwMode="auto">
          <a:xfrm>
            <a:off x="0" y="746125"/>
            <a:ext cx="4114800" cy="3116263"/>
          </a:xfrm>
          <a:prstGeom prst="rect">
            <a:avLst/>
          </a:prstGeom>
          <a:noFill/>
          <a:ln w="9525">
            <a:noFill/>
            <a:miter lim="800000"/>
            <a:headEnd/>
            <a:tailEnd/>
          </a:ln>
        </p:spPr>
      </p:pic>
      <p:sp>
        <p:nvSpPr>
          <p:cNvPr id="50179" name="Footer Placeholder 3"/>
          <p:cNvSpPr>
            <a:spLocks noGrp="1"/>
          </p:cNvSpPr>
          <p:nvPr>
            <p:ph type="ftr" sz="quarter" idx="11"/>
          </p:nvPr>
        </p:nvSpPr>
        <p:spPr>
          <a:noFill/>
        </p:spPr>
        <p:txBody>
          <a:bodyPr/>
          <a:lstStyle/>
          <a:p>
            <a:r>
              <a:rPr lang="en-US" smtClean="0"/>
              <a:t>W. Riegler/CERN</a:t>
            </a:r>
          </a:p>
        </p:txBody>
      </p:sp>
      <p:sp>
        <p:nvSpPr>
          <p:cNvPr id="50180" name="Slide Number Placeholder 2"/>
          <p:cNvSpPr>
            <a:spLocks noGrp="1"/>
          </p:cNvSpPr>
          <p:nvPr>
            <p:ph type="sldNum" sz="quarter" idx="12"/>
          </p:nvPr>
        </p:nvSpPr>
        <p:spPr>
          <a:noFill/>
        </p:spPr>
        <p:txBody>
          <a:bodyPr/>
          <a:lstStyle/>
          <a:p>
            <a:fld id="{48EC04AE-21B1-4BBB-BA8B-FB3801650243}" type="slidenum">
              <a:rPr lang="en-US" smtClean="0"/>
              <a:pPr/>
              <a:t>42</a:t>
            </a:fld>
            <a:endParaRPr lang="en-US" smtClean="0"/>
          </a:p>
        </p:txBody>
      </p:sp>
      <p:pic>
        <p:nvPicPr>
          <p:cNvPr id="50181" name="Picture 2" descr="scan0087"/>
          <p:cNvPicPr>
            <a:picLocks noChangeAspect="1" noChangeArrowheads="1"/>
          </p:cNvPicPr>
          <p:nvPr/>
        </p:nvPicPr>
        <p:blipFill>
          <a:blip r:embed="rId3" cstate="print"/>
          <a:srcRect/>
          <a:stretch>
            <a:fillRect/>
          </a:stretch>
        </p:blipFill>
        <p:spPr bwMode="auto">
          <a:xfrm>
            <a:off x="4149725" y="457200"/>
            <a:ext cx="4994275" cy="3368675"/>
          </a:xfrm>
          <a:prstGeom prst="rect">
            <a:avLst/>
          </a:prstGeom>
          <a:noFill/>
          <a:ln w="9525">
            <a:noFill/>
            <a:miter lim="800000"/>
            <a:headEnd/>
            <a:tailEnd/>
          </a:ln>
        </p:spPr>
      </p:pic>
      <p:sp>
        <p:nvSpPr>
          <p:cNvPr id="50182" name="TextBox 5"/>
          <p:cNvSpPr txBox="1">
            <a:spLocks noChangeArrowheads="1"/>
          </p:cNvSpPr>
          <p:nvPr/>
        </p:nvSpPr>
        <p:spPr bwMode="auto">
          <a:xfrm>
            <a:off x="2514600" y="0"/>
            <a:ext cx="4097338" cy="523875"/>
          </a:xfrm>
          <a:prstGeom prst="rect">
            <a:avLst/>
          </a:prstGeom>
          <a:noFill/>
          <a:ln w="9525">
            <a:noFill/>
            <a:miter lim="800000"/>
            <a:headEnd/>
            <a:tailEnd/>
          </a:ln>
        </p:spPr>
        <p:txBody>
          <a:bodyPr wrap="none">
            <a:spAutoFit/>
          </a:bodyPr>
          <a:lstStyle/>
          <a:p>
            <a:r>
              <a:rPr lang="en-US" sz="2800" b="1">
                <a:solidFill>
                  <a:srgbClr val="FF0000"/>
                </a:solidFill>
              </a:rPr>
              <a:t>Sampling Calorimeters</a:t>
            </a:r>
          </a:p>
        </p:txBody>
      </p:sp>
      <p:sp>
        <p:nvSpPr>
          <p:cNvPr id="50183" name="TextBox 6"/>
          <p:cNvSpPr txBox="1">
            <a:spLocks noChangeArrowheads="1"/>
          </p:cNvSpPr>
          <p:nvPr/>
        </p:nvSpPr>
        <p:spPr bwMode="auto">
          <a:xfrm>
            <a:off x="304800" y="3657600"/>
            <a:ext cx="8001000" cy="2892425"/>
          </a:xfrm>
          <a:prstGeom prst="rect">
            <a:avLst/>
          </a:prstGeom>
          <a:noFill/>
          <a:ln w="9525">
            <a:noFill/>
            <a:miter lim="800000"/>
            <a:headEnd/>
            <a:tailEnd/>
          </a:ln>
        </p:spPr>
        <p:txBody>
          <a:bodyPr>
            <a:spAutoFit/>
          </a:bodyPr>
          <a:lstStyle/>
          <a:p>
            <a:r>
              <a:rPr lang="en-US" sz="1400" b="1">
                <a:solidFill>
                  <a:srgbClr val="002060"/>
                </a:solidFill>
              </a:rPr>
              <a:t>Energy resolution of sampling calorimeters is in general worse than that of homogeneous calorimeters, owing to the sampling fluctuations – the fluctuation of ratio of energy deposited in the active and passive material. </a:t>
            </a:r>
          </a:p>
          <a:p>
            <a:endParaRPr lang="en-US" sz="1400" b="1">
              <a:solidFill>
                <a:srgbClr val="002060"/>
              </a:solidFill>
            </a:endParaRPr>
          </a:p>
          <a:p>
            <a:r>
              <a:rPr lang="en-US" sz="1400" b="1">
                <a:solidFill>
                  <a:srgbClr val="008000"/>
                </a:solidFill>
              </a:rPr>
              <a:t>The resolution is typically in the range 5-20%/Sqrt[E(GeV)] for EM calorimeters. On the other hand they are relatively easy to segment longitudinally and laterally and therefore they usually offer better space resolution and particle identification than homogeneous calorimeters.</a:t>
            </a:r>
          </a:p>
          <a:p>
            <a:endParaRPr lang="en-US" sz="1400" b="1">
              <a:solidFill>
                <a:srgbClr val="008000"/>
              </a:solidFill>
            </a:endParaRPr>
          </a:p>
          <a:p>
            <a:r>
              <a:rPr lang="en-US" sz="1400" b="1">
                <a:solidFill>
                  <a:srgbClr val="002060"/>
                </a:solidFill>
              </a:rPr>
              <a:t>The active medium can be scintillators (organic), solid state detectors, gas detectors or liquids.  </a:t>
            </a:r>
          </a:p>
          <a:p>
            <a:endParaRPr lang="en-US" sz="1400" b="1">
              <a:solidFill>
                <a:srgbClr val="002060"/>
              </a:solidFill>
            </a:endParaRPr>
          </a:p>
          <a:p>
            <a:r>
              <a:rPr lang="en-US" sz="1400" b="1">
                <a:solidFill>
                  <a:srgbClr val="008000"/>
                </a:solidFill>
              </a:rPr>
              <a:t>Sampling Fraction = Energy deposited in Active/Energy deposited in passive material.</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scan0083"/>
          <p:cNvPicPr>
            <a:picLocks noChangeAspect="1" noChangeArrowheads="1"/>
          </p:cNvPicPr>
          <p:nvPr/>
        </p:nvPicPr>
        <p:blipFill>
          <a:blip r:embed="rId2" cstate="print"/>
          <a:srcRect/>
          <a:stretch>
            <a:fillRect/>
          </a:stretch>
        </p:blipFill>
        <p:spPr bwMode="auto">
          <a:xfrm>
            <a:off x="76200" y="914400"/>
            <a:ext cx="4191000" cy="5181600"/>
          </a:xfrm>
          <a:prstGeom prst="rect">
            <a:avLst/>
          </a:prstGeom>
          <a:noFill/>
          <a:ln w="9525">
            <a:noFill/>
            <a:miter lim="800000"/>
            <a:headEnd/>
            <a:tailEnd/>
          </a:ln>
        </p:spPr>
      </p:pic>
      <p:sp>
        <p:nvSpPr>
          <p:cNvPr id="51203" name="Footer Placeholder 3"/>
          <p:cNvSpPr>
            <a:spLocks noGrp="1"/>
          </p:cNvSpPr>
          <p:nvPr>
            <p:ph type="ftr" sz="quarter" idx="11"/>
          </p:nvPr>
        </p:nvSpPr>
        <p:spPr>
          <a:noFill/>
        </p:spPr>
        <p:txBody>
          <a:bodyPr/>
          <a:lstStyle/>
          <a:p>
            <a:r>
              <a:rPr lang="en-US" smtClean="0"/>
              <a:t>W. Riegler/CERN</a:t>
            </a:r>
          </a:p>
        </p:txBody>
      </p:sp>
      <p:sp>
        <p:nvSpPr>
          <p:cNvPr id="51204" name="Slide Number Placeholder 2"/>
          <p:cNvSpPr>
            <a:spLocks noGrp="1"/>
          </p:cNvSpPr>
          <p:nvPr>
            <p:ph type="sldNum" sz="quarter" idx="12"/>
          </p:nvPr>
        </p:nvSpPr>
        <p:spPr>
          <a:noFill/>
        </p:spPr>
        <p:txBody>
          <a:bodyPr/>
          <a:lstStyle/>
          <a:p>
            <a:fld id="{032B7900-6AC5-4406-8A1F-48628ABEC2C2}" type="slidenum">
              <a:rPr lang="en-US" smtClean="0"/>
              <a:pPr/>
              <a:t>43</a:t>
            </a:fld>
            <a:endParaRPr lang="en-US" smtClean="0"/>
          </a:p>
        </p:txBody>
      </p:sp>
      <p:sp>
        <p:nvSpPr>
          <p:cNvPr id="51205" name="TextBox 4"/>
          <p:cNvSpPr txBox="1">
            <a:spLocks noChangeArrowheads="1"/>
          </p:cNvSpPr>
          <p:nvPr/>
        </p:nvSpPr>
        <p:spPr bwMode="auto">
          <a:xfrm>
            <a:off x="2438400" y="0"/>
            <a:ext cx="3840163" cy="523875"/>
          </a:xfrm>
          <a:prstGeom prst="rect">
            <a:avLst/>
          </a:prstGeom>
          <a:noFill/>
          <a:ln w="9525">
            <a:noFill/>
            <a:miter lim="800000"/>
            <a:headEnd/>
            <a:tailEnd/>
          </a:ln>
        </p:spPr>
        <p:txBody>
          <a:bodyPr wrap="none">
            <a:spAutoFit/>
          </a:bodyPr>
          <a:lstStyle/>
          <a:p>
            <a:r>
              <a:rPr lang="en-US" sz="2800" b="1">
                <a:solidFill>
                  <a:srgbClr val="FF0000"/>
                </a:solidFill>
              </a:rPr>
              <a:t>Hadronic Calorimetry</a:t>
            </a:r>
          </a:p>
        </p:txBody>
      </p:sp>
      <p:pic>
        <p:nvPicPr>
          <p:cNvPr id="51206" name="Picture 2" descr="scan0084"/>
          <p:cNvPicPr>
            <a:picLocks noChangeAspect="1" noChangeArrowheads="1"/>
          </p:cNvPicPr>
          <p:nvPr/>
        </p:nvPicPr>
        <p:blipFill>
          <a:blip r:embed="rId3" cstate="print"/>
          <a:srcRect/>
          <a:stretch>
            <a:fillRect/>
          </a:stretch>
        </p:blipFill>
        <p:spPr bwMode="auto">
          <a:xfrm>
            <a:off x="4648200" y="685800"/>
            <a:ext cx="4343400" cy="6096000"/>
          </a:xfrm>
          <a:prstGeom prst="rect">
            <a:avLst/>
          </a:prstGeom>
          <a:noFill/>
          <a:ln w="9525">
            <a:noFill/>
            <a:miter lim="800000"/>
            <a:headEnd/>
            <a:tailEnd/>
          </a:ln>
        </p:spPr>
      </p:pic>
      <p:cxnSp>
        <p:nvCxnSpPr>
          <p:cNvPr id="8" name="Straight Connector 7"/>
          <p:cNvCxnSpPr/>
          <p:nvPr/>
        </p:nvCxnSpPr>
        <p:spPr>
          <a:xfrm rot="5400000">
            <a:off x="1562101" y="3771900"/>
            <a:ext cx="5867400" cy="3175"/>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aleph1"/>
          <p:cNvPicPr>
            <a:picLocks noChangeAspect="1" noChangeArrowheads="1"/>
          </p:cNvPicPr>
          <p:nvPr/>
        </p:nvPicPr>
        <p:blipFill>
          <a:blip r:embed="rId2" cstate="print"/>
          <a:srcRect/>
          <a:stretch>
            <a:fillRect/>
          </a:stretch>
        </p:blipFill>
        <p:spPr bwMode="auto">
          <a:xfrm>
            <a:off x="228600" y="1592262"/>
            <a:ext cx="4419600" cy="3132138"/>
          </a:xfrm>
          <a:prstGeom prst="rect">
            <a:avLst/>
          </a:prstGeom>
          <a:noFill/>
          <a:ln w="9525">
            <a:noFill/>
            <a:miter lim="800000"/>
            <a:headEnd/>
            <a:tailEnd/>
          </a:ln>
        </p:spPr>
      </p:pic>
      <p:sp>
        <p:nvSpPr>
          <p:cNvPr id="52227" name="TextBox 5"/>
          <p:cNvSpPr txBox="1">
            <a:spLocks noChangeArrowheads="1"/>
          </p:cNvSpPr>
          <p:nvPr/>
        </p:nvSpPr>
        <p:spPr bwMode="auto">
          <a:xfrm>
            <a:off x="152400" y="152400"/>
            <a:ext cx="8742363" cy="523875"/>
          </a:xfrm>
          <a:prstGeom prst="rect">
            <a:avLst/>
          </a:prstGeom>
          <a:noFill/>
          <a:ln w="9525">
            <a:noFill/>
            <a:miter lim="800000"/>
            <a:headEnd/>
            <a:tailEnd/>
          </a:ln>
        </p:spPr>
        <p:txBody>
          <a:bodyPr wrap="none">
            <a:spAutoFit/>
          </a:bodyPr>
          <a:lstStyle/>
          <a:p>
            <a:r>
              <a:rPr lang="en-US" sz="2800" b="1">
                <a:solidFill>
                  <a:srgbClr val="FF0000"/>
                </a:solidFill>
              </a:rPr>
              <a:t>Hadron Calorimeters are Large because </a:t>
            </a:r>
            <a:r>
              <a:rPr lang="en-US" sz="2800" b="1">
                <a:solidFill>
                  <a:srgbClr val="FF0000"/>
                </a:solidFill>
                <a:sym typeface="Mathematica1" pitchFamily="2" charset="2"/>
              </a:rPr>
              <a:t> is large</a:t>
            </a:r>
            <a:r>
              <a:rPr lang="en-US" sz="2800" b="1">
                <a:solidFill>
                  <a:srgbClr val="FF0000"/>
                </a:solidFill>
              </a:rPr>
              <a:t> </a:t>
            </a:r>
          </a:p>
        </p:txBody>
      </p:sp>
      <p:cxnSp>
        <p:nvCxnSpPr>
          <p:cNvPr id="8" name="Straight Arrow Connector 7"/>
          <p:cNvCxnSpPr/>
          <p:nvPr/>
        </p:nvCxnSpPr>
        <p:spPr>
          <a:xfrm rot="16200000" flipH="1">
            <a:off x="2057400" y="1524000"/>
            <a:ext cx="1371600" cy="152400"/>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52229" name="Footer Placeholder 9"/>
          <p:cNvSpPr>
            <a:spLocks noGrp="1"/>
          </p:cNvSpPr>
          <p:nvPr>
            <p:ph type="ftr" sz="quarter" idx="11"/>
          </p:nvPr>
        </p:nvSpPr>
        <p:spPr>
          <a:noFill/>
        </p:spPr>
        <p:txBody>
          <a:bodyPr/>
          <a:lstStyle/>
          <a:p>
            <a:r>
              <a:rPr lang="en-US" smtClean="0"/>
              <a:t>W. Riegler/CERN</a:t>
            </a:r>
          </a:p>
        </p:txBody>
      </p:sp>
      <p:sp>
        <p:nvSpPr>
          <p:cNvPr id="52230" name="Slide Number Placeholder 8"/>
          <p:cNvSpPr>
            <a:spLocks noGrp="1"/>
          </p:cNvSpPr>
          <p:nvPr>
            <p:ph type="sldNum" sz="quarter" idx="12"/>
          </p:nvPr>
        </p:nvSpPr>
        <p:spPr>
          <a:noFill/>
        </p:spPr>
        <p:txBody>
          <a:bodyPr/>
          <a:lstStyle/>
          <a:p>
            <a:fld id="{DAE76A99-A37F-421B-9291-6452BEE9A4DC}" type="slidenum">
              <a:rPr lang="en-US" smtClean="0"/>
              <a:pPr/>
              <a:t>44</a:t>
            </a:fld>
            <a:endParaRPr lang="en-US" smtClean="0"/>
          </a:p>
        </p:txBody>
      </p:sp>
      <p:pic>
        <p:nvPicPr>
          <p:cNvPr id="52231" name="Picture 2" descr="atlas_atlas_muon_xy"/>
          <p:cNvPicPr>
            <a:picLocks noChangeAspect="1" noChangeArrowheads="1"/>
          </p:cNvPicPr>
          <p:nvPr/>
        </p:nvPicPr>
        <p:blipFill>
          <a:blip r:embed="rId3" cstate="print"/>
          <a:srcRect/>
          <a:stretch>
            <a:fillRect/>
          </a:stretch>
        </p:blipFill>
        <p:spPr bwMode="auto">
          <a:xfrm>
            <a:off x="5181600" y="2498725"/>
            <a:ext cx="3657600" cy="3902075"/>
          </a:xfrm>
          <a:prstGeom prst="rect">
            <a:avLst/>
          </a:prstGeom>
          <a:noFill/>
          <a:ln w="9525">
            <a:noFill/>
            <a:miter lim="800000"/>
            <a:headEnd/>
            <a:tailEnd/>
          </a:ln>
        </p:spPr>
      </p:pic>
      <p:sp>
        <p:nvSpPr>
          <p:cNvPr id="52232" name="Rectangle 11"/>
          <p:cNvSpPr>
            <a:spLocks noChangeArrowheads="1"/>
          </p:cNvSpPr>
          <p:nvPr/>
        </p:nvSpPr>
        <p:spPr bwMode="auto">
          <a:xfrm>
            <a:off x="4648200" y="914400"/>
            <a:ext cx="4267200" cy="1323975"/>
          </a:xfrm>
          <a:prstGeom prst="rect">
            <a:avLst/>
          </a:prstGeom>
          <a:noFill/>
          <a:ln w="9525">
            <a:noFill/>
            <a:miter lim="800000"/>
            <a:headEnd/>
            <a:tailEnd/>
          </a:ln>
        </p:spPr>
        <p:txBody>
          <a:bodyPr>
            <a:spAutoFit/>
          </a:bodyPr>
          <a:lstStyle/>
          <a:p>
            <a:r>
              <a:rPr lang="en-US" sz="1600" b="1" dirty="0" err="1">
                <a:solidFill>
                  <a:srgbClr val="002060"/>
                </a:solidFill>
              </a:rPr>
              <a:t>Hadron</a:t>
            </a:r>
            <a:r>
              <a:rPr lang="en-US" sz="1600" b="1" dirty="0">
                <a:solidFill>
                  <a:srgbClr val="002060"/>
                </a:solidFill>
              </a:rPr>
              <a:t> Calorimeters are large and heavy because the </a:t>
            </a:r>
            <a:r>
              <a:rPr lang="en-US" sz="1600" b="1" dirty="0" err="1">
                <a:solidFill>
                  <a:srgbClr val="002060"/>
                </a:solidFill>
              </a:rPr>
              <a:t>hadronic</a:t>
            </a:r>
            <a:r>
              <a:rPr lang="en-US" sz="1600" b="1" dirty="0">
                <a:solidFill>
                  <a:srgbClr val="002060"/>
                </a:solidFill>
              </a:rPr>
              <a:t> interaction length </a:t>
            </a:r>
            <a:r>
              <a:rPr lang="en-US" sz="1600" b="1" dirty="0">
                <a:solidFill>
                  <a:srgbClr val="002060"/>
                </a:solidFill>
                <a:sym typeface="Mathematica1" pitchFamily="2" charset="2"/>
              </a:rPr>
              <a:t>, the ‘strong interaction equivalent’ to the EM radiation length X</a:t>
            </a:r>
            <a:r>
              <a:rPr lang="en-US" sz="1600" b="1" baseline="-25000" dirty="0">
                <a:solidFill>
                  <a:srgbClr val="002060"/>
                </a:solidFill>
                <a:sym typeface="Mathematica1" pitchFamily="2" charset="2"/>
              </a:rPr>
              <a:t>0</a:t>
            </a:r>
            <a:r>
              <a:rPr lang="en-US" sz="1600" b="1" dirty="0">
                <a:solidFill>
                  <a:srgbClr val="002060"/>
                </a:solidFill>
              </a:rPr>
              <a:t>, is large (5-10 times larger than X</a:t>
            </a:r>
            <a:r>
              <a:rPr lang="en-US" sz="1600" b="1" baseline="-25000" dirty="0">
                <a:solidFill>
                  <a:srgbClr val="002060"/>
                </a:solidFill>
              </a:rPr>
              <a:t>0</a:t>
            </a:r>
            <a:r>
              <a:rPr lang="en-US" sz="1600" b="1" dirty="0">
                <a:solidFill>
                  <a:srgbClr val="002060"/>
                </a:solidFill>
              </a:rPr>
              <a:t>) </a:t>
            </a:r>
            <a:endParaRPr lang="en-US" sz="1600" dirty="0">
              <a:solidFill>
                <a:srgbClr val="002060"/>
              </a:solidFill>
            </a:endParaRPr>
          </a:p>
        </p:txBody>
      </p:sp>
      <p:sp>
        <p:nvSpPr>
          <p:cNvPr id="9" name="Rectangle 8"/>
          <p:cNvSpPr/>
          <p:nvPr/>
        </p:nvSpPr>
        <p:spPr>
          <a:xfrm>
            <a:off x="228600" y="5105400"/>
            <a:ext cx="4419600" cy="1323439"/>
          </a:xfrm>
          <a:prstGeom prst="rect">
            <a:avLst/>
          </a:prstGeom>
        </p:spPr>
        <p:txBody>
          <a:bodyPr wrap="square">
            <a:spAutoFit/>
          </a:bodyPr>
          <a:lstStyle/>
          <a:p>
            <a:r>
              <a:rPr lang="en-US" sz="1600" b="1" dirty="0" smtClean="0">
                <a:solidFill>
                  <a:srgbClr val="008000"/>
                </a:solidFill>
              </a:rPr>
              <a:t>Because part of the energy is ‘invisible’ (nuclear excitation, slow nucleons), the resolution of </a:t>
            </a:r>
            <a:r>
              <a:rPr lang="en-US" sz="1600" b="1" dirty="0" err="1" smtClean="0">
                <a:solidFill>
                  <a:srgbClr val="008000"/>
                </a:solidFill>
              </a:rPr>
              <a:t>hadron</a:t>
            </a:r>
            <a:r>
              <a:rPr lang="en-US" sz="1600" b="1" dirty="0" smtClean="0">
                <a:solidFill>
                  <a:srgbClr val="008000"/>
                </a:solidFill>
              </a:rPr>
              <a:t> calorimeters is typically worse than in EM calorimeters 20-100%/</a:t>
            </a:r>
            <a:r>
              <a:rPr lang="en-US" sz="1600" b="1" dirty="0" err="1" smtClean="0">
                <a:solidFill>
                  <a:srgbClr val="008000"/>
                </a:solidFill>
              </a:rPr>
              <a:t>Sqrt</a:t>
            </a:r>
            <a:r>
              <a:rPr lang="en-US" sz="1600" b="1" dirty="0" smtClean="0">
                <a:solidFill>
                  <a:srgbClr val="008000"/>
                </a:solidFill>
              </a:rPr>
              <a:t>[E(</a:t>
            </a:r>
            <a:r>
              <a:rPr lang="en-US" sz="1600" b="1" dirty="0" err="1" smtClean="0">
                <a:solidFill>
                  <a:srgbClr val="008000"/>
                </a:solidFill>
              </a:rPr>
              <a:t>GeV</a:t>
            </a:r>
            <a:r>
              <a:rPr lang="en-US" sz="1600" b="1" dirty="0" smtClean="0">
                <a:solidFill>
                  <a:srgbClr val="008000"/>
                </a:solidFill>
              </a:rPr>
              <a:t>)] . </a:t>
            </a:r>
            <a:endParaRPr lang="en-US" sz="1600" b="1" dirty="0">
              <a:solidFill>
                <a:srgbClr val="008000"/>
              </a:solidFill>
              <a:sym typeface="Mathematica1" pitchFamily="2" charset="2"/>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W. Riegler/CERN</a:t>
            </a:r>
            <a:endParaRPr lang="en-US"/>
          </a:p>
        </p:txBody>
      </p:sp>
      <p:sp>
        <p:nvSpPr>
          <p:cNvPr id="3" name="Slide Number Placeholder 2"/>
          <p:cNvSpPr>
            <a:spLocks noGrp="1"/>
          </p:cNvSpPr>
          <p:nvPr>
            <p:ph type="sldNum" sz="quarter" idx="12"/>
          </p:nvPr>
        </p:nvSpPr>
        <p:spPr/>
        <p:txBody>
          <a:bodyPr/>
          <a:lstStyle/>
          <a:p>
            <a:pPr>
              <a:defRPr/>
            </a:pPr>
            <a:fld id="{EF0556C9-BAFA-4773-85C0-8FC55E6659FE}" type="slidenum">
              <a:rPr lang="en-US" smtClean="0"/>
              <a:pPr>
                <a:defRPr/>
              </a:pPr>
              <a:t>45</a:t>
            </a:fld>
            <a:endParaRPr lang="en-US"/>
          </a:p>
        </p:txBody>
      </p:sp>
      <p:sp>
        <p:nvSpPr>
          <p:cNvPr id="4" name="TextBox 16"/>
          <p:cNvSpPr txBox="1">
            <a:spLocks noChangeArrowheads="1"/>
          </p:cNvSpPr>
          <p:nvPr/>
        </p:nvSpPr>
        <p:spPr bwMode="auto">
          <a:xfrm>
            <a:off x="0" y="2590800"/>
            <a:ext cx="9144000" cy="707886"/>
          </a:xfrm>
          <a:prstGeom prst="rect">
            <a:avLst/>
          </a:prstGeom>
          <a:noFill/>
          <a:ln w="9525">
            <a:noFill/>
            <a:miter lim="800000"/>
            <a:headEnd/>
            <a:tailEnd/>
          </a:ln>
        </p:spPr>
        <p:txBody>
          <a:bodyPr wrap="square">
            <a:spAutoFit/>
          </a:bodyPr>
          <a:lstStyle/>
          <a:p>
            <a:pPr algn="ctr"/>
            <a:r>
              <a:rPr lang="en-US" sz="4000" b="1" dirty="0" smtClean="0">
                <a:solidFill>
                  <a:srgbClr val="FF0000"/>
                </a:solidFill>
              </a:rPr>
              <a:t>Detector Systems</a:t>
            </a:r>
            <a:endParaRPr lang="en-US" sz="4000" b="1" dirty="0">
              <a:solidFill>
                <a:srgbClr val="FF000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oter Placeholder 1"/>
          <p:cNvSpPr>
            <a:spLocks noGrp="1"/>
          </p:cNvSpPr>
          <p:nvPr>
            <p:ph type="ftr" sz="quarter" idx="11"/>
          </p:nvPr>
        </p:nvSpPr>
        <p:spPr>
          <a:noFill/>
        </p:spPr>
        <p:txBody>
          <a:bodyPr/>
          <a:lstStyle/>
          <a:p>
            <a:r>
              <a:rPr lang="en-US" smtClean="0"/>
              <a:t>W. Riegler/CERN</a:t>
            </a:r>
          </a:p>
        </p:txBody>
      </p:sp>
      <p:sp>
        <p:nvSpPr>
          <p:cNvPr id="57347" name="Slide Number Placeholder 2"/>
          <p:cNvSpPr>
            <a:spLocks noGrp="1"/>
          </p:cNvSpPr>
          <p:nvPr>
            <p:ph type="sldNum" sz="quarter" idx="12"/>
          </p:nvPr>
        </p:nvSpPr>
        <p:spPr>
          <a:noFill/>
        </p:spPr>
        <p:txBody>
          <a:bodyPr/>
          <a:lstStyle/>
          <a:p>
            <a:fld id="{553E8FD5-4394-4D7E-BACF-0F8D67E30D7C}" type="slidenum">
              <a:rPr lang="en-US" smtClean="0"/>
              <a:pPr/>
              <a:t>46</a:t>
            </a:fld>
            <a:endParaRPr lang="en-US" smtClean="0"/>
          </a:p>
        </p:txBody>
      </p:sp>
      <p:pic>
        <p:nvPicPr>
          <p:cNvPr id="57348" name="Picture 2" descr="C:\Dokumente und Einstellungen\Heinrich\Eigene Dateien\Eigene Bilder\ALICE.bmp"/>
          <p:cNvPicPr>
            <a:picLocks noChangeAspect="1" noChangeArrowheads="1"/>
          </p:cNvPicPr>
          <p:nvPr/>
        </p:nvPicPr>
        <p:blipFill>
          <a:blip r:embed="rId2" cstate="print"/>
          <a:srcRect/>
          <a:stretch>
            <a:fillRect/>
          </a:stretch>
        </p:blipFill>
        <p:spPr bwMode="auto">
          <a:xfrm>
            <a:off x="20638" y="838200"/>
            <a:ext cx="9123362" cy="5453063"/>
          </a:xfrm>
          <a:prstGeom prst="rect">
            <a:avLst/>
          </a:prstGeom>
          <a:noFill/>
          <a:ln w="9525">
            <a:noFill/>
            <a:miter lim="800000"/>
            <a:headEnd/>
            <a:tailEnd/>
          </a:ln>
        </p:spPr>
      </p:pic>
      <p:sp>
        <p:nvSpPr>
          <p:cNvPr id="57349" name="TextBox 4"/>
          <p:cNvSpPr txBox="1">
            <a:spLocks noChangeArrowheads="1"/>
          </p:cNvSpPr>
          <p:nvPr/>
        </p:nvSpPr>
        <p:spPr bwMode="auto">
          <a:xfrm>
            <a:off x="3352800" y="228600"/>
            <a:ext cx="1722438" cy="708025"/>
          </a:xfrm>
          <a:prstGeom prst="rect">
            <a:avLst/>
          </a:prstGeom>
          <a:noFill/>
          <a:ln w="9525">
            <a:noFill/>
            <a:miter lim="800000"/>
            <a:headEnd/>
            <a:tailEnd/>
          </a:ln>
        </p:spPr>
        <p:txBody>
          <a:bodyPr wrap="none">
            <a:spAutoFit/>
          </a:bodyPr>
          <a:lstStyle/>
          <a:p>
            <a:pPr algn="ctr"/>
            <a:r>
              <a:rPr lang="en-US" sz="4000" b="1">
                <a:solidFill>
                  <a:srgbClr val="FF0000"/>
                </a:solidFill>
              </a:rPr>
              <a:t>ALICE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Footer Placeholder 1"/>
          <p:cNvSpPr>
            <a:spLocks noGrp="1"/>
          </p:cNvSpPr>
          <p:nvPr>
            <p:ph type="ftr" sz="quarter" idx="11"/>
          </p:nvPr>
        </p:nvSpPr>
        <p:spPr>
          <a:noFill/>
        </p:spPr>
        <p:txBody>
          <a:bodyPr/>
          <a:lstStyle/>
          <a:p>
            <a:r>
              <a:rPr lang="en-US" smtClean="0"/>
              <a:t>W. Riegler/CERN</a:t>
            </a:r>
          </a:p>
        </p:txBody>
      </p:sp>
      <p:sp>
        <p:nvSpPr>
          <p:cNvPr id="58371" name="Slide Number Placeholder 2"/>
          <p:cNvSpPr>
            <a:spLocks noGrp="1"/>
          </p:cNvSpPr>
          <p:nvPr>
            <p:ph type="sldNum" sz="quarter" idx="12"/>
          </p:nvPr>
        </p:nvSpPr>
        <p:spPr>
          <a:noFill/>
        </p:spPr>
        <p:txBody>
          <a:bodyPr/>
          <a:lstStyle/>
          <a:p>
            <a:fld id="{019869FB-5845-418E-B2E0-C902D78DB6B9}" type="slidenum">
              <a:rPr lang="en-US" smtClean="0"/>
              <a:pPr/>
              <a:t>47</a:t>
            </a:fld>
            <a:endParaRPr lang="en-US" smtClean="0"/>
          </a:p>
        </p:txBody>
      </p:sp>
      <p:sp>
        <p:nvSpPr>
          <p:cNvPr id="50" name="Rectangle 4"/>
          <p:cNvSpPr>
            <a:spLocks noChangeArrowheads="1"/>
          </p:cNvSpPr>
          <p:nvPr/>
        </p:nvSpPr>
        <p:spPr bwMode="auto">
          <a:xfrm>
            <a:off x="130175" y="1701800"/>
            <a:ext cx="917575" cy="1114425"/>
          </a:xfrm>
          <a:prstGeom prst="rect">
            <a:avLst/>
          </a:prstGeom>
          <a:solidFill>
            <a:srgbClr val="FFFFFF"/>
          </a:solidFill>
          <a:ln w="9525">
            <a:noFill/>
            <a:miter lim="800000"/>
            <a:headEnd/>
            <a:tailEnd/>
          </a:ln>
          <a:effectLst/>
        </p:spPr>
        <p:txBody>
          <a:bodyPr wrap="none" lIns="86877" tIns="43439" rIns="86877" bIns="43439" anchor="ctr">
            <a:spAutoFit/>
          </a:bodyPr>
          <a:lstStyle/>
          <a:p>
            <a:pPr fontAlgn="auto">
              <a:spcBef>
                <a:spcPts val="0"/>
              </a:spcBef>
              <a:spcAft>
                <a:spcPts val="0"/>
              </a:spcAft>
              <a:defRPr/>
            </a:pPr>
            <a:endParaRPr lang="en-US" kern="0">
              <a:solidFill>
                <a:sysClr val="windowText" lastClr="000000"/>
              </a:solidFill>
              <a:latin typeface="Arial" charset="0"/>
            </a:endParaRPr>
          </a:p>
        </p:txBody>
      </p:sp>
      <p:sp>
        <p:nvSpPr>
          <p:cNvPr id="51" name="Line 5"/>
          <p:cNvSpPr>
            <a:spLocks noChangeShapeType="1"/>
          </p:cNvSpPr>
          <p:nvPr/>
        </p:nvSpPr>
        <p:spPr bwMode="auto">
          <a:xfrm>
            <a:off x="1600200" y="3987800"/>
            <a:ext cx="1143000" cy="0"/>
          </a:xfrm>
          <a:prstGeom prst="line">
            <a:avLst/>
          </a:prstGeom>
          <a:noFill/>
          <a:ln w="28575" cap="sq">
            <a:solidFill>
              <a:srgbClr val="919191"/>
            </a:solidFill>
            <a:round/>
            <a:headEnd type="none" w="sm" len="sm"/>
            <a:tailEnd type="none" w="sm" len="sm"/>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52" name="Line 6"/>
          <p:cNvSpPr>
            <a:spLocks noChangeShapeType="1"/>
          </p:cNvSpPr>
          <p:nvPr/>
        </p:nvSpPr>
        <p:spPr bwMode="auto">
          <a:xfrm>
            <a:off x="2895600" y="3987800"/>
            <a:ext cx="1143000" cy="0"/>
          </a:xfrm>
          <a:prstGeom prst="line">
            <a:avLst/>
          </a:prstGeom>
          <a:noFill/>
          <a:ln w="28575" cap="sq">
            <a:solidFill>
              <a:srgbClr val="919191"/>
            </a:solidFill>
            <a:round/>
            <a:headEnd type="none" w="sm" len="sm"/>
            <a:tailEnd type="none" w="sm" len="sm"/>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53" name="Line 7"/>
          <p:cNvSpPr>
            <a:spLocks noChangeShapeType="1"/>
          </p:cNvSpPr>
          <p:nvPr/>
        </p:nvSpPr>
        <p:spPr bwMode="auto">
          <a:xfrm>
            <a:off x="4191000" y="3978275"/>
            <a:ext cx="1143000" cy="0"/>
          </a:xfrm>
          <a:prstGeom prst="line">
            <a:avLst/>
          </a:prstGeom>
          <a:noFill/>
          <a:ln w="28575" cap="sq">
            <a:solidFill>
              <a:srgbClr val="919191"/>
            </a:solidFill>
            <a:round/>
            <a:headEnd type="none" w="sm" len="sm"/>
            <a:tailEnd type="none" w="sm" len="sm"/>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54" name="Line 8"/>
          <p:cNvSpPr>
            <a:spLocks noChangeShapeType="1"/>
          </p:cNvSpPr>
          <p:nvPr/>
        </p:nvSpPr>
        <p:spPr bwMode="auto">
          <a:xfrm>
            <a:off x="5486400" y="3978275"/>
            <a:ext cx="1143000" cy="0"/>
          </a:xfrm>
          <a:prstGeom prst="line">
            <a:avLst/>
          </a:prstGeom>
          <a:noFill/>
          <a:ln w="28575" cap="sq">
            <a:solidFill>
              <a:srgbClr val="919191"/>
            </a:solidFill>
            <a:round/>
            <a:headEnd type="none" w="sm" len="sm"/>
            <a:tailEnd type="none" w="sm" len="sm"/>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55" name="Line 9"/>
          <p:cNvSpPr>
            <a:spLocks noChangeShapeType="1"/>
          </p:cNvSpPr>
          <p:nvPr/>
        </p:nvSpPr>
        <p:spPr bwMode="auto">
          <a:xfrm>
            <a:off x="6781800" y="3978275"/>
            <a:ext cx="1143000" cy="0"/>
          </a:xfrm>
          <a:prstGeom prst="line">
            <a:avLst/>
          </a:prstGeom>
          <a:noFill/>
          <a:ln w="28575" cap="sq">
            <a:solidFill>
              <a:srgbClr val="919191"/>
            </a:solidFill>
            <a:round/>
            <a:headEnd type="none" w="sm" len="sm"/>
            <a:tailEnd type="none" w="sm" len="sm"/>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56" name="Text Box 10"/>
          <p:cNvSpPr txBox="1">
            <a:spLocks noChangeArrowheads="1"/>
          </p:cNvSpPr>
          <p:nvPr/>
        </p:nvSpPr>
        <p:spPr bwMode="auto">
          <a:xfrm>
            <a:off x="1371600" y="3973513"/>
            <a:ext cx="7791450" cy="366712"/>
          </a:xfrm>
          <a:prstGeom prst="rect">
            <a:avLst/>
          </a:prstGeom>
          <a:noFill/>
          <a:ln w="12700" cap="sq">
            <a:noFill/>
            <a:miter lim="800000"/>
            <a:headEnd type="none" w="sm" len="sm"/>
            <a:tailEnd type="none" w="sm" len="sm"/>
          </a:ln>
          <a:effectLst/>
        </p:spPr>
        <p:txBody>
          <a:bodyPr wrap="none">
            <a:spAutoFit/>
          </a:bodyPr>
          <a:lstStyle/>
          <a:p>
            <a:pPr fontAlgn="auto">
              <a:spcAft>
                <a:spcPts val="0"/>
              </a:spcAft>
              <a:defRPr/>
            </a:pPr>
            <a:r>
              <a:rPr lang="en-US" kern="0">
                <a:solidFill>
                  <a:srgbClr val="919191"/>
                </a:solidFill>
                <a:latin typeface="Times New Roman" pitchFamily="18" charset="0"/>
              </a:rPr>
              <a:t>0                     1                     2                    3                     4                    5  p (GeV/c)</a:t>
            </a:r>
          </a:p>
        </p:txBody>
      </p:sp>
      <p:sp>
        <p:nvSpPr>
          <p:cNvPr id="57" name="Line 11"/>
          <p:cNvSpPr>
            <a:spLocks noChangeShapeType="1"/>
          </p:cNvSpPr>
          <p:nvPr/>
        </p:nvSpPr>
        <p:spPr bwMode="auto">
          <a:xfrm>
            <a:off x="1752600" y="1998663"/>
            <a:ext cx="282575" cy="0"/>
          </a:xfrm>
          <a:prstGeom prst="line">
            <a:avLst/>
          </a:prstGeom>
          <a:noFill/>
          <a:ln w="203200" cap="sq">
            <a:solidFill>
              <a:srgbClr val="FF00FF"/>
            </a:solidFill>
            <a:round/>
            <a:headEnd type="none" w="sm" len="sm"/>
            <a:tailEnd type="none" w="sm" len="sm"/>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58" name="Line 12"/>
          <p:cNvSpPr>
            <a:spLocks noChangeShapeType="1"/>
          </p:cNvSpPr>
          <p:nvPr/>
        </p:nvSpPr>
        <p:spPr bwMode="auto">
          <a:xfrm>
            <a:off x="1752600" y="2209800"/>
            <a:ext cx="815975" cy="0"/>
          </a:xfrm>
          <a:prstGeom prst="line">
            <a:avLst/>
          </a:prstGeom>
          <a:noFill/>
          <a:ln w="203200" cap="sq">
            <a:solidFill>
              <a:srgbClr val="66FFFF"/>
            </a:solidFill>
            <a:round/>
            <a:headEnd type="none" w="sm" len="sm"/>
            <a:tailEnd type="none" w="sm" len="sm"/>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59" name="Line 13"/>
          <p:cNvSpPr>
            <a:spLocks noChangeShapeType="1"/>
          </p:cNvSpPr>
          <p:nvPr/>
        </p:nvSpPr>
        <p:spPr bwMode="auto">
          <a:xfrm>
            <a:off x="2255838" y="2897188"/>
            <a:ext cx="1852612" cy="0"/>
          </a:xfrm>
          <a:prstGeom prst="line">
            <a:avLst/>
          </a:prstGeom>
          <a:noFill/>
          <a:ln w="203200" cap="sq">
            <a:solidFill>
              <a:srgbClr val="FF00FF"/>
            </a:solidFill>
            <a:round/>
            <a:headEnd type="none" w="sm" len="sm"/>
            <a:tailEnd type="none" w="sm" len="sm"/>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60" name="Line 14"/>
          <p:cNvSpPr>
            <a:spLocks noChangeShapeType="1"/>
          </p:cNvSpPr>
          <p:nvPr/>
        </p:nvSpPr>
        <p:spPr bwMode="auto">
          <a:xfrm>
            <a:off x="2255838" y="3124200"/>
            <a:ext cx="3994150" cy="0"/>
          </a:xfrm>
          <a:prstGeom prst="line">
            <a:avLst/>
          </a:prstGeom>
          <a:noFill/>
          <a:ln w="203200" cap="sq">
            <a:solidFill>
              <a:srgbClr val="66FFFF"/>
            </a:solidFill>
            <a:round/>
            <a:headEnd type="none" w="sm" len="sm"/>
            <a:tailEnd type="none" w="sm" len="sm"/>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61" name="Line 15"/>
          <p:cNvSpPr>
            <a:spLocks noChangeShapeType="1"/>
          </p:cNvSpPr>
          <p:nvPr/>
        </p:nvSpPr>
        <p:spPr bwMode="auto">
          <a:xfrm>
            <a:off x="2997200" y="3548063"/>
            <a:ext cx="2293938" cy="0"/>
          </a:xfrm>
          <a:prstGeom prst="line">
            <a:avLst/>
          </a:prstGeom>
          <a:noFill/>
          <a:ln w="203200" cap="sq">
            <a:solidFill>
              <a:srgbClr val="FF00FF"/>
            </a:solidFill>
            <a:round/>
            <a:headEnd type="none" w="sm" len="sm"/>
            <a:tailEnd type="none" w="sm" len="sm"/>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62" name="Line 16"/>
          <p:cNvSpPr>
            <a:spLocks noChangeShapeType="1"/>
          </p:cNvSpPr>
          <p:nvPr/>
        </p:nvSpPr>
        <p:spPr bwMode="auto">
          <a:xfrm>
            <a:off x="2997200" y="3770313"/>
            <a:ext cx="4927600" cy="0"/>
          </a:xfrm>
          <a:prstGeom prst="line">
            <a:avLst/>
          </a:prstGeom>
          <a:noFill/>
          <a:ln w="203200" cap="sq">
            <a:solidFill>
              <a:srgbClr val="66FFFF"/>
            </a:solidFill>
            <a:round/>
            <a:headEnd type="none" w="sm" len="sm"/>
            <a:tailEnd type="none" w="sm" len="sm"/>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63" name="Line 17"/>
          <p:cNvSpPr>
            <a:spLocks noChangeShapeType="1"/>
          </p:cNvSpPr>
          <p:nvPr/>
        </p:nvSpPr>
        <p:spPr bwMode="auto">
          <a:xfrm>
            <a:off x="2797175" y="5330825"/>
            <a:ext cx="1012825" cy="0"/>
          </a:xfrm>
          <a:prstGeom prst="line">
            <a:avLst/>
          </a:prstGeom>
          <a:noFill/>
          <a:ln w="28575" cap="sq">
            <a:solidFill>
              <a:srgbClr val="919191"/>
            </a:solidFill>
            <a:round/>
            <a:headEnd type="none" w="sm" len="sm"/>
            <a:tailEnd type="none" w="sm" len="sm"/>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64" name="Line 18"/>
          <p:cNvSpPr>
            <a:spLocks noChangeShapeType="1"/>
          </p:cNvSpPr>
          <p:nvPr/>
        </p:nvSpPr>
        <p:spPr bwMode="auto">
          <a:xfrm>
            <a:off x="3986213" y="5330825"/>
            <a:ext cx="1728787" cy="0"/>
          </a:xfrm>
          <a:prstGeom prst="line">
            <a:avLst/>
          </a:prstGeom>
          <a:noFill/>
          <a:ln w="28575" cap="sq">
            <a:solidFill>
              <a:srgbClr val="919191"/>
            </a:solidFill>
            <a:round/>
            <a:headEnd type="none" w="sm" len="sm"/>
            <a:tailEnd type="none" w="sm" len="sm"/>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65" name="Line 19"/>
          <p:cNvSpPr>
            <a:spLocks noChangeShapeType="1"/>
          </p:cNvSpPr>
          <p:nvPr/>
        </p:nvSpPr>
        <p:spPr bwMode="auto">
          <a:xfrm>
            <a:off x="5891213" y="5330825"/>
            <a:ext cx="1728787" cy="0"/>
          </a:xfrm>
          <a:prstGeom prst="line">
            <a:avLst/>
          </a:prstGeom>
          <a:noFill/>
          <a:ln w="28575" cap="sq">
            <a:solidFill>
              <a:srgbClr val="919191"/>
            </a:solidFill>
            <a:round/>
            <a:headEnd type="none" w="sm" len="sm"/>
            <a:tailEnd type="none" w="sm" len="sm"/>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66" name="Text Box 20"/>
          <p:cNvSpPr txBox="1">
            <a:spLocks noChangeArrowheads="1"/>
          </p:cNvSpPr>
          <p:nvPr/>
        </p:nvSpPr>
        <p:spPr bwMode="auto">
          <a:xfrm>
            <a:off x="3352800" y="5345113"/>
            <a:ext cx="5715000" cy="366712"/>
          </a:xfrm>
          <a:prstGeom prst="rect">
            <a:avLst/>
          </a:prstGeom>
          <a:noFill/>
          <a:ln w="12700" cap="sq">
            <a:noFill/>
            <a:miter lim="800000"/>
            <a:headEnd type="none" w="sm" len="sm"/>
            <a:tailEnd type="none" w="sm" len="sm"/>
          </a:ln>
          <a:effectLst/>
        </p:spPr>
        <p:txBody>
          <a:bodyPr>
            <a:spAutoFit/>
          </a:bodyPr>
          <a:lstStyle/>
          <a:p>
            <a:pPr fontAlgn="auto">
              <a:spcAft>
                <a:spcPts val="0"/>
              </a:spcAft>
              <a:defRPr/>
            </a:pPr>
            <a:r>
              <a:rPr lang="en-US" kern="0" dirty="0">
                <a:solidFill>
                  <a:srgbClr val="919191"/>
                </a:solidFill>
                <a:latin typeface="Times New Roman" pitchFamily="18" charset="0"/>
              </a:rPr>
              <a:t>       1                              10                            100   p (</a:t>
            </a:r>
            <a:r>
              <a:rPr lang="en-US" kern="0" dirty="0" err="1">
                <a:solidFill>
                  <a:srgbClr val="919191"/>
                </a:solidFill>
                <a:latin typeface="Times New Roman" pitchFamily="18" charset="0"/>
              </a:rPr>
              <a:t>GeV</a:t>
            </a:r>
            <a:r>
              <a:rPr lang="en-US" kern="0" dirty="0">
                <a:solidFill>
                  <a:srgbClr val="919191"/>
                </a:solidFill>
                <a:latin typeface="Times New Roman" pitchFamily="18" charset="0"/>
              </a:rPr>
              <a:t>/c) </a:t>
            </a:r>
          </a:p>
        </p:txBody>
      </p:sp>
      <p:sp>
        <p:nvSpPr>
          <p:cNvPr id="67" name="Line 21"/>
          <p:cNvSpPr>
            <a:spLocks noChangeShapeType="1"/>
          </p:cNvSpPr>
          <p:nvPr/>
        </p:nvSpPr>
        <p:spPr bwMode="auto">
          <a:xfrm>
            <a:off x="7772400" y="5330825"/>
            <a:ext cx="822325" cy="0"/>
          </a:xfrm>
          <a:prstGeom prst="line">
            <a:avLst/>
          </a:prstGeom>
          <a:noFill/>
          <a:ln w="28575" cap="sq">
            <a:solidFill>
              <a:srgbClr val="919191"/>
            </a:solidFill>
            <a:round/>
            <a:headEnd type="none" w="sm" len="sm"/>
            <a:tailEnd type="none" w="sm" len="sm"/>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68" name="Line 22"/>
          <p:cNvSpPr>
            <a:spLocks noChangeShapeType="1"/>
          </p:cNvSpPr>
          <p:nvPr/>
        </p:nvSpPr>
        <p:spPr bwMode="auto">
          <a:xfrm>
            <a:off x="3986213" y="4713288"/>
            <a:ext cx="3633787" cy="0"/>
          </a:xfrm>
          <a:prstGeom prst="line">
            <a:avLst/>
          </a:prstGeom>
          <a:noFill/>
          <a:ln w="190500" cap="sq">
            <a:solidFill>
              <a:srgbClr val="00FF00"/>
            </a:solidFill>
            <a:round/>
            <a:headEnd type="none" w="sm" len="sm"/>
            <a:tailEnd type="none" w="sm" len="sm"/>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69" name="Line 23"/>
          <p:cNvSpPr>
            <a:spLocks noChangeShapeType="1"/>
          </p:cNvSpPr>
          <p:nvPr/>
        </p:nvSpPr>
        <p:spPr bwMode="auto">
          <a:xfrm>
            <a:off x="4108450" y="5051425"/>
            <a:ext cx="3130550" cy="0"/>
          </a:xfrm>
          <a:prstGeom prst="line">
            <a:avLst/>
          </a:prstGeom>
          <a:noFill/>
          <a:ln w="193675" cap="sq">
            <a:solidFill>
              <a:srgbClr val="3366FF"/>
            </a:solidFill>
            <a:round/>
            <a:headEnd type="none" w="sm" len="sm"/>
            <a:tailEnd type="none" w="sm" len="sm"/>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70" name="Line 24"/>
          <p:cNvSpPr>
            <a:spLocks noChangeShapeType="1"/>
          </p:cNvSpPr>
          <p:nvPr/>
        </p:nvSpPr>
        <p:spPr bwMode="auto">
          <a:xfrm>
            <a:off x="1789113" y="2962275"/>
            <a:ext cx="268287" cy="6350"/>
          </a:xfrm>
          <a:prstGeom prst="line">
            <a:avLst/>
          </a:prstGeom>
          <a:noFill/>
          <a:ln w="190500" cap="sq">
            <a:pattFill prst="wdUpDiag">
              <a:fgClr>
                <a:srgbClr val="00FF00"/>
              </a:fgClr>
              <a:bgClr>
                <a:srgbClr val="FFFFFF"/>
              </a:bgClr>
            </a:pattFill>
            <a:round/>
            <a:headEnd type="none" w="sm" len="sm"/>
            <a:tailEnd type="none" w="sm" len="sm"/>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71" name="Line 25"/>
          <p:cNvSpPr>
            <a:spLocks noChangeShapeType="1"/>
          </p:cNvSpPr>
          <p:nvPr/>
        </p:nvSpPr>
        <p:spPr bwMode="auto">
          <a:xfrm>
            <a:off x="1600200" y="2209800"/>
            <a:ext cx="0" cy="0"/>
          </a:xfrm>
          <a:prstGeom prst="line">
            <a:avLst/>
          </a:prstGeom>
          <a:noFill/>
          <a:ln w="12700" cap="sq">
            <a:solidFill>
              <a:srgbClr val="919191"/>
            </a:solidFill>
            <a:round/>
            <a:headEnd type="none" w="sm" len="sm"/>
            <a:tailEnd type="none" w="sm" len="sm"/>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72" name="Rectangle 26"/>
          <p:cNvSpPr>
            <a:spLocks noChangeArrowheads="1"/>
          </p:cNvSpPr>
          <p:nvPr/>
        </p:nvSpPr>
        <p:spPr bwMode="auto">
          <a:xfrm>
            <a:off x="1600200" y="2295525"/>
            <a:ext cx="152400" cy="142875"/>
          </a:xfrm>
          <a:prstGeom prst="rect">
            <a:avLst/>
          </a:prstGeom>
          <a:solidFill>
            <a:srgbClr val="00FF00"/>
          </a:solidFill>
          <a:ln w="12700" cap="sq">
            <a:noFill/>
            <a:miter lim="800000"/>
            <a:headEnd type="none" w="sm" len="sm"/>
            <a:tailEnd type="none" w="sm" len="sm"/>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73" name="Rectangle 27" descr="Wide upward diagonal"/>
          <p:cNvSpPr>
            <a:spLocks noChangeArrowheads="1"/>
          </p:cNvSpPr>
          <p:nvPr/>
        </p:nvSpPr>
        <p:spPr bwMode="auto">
          <a:xfrm>
            <a:off x="2035175" y="2282825"/>
            <a:ext cx="784225" cy="152400"/>
          </a:xfrm>
          <a:prstGeom prst="rect">
            <a:avLst/>
          </a:prstGeom>
          <a:pattFill prst="wdUpDiag">
            <a:fgClr>
              <a:srgbClr val="00FF00"/>
            </a:fgClr>
            <a:bgClr>
              <a:srgbClr val="FFFFFF"/>
            </a:bgClr>
          </a:pattFill>
          <a:ln w="12700" cap="sq">
            <a:noFill/>
            <a:miter lim="800000"/>
            <a:headEnd type="none" w="sm" len="sm"/>
            <a:tailEnd type="none" w="sm" len="sm"/>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74" name="Text Box 28"/>
          <p:cNvSpPr txBox="1">
            <a:spLocks noChangeArrowheads="1"/>
          </p:cNvSpPr>
          <p:nvPr/>
        </p:nvSpPr>
        <p:spPr bwMode="auto">
          <a:xfrm>
            <a:off x="1279525" y="4232275"/>
            <a:ext cx="2433638" cy="915988"/>
          </a:xfrm>
          <a:prstGeom prst="rect">
            <a:avLst/>
          </a:prstGeom>
          <a:noFill/>
          <a:ln w="9525">
            <a:noFill/>
            <a:miter lim="800000"/>
            <a:headEnd/>
            <a:tailEnd/>
          </a:ln>
          <a:effectLst/>
        </p:spPr>
        <p:txBody>
          <a:bodyPr>
            <a:spAutoFit/>
          </a:bodyPr>
          <a:lstStyle/>
          <a:p>
            <a:pPr fontAlgn="auto">
              <a:spcAft>
                <a:spcPts val="0"/>
              </a:spcAft>
              <a:defRPr/>
            </a:pPr>
            <a:r>
              <a:rPr lang="en-US" kern="0">
                <a:solidFill>
                  <a:srgbClr val="CC0000"/>
                </a:solidFill>
                <a:latin typeface="Arial" charset="0"/>
              </a:rPr>
              <a:t>TPC </a:t>
            </a:r>
            <a:r>
              <a:rPr lang="en-US" kern="0">
                <a:solidFill>
                  <a:srgbClr val="000000"/>
                </a:solidFill>
                <a:latin typeface="Arial" charset="0"/>
              </a:rPr>
              <a:t>(rel. rise) </a:t>
            </a:r>
            <a:r>
              <a:rPr lang="en-US" kern="0">
                <a:solidFill>
                  <a:srgbClr val="000000"/>
                </a:solidFill>
                <a:latin typeface="Symbol" pitchFamily="18" charset="2"/>
              </a:rPr>
              <a:t>p</a:t>
            </a:r>
            <a:r>
              <a:rPr lang="en-US" kern="0">
                <a:solidFill>
                  <a:sysClr val="windowText" lastClr="000000"/>
                </a:solidFill>
                <a:latin typeface="Arial" charset="0"/>
              </a:rPr>
              <a:t> </a:t>
            </a:r>
            <a:r>
              <a:rPr lang="en-US" kern="0">
                <a:solidFill>
                  <a:srgbClr val="000000"/>
                </a:solidFill>
                <a:latin typeface="Arial" charset="0"/>
              </a:rPr>
              <a:t>/K/p</a:t>
            </a:r>
            <a:endParaRPr lang="en-US" kern="0">
              <a:solidFill>
                <a:srgbClr val="CC0000"/>
              </a:solidFill>
              <a:latin typeface="Arial" charset="0"/>
            </a:endParaRPr>
          </a:p>
          <a:p>
            <a:pPr fontAlgn="auto">
              <a:spcAft>
                <a:spcPts val="0"/>
              </a:spcAft>
              <a:defRPr/>
            </a:pPr>
            <a:r>
              <a:rPr lang="en-US" kern="0">
                <a:solidFill>
                  <a:srgbClr val="CC0000"/>
                </a:solidFill>
                <a:latin typeface="Arial" charset="0"/>
              </a:rPr>
              <a:t>TRD         </a:t>
            </a:r>
            <a:r>
              <a:rPr lang="en-US" kern="0">
                <a:solidFill>
                  <a:srgbClr val="000000"/>
                </a:solidFill>
                <a:latin typeface="Times New Roman" pitchFamily="18" charset="0"/>
              </a:rPr>
              <a:t>e /</a:t>
            </a:r>
            <a:r>
              <a:rPr lang="en-US" kern="0">
                <a:solidFill>
                  <a:srgbClr val="000000"/>
                </a:solidFill>
                <a:latin typeface="Symbol" pitchFamily="18" charset="2"/>
              </a:rPr>
              <a:t>p</a:t>
            </a:r>
            <a:r>
              <a:rPr lang="en-US" kern="0">
                <a:solidFill>
                  <a:sysClr val="windowText" lastClr="000000"/>
                </a:solidFill>
                <a:latin typeface="Arial" charset="0"/>
              </a:rPr>
              <a:t>                                               </a:t>
            </a:r>
            <a:endParaRPr lang="en-US" kern="0">
              <a:solidFill>
                <a:srgbClr val="000000"/>
              </a:solidFill>
              <a:latin typeface="Arial" charset="0"/>
            </a:endParaRPr>
          </a:p>
          <a:p>
            <a:pPr fontAlgn="auto">
              <a:spcAft>
                <a:spcPts val="0"/>
              </a:spcAft>
              <a:defRPr/>
            </a:pPr>
            <a:r>
              <a:rPr lang="en-US" kern="0">
                <a:solidFill>
                  <a:srgbClr val="CC0000"/>
                </a:solidFill>
                <a:latin typeface="Arial" charset="0"/>
              </a:rPr>
              <a:t>PHOS      </a:t>
            </a:r>
            <a:r>
              <a:rPr lang="en-US" kern="0">
                <a:solidFill>
                  <a:srgbClr val="000000"/>
                </a:solidFill>
                <a:latin typeface="Symbol" pitchFamily="18" charset="2"/>
              </a:rPr>
              <a:t>g </a:t>
            </a:r>
            <a:r>
              <a:rPr lang="en-US" kern="0">
                <a:solidFill>
                  <a:srgbClr val="000000"/>
                </a:solidFill>
                <a:latin typeface="Arial" charset="0"/>
              </a:rPr>
              <a:t>/</a:t>
            </a:r>
            <a:r>
              <a:rPr lang="en-US" kern="0">
                <a:solidFill>
                  <a:srgbClr val="000000"/>
                </a:solidFill>
                <a:latin typeface="Symbol" pitchFamily="18" charset="2"/>
              </a:rPr>
              <a:t>p</a:t>
            </a:r>
            <a:r>
              <a:rPr lang="en-US" kern="0" baseline="30000">
                <a:solidFill>
                  <a:srgbClr val="000000"/>
                </a:solidFill>
                <a:latin typeface="Symbol" pitchFamily="18" charset="2"/>
              </a:rPr>
              <a:t>0</a:t>
            </a:r>
          </a:p>
        </p:txBody>
      </p:sp>
      <p:sp>
        <p:nvSpPr>
          <p:cNvPr id="75" name="Text Box 29"/>
          <p:cNvSpPr txBox="1">
            <a:spLocks noChangeArrowheads="1"/>
          </p:cNvSpPr>
          <p:nvPr/>
        </p:nvSpPr>
        <p:spPr bwMode="auto">
          <a:xfrm>
            <a:off x="0" y="1870075"/>
            <a:ext cx="1371600" cy="641350"/>
          </a:xfrm>
          <a:prstGeom prst="rect">
            <a:avLst/>
          </a:prstGeom>
          <a:noFill/>
          <a:ln w="9525">
            <a:noFill/>
            <a:miter lim="800000"/>
            <a:headEnd/>
            <a:tailEnd/>
          </a:ln>
          <a:effectLst/>
        </p:spPr>
        <p:txBody>
          <a:bodyPr>
            <a:spAutoFit/>
          </a:bodyPr>
          <a:lstStyle/>
          <a:p>
            <a:pPr fontAlgn="auto">
              <a:spcAft>
                <a:spcPts val="0"/>
              </a:spcAft>
              <a:defRPr/>
            </a:pPr>
            <a:r>
              <a:rPr lang="en-US" kern="0">
                <a:solidFill>
                  <a:srgbClr val="3333FF"/>
                </a:solidFill>
                <a:latin typeface="Arial" charset="0"/>
              </a:rPr>
              <a:t>TPC + ITS</a:t>
            </a:r>
            <a:r>
              <a:rPr lang="en-US" kern="0">
                <a:solidFill>
                  <a:srgbClr val="000000"/>
                </a:solidFill>
                <a:latin typeface="Arial" charset="0"/>
              </a:rPr>
              <a:t> </a:t>
            </a:r>
          </a:p>
          <a:p>
            <a:pPr fontAlgn="auto">
              <a:spcAft>
                <a:spcPts val="0"/>
              </a:spcAft>
              <a:defRPr/>
            </a:pPr>
            <a:r>
              <a:rPr lang="en-US" kern="0">
                <a:solidFill>
                  <a:srgbClr val="000000"/>
                </a:solidFill>
                <a:latin typeface="Arial" charset="0"/>
              </a:rPr>
              <a:t>(dE/dx)</a:t>
            </a:r>
            <a:r>
              <a:rPr lang="en-US" kern="0">
                <a:solidFill>
                  <a:srgbClr val="000000"/>
                </a:solidFill>
                <a:latin typeface="Times New Roman" pitchFamily="18" charset="0"/>
              </a:rPr>
              <a:t> </a:t>
            </a:r>
          </a:p>
        </p:txBody>
      </p:sp>
      <p:sp>
        <p:nvSpPr>
          <p:cNvPr id="76" name="Text Box 30"/>
          <p:cNvSpPr txBox="1">
            <a:spLocks noChangeArrowheads="1"/>
          </p:cNvSpPr>
          <p:nvPr/>
        </p:nvSpPr>
        <p:spPr bwMode="auto">
          <a:xfrm>
            <a:off x="2209800" y="1825625"/>
            <a:ext cx="449263" cy="304800"/>
          </a:xfrm>
          <a:prstGeom prst="rect">
            <a:avLst/>
          </a:prstGeom>
          <a:noFill/>
          <a:ln w="9525">
            <a:noFill/>
            <a:miter lim="800000"/>
            <a:headEnd/>
            <a:tailEnd/>
          </a:ln>
          <a:effectLst/>
        </p:spPr>
        <p:txBody>
          <a:bodyPr wrap="none">
            <a:spAutoFit/>
          </a:bodyPr>
          <a:lstStyle/>
          <a:p>
            <a:pPr fontAlgn="auto">
              <a:spcAft>
                <a:spcPts val="0"/>
              </a:spcAft>
              <a:defRPr/>
            </a:pPr>
            <a:r>
              <a:rPr lang="en-US" sz="1400" kern="0">
                <a:solidFill>
                  <a:srgbClr val="000000"/>
                </a:solidFill>
                <a:latin typeface="Symbol" pitchFamily="18" charset="2"/>
              </a:rPr>
              <a:t>p</a:t>
            </a:r>
            <a:r>
              <a:rPr lang="en-US" sz="1400" kern="0">
                <a:solidFill>
                  <a:srgbClr val="000000"/>
                </a:solidFill>
                <a:latin typeface="Arial" charset="0"/>
              </a:rPr>
              <a:t>/K</a:t>
            </a:r>
          </a:p>
        </p:txBody>
      </p:sp>
      <p:sp>
        <p:nvSpPr>
          <p:cNvPr id="77" name="Text Box 31"/>
          <p:cNvSpPr txBox="1">
            <a:spLocks noChangeArrowheads="1"/>
          </p:cNvSpPr>
          <p:nvPr/>
        </p:nvSpPr>
        <p:spPr bwMode="auto">
          <a:xfrm>
            <a:off x="4343400" y="2740025"/>
            <a:ext cx="449263" cy="304800"/>
          </a:xfrm>
          <a:prstGeom prst="rect">
            <a:avLst/>
          </a:prstGeom>
          <a:noFill/>
          <a:ln w="9525">
            <a:noFill/>
            <a:miter lim="800000"/>
            <a:headEnd/>
            <a:tailEnd/>
          </a:ln>
          <a:effectLst/>
        </p:spPr>
        <p:txBody>
          <a:bodyPr wrap="none">
            <a:spAutoFit/>
          </a:bodyPr>
          <a:lstStyle/>
          <a:p>
            <a:pPr fontAlgn="auto">
              <a:spcAft>
                <a:spcPts val="0"/>
              </a:spcAft>
              <a:defRPr/>
            </a:pPr>
            <a:r>
              <a:rPr lang="en-US" sz="1400" kern="0">
                <a:solidFill>
                  <a:srgbClr val="000000"/>
                </a:solidFill>
                <a:latin typeface="Symbol" pitchFamily="18" charset="2"/>
              </a:rPr>
              <a:t>p</a:t>
            </a:r>
            <a:r>
              <a:rPr lang="en-US" sz="1400" kern="0">
                <a:solidFill>
                  <a:srgbClr val="000000"/>
                </a:solidFill>
                <a:latin typeface="Arial" charset="0"/>
              </a:rPr>
              <a:t>/K</a:t>
            </a:r>
          </a:p>
        </p:txBody>
      </p:sp>
      <p:sp>
        <p:nvSpPr>
          <p:cNvPr id="78" name="Text Box 32"/>
          <p:cNvSpPr txBox="1">
            <a:spLocks noChangeArrowheads="1"/>
          </p:cNvSpPr>
          <p:nvPr/>
        </p:nvSpPr>
        <p:spPr bwMode="auto">
          <a:xfrm>
            <a:off x="5486400" y="3425825"/>
            <a:ext cx="449263" cy="304800"/>
          </a:xfrm>
          <a:prstGeom prst="rect">
            <a:avLst/>
          </a:prstGeom>
          <a:noFill/>
          <a:ln w="9525">
            <a:noFill/>
            <a:miter lim="800000"/>
            <a:headEnd/>
            <a:tailEnd/>
          </a:ln>
          <a:effectLst/>
        </p:spPr>
        <p:txBody>
          <a:bodyPr wrap="none">
            <a:spAutoFit/>
          </a:bodyPr>
          <a:lstStyle/>
          <a:p>
            <a:pPr fontAlgn="auto">
              <a:spcAft>
                <a:spcPts val="0"/>
              </a:spcAft>
              <a:defRPr/>
            </a:pPr>
            <a:r>
              <a:rPr lang="en-US" sz="1400" kern="0">
                <a:solidFill>
                  <a:srgbClr val="000000"/>
                </a:solidFill>
                <a:latin typeface="Symbol" pitchFamily="18" charset="2"/>
              </a:rPr>
              <a:t>p</a:t>
            </a:r>
            <a:r>
              <a:rPr lang="en-US" sz="1400" kern="0">
                <a:solidFill>
                  <a:srgbClr val="000000"/>
                </a:solidFill>
                <a:latin typeface="Arial" charset="0"/>
              </a:rPr>
              <a:t>/K</a:t>
            </a:r>
          </a:p>
        </p:txBody>
      </p:sp>
      <p:sp>
        <p:nvSpPr>
          <p:cNvPr id="79" name="Text Box 33"/>
          <p:cNvSpPr txBox="1">
            <a:spLocks noChangeArrowheads="1"/>
          </p:cNvSpPr>
          <p:nvPr/>
        </p:nvSpPr>
        <p:spPr bwMode="auto">
          <a:xfrm>
            <a:off x="2673350" y="1978025"/>
            <a:ext cx="450850" cy="304800"/>
          </a:xfrm>
          <a:prstGeom prst="rect">
            <a:avLst/>
          </a:prstGeom>
          <a:noFill/>
          <a:ln w="9525">
            <a:noFill/>
            <a:miter lim="800000"/>
            <a:headEnd/>
            <a:tailEnd/>
          </a:ln>
          <a:effectLst/>
        </p:spPr>
        <p:txBody>
          <a:bodyPr wrap="none">
            <a:spAutoFit/>
          </a:bodyPr>
          <a:lstStyle/>
          <a:p>
            <a:pPr fontAlgn="auto">
              <a:spcAft>
                <a:spcPts val="0"/>
              </a:spcAft>
              <a:defRPr/>
            </a:pPr>
            <a:r>
              <a:rPr lang="en-US" sz="1400" kern="0">
                <a:solidFill>
                  <a:srgbClr val="000000"/>
                </a:solidFill>
                <a:latin typeface="Times New Roman" pitchFamily="18" charset="0"/>
              </a:rPr>
              <a:t>K/p</a:t>
            </a:r>
            <a:endParaRPr lang="en-US" sz="2400" kern="0">
              <a:solidFill>
                <a:srgbClr val="000000"/>
              </a:solidFill>
              <a:latin typeface="Times New Roman" pitchFamily="18" charset="0"/>
            </a:endParaRPr>
          </a:p>
        </p:txBody>
      </p:sp>
      <p:sp>
        <p:nvSpPr>
          <p:cNvPr id="80" name="Text Box 34"/>
          <p:cNvSpPr txBox="1">
            <a:spLocks noChangeArrowheads="1"/>
          </p:cNvSpPr>
          <p:nvPr/>
        </p:nvSpPr>
        <p:spPr bwMode="auto">
          <a:xfrm>
            <a:off x="6407150" y="2968625"/>
            <a:ext cx="450850" cy="304800"/>
          </a:xfrm>
          <a:prstGeom prst="rect">
            <a:avLst/>
          </a:prstGeom>
          <a:noFill/>
          <a:ln w="9525">
            <a:noFill/>
            <a:miter lim="800000"/>
            <a:headEnd/>
            <a:tailEnd/>
          </a:ln>
          <a:effectLst/>
        </p:spPr>
        <p:txBody>
          <a:bodyPr wrap="none">
            <a:spAutoFit/>
          </a:bodyPr>
          <a:lstStyle/>
          <a:p>
            <a:pPr fontAlgn="auto">
              <a:spcAft>
                <a:spcPts val="0"/>
              </a:spcAft>
              <a:defRPr/>
            </a:pPr>
            <a:r>
              <a:rPr lang="en-US" sz="1400" kern="0">
                <a:solidFill>
                  <a:srgbClr val="000000"/>
                </a:solidFill>
                <a:latin typeface="Times New Roman" pitchFamily="18" charset="0"/>
              </a:rPr>
              <a:t>K/p</a:t>
            </a:r>
            <a:endParaRPr lang="en-US" sz="2400" kern="0">
              <a:solidFill>
                <a:srgbClr val="000000"/>
              </a:solidFill>
              <a:latin typeface="Times New Roman" pitchFamily="18" charset="0"/>
            </a:endParaRPr>
          </a:p>
        </p:txBody>
      </p:sp>
      <p:sp>
        <p:nvSpPr>
          <p:cNvPr id="81" name="Text Box 35"/>
          <p:cNvSpPr txBox="1">
            <a:spLocks noChangeArrowheads="1"/>
          </p:cNvSpPr>
          <p:nvPr/>
        </p:nvSpPr>
        <p:spPr bwMode="auto">
          <a:xfrm>
            <a:off x="8007350" y="3654425"/>
            <a:ext cx="450850" cy="304800"/>
          </a:xfrm>
          <a:prstGeom prst="rect">
            <a:avLst/>
          </a:prstGeom>
          <a:noFill/>
          <a:ln w="9525">
            <a:noFill/>
            <a:miter lim="800000"/>
            <a:headEnd/>
            <a:tailEnd/>
          </a:ln>
          <a:effectLst/>
        </p:spPr>
        <p:txBody>
          <a:bodyPr wrap="none">
            <a:spAutoFit/>
          </a:bodyPr>
          <a:lstStyle/>
          <a:p>
            <a:pPr fontAlgn="auto">
              <a:spcAft>
                <a:spcPts val="0"/>
              </a:spcAft>
              <a:defRPr/>
            </a:pPr>
            <a:r>
              <a:rPr lang="en-US" sz="1400" kern="0">
                <a:solidFill>
                  <a:srgbClr val="000000"/>
                </a:solidFill>
                <a:latin typeface="Times New Roman" pitchFamily="18" charset="0"/>
              </a:rPr>
              <a:t>K/p</a:t>
            </a:r>
            <a:endParaRPr lang="en-US" sz="2400" kern="0">
              <a:solidFill>
                <a:srgbClr val="000000"/>
              </a:solidFill>
              <a:latin typeface="Times New Roman" pitchFamily="18" charset="0"/>
            </a:endParaRPr>
          </a:p>
        </p:txBody>
      </p:sp>
      <p:sp>
        <p:nvSpPr>
          <p:cNvPr id="82" name="Text Box 36"/>
          <p:cNvSpPr txBox="1">
            <a:spLocks noChangeArrowheads="1"/>
          </p:cNvSpPr>
          <p:nvPr/>
        </p:nvSpPr>
        <p:spPr bwMode="auto">
          <a:xfrm>
            <a:off x="2971800" y="2206625"/>
            <a:ext cx="454025" cy="304800"/>
          </a:xfrm>
          <a:prstGeom prst="rect">
            <a:avLst/>
          </a:prstGeom>
          <a:noFill/>
          <a:ln w="9525">
            <a:noFill/>
            <a:miter lim="800000"/>
            <a:headEnd/>
            <a:tailEnd/>
          </a:ln>
          <a:effectLst/>
        </p:spPr>
        <p:txBody>
          <a:bodyPr wrap="none">
            <a:spAutoFit/>
          </a:bodyPr>
          <a:lstStyle/>
          <a:p>
            <a:pPr fontAlgn="auto">
              <a:spcAft>
                <a:spcPts val="0"/>
              </a:spcAft>
              <a:defRPr/>
            </a:pPr>
            <a:r>
              <a:rPr lang="en-US" sz="1400" kern="0">
                <a:solidFill>
                  <a:srgbClr val="000000"/>
                </a:solidFill>
                <a:latin typeface="Times New Roman" pitchFamily="18" charset="0"/>
              </a:rPr>
              <a:t>e /</a:t>
            </a:r>
            <a:r>
              <a:rPr lang="en-US" sz="1400" kern="0">
                <a:solidFill>
                  <a:srgbClr val="000000"/>
                </a:solidFill>
                <a:latin typeface="Symbol" pitchFamily="18" charset="2"/>
              </a:rPr>
              <a:t>p</a:t>
            </a:r>
            <a:endParaRPr lang="en-US" kern="0">
              <a:solidFill>
                <a:srgbClr val="000000"/>
              </a:solidFill>
              <a:latin typeface="Symbol" pitchFamily="18" charset="2"/>
            </a:endParaRPr>
          </a:p>
        </p:txBody>
      </p:sp>
      <p:sp>
        <p:nvSpPr>
          <p:cNvPr id="83" name="Text Box 37"/>
          <p:cNvSpPr txBox="1">
            <a:spLocks noChangeArrowheads="1"/>
          </p:cNvSpPr>
          <p:nvPr/>
        </p:nvSpPr>
        <p:spPr bwMode="auto">
          <a:xfrm>
            <a:off x="1219200" y="2816225"/>
            <a:ext cx="454025" cy="304800"/>
          </a:xfrm>
          <a:prstGeom prst="rect">
            <a:avLst/>
          </a:prstGeom>
          <a:noFill/>
          <a:ln w="9525">
            <a:noFill/>
            <a:miter lim="800000"/>
            <a:headEnd/>
            <a:tailEnd/>
          </a:ln>
          <a:effectLst/>
        </p:spPr>
        <p:txBody>
          <a:bodyPr wrap="none">
            <a:spAutoFit/>
          </a:bodyPr>
          <a:lstStyle/>
          <a:p>
            <a:pPr fontAlgn="auto">
              <a:spcAft>
                <a:spcPts val="0"/>
              </a:spcAft>
              <a:defRPr/>
            </a:pPr>
            <a:r>
              <a:rPr lang="en-US" sz="1400" kern="0">
                <a:solidFill>
                  <a:srgbClr val="000000"/>
                </a:solidFill>
                <a:latin typeface="Times New Roman" pitchFamily="18" charset="0"/>
              </a:rPr>
              <a:t>e /</a:t>
            </a:r>
            <a:r>
              <a:rPr lang="en-US" sz="1400" kern="0">
                <a:solidFill>
                  <a:srgbClr val="000000"/>
                </a:solidFill>
                <a:latin typeface="Symbol" pitchFamily="18" charset="2"/>
              </a:rPr>
              <a:t>p</a:t>
            </a:r>
            <a:endParaRPr lang="en-US" kern="0">
              <a:solidFill>
                <a:srgbClr val="000000"/>
              </a:solidFill>
              <a:latin typeface="Symbol" pitchFamily="18" charset="2"/>
            </a:endParaRPr>
          </a:p>
        </p:txBody>
      </p:sp>
      <p:sp>
        <p:nvSpPr>
          <p:cNvPr id="84" name="Text Box 38"/>
          <p:cNvSpPr txBox="1">
            <a:spLocks noChangeArrowheads="1"/>
          </p:cNvSpPr>
          <p:nvPr/>
        </p:nvSpPr>
        <p:spPr bwMode="auto">
          <a:xfrm>
            <a:off x="0" y="3425825"/>
            <a:ext cx="1047750" cy="611188"/>
          </a:xfrm>
          <a:prstGeom prst="rect">
            <a:avLst/>
          </a:prstGeom>
          <a:noFill/>
          <a:ln w="9525">
            <a:noFill/>
            <a:miter lim="800000"/>
            <a:headEnd/>
            <a:tailEnd/>
          </a:ln>
          <a:effectLst/>
        </p:spPr>
        <p:txBody>
          <a:bodyPr wrap="none">
            <a:spAutoFit/>
          </a:bodyPr>
          <a:lstStyle/>
          <a:p>
            <a:pPr fontAlgn="auto">
              <a:spcAft>
                <a:spcPts val="0"/>
              </a:spcAft>
              <a:defRPr/>
            </a:pPr>
            <a:r>
              <a:rPr lang="en-US" kern="0">
                <a:solidFill>
                  <a:srgbClr val="3333FF"/>
                </a:solidFill>
                <a:latin typeface="Arial" charset="0"/>
              </a:rPr>
              <a:t>HMPID  </a:t>
            </a:r>
          </a:p>
          <a:p>
            <a:pPr fontAlgn="auto">
              <a:spcAft>
                <a:spcPts val="0"/>
              </a:spcAft>
              <a:defRPr/>
            </a:pPr>
            <a:r>
              <a:rPr lang="en-US" kern="0">
                <a:solidFill>
                  <a:srgbClr val="000000"/>
                </a:solidFill>
                <a:latin typeface="Arial" charset="0"/>
              </a:rPr>
              <a:t>(RICH)</a:t>
            </a:r>
          </a:p>
        </p:txBody>
      </p:sp>
      <p:sp>
        <p:nvSpPr>
          <p:cNvPr id="85" name="Text Box 39"/>
          <p:cNvSpPr txBox="1">
            <a:spLocks noChangeArrowheads="1"/>
          </p:cNvSpPr>
          <p:nvPr/>
        </p:nvSpPr>
        <p:spPr bwMode="auto">
          <a:xfrm>
            <a:off x="0" y="2816225"/>
            <a:ext cx="641350" cy="366713"/>
          </a:xfrm>
          <a:prstGeom prst="rect">
            <a:avLst/>
          </a:prstGeom>
          <a:noFill/>
          <a:ln w="9525">
            <a:noFill/>
            <a:miter lim="800000"/>
            <a:headEnd/>
            <a:tailEnd/>
          </a:ln>
          <a:effectLst/>
        </p:spPr>
        <p:txBody>
          <a:bodyPr wrap="none">
            <a:spAutoFit/>
          </a:bodyPr>
          <a:lstStyle/>
          <a:p>
            <a:pPr fontAlgn="auto">
              <a:spcAft>
                <a:spcPts val="0"/>
              </a:spcAft>
              <a:defRPr/>
            </a:pPr>
            <a:r>
              <a:rPr lang="en-US" kern="0">
                <a:solidFill>
                  <a:srgbClr val="3333FF"/>
                </a:solidFill>
                <a:latin typeface="Arial" charset="0"/>
              </a:rPr>
              <a:t>TOF</a:t>
            </a:r>
            <a:endParaRPr lang="en-US" kern="0">
              <a:solidFill>
                <a:srgbClr val="000000"/>
              </a:solidFill>
              <a:latin typeface="Arial" charset="0"/>
            </a:endParaRPr>
          </a:p>
        </p:txBody>
      </p:sp>
      <p:grpSp>
        <p:nvGrpSpPr>
          <p:cNvPr id="2" name="Group 45"/>
          <p:cNvGrpSpPr>
            <a:grpSpLocks/>
          </p:cNvGrpSpPr>
          <p:nvPr/>
        </p:nvGrpSpPr>
        <p:grpSpPr bwMode="auto">
          <a:xfrm>
            <a:off x="5867400" y="1295400"/>
            <a:ext cx="2692400" cy="1038225"/>
            <a:chOff x="4272" y="940"/>
            <a:chExt cx="1696" cy="654"/>
          </a:xfrm>
        </p:grpSpPr>
        <p:sp>
          <p:nvSpPr>
            <p:cNvPr id="87" name="Oval 40"/>
            <p:cNvSpPr>
              <a:spLocks noChangeArrowheads="1"/>
            </p:cNvSpPr>
            <p:nvPr/>
          </p:nvSpPr>
          <p:spPr bwMode="auto">
            <a:xfrm>
              <a:off x="4272" y="940"/>
              <a:ext cx="1413" cy="654"/>
            </a:xfrm>
            <a:prstGeom prst="ellipse">
              <a:avLst/>
            </a:prstGeom>
            <a:solidFill>
              <a:srgbClr val="FFFF99"/>
            </a:solidFill>
            <a:ln w="9525">
              <a:solidFill>
                <a:srgbClr val="000000"/>
              </a:solidFill>
              <a:round/>
              <a:headEnd/>
              <a:tailEnd/>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88" name="Text Box 41"/>
            <p:cNvSpPr txBox="1">
              <a:spLocks noChangeArrowheads="1"/>
            </p:cNvSpPr>
            <p:nvPr/>
          </p:nvSpPr>
          <p:spPr bwMode="auto">
            <a:xfrm>
              <a:off x="4363" y="1036"/>
              <a:ext cx="1605" cy="442"/>
            </a:xfrm>
            <a:prstGeom prst="rect">
              <a:avLst/>
            </a:prstGeom>
            <a:noFill/>
            <a:ln w="9525">
              <a:noFill/>
              <a:miter lim="800000"/>
              <a:headEnd/>
              <a:tailEnd/>
            </a:ln>
            <a:effectLst/>
          </p:spPr>
          <p:txBody>
            <a:bodyPr>
              <a:spAutoFit/>
            </a:bodyPr>
            <a:lstStyle/>
            <a:p>
              <a:pPr fontAlgn="auto">
                <a:spcAft>
                  <a:spcPts val="0"/>
                </a:spcAft>
                <a:defRPr/>
              </a:pPr>
              <a:r>
                <a:rPr lang="en-US" sz="2000" b="1" kern="0" dirty="0">
                  <a:solidFill>
                    <a:srgbClr val="000000"/>
                  </a:solidFill>
                  <a:latin typeface="Times New Roman" pitchFamily="18" charset="0"/>
                </a:rPr>
                <a:t>Alice uses ~ all </a:t>
              </a:r>
            </a:p>
            <a:p>
              <a:pPr fontAlgn="auto">
                <a:spcAft>
                  <a:spcPts val="0"/>
                </a:spcAft>
                <a:defRPr/>
              </a:pPr>
              <a:r>
                <a:rPr lang="en-US" sz="2000" b="1" kern="0" dirty="0">
                  <a:solidFill>
                    <a:srgbClr val="000000"/>
                  </a:solidFill>
                  <a:latin typeface="Times New Roman" pitchFamily="18" charset="0"/>
                </a:rPr>
                <a:t>known techniques!</a:t>
              </a:r>
            </a:p>
          </p:txBody>
        </p:sp>
      </p:grpSp>
      <p:sp>
        <p:nvSpPr>
          <p:cNvPr id="89" name="Line 42"/>
          <p:cNvSpPr>
            <a:spLocks noChangeShapeType="1"/>
          </p:cNvSpPr>
          <p:nvPr/>
        </p:nvSpPr>
        <p:spPr bwMode="auto">
          <a:xfrm>
            <a:off x="5019675" y="4352925"/>
            <a:ext cx="2293938" cy="0"/>
          </a:xfrm>
          <a:prstGeom prst="line">
            <a:avLst/>
          </a:prstGeom>
          <a:noFill/>
          <a:ln w="203200" cap="sq">
            <a:solidFill>
              <a:srgbClr val="FF00FF"/>
            </a:solidFill>
            <a:round/>
            <a:headEnd type="none" w="sm" len="sm"/>
            <a:tailEnd type="none" w="sm" len="sm"/>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90" name="Line 43"/>
          <p:cNvSpPr>
            <a:spLocks noChangeShapeType="1"/>
          </p:cNvSpPr>
          <p:nvPr/>
        </p:nvSpPr>
        <p:spPr bwMode="auto">
          <a:xfrm>
            <a:off x="5013325" y="4492625"/>
            <a:ext cx="2300288" cy="12700"/>
          </a:xfrm>
          <a:prstGeom prst="line">
            <a:avLst/>
          </a:prstGeom>
          <a:noFill/>
          <a:ln w="203200" cap="sq">
            <a:solidFill>
              <a:srgbClr val="66FFFF"/>
            </a:solidFill>
            <a:round/>
            <a:headEnd type="none" w="sm" len="sm"/>
            <a:tailEnd type="none" w="sm" len="sm"/>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sp>
        <p:nvSpPr>
          <p:cNvPr id="91" name="Text Box 44"/>
          <p:cNvSpPr txBox="1">
            <a:spLocks noChangeArrowheads="1"/>
          </p:cNvSpPr>
          <p:nvPr/>
        </p:nvSpPr>
        <p:spPr bwMode="auto">
          <a:xfrm>
            <a:off x="7439025" y="4143375"/>
            <a:ext cx="449263" cy="517525"/>
          </a:xfrm>
          <a:prstGeom prst="rect">
            <a:avLst/>
          </a:prstGeom>
          <a:noFill/>
          <a:ln w="9525">
            <a:noFill/>
            <a:miter lim="800000"/>
            <a:headEnd/>
            <a:tailEnd/>
          </a:ln>
          <a:effectLst/>
        </p:spPr>
        <p:txBody>
          <a:bodyPr wrap="none">
            <a:spAutoFit/>
          </a:bodyPr>
          <a:lstStyle/>
          <a:p>
            <a:pPr fontAlgn="auto">
              <a:spcAft>
                <a:spcPts val="0"/>
              </a:spcAft>
              <a:defRPr/>
            </a:pPr>
            <a:r>
              <a:rPr lang="en-US" sz="1400" kern="0">
                <a:solidFill>
                  <a:srgbClr val="000000"/>
                </a:solidFill>
                <a:latin typeface="Symbol" pitchFamily="18" charset="2"/>
              </a:rPr>
              <a:t>p</a:t>
            </a:r>
            <a:r>
              <a:rPr lang="en-US" sz="1400" kern="0">
                <a:solidFill>
                  <a:srgbClr val="000000"/>
                </a:solidFill>
                <a:latin typeface="Arial" charset="0"/>
              </a:rPr>
              <a:t>/K</a:t>
            </a:r>
          </a:p>
          <a:p>
            <a:pPr fontAlgn="auto">
              <a:spcAft>
                <a:spcPts val="0"/>
              </a:spcAft>
              <a:defRPr/>
            </a:pPr>
            <a:r>
              <a:rPr lang="en-US" sz="1400" kern="0">
                <a:solidFill>
                  <a:srgbClr val="000000"/>
                </a:solidFill>
                <a:latin typeface="Arial" charset="0"/>
              </a:rPr>
              <a:t>K/p</a:t>
            </a:r>
          </a:p>
        </p:txBody>
      </p:sp>
      <p:sp>
        <p:nvSpPr>
          <p:cNvPr id="58412" name="TextBox 45"/>
          <p:cNvSpPr txBox="1">
            <a:spLocks noChangeArrowheads="1"/>
          </p:cNvSpPr>
          <p:nvPr/>
        </p:nvSpPr>
        <p:spPr bwMode="auto">
          <a:xfrm>
            <a:off x="2362200" y="228600"/>
            <a:ext cx="4375150" cy="708025"/>
          </a:xfrm>
          <a:prstGeom prst="rect">
            <a:avLst/>
          </a:prstGeom>
          <a:noFill/>
          <a:ln w="9525">
            <a:noFill/>
            <a:miter lim="800000"/>
            <a:headEnd/>
            <a:tailEnd/>
          </a:ln>
        </p:spPr>
        <p:txBody>
          <a:bodyPr wrap="none">
            <a:spAutoFit/>
          </a:bodyPr>
          <a:lstStyle/>
          <a:p>
            <a:pPr algn="ctr"/>
            <a:r>
              <a:rPr lang="en-US" sz="4000" b="1">
                <a:solidFill>
                  <a:srgbClr val="FF0000"/>
                </a:solidFill>
              </a:rPr>
              <a:t>ALICE Particle ID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Footer Placeholder 1"/>
          <p:cNvSpPr>
            <a:spLocks noGrp="1"/>
          </p:cNvSpPr>
          <p:nvPr>
            <p:ph type="ftr" sz="quarter" idx="11"/>
          </p:nvPr>
        </p:nvSpPr>
        <p:spPr>
          <a:noFill/>
        </p:spPr>
        <p:txBody>
          <a:bodyPr/>
          <a:lstStyle/>
          <a:p>
            <a:r>
              <a:rPr lang="en-US" smtClean="0"/>
              <a:t>W. Riegler/CERN</a:t>
            </a:r>
          </a:p>
        </p:txBody>
      </p:sp>
      <p:sp>
        <p:nvSpPr>
          <p:cNvPr id="60419" name="Slide Number Placeholder 2"/>
          <p:cNvSpPr>
            <a:spLocks noGrp="1"/>
          </p:cNvSpPr>
          <p:nvPr>
            <p:ph type="sldNum" sz="quarter" idx="12"/>
          </p:nvPr>
        </p:nvSpPr>
        <p:spPr>
          <a:noFill/>
        </p:spPr>
        <p:txBody>
          <a:bodyPr/>
          <a:lstStyle/>
          <a:p>
            <a:fld id="{C3C91069-131A-4C51-BA81-10DBBA451152}" type="slidenum">
              <a:rPr lang="en-US" smtClean="0"/>
              <a:pPr/>
              <a:t>48</a:t>
            </a:fld>
            <a:endParaRPr lang="en-US" smtClean="0"/>
          </a:p>
        </p:txBody>
      </p:sp>
      <p:sp>
        <p:nvSpPr>
          <p:cNvPr id="60420" name="TextBox 3"/>
          <p:cNvSpPr txBox="1">
            <a:spLocks noChangeArrowheads="1"/>
          </p:cNvSpPr>
          <p:nvPr/>
        </p:nvSpPr>
        <p:spPr bwMode="auto">
          <a:xfrm>
            <a:off x="2971800" y="2667000"/>
            <a:ext cx="2463800" cy="708025"/>
          </a:xfrm>
          <a:prstGeom prst="rect">
            <a:avLst/>
          </a:prstGeom>
          <a:noFill/>
          <a:ln w="9525">
            <a:noFill/>
            <a:miter lim="800000"/>
            <a:headEnd/>
            <a:tailEnd/>
          </a:ln>
        </p:spPr>
        <p:txBody>
          <a:bodyPr wrap="none">
            <a:spAutoFit/>
          </a:bodyPr>
          <a:lstStyle/>
          <a:p>
            <a:pPr algn="ctr"/>
            <a:r>
              <a:rPr lang="en-US" sz="4000" b="1">
                <a:solidFill>
                  <a:srgbClr val="FF0000"/>
                </a:solidFill>
              </a:rPr>
              <a:t>AMANDA</a:t>
            </a:r>
          </a:p>
        </p:txBody>
      </p:sp>
      <p:pic>
        <p:nvPicPr>
          <p:cNvPr id="60421" name="Picture 3"/>
          <p:cNvPicPr>
            <a:picLocks noChangeAspect="1" noChangeArrowheads="1"/>
          </p:cNvPicPr>
          <p:nvPr/>
        </p:nvPicPr>
        <p:blipFill>
          <a:blip r:embed="rId2" cstate="print"/>
          <a:srcRect/>
          <a:stretch>
            <a:fillRect/>
          </a:stretch>
        </p:blipFill>
        <p:spPr bwMode="auto">
          <a:xfrm>
            <a:off x="0" y="0"/>
            <a:ext cx="2024063" cy="2819400"/>
          </a:xfrm>
          <a:prstGeom prst="rect">
            <a:avLst/>
          </a:prstGeom>
          <a:noFill/>
          <a:ln w="9525">
            <a:noFill/>
            <a:miter lim="800000"/>
            <a:headEnd/>
            <a:tailEnd/>
          </a:ln>
        </p:spPr>
      </p:pic>
      <p:pic>
        <p:nvPicPr>
          <p:cNvPr id="60422" name="Picture 2"/>
          <p:cNvPicPr>
            <a:picLocks noChangeAspect="1" noChangeArrowheads="1"/>
          </p:cNvPicPr>
          <p:nvPr/>
        </p:nvPicPr>
        <p:blipFill>
          <a:blip r:embed="rId3" cstate="print"/>
          <a:srcRect/>
          <a:stretch>
            <a:fillRect/>
          </a:stretch>
        </p:blipFill>
        <p:spPr bwMode="auto">
          <a:xfrm>
            <a:off x="6819900" y="0"/>
            <a:ext cx="2324100" cy="2617788"/>
          </a:xfrm>
          <a:prstGeom prst="rect">
            <a:avLst/>
          </a:prstGeom>
          <a:noFill/>
          <a:ln w="9525">
            <a:noFill/>
            <a:miter lim="800000"/>
            <a:headEnd/>
            <a:tailEnd/>
          </a:ln>
        </p:spPr>
      </p:pic>
      <p:sp>
        <p:nvSpPr>
          <p:cNvPr id="60423" name="Rectangle 6"/>
          <p:cNvSpPr>
            <a:spLocks noChangeArrowheads="1"/>
          </p:cNvSpPr>
          <p:nvPr/>
        </p:nvSpPr>
        <p:spPr bwMode="auto">
          <a:xfrm>
            <a:off x="1828800" y="3810000"/>
            <a:ext cx="5410200" cy="369888"/>
          </a:xfrm>
          <a:prstGeom prst="rect">
            <a:avLst/>
          </a:prstGeom>
          <a:noFill/>
          <a:ln w="9525">
            <a:noFill/>
            <a:miter lim="800000"/>
            <a:headEnd/>
            <a:tailEnd/>
          </a:ln>
        </p:spPr>
        <p:txBody>
          <a:bodyPr>
            <a:spAutoFit/>
          </a:bodyPr>
          <a:lstStyle/>
          <a:p>
            <a:r>
              <a:rPr lang="en-US" b="1"/>
              <a:t>A</a:t>
            </a:r>
            <a:r>
              <a:rPr lang="en-US"/>
              <a:t>ntarctic </a:t>
            </a:r>
            <a:r>
              <a:rPr lang="en-US" b="1"/>
              <a:t>M</a:t>
            </a:r>
            <a:r>
              <a:rPr lang="en-US"/>
              <a:t>uon </a:t>
            </a:r>
            <a:r>
              <a:rPr lang="en-US" b="1"/>
              <a:t>A</a:t>
            </a:r>
            <a:r>
              <a:rPr lang="en-US"/>
              <a:t>nd </a:t>
            </a:r>
            <a:r>
              <a:rPr lang="en-US" b="1"/>
              <a:t>N</a:t>
            </a:r>
            <a:r>
              <a:rPr lang="en-US"/>
              <a:t>eutrino </a:t>
            </a:r>
            <a:r>
              <a:rPr lang="en-US" b="1"/>
              <a:t>D</a:t>
            </a:r>
            <a:r>
              <a:rPr lang="en-US"/>
              <a:t>etector </a:t>
            </a:r>
            <a:r>
              <a:rPr lang="en-US" b="1"/>
              <a:t>A</a:t>
            </a:r>
            <a:r>
              <a:rPr lang="en-US"/>
              <a:t>rray</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0" descr="darksector2"/>
          <p:cNvPicPr>
            <a:picLocks noChangeAspect="1" noChangeArrowheads="1"/>
          </p:cNvPicPr>
          <p:nvPr/>
        </p:nvPicPr>
        <p:blipFill>
          <a:blip r:embed="rId2" cstate="print">
            <a:lum contrast="12000"/>
          </a:blip>
          <a:srcRect/>
          <a:stretch>
            <a:fillRect/>
          </a:stretch>
        </p:blipFill>
        <p:spPr bwMode="auto">
          <a:xfrm>
            <a:off x="3429000" y="2971800"/>
            <a:ext cx="5432425" cy="3611563"/>
          </a:xfrm>
          <a:prstGeom prst="rect">
            <a:avLst/>
          </a:prstGeom>
          <a:noFill/>
          <a:ln w="9525">
            <a:noFill/>
            <a:miter lim="800000"/>
            <a:headEnd/>
            <a:tailEnd/>
          </a:ln>
        </p:spPr>
      </p:pic>
      <p:pic>
        <p:nvPicPr>
          <p:cNvPr id="61443" name="Picture 9" descr="southpole2"/>
          <p:cNvPicPr>
            <a:picLocks noGrp="1" noChangeAspect="1" noChangeArrowheads="1"/>
          </p:cNvPicPr>
          <p:nvPr>
            <p:ph idx="1"/>
          </p:nvPr>
        </p:nvPicPr>
        <p:blipFill>
          <a:blip r:embed="rId3" cstate="print"/>
          <a:srcRect/>
          <a:stretch>
            <a:fillRect/>
          </a:stretch>
        </p:blipFill>
        <p:spPr>
          <a:xfrm>
            <a:off x="228600" y="1143000"/>
            <a:ext cx="4343400" cy="2887663"/>
          </a:xfrm>
        </p:spPr>
      </p:pic>
      <p:sp>
        <p:nvSpPr>
          <p:cNvPr id="61444" name="TextBox 5"/>
          <p:cNvSpPr txBox="1">
            <a:spLocks noChangeArrowheads="1"/>
          </p:cNvSpPr>
          <p:nvPr/>
        </p:nvSpPr>
        <p:spPr bwMode="auto">
          <a:xfrm>
            <a:off x="2743200" y="152400"/>
            <a:ext cx="2236788" cy="646113"/>
          </a:xfrm>
          <a:prstGeom prst="rect">
            <a:avLst/>
          </a:prstGeom>
          <a:noFill/>
          <a:ln w="9525">
            <a:noFill/>
            <a:miter lim="800000"/>
            <a:headEnd/>
            <a:tailEnd/>
          </a:ln>
        </p:spPr>
        <p:txBody>
          <a:bodyPr wrap="none">
            <a:spAutoFit/>
          </a:bodyPr>
          <a:lstStyle/>
          <a:p>
            <a:pPr algn="ctr"/>
            <a:r>
              <a:rPr lang="en-US" sz="3600" b="1">
                <a:solidFill>
                  <a:srgbClr val="FF0000"/>
                </a:solidFill>
              </a:rPr>
              <a:t>AMANDA</a:t>
            </a:r>
          </a:p>
        </p:txBody>
      </p:sp>
      <p:sp>
        <p:nvSpPr>
          <p:cNvPr id="61445" name="TextBox 6"/>
          <p:cNvSpPr txBox="1">
            <a:spLocks noChangeArrowheads="1"/>
          </p:cNvSpPr>
          <p:nvPr/>
        </p:nvSpPr>
        <p:spPr bwMode="auto">
          <a:xfrm>
            <a:off x="5715000" y="1676400"/>
            <a:ext cx="1390650" cy="369888"/>
          </a:xfrm>
          <a:prstGeom prst="rect">
            <a:avLst/>
          </a:prstGeom>
          <a:noFill/>
          <a:ln w="9525">
            <a:noFill/>
            <a:miter lim="800000"/>
            <a:headEnd/>
            <a:tailEnd/>
          </a:ln>
        </p:spPr>
        <p:txBody>
          <a:bodyPr wrap="none">
            <a:spAutoFit/>
          </a:bodyPr>
          <a:lstStyle/>
          <a:p>
            <a:r>
              <a:rPr lang="en-US" b="1">
                <a:solidFill>
                  <a:srgbClr val="009900"/>
                </a:solidFill>
              </a:rPr>
              <a:t>South Pole</a:t>
            </a:r>
          </a:p>
        </p:txBody>
      </p:sp>
      <p:sp>
        <p:nvSpPr>
          <p:cNvPr id="61446" name="Slide Number Placeholder 7"/>
          <p:cNvSpPr>
            <a:spLocks noGrp="1"/>
          </p:cNvSpPr>
          <p:nvPr>
            <p:ph type="sldNum" sz="quarter" idx="12"/>
          </p:nvPr>
        </p:nvSpPr>
        <p:spPr>
          <a:noFill/>
        </p:spPr>
        <p:txBody>
          <a:bodyPr/>
          <a:lstStyle/>
          <a:p>
            <a:fld id="{252A9857-676F-4DE1-B45C-5E4922E345FD}" type="slidenum">
              <a:rPr lang="en-US" smtClean="0"/>
              <a:pPr/>
              <a:t>49</a:t>
            </a:fld>
            <a:endParaRPr lang="en-US" smtClean="0"/>
          </a:p>
        </p:txBody>
      </p:sp>
      <p:sp>
        <p:nvSpPr>
          <p:cNvPr id="61447" name="Footer Placeholder 8"/>
          <p:cNvSpPr>
            <a:spLocks noGrp="1"/>
          </p:cNvSpPr>
          <p:nvPr>
            <p:ph type="ftr" sz="quarter" idx="11"/>
          </p:nvPr>
        </p:nvSpPr>
        <p:spPr>
          <a:noFill/>
        </p:spPr>
        <p:txBody>
          <a:bodyPr/>
          <a:lstStyle/>
          <a:p>
            <a:r>
              <a:rPr lang="en-US" smtClean="0"/>
              <a:t>W. Riegler/CERN</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9"/>
          <p:cNvSpPr txBox="1">
            <a:spLocks noChangeArrowheads="1"/>
          </p:cNvSpPr>
          <p:nvPr/>
        </p:nvSpPr>
        <p:spPr bwMode="auto">
          <a:xfrm>
            <a:off x="381000" y="457200"/>
            <a:ext cx="7315200" cy="6032421"/>
          </a:xfrm>
          <a:prstGeom prst="rect">
            <a:avLst/>
          </a:prstGeom>
          <a:noFill/>
          <a:ln w="9525">
            <a:noFill/>
            <a:miter lim="800000"/>
            <a:headEnd/>
            <a:tailEnd/>
          </a:ln>
        </p:spPr>
        <p:txBody>
          <a:bodyPr>
            <a:spAutoFit/>
          </a:bodyPr>
          <a:lstStyle/>
          <a:p>
            <a:endParaRPr lang="en-US" sz="1600" b="1" dirty="0">
              <a:solidFill>
                <a:srgbClr val="002060"/>
              </a:solidFill>
            </a:endParaRPr>
          </a:p>
          <a:p>
            <a:r>
              <a:rPr lang="en-US" sz="1600" b="1" dirty="0">
                <a:solidFill>
                  <a:srgbClr val="FF0000"/>
                </a:solidFill>
              </a:rPr>
              <a:t>Band Gap, e-h pair Energy</a:t>
            </a:r>
            <a:endParaRPr lang="en-US" sz="1600" b="1" dirty="0">
              <a:solidFill>
                <a:srgbClr val="002060"/>
              </a:solidFill>
            </a:endParaRPr>
          </a:p>
          <a:p>
            <a:r>
              <a:rPr lang="en-US" sz="1400" b="1" dirty="0">
                <a:solidFill>
                  <a:srgbClr val="008000"/>
                </a:solidFill>
              </a:rPr>
              <a:t>The energy gap between the last filled band – the valence band – and the conduction band is called band gap </a:t>
            </a:r>
            <a:r>
              <a:rPr lang="en-US" sz="1400" b="1" dirty="0" err="1">
                <a:solidFill>
                  <a:srgbClr val="008000"/>
                </a:solidFill>
              </a:rPr>
              <a:t>E</a:t>
            </a:r>
            <a:r>
              <a:rPr lang="en-US" sz="1400" b="1" baseline="-25000" dirty="0" err="1">
                <a:solidFill>
                  <a:srgbClr val="008000"/>
                </a:solidFill>
              </a:rPr>
              <a:t>g</a:t>
            </a:r>
            <a:r>
              <a:rPr lang="en-US" sz="1400" b="1" dirty="0">
                <a:solidFill>
                  <a:srgbClr val="008000"/>
                </a:solidFill>
              </a:rPr>
              <a:t>. </a:t>
            </a:r>
          </a:p>
          <a:p>
            <a:endParaRPr lang="en-US" sz="1400" b="1" dirty="0">
              <a:solidFill>
                <a:srgbClr val="002060"/>
              </a:solidFill>
            </a:endParaRPr>
          </a:p>
          <a:p>
            <a:r>
              <a:rPr lang="en-US" sz="1400" b="1" dirty="0">
                <a:solidFill>
                  <a:srgbClr val="002060"/>
                </a:solidFill>
              </a:rPr>
              <a:t>The band gap of Diamond/Silicon/Germanium  is 5.5, 1.12, 0.66 </a:t>
            </a:r>
            <a:r>
              <a:rPr lang="en-US" sz="1400" b="1" dirty="0" err="1">
                <a:solidFill>
                  <a:srgbClr val="002060"/>
                </a:solidFill>
              </a:rPr>
              <a:t>eV</a:t>
            </a:r>
            <a:r>
              <a:rPr lang="en-US" sz="1400" b="1" dirty="0">
                <a:solidFill>
                  <a:srgbClr val="002060"/>
                </a:solidFill>
              </a:rPr>
              <a:t>. </a:t>
            </a:r>
          </a:p>
          <a:p>
            <a:endParaRPr lang="en-US" sz="1400" b="1" dirty="0">
              <a:solidFill>
                <a:srgbClr val="002060"/>
              </a:solidFill>
            </a:endParaRPr>
          </a:p>
          <a:p>
            <a:r>
              <a:rPr lang="en-US" sz="1400" b="1" dirty="0">
                <a:solidFill>
                  <a:srgbClr val="008000"/>
                </a:solidFill>
              </a:rPr>
              <a:t>The average energy to produce an electron/hole pair for Diamond/Silicon/Germanium is 13, 3.6, 2.9eV.</a:t>
            </a:r>
          </a:p>
          <a:p>
            <a:endParaRPr lang="en-US" sz="1600" b="1" dirty="0" smtClean="0">
              <a:solidFill>
                <a:srgbClr val="FF0000"/>
              </a:solidFill>
            </a:endParaRPr>
          </a:p>
          <a:p>
            <a:endParaRPr lang="en-US" sz="1600" b="1" dirty="0">
              <a:solidFill>
                <a:srgbClr val="FF0000"/>
              </a:solidFill>
            </a:endParaRPr>
          </a:p>
          <a:p>
            <a:endParaRPr lang="en-US" sz="1600" b="1" dirty="0" smtClean="0">
              <a:solidFill>
                <a:srgbClr val="FF0000"/>
              </a:solidFill>
            </a:endParaRPr>
          </a:p>
          <a:p>
            <a:endParaRPr lang="en-US" sz="1600" b="1" dirty="0">
              <a:solidFill>
                <a:srgbClr val="FF0000"/>
              </a:solidFill>
            </a:endParaRPr>
          </a:p>
          <a:p>
            <a:endParaRPr lang="en-US" sz="1600" b="1" dirty="0" smtClean="0">
              <a:solidFill>
                <a:srgbClr val="FF0000"/>
              </a:solidFill>
            </a:endParaRPr>
          </a:p>
          <a:p>
            <a:endParaRPr lang="en-US" sz="1600" b="1" dirty="0" smtClean="0">
              <a:solidFill>
                <a:srgbClr val="FF0000"/>
              </a:solidFill>
            </a:endParaRPr>
          </a:p>
          <a:p>
            <a:endParaRPr lang="en-US" sz="1600" b="1" dirty="0">
              <a:solidFill>
                <a:srgbClr val="FF0000"/>
              </a:solidFill>
            </a:endParaRPr>
          </a:p>
          <a:p>
            <a:endParaRPr lang="en-US" sz="1600" b="1" dirty="0">
              <a:solidFill>
                <a:srgbClr val="FF0000"/>
              </a:solidFill>
            </a:endParaRPr>
          </a:p>
          <a:p>
            <a:r>
              <a:rPr lang="en-US" sz="1600" b="1" dirty="0">
                <a:solidFill>
                  <a:srgbClr val="FF0000"/>
                </a:solidFill>
              </a:rPr>
              <a:t>Temperature, Charged Particle Detection</a:t>
            </a:r>
            <a:endParaRPr lang="en-US" sz="1600" b="1" dirty="0">
              <a:solidFill>
                <a:srgbClr val="002060"/>
              </a:solidFill>
            </a:endParaRPr>
          </a:p>
          <a:p>
            <a:r>
              <a:rPr lang="en-US" sz="1400" b="1" dirty="0">
                <a:solidFill>
                  <a:srgbClr val="002060"/>
                </a:solidFill>
              </a:rPr>
              <a:t>In case an electron in the valence band gains energy by some process, it can be  excited into the conduction band and a hole in the valence band is left behind.</a:t>
            </a:r>
          </a:p>
          <a:p>
            <a:endParaRPr lang="en-US" sz="1400" b="1" dirty="0">
              <a:solidFill>
                <a:srgbClr val="008000"/>
              </a:solidFill>
            </a:endParaRPr>
          </a:p>
          <a:p>
            <a:r>
              <a:rPr lang="en-US" sz="1400" b="1" dirty="0">
                <a:solidFill>
                  <a:srgbClr val="008000"/>
                </a:solidFill>
              </a:rPr>
              <a:t>Such a process can be the passage of a charged particle, but also thermal excitation </a:t>
            </a:r>
            <a:r>
              <a:rPr lang="en-US" sz="1400" b="1" dirty="0">
                <a:solidFill>
                  <a:srgbClr val="008000"/>
                </a:solidFill>
                <a:sym typeface="Wingdings" pitchFamily="2" charset="2"/>
              </a:rPr>
              <a:t> probability is proportional Exp(-</a:t>
            </a:r>
            <a:r>
              <a:rPr lang="en-US" sz="1400" b="1" dirty="0" err="1">
                <a:solidFill>
                  <a:srgbClr val="008000"/>
                </a:solidFill>
                <a:sym typeface="Wingdings" pitchFamily="2" charset="2"/>
              </a:rPr>
              <a:t>E</a:t>
            </a:r>
            <a:r>
              <a:rPr lang="en-US" sz="1400" b="1" baseline="-25000" dirty="0" err="1">
                <a:solidFill>
                  <a:srgbClr val="008000"/>
                </a:solidFill>
                <a:sym typeface="Wingdings" pitchFamily="2" charset="2"/>
              </a:rPr>
              <a:t>g</a:t>
            </a:r>
            <a:r>
              <a:rPr lang="en-US" sz="1400" b="1" dirty="0">
                <a:solidFill>
                  <a:srgbClr val="008000"/>
                </a:solidFill>
                <a:sym typeface="Wingdings" pitchFamily="2" charset="2"/>
              </a:rPr>
              <a:t>/</a:t>
            </a:r>
            <a:r>
              <a:rPr lang="en-US" sz="1400" b="1" dirty="0" err="1">
                <a:solidFill>
                  <a:srgbClr val="008000"/>
                </a:solidFill>
                <a:sym typeface="Wingdings" pitchFamily="2" charset="2"/>
              </a:rPr>
              <a:t>kT</a:t>
            </a:r>
            <a:r>
              <a:rPr lang="en-US" sz="1400" b="1" dirty="0">
                <a:solidFill>
                  <a:srgbClr val="008000"/>
                </a:solidFill>
                <a:sym typeface="Wingdings" pitchFamily="2" charset="2"/>
              </a:rPr>
              <a:t>). </a:t>
            </a:r>
          </a:p>
          <a:p>
            <a:endParaRPr lang="en-US" sz="1400" b="1" dirty="0">
              <a:solidFill>
                <a:srgbClr val="008000"/>
              </a:solidFill>
              <a:sym typeface="Wingdings" pitchFamily="2" charset="2"/>
            </a:endParaRPr>
          </a:p>
          <a:p>
            <a:r>
              <a:rPr lang="en-US" sz="1400" b="1" dirty="0">
                <a:solidFill>
                  <a:srgbClr val="002060"/>
                </a:solidFill>
                <a:sym typeface="Wingdings" pitchFamily="2" charset="2"/>
              </a:rPr>
              <a:t>The number of electrons in the conduction band is therefore increasing with temperature i.e. the conductivity of a semiconductor increases with temperature</a:t>
            </a:r>
            <a:r>
              <a:rPr lang="en-US" sz="1400" b="1" dirty="0" smtClean="0">
                <a:solidFill>
                  <a:srgbClr val="002060"/>
                </a:solidFill>
                <a:sym typeface="Wingdings" pitchFamily="2" charset="2"/>
              </a:rPr>
              <a:t>.</a:t>
            </a:r>
            <a:endParaRPr lang="en-US" sz="1400" b="1" dirty="0">
              <a:solidFill>
                <a:srgbClr val="002060"/>
              </a:solidFill>
              <a:sym typeface="Wingdings" pitchFamily="2" charset="2"/>
            </a:endParaRPr>
          </a:p>
        </p:txBody>
      </p:sp>
      <p:sp>
        <p:nvSpPr>
          <p:cNvPr id="10243" name="Footer Placeholder 5"/>
          <p:cNvSpPr>
            <a:spLocks noGrp="1"/>
          </p:cNvSpPr>
          <p:nvPr>
            <p:ph type="ftr" sz="quarter" idx="11"/>
          </p:nvPr>
        </p:nvSpPr>
        <p:spPr>
          <a:noFill/>
        </p:spPr>
        <p:txBody>
          <a:bodyPr/>
          <a:lstStyle/>
          <a:p>
            <a:r>
              <a:rPr lang="en-US" smtClean="0"/>
              <a:t>W. Riegler/CERN</a:t>
            </a:r>
          </a:p>
        </p:txBody>
      </p:sp>
      <p:sp>
        <p:nvSpPr>
          <p:cNvPr id="10244" name="Slide Number Placeholder 4"/>
          <p:cNvSpPr>
            <a:spLocks noGrp="1"/>
          </p:cNvSpPr>
          <p:nvPr>
            <p:ph type="sldNum" sz="quarter" idx="12"/>
          </p:nvPr>
        </p:nvSpPr>
        <p:spPr>
          <a:noFill/>
        </p:spPr>
        <p:txBody>
          <a:bodyPr/>
          <a:lstStyle/>
          <a:p>
            <a:fld id="{9D3DC011-70A8-4197-A54A-6C6BFBF472E5}" type="slidenum">
              <a:rPr lang="en-US" smtClean="0"/>
              <a:pPr/>
              <a:t>5</a:t>
            </a:fld>
            <a:endParaRPr lang="en-US" smtClean="0"/>
          </a:p>
        </p:txBody>
      </p:sp>
      <p:sp>
        <p:nvSpPr>
          <p:cNvPr id="10245" name="Rectangle 6"/>
          <p:cNvSpPr>
            <a:spLocks noChangeArrowheads="1"/>
          </p:cNvSpPr>
          <p:nvPr/>
        </p:nvSpPr>
        <p:spPr bwMode="auto">
          <a:xfrm>
            <a:off x="2514600" y="0"/>
            <a:ext cx="3800475" cy="523875"/>
          </a:xfrm>
          <a:prstGeom prst="rect">
            <a:avLst/>
          </a:prstGeom>
          <a:noFill/>
          <a:ln w="9525">
            <a:noFill/>
            <a:miter lim="800000"/>
            <a:headEnd/>
            <a:tailEnd/>
          </a:ln>
        </p:spPr>
        <p:txBody>
          <a:bodyPr wrap="none">
            <a:spAutoFit/>
          </a:bodyPr>
          <a:lstStyle/>
          <a:p>
            <a:r>
              <a:rPr lang="en-US" sz="2800" b="1">
                <a:solidFill>
                  <a:srgbClr val="FF0000"/>
                </a:solidFill>
              </a:rPr>
              <a:t>Solid State Detectors</a:t>
            </a:r>
          </a:p>
        </p:txBody>
      </p:sp>
      <p:pic>
        <p:nvPicPr>
          <p:cNvPr id="10246" name="Picture 2" descr="Image:Bändermodell-Potentialtöpfe.png">
            <a:hlinkClick r:id="rId2"/>
          </p:cNvPr>
          <p:cNvPicPr>
            <a:picLocks noChangeAspect="1" noChangeArrowheads="1"/>
          </p:cNvPicPr>
          <p:nvPr/>
        </p:nvPicPr>
        <p:blipFill>
          <a:blip r:embed="rId3" cstate="print"/>
          <a:srcRect/>
          <a:stretch>
            <a:fillRect/>
          </a:stretch>
        </p:blipFill>
        <p:spPr bwMode="auto">
          <a:xfrm>
            <a:off x="1828800" y="2743200"/>
            <a:ext cx="3296904" cy="1600200"/>
          </a:xfrm>
          <a:prstGeom prst="rect">
            <a:avLst/>
          </a:prstGeom>
          <a:noFill/>
          <a:ln w="9525">
            <a:noFill/>
            <a:miter lim="800000"/>
            <a:headEnd/>
            <a:tailEnd/>
          </a:ln>
        </p:spPr>
      </p:pic>
      <p:cxnSp>
        <p:nvCxnSpPr>
          <p:cNvPr id="7" name="Straight Arrow Connector 6"/>
          <p:cNvCxnSpPr/>
          <p:nvPr/>
        </p:nvCxnSpPr>
        <p:spPr>
          <a:xfrm rot="5400000">
            <a:off x="4763294" y="3085306"/>
            <a:ext cx="228600" cy="1588"/>
          </a:xfrm>
          <a:prstGeom prst="straightConnector1">
            <a:avLst/>
          </a:prstGeom>
          <a:ln w="31750">
            <a:solidFill>
              <a:srgbClr val="002060"/>
            </a:solidFill>
            <a:headEnd type="triangle"/>
            <a:tailEnd type="triangle"/>
          </a:ln>
        </p:spPr>
        <p:style>
          <a:lnRef idx="2">
            <a:schemeClr val="dk1"/>
          </a:lnRef>
          <a:fillRef idx="0">
            <a:schemeClr val="dk1"/>
          </a:fillRef>
          <a:effectRef idx="1">
            <a:schemeClr val="dk1"/>
          </a:effectRef>
          <a:fontRef idx="minor">
            <a:schemeClr val="tx1"/>
          </a:fontRef>
        </p:style>
      </p:cxnSp>
      <p:sp>
        <p:nvSpPr>
          <p:cNvPr id="9" name="Rectangle 8"/>
          <p:cNvSpPr/>
          <p:nvPr/>
        </p:nvSpPr>
        <p:spPr>
          <a:xfrm>
            <a:off x="5029200" y="2895600"/>
            <a:ext cx="1152880" cy="338554"/>
          </a:xfrm>
          <a:prstGeom prst="rect">
            <a:avLst/>
          </a:prstGeom>
        </p:spPr>
        <p:txBody>
          <a:bodyPr wrap="none">
            <a:spAutoFit/>
          </a:bodyPr>
          <a:lstStyle/>
          <a:p>
            <a:pPr lvl="0"/>
            <a:r>
              <a:rPr lang="en-US" sz="1600" b="1" dirty="0">
                <a:solidFill>
                  <a:srgbClr val="002060"/>
                </a:solidFill>
              </a:rPr>
              <a:t>Band Gap</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Grp="1" noChangeAspect="1" noChangeArrowheads="1"/>
          </p:cNvPicPr>
          <p:nvPr>
            <p:ph sz="half" idx="4294967295"/>
          </p:nvPr>
        </p:nvPicPr>
        <p:blipFill>
          <a:blip r:embed="rId2" cstate="print"/>
          <a:srcRect/>
          <a:stretch>
            <a:fillRect/>
          </a:stretch>
        </p:blipFill>
        <p:spPr>
          <a:xfrm>
            <a:off x="6019800" y="304800"/>
            <a:ext cx="2514600" cy="1885950"/>
          </a:xfrm>
        </p:spPr>
      </p:pic>
      <p:pic>
        <p:nvPicPr>
          <p:cNvPr id="62467" name="Picture 3"/>
          <p:cNvPicPr>
            <a:picLocks noGrp="1" noChangeAspect="1" noChangeArrowheads="1"/>
          </p:cNvPicPr>
          <p:nvPr>
            <p:ph sz="half" idx="4294967295"/>
          </p:nvPr>
        </p:nvPicPr>
        <p:blipFill>
          <a:blip r:embed="rId3" cstate="print"/>
          <a:srcRect l="9435"/>
          <a:stretch>
            <a:fillRect/>
          </a:stretch>
        </p:blipFill>
        <p:spPr>
          <a:xfrm>
            <a:off x="5943600" y="4495800"/>
            <a:ext cx="2898775" cy="2133600"/>
          </a:xfrm>
        </p:spPr>
      </p:pic>
      <p:pic>
        <p:nvPicPr>
          <p:cNvPr id="62468" name="Picture 2" descr="amanda-ii_eiffel_notxt.jpg                                     00000010Macintosh HD                   ABA78158:"/>
          <p:cNvPicPr>
            <a:picLocks noChangeAspect="1" noChangeArrowheads="1"/>
          </p:cNvPicPr>
          <p:nvPr/>
        </p:nvPicPr>
        <p:blipFill>
          <a:blip r:embed="rId4" cstate="print"/>
          <a:srcRect/>
          <a:stretch>
            <a:fillRect/>
          </a:stretch>
        </p:blipFill>
        <p:spPr bwMode="auto">
          <a:xfrm>
            <a:off x="228600" y="609600"/>
            <a:ext cx="2667000" cy="5894388"/>
          </a:xfrm>
          <a:prstGeom prst="rect">
            <a:avLst/>
          </a:prstGeom>
          <a:noFill/>
          <a:ln w="9525">
            <a:noFill/>
            <a:miter lim="800000"/>
            <a:headEnd/>
            <a:tailEnd/>
          </a:ln>
        </p:spPr>
      </p:pic>
      <p:pic>
        <p:nvPicPr>
          <p:cNvPr id="62469" name="Picture 5"/>
          <p:cNvPicPr>
            <a:picLocks noChangeAspect="1" noChangeArrowheads="1"/>
          </p:cNvPicPr>
          <p:nvPr/>
        </p:nvPicPr>
        <p:blipFill>
          <a:blip r:embed="rId5" cstate="print"/>
          <a:srcRect/>
          <a:stretch>
            <a:fillRect/>
          </a:stretch>
        </p:blipFill>
        <p:spPr bwMode="auto">
          <a:xfrm>
            <a:off x="3429000" y="2209800"/>
            <a:ext cx="2743200" cy="2193925"/>
          </a:xfrm>
          <a:prstGeom prst="rect">
            <a:avLst/>
          </a:prstGeom>
          <a:noFill/>
          <a:ln w="9525">
            <a:noFill/>
            <a:miter lim="800000"/>
            <a:headEnd/>
            <a:tailEnd/>
          </a:ln>
        </p:spPr>
      </p:pic>
      <p:sp>
        <p:nvSpPr>
          <p:cNvPr id="62470" name="TextBox 5"/>
          <p:cNvSpPr txBox="1">
            <a:spLocks noChangeArrowheads="1"/>
          </p:cNvSpPr>
          <p:nvPr/>
        </p:nvSpPr>
        <p:spPr bwMode="auto">
          <a:xfrm>
            <a:off x="2971800" y="0"/>
            <a:ext cx="2008188" cy="584200"/>
          </a:xfrm>
          <a:prstGeom prst="rect">
            <a:avLst/>
          </a:prstGeom>
          <a:noFill/>
          <a:ln w="9525">
            <a:noFill/>
            <a:miter lim="800000"/>
            <a:headEnd/>
            <a:tailEnd/>
          </a:ln>
        </p:spPr>
        <p:txBody>
          <a:bodyPr wrap="none">
            <a:spAutoFit/>
          </a:bodyPr>
          <a:lstStyle/>
          <a:p>
            <a:pPr algn="ctr"/>
            <a:r>
              <a:rPr lang="en-US" sz="3200" b="1">
                <a:solidFill>
                  <a:srgbClr val="FF0000"/>
                </a:solidFill>
              </a:rPr>
              <a:t>AMANDA</a:t>
            </a:r>
          </a:p>
        </p:txBody>
      </p:sp>
      <p:sp>
        <p:nvSpPr>
          <p:cNvPr id="62471" name="Slide Number Placeholder 6"/>
          <p:cNvSpPr>
            <a:spLocks noGrp="1"/>
          </p:cNvSpPr>
          <p:nvPr>
            <p:ph type="sldNum" sz="quarter" idx="12"/>
          </p:nvPr>
        </p:nvSpPr>
        <p:spPr>
          <a:noFill/>
        </p:spPr>
        <p:txBody>
          <a:bodyPr/>
          <a:lstStyle/>
          <a:p>
            <a:fld id="{CA9F8EF9-1E72-4678-9D04-3DE799E58A1D}" type="slidenum">
              <a:rPr lang="en-US" smtClean="0"/>
              <a:pPr/>
              <a:t>50</a:t>
            </a:fld>
            <a:endParaRPr lang="en-US" smtClean="0"/>
          </a:p>
        </p:txBody>
      </p:sp>
      <p:sp>
        <p:nvSpPr>
          <p:cNvPr id="62472" name="Footer Placeholder 7"/>
          <p:cNvSpPr>
            <a:spLocks noGrp="1"/>
          </p:cNvSpPr>
          <p:nvPr>
            <p:ph type="ftr" sz="quarter" idx="11"/>
          </p:nvPr>
        </p:nvSpPr>
        <p:spPr>
          <a:noFill/>
        </p:spPr>
        <p:txBody>
          <a:bodyPr/>
          <a:lstStyle/>
          <a:p>
            <a:r>
              <a:rPr lang="en-US" smtClean="0"/>
              <a:t>W. Riegler/CERN</a:t>
            </a:r>
          </a:p>
        </p:txBody>
      </p:sp>
      <p:sp>
        <p:nvSpPr>
          <p:cNvPr id="62473" name="TextBox 8"/>
          <p:cNvSpPr txBox="1">
            <a:spLocks noChangeArrowheads="1"/>
          </p:cNvSpPr>
          <p:nvPr/>
        </p:nvSpPr>
        <p:spPr bwMode="auto">
          <a:xfrm>
            <a:off x="2286000" y="5181600"/>
            <a:ext cx="2579688" cy="738188"/>
          </a:xfrm>
          <a:prstGeom prst="rect">
            <a:avLst/>
          </a:prstGeom>
          <a:noFill/>
          <a:ln w="9525">
            <a:noFill/>
            <a:miter lim="800000"/>
            <a:headEnd/>
            <a:tailEnd/>
          </a:ln>
        </p:spPr>
        <p:txBody>
          <a:bodyPr wrap="none">
            <a:spAutoFit/>
          </a:bodyPr>
          <a:lstStyle/>
          <a:p>
            <a:r>
              <a:rPr lang="en-US" sz="1400" b="1">
                <a:solidFill>
                  <a:srgbClr val="009900"/>
                </a:solidFill>
              </a:rPr>
              <a:t>Photomultipliers in the Ice,  </a:t>
            </a:r>
          </a:p>
          <a:p>
            <a:r>
              <a:rPr lang="en-US" sz="1400" b="1">
                <a:solidFill>
                  <a:srgbClr val="009900"/>
                </a:solidFill>
              </a:rPr>
              <a:t>looking downwards.</a:t>
            </a:r>
          </a:p>
          <a:p>
            <a:r>
              <a:rPr lang="en-US" sz="1400" b="1">
                <a:solidFill>
                  <a:srgbClr val="009900"/>
                </a:solidFill>
              </a:rPr>
              <a:t>Ice is the detecting medium.</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cstate="print"/>
          <a:srcRect/>
          <a:stretch>
            <a:fillRect/>
          </a:stretch>
        </p:blipFill>
        <p:spPr bwMode="auto">
          <a:xfrm>
            <a:off x="228600" y="2209800"/>
            <a:ext cx="4095750" cy="4400550"/>
          </a:xfrm>
          <a:prstGeom prst="rect">
            <a:avLst/>
          </a:prstGeom>
          <a:noFill/>
          <a:ln w="9525">
            <a:noFill/>
            <a:miter lim="800000"/>
            <a:headEnd/>
            <a:tailEnd/>
          </a:ln>
        </p:spPr>
      </p:pic>
      <p:pic>
        <p:nvPicPr>
          <p:cNvPr id="63491" name="Picture 2051" descr="F:\neuesc\amanda"/>
          <p:cNvPicPr>
            <a:picLocks noChangeAspect="1" noChangeArrowheads="1"/>
          </p:cNvPicPr>
          <p:nvPr/>
        </p:nvPicPr>
        <p:blipFill>
          <a:blip r:embed="rId3" cstate="print"/>
          <a:srcRect/>
          <a:stretch>
            <a:fillRect/>
          </a:stretch>
        </p:blipFill>
        <p:spPr bwMode="auto">
          <a:xfrm>
            <a:off x="5562600" y="914400"/>
            <a:ext cx="3200400" cy="5727700"/>
          </a:xfrm>
          <a:prstGeom prst="rect">
            <a:avLst/>
          </a:prstGeom>
          <a:noFill/>
          <a:ln w="9525">
            <a:noFill/>
            <a:miter lim="800000"/>
            <a:headEnd/>
            <a:tailEnd/>
          </a:ln>
        </p:spPr>
      </p:pic>
      <p:sp>
        <p:nvSpPr>
          <p:cNvPr id="63492" name="TextBox 3"/>
          <p:cNvSpPr txBox="1">
            <a:spLocks noChangeArrowheads="1"/>
          </p:cNvSpPr>
          <p:nvPr/>
        </p:nvSpPr>
        <p:spPr bwMode="auto">
          <a:xfrm>
            <a:off x="2971800" y="0"/>
            <a:ext cx="2008188" cy="584200"/>
          </a:xfrm>
          <a:prstGeom prst="rect">
            <a:avLst/>
          </a:prstGeom>
          <a:noFill/>
          <a:ln w="9525">
            <a:noFill/>
            <a:miter lim="800000"/>
            <a:headEnd/>
            <a:tailEnd/>
          </a:ln>
        </p:spPr>
        <p:txBody>
          <a:bodyPr wrap="none">
            <a:spAutoFit/>
          </a:bodyPr>
          <a:lstStyle/>
          <a:p>
            <a:pPr algn="ctr"/>
            <a:r>
              <a:rPr lang="en-US" sz="3200" b="1">
                <a:solidFill>
                  <a:srgbClr val="FF0000"/>
                </a:solidFill>
              </a:rPr>
              <a:t>AMANDA</a:t>
            </a:r>
          </a:p>
        </p:txBody>
      </p:sp>
      <p:sp>
        <p:nvSpPr>
          <p:cNvPr id="63493" name="TextBox 4"/>
          <p:cNvSpPr txBox="1">
            <a:spLocks noChangeArrowheads="1"/>
          </p:cNvSpPr>
          <p:nvPr/>
        </p:nvSpPr>
        <p:spPr bwMode="auto">
          <a:xfrm>
            <a:off x="152400" y="762000"/>
            <a:ext cx="5934075" cy="1077913"/>
          </a:xfrm>
          <a:prstGeom prst="rect">
            <a:avLst/>
          </a:prstGeom>
          <a:noFill/>
          <a:ln w="9525">
            <a:noFill/>
            <a:miter lim="800000"/>
            <a:headEnd/>
            <a:tailEnd/>
          </a:ln>
        </p:spPr>
        <p:txBody>
          <a:bodyPr wrap="none">
            <a:spAutoFit/>
          </a:bodyPr>
          <a:lstStyle/>
          <a:p>
            <a:r>
              <a:rPr lang="en-US" sz="1600" b="1">
                <a:solidFill>
                  <a:srgbClr val="009900"/>
                </a:solidFill>
              </a:rPr>
              <a:t>Look for upwards going Muons from Neutrino Interactions.</a:t>
            </a:r>
          </a:p>
          <a:p>
            <a:r>
              <a:rPr lang="en-US" sz="1600" b="1">
                <a:solidFill>
                  <a:srgbClr val="009900"/>
                </a:solidFill>
              </a:rPr>
              <a:t>Cherekov Light propagating through the ice.</a:t>
            </a:r>
          </a:p>
          <a:p>
            <a:endParaRPr lang="en-US" sz="1600" b="1">
              <a:solidFill>
                <a:srgbClr val="009900"/>
              </a:solidFill>
            </a:endParaRPr>
          </a:p>
          <a:p>
            <a:pPr>
              <a:buFont typeface="Wingdings" pitchFamily="2" charset="2"/>
              <a:buChar char="à"/>
            </a:pPr>
            <a:r>
              <a:rPr lang="en-US" sz="1600" b="1">
                <a:solidFill>
                  <a:srgbClr val="002060"/>
                </a:solidFill>
                <a:sym typeface="Wingdings" pitchFamily="2" charset="2"/>
              </a:rPr>
              <a:t> Find neutrino point sources in the universe !</a:t>
            </a:r>
            <a:endParaRPr lang="en-US" sz="1600" b="1">
              <a:solidFill>
                <a:srgbClr val="002060"/>
              </a:solidFill>
            </a:endParaRPr>
          </a:p>
        </p:txBody>
      </p:sp>
      <p:sp>
        <p:nvSpPr>
          <p:cNvPr id="63494" name="Slide Number Placeholder 5"/>
          <p:cNvSpPr>
            <a:spLocks noGrp="1"/>
          </p:cNvSpPr>
          <p:nvPr>
            <p:ph type="sldNum" sz="quarter" idx="12"/>
          </p:nvPr>
        </p:nvSpPr>
        <p:spPr>
          <a:noFill/>
        </p:spPr>
        <p:txBody>
          <a:bodyPr/>
          <a:lstStyle/>
          <a:p>
            <a:fld id="{A70886BA-2C5A-4914-8BD8-9407FB72E40E}" type="slidenum">
              <a:rPr lang="en-US" smtClean="0"/>
              <a:pPr/>
              <a:t>51</a:t>
            </a:fld>
            <a:endParaRPr lang="en-US" smtClean="0"/>
          </a:p>
        </p:txBody>
      </p:sp>
      <p:sp>
        <p:nvSpPr>
          <p:cNvPr id="63495" name="Footer Placeholder 6"/>
          <p:cNvSpPr>
            <a:spLocks noGrp="1"/>
          </p:cNvSpPr>
          <p:nvPr>
            <p:ph type="ftr" sz="quarter" idx="11"/>
          </p:nvPr>
        </p:nvSpPr>
        <p:spPr>
          <a:noFill/>
        </p:spPr>
        <p:txBody>
          <a:bodyPr/>
          <a:lstStyle/>
          <a:p>
            <a:r>
              <a:rPr lang="en-US" smtClean="0"/>
              <a:t>W. Riegler/CERN</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5" descr="D:\PIX\Vortrag\amanda\event2.JPG"/>
          <p:cNvPicPr>
            <a:picLocks noChangeAspect="1" noChangeArrowheads="1"/>
          </p:cNvPicPr>
          <p:nvPr/>
        </p:nvPicPr>
        <p:blipFill>
          <a:blip r:embed="rId2" cstate="print"/>
          <a:srcRect/>
          <a:stretch>
            <a:fillRect/>
          </a:stretch>
        </p:blipFill>
        <p:spPr bwMode="auto">
          <a:xfrm>
            <a:off x="0" y="838200"/>
            <a:ext cx="2203450" cy="5562600"/>
          </a:xfrm>
          <a:prstGeom prst="rect">
            <a:avLst/>
          </a:prstGeom>
          <a:noFill/>
          <a:ln w="9525">
            <a:noFill/>
            <a:miter lim="800000"/>
            <a:headEnd/>
            <a:tailEnd/>
          </a:ln>
        </p:spPr>
      </p:pic>
      <p:sp>
        <p:nvSpPr>
          <p:cNvPr id="64515" name="TextBox 3"/>
          <p:cNvSpPr txBox="1">
            <a:spLocks noChangeArrowheads="1"/>
          </p:cNvSpPr>
          <p:nvPr/>
        </p:nvSpPr>
        <p:spPr bwMode="auto">
          <a:xfrm>
            <a:off x="2971800" y="152400"/>
            <a:ext cx="2008188" cy="584200"/>
          </a:xfrm>
          <a:prstGeom prst="rect">
            <a:avLst/>
          </a:prstGeom>
          <a:noFill/>
          <a:ln w="9525">
            <a:noFill/>
            <a:miter lim="800000"/>
            <a:headEnd/>
            <a:tailEnd/>
          </a:ln>
        </p:spPr>
        <p:txBody>
          <a:bodyPr wrap="none">
            <a:spAutoFit/>
          </a:bodyPr>
          <a:lstStyle/>
          <a:p>
            <a:pPr algn="ctr"/>
            <a:r>
              <a:rPr lang="en-US" sz="3200" b="1">
                <a:solidFill>
                  <a:srgbClr val="FF0000"/>
                </a:solidFill>
              </a:rPr>
              <a:t>AMANDA</a:t>
            </a:r>
          </a:p>
        </p:txBody>
      </p:sp>
      <p:pic>
        <p:nvPicPr>
          <p:cNvPr id="64516" name="Picture 4"/>
          <p:cNvPicPr>
            <a:picLocks noChangeAspect="1" noChangeArrowheads="1"/>
          </p:cNvPicPr>
          <p:nvPr/>
        </p:nvPicPr>
        <p:blipFill>
          <a:blip r:embed="rId3" cstate="print"/>
          <a:srcRect b="29730"/>
          <a:stretch>
            <a:fillRect/>
          </a:stretch>
        </p:blipFill>
        <p:spPr bwMode="auto">
          <a:xfrm>
            <a:off x="1905000" y="1143000"/>
            <a:ext cx="4151313" cy="2667000"/>
          </a:xfrm>
          <a:prstGeom prst="rect">
            <a:avLst/>
          </a:prstGeom>
          <a:noFill/>
          <a:ln w="9525">
            <a:noFill/>
            <a:miter lim="800000"/>
            <a:headEnd/>
            <a:tailEnd/>
          </a:ln>
        </p:spPr>
      </p:pic>
      <p:sp>
        <p:nvSpPr>
          <p:cNvPr id="64517" name="TextBox 5"/>
          <p:cNvSpPr txBox="1">
            <a:spLocks noChangeArrowheads="1"/>
          </p:cNvSpPr>
          <p:nvPr/>
        </p:nvSpPr>
        <p:spPr bwMode="auto">
          <a:xfrm>
            <a:off x="2438400" y="4038600"/>
            <a:ext cx="3276600" cy="2308225"/>
          </a:xfrm>
          <a:prstGeom prst="rect">
            <a:avLst/>
          </a:prstGeom>
          <a:noFill/>
          <a:ln w="9525">
            <a:noFill/>
            <a:miter lim="800000"/>
            <a:headEnd/>
            <a:tailEnd/>
          </a:ln>
        </p:spPr>
        <p:txBody>
          <a:bodyPr>
            <a:spAutoFit/>
          </a:bodyPr>
          <a:lstStyle/>
          <a:p>
            <a:r>
              <a:rPr lang="en-US" b="1">
                <a:solidFill>
                  <a:srgbClr val="009900"/>
                </a:solidFill>
              </a:rPr>
              <a:t>Up to now: No significant point sources but just neutrinos from cosmic ray interactions in the atmosphere were found .</a:t>
            </a:r>
          </a:p>
          <a:p>
            <a:endParaRPr lang="en-US" b="1">
              <a:solidFill>
                <a:srgbClr val="009900"/>
              </a:solidFill>
            </a:endParaRPr>
          </a:p>
          <a:p>
            <a:r>
              <a:rPr lang="en-US" b="1">
                <a:solidFill>
                  <a:srgbClr val="002060"/>
                </a:solidFill>
                <a:sym typeface="Wingdings" pitchFamily="2" charset="2"/>
              </a:rPr>
              <a:t> Ice Cube for more statistics !</a:t>
            </a:r>
            <a:endParaRPr lang="en-US" b="1">
              <a:solidFill>
                <a:srgbClr val="002060"/>
              </a:solidFill>
            </a:endParaRPr>
          </a:p>
        </p:txBody>
      </p:sp>
      <p:sp>
        <p:nvSpPr>
          <p:cNvPr id="64518" name="TextBox 6"/>
          <p:cNvSpPr txBox="1">
            <a:spLocks noChangeArrowheads="1"/>
          </p:cNvSpPr>
          <p:nvPr/>
        </p:nvSpPr>
        <p:spPr bwMode="auto">
          <a:xfrm>
            <a:off x="381000" y="762000"/>
            <a:ext cx="1698625" cy="369888"/>
          </a:xfrm>
          <a:prstGeom prst="rect">
            <a:avLst/>
          </a:prstGeom>
          <a:noFill/>
          <a:ln w="9525">
            <a:noFill/>
            <a:miter lim="800000"/>
            <a:headEnd/>
            <a:tailEnd/>
          </a:ln>
        </p:spPr>
        <p:txBody>
          <a:bodyPr wrap="none">
            <a:spAutoFit/>
          </a:bodyPr>
          <a:lstStyle/>
          <a:p>
            <a:r>
              <a:rPr lang="en-US" b="1">
                <a:solidFill>
                  <a:srgbClr val="009900"/>
                </a:solidFill>
              </a:rPr>
              <a:t>Event Display</a:t>
            </a:r>
          </a:p>
        </p:txBody>
      </p:sp>
      <p:pic>
        <p:nvPicPr>
          <p:cNvPr id="64519" name="Picture 2"/>
          <p:cNvPicPr>
            <a:picLocks noChangeAspect="1" noChangeArrowheads="1"/>
          </p:cNvPicPr>
          <p:nvPr/>
        </p:nvPicPr>
        <p:blipFill>
          <a:blip r:embed="rId4" cstate="print"/>
          <a:srcRect/>
          <a:stretch>
            <a:fillRect/>
          </a:stretch>
        </p:blipFill>
        <p:spPr bwMode="auto">
          <a:xfrm>
            <a:off x="6172200" y="1371600"/>
            <a:ext cx="2971800" cy="3910013"/>
          </a:xfrm>
          <a:prstGeom prst="rect">
            <a:avLst/>
          </a:prstGeom>
          <a:noFill/>
          <a:ln w="9525">
            <a:noFill/>
            <a:miter lim="800000"/>
            <a:headEnd/>
            <a:tailEnd/>
          </a:ln>
        </p:spPr>
      </p:pic>
      <p:sp>
        <p:nvSpPr>
          <p:cNvPr id="64520" name="Slide Number Placeholder 8"/>
          <p:cNvSpPr>
            <a:spLocks noGrp="1"/>
          </p:cNvSpPr>
          <p:nvPr>
            <p:ph type="sldNum" sz="quarter" idx="12"/>
          </p:nvPr>
        </p:nvSpPr>
        <p:spPr>
          <a:noFill/>
        </p:spPr>
        <p:txBody>
          <a:bodyPr/>
          <a:lstStyle/>
          <a:p>
            <a:fld id="{A81251CB-1AFF-4B01-89AB-3E776E2F7E7E}" type="slidenum">
              <a:rPr lang="en-US" smtClean="0"/>
              <a:pPr/>
              <a:t>52</a:t>
            </a:fld>
            <a:endParaRPr lang="en-US" smtClean="0"/>
          </a:p>
        </p:txBody>
      </p:sp>
      <p:sp>
        <p:nvSpPr>
          <p:cNvPr id="64521" name="Footer Placeholder 9"/>
          <p:cNvSpPr>
            <a:spLocks noGrp="1"/>
          </p:cNvSpPr>
          <p:nvPr>
            <p:ph type="ftr" sz="quarter" idx="11"/>
          </p:nvPr>
        </p:nvSpPr>
        <p:spPr>
          <a:noFill/>
        </p:spPr>
        <p:txBody>
          <a:bodyPr/>
          <a:lstStyle/>
          <a:p>
            <a:r>
              <a:rPr lang="en-US" smtClean="0"/>
              <a:t>W. Riegler/CERN</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Footer Placeholder 1"/>
          <p:cNvSpPr>
            <a:spLocks noGrp="1"/>
          </p:cNvSpPr>
          <p:nvPr>
            <p:ph type="ftr" sz="quarter" idx="11"/>
          </p:nvPr>
        </p:nvSpPr>
        <p:spPr>
          <a:noFill/>
        </p:spPr>
        <p:txBody>
          <a:bodyPr/>
          <a:lstStyle/>
          <a:p>
            <a:r>
              <a:rPr lang="en-US" smtClean="0"/>
              <a:t>W. Riegler/CERN</a:t>
            </a:r>
          </a:p>
        </p:txBody>
      </p:sp>
      <p:sp>
        <p:nvSpPr>
          <p:cNvPr id="70659" name="Slide Number Placeholder 2"/>
          <p:cNvSpPr>
            <a:spLocks noGrp="1"/>
          </p:cNvSpPr>
          <p:nvPr>
            <p:ph type="sldNum" sz="quarter" idx="12"/>
          </p:nvPr>
        </p:nvSpPr>
        <p:spPr>
          <a:noFill/>
        </p:spPr>
        <p:txBody>
          <a:bodyPr/>
          <a:lstStyle/>
          <a:p>
            <a:fld id="{0FCA6C5B-AD17-4F1F-9289-540FE49FC8B0}" type="slidenum">
              <a:rPr lang="en-US" smtClean="0"/>
              <a:pPr/>
              <a:t>53</a:t>
            </a:fld>
            <a:endParaRPr lang="en-US" smtClean="0"/>
          </a:p>
        </p:txBody>
      </p:sp>
      <p:sp>
        <p:nvSpPr>
          <p:cNvPr id="70660" name="TextBox 3"/>
          <p:cNvSpPr txBox="1">
            <a:spLocks noChangeArrowheads="1"/>
          </p:cNvSpPr>
          <p:nvPr/>
        </p:nvSpPr>
        <p:spPr bwMode="auto">
          <a:xfrm>
            <a:off x="990600" y="1905000"/>
            <a:ext cx="6880225" cy="1938338"/>
          </a:xfrm>
          <a:prstGeom prst="rect">
            <a:avLst/>
          </a:prstGeom>
          <a:noFill/>
          <a:ln w="9525">
            <a:noFill/>
            <a:miter lim="800000"/>
            <a:headEnd/>
            <a:tailEnd/>
          </a:ln>
        </p:spPr>
        <p:txBody>
          <a:bodyPr wrap="none">
            <a:spAutoFit/>
          </a:bodyPr>
          <a:lstStyle/>
          <a:p>
            <a:pPr algn="ctr"/>
            <a:r>
              <a:rPr lang="en-US" sz="4000" b="1">
                <a:solidFill>
                  <a:srgbClr val="FF0000"/>
                </a:solidFill>
              </a:rPr>
              <a:t>CERN Neutrino Gran Sasso</a:t>
            </a:r>
          </a:p>
          <a:p>
            <a:pPr algn="ctr"/>
            <a:endParaRPr lang="en-US" sz="4000" b="1">
              <a:solidFill>
                <a:srgbClr val="FF0000"/>
              </a:solidFill>
            </a:endParaRPr>
          </a:p>
          <a:p>
            <a:pPr algn="ctr"/>
            <a:r>
              <a:rPr lang="en-US" sz="4000" b="1">
                <a:solidFill>
                  <a:srgbClr val="FF0000"/>
                </a:solidFill>
              </a:rPr>
              <a:t>(CNGS)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Footer Placeholder 1"/>
          <p:cNvSpPr>
            <a:spLocks noGrp="1"/>
          </p:cNvSpPr>
          <p:nvPr>
            <p:ph type="ftr" sz="quarter" idx="11"/>
          </p:nvPr>
        </p:nvSpPr>
        <p:spPr>
          <a:noFill/>
        </p:spPr>
        <p:txBody>
          <a:bodyPr/>
          <a:lstStyle/>
          <a:p>
            <a:r>
              <a:rPr lang="en-US" smtClean="0"/>
              <a:t>W. Riegler/CERN</a:t>
            </a:r>
          </a:p>
        </p:txBody>
      </p:sp>
      <p:sp>
        <p:nvSpPr>
          <p:cNvPr id="71683" name="Slide Number Placeholder 2"/>
          <p:cNvSpPr>
            <a:spLocks noGrp="1"/>
          </p:cNvSpPr>
          <p:nvPr>
            <p:ph type="sldNum" sz="quarter" idx="12"/>
          </p:nvPr>
        </p:nvSpPr>
        <p:spPr>
          <a:noFill/>
        </p:spPr>
        <p:txBody>
          <a:bodyPr/>
          <a:lstStyle/>
          <a:p>
            <a:fld id="{12924BBA-51D5-40E0-91AD-12CA17DECE4B}" type="slidenum">
              <a:rPr lang="en-US" smtClean="0"/>
              <a:pPr/>
              <a:t>54</a:t>
            </a:fld>
            <a:endParaRPr lang="en-US" smtClean="0"/>
          </a:p>
        </p:txBody>
      </p:sp>
      <p:grpSp>
        <p:nvGrpSpPr>
          <p:cNvPr id="2" name="Group 21"/>
          <p:cNvGrpSpPr>
            <a:grpSpLocks/>
          </p:cNvGrpSpPr>
          <p:nvPr/>
        </p:nvGrpSpPr>
        <p:grpSpPr bwMode="auto">
          <a:xfrm>
            <a:off x="990600" y="3343275"/>
            <a:ext cx="6721475" cy="3194050"/>
            <a:chOff x="1839" y="1596"/>
            <a:chExt cx="4234" cy="2012"/>
          </a:xfrm>
        </p:grpSpPr>
        <p:pic>
          <p:nvPicPr>
            <p:cNvPr id="71695" name="Picture 18" descr="fig02"/>
            <p:cNvPicPr>
              <a:picLocks noChangeAspect="1" noChangeArrowheads="1"/>
            </p:cNvPicPr>
            <p:nvPr/>
          </p:nvPicPr>
          <p:blipFill>
            <a:blip r:embed="rId2" cstate="print"/>
            <a:srcRect/>
            <a:stretch>
              <a:fillRect/>
            </a:stretch>
          </p:blipFill>
          <p:spPr bwMode="auto">
            <a:xfrm>
              <a:off x="1839" y="1622"/>
              <a:ext cx="4234" cy="1986"/>
            </a:xfrm>
            <a:prstGeom prst="rect">
              <a:avLst/>
            </a:prstGeom>
            <a:noFill/>
            <a:ln w="9525">
              <a:noFill/>
              <a:miter lim="800000"/>
              <a:headEnd/>
              <a:tailEnd/>
            </a:ln>
          </p:spPr>
        </p:pic>
        <p:sp>
          <p:nvSpPr>
            <p:cNvPr id="71696" name="Line 19"/>
            <p:cNvSpPr>
              <a:spLocks noChangeShapeType="1"/>
            </p:cNvSpPr>
            <p:nvPr/>
          </p:nvSpPr>
          <p:spPr bwMode="auto">
            <a:xfrm>
              <a:off x="2792" y="1596"/>
              <a:ext cx="0" cy="777"/>
            </a:xfrm>
            <a:prstGeom prst="line">
              <a:avLst/>
            </a:prstGeom>
            <a:noFill/>
            <a:ln w="47625">
              <a:solidFill>
                <a:schemeClr val="hlink"/>
              </a:solidFill>
              <a:round/>
              <a:headEnd type="none" w="sm" len="sm"/>
              <a:tailEnd type="triangle" w="lg" len="lg"/>
            </a:ln>
          </p:spPr>
          <p:txBody>
            <a:bodyPr wrap="none" anchor="ctr"/>
            <a:lstStyle/>
            <a:p>
              <a:endParaRPr lang="en-US"/>
            </a:p>
          </p:txBody>
        </p:sp>
      </p:grpSp>
      <p:grpSp>
        <p:nvGrpSpPr>
          <p:cNvPr id="3" name="Group 22"/>
          <p:cNvGrpSpPr>
            <a:grpSpLocks/>
          </p:cNvGrpSpPr>
          <p:nvPr/>
        </p:nvGrpSpPr>
        <p:grpSpPr bwMode="auto">
          <a:xfrm>
            <a:off x="304800" y="1066800"/>
            <a:ext cx="3092450" cy="1874838"/>
            <a:chOff x="260" y="846"/>
            <a:chExt cx="1948" cy="1181"/>
          </a:xfrm>
        </p:grpSpPr>
        <p:sp>
          <p:nvSpPr>
            <p:cNvPr id="71689" name="Text Box 8"/>
            <p:cNvSpPr txBox="1">
              <a:spLocks noChangeArrowheads="1"/>
            </p:cNvSpPr>
            <p:nvPr/>
          </p:nvSpPr>
          <p:spPr bwMode="auto">
            <a:xfrm>
              <a:off x="1028" y="846"/>
              <a:ext cx="376" cy="407"/>
            </a:xfrm>
            <a:prstGeom prst="rect">
              <a:avLst/>
            </a:prstGeom>
            <a:noFill/>
            <a:ln w="9525">
              <a:noFill/>
              <a:miter lim="800000"/>
              <a:headEnd/>
              <a:tailEnd/>
            </a:ln>
          </p:spPr>
          <p:txBody>
            <a:bodyPr wrap="none">
              <a:spAutoFit/>
            </a:bodyPr>
            <a:lstStyle/>
            <a:p>
              <a:r>
                <a:rPr lang="en-US" sz="3600">
                  <a:latin typeface="Symbol" pitchFamily="18" charset="2"/>
                </a:rPr>
                <a:t>n</a:t>
              </a:r>
              <a:r>
                <a:rPr lang="en-US" sz="3600" baseline="-25000"/>
                <a:t>e</a:t>
              </a:r>
            </a:p>
          </p:txBody>
        </p:sp>
        <p:sp>
          <p:nvSpPr>
            <p:cNvPr id="71690" name="Text Box 9"/>
            <p:cNvSpPr txBox="1">
              <a:spLocks noChangeArrowheads="1"/>
            </p:cNvSpPr>
            <p:nvPr/>
          </p:nvSpPr>
          <p:spPr bwMode="auto">
            <a:xfrm>
              <a:off x="1855" y="1620"/>
              <a:ext cx="353" cy="407"/>
            </a:xfrm>
            <a:prstGeom prst="rect">
              <a:avLst/>
            </a:prstGeom>
            <a:noFill/>
            <a:ln w="9525">
              <a:noFill/>
              <a:miter lim="800000"/>
              <a:headEnd/>
              <a:tailEnd/>
            </a:ln>
          </p:spPr>
          <p:txBody>
            <a:bodyPr wrap="none">
              <a:spAutoFit/>
            </a:bodyPr>
            <a:lstStyle/>
            <a:p>
              <a:r>
                <a:rPr lang="en-US" sz="3600">
                  <a:solidFill>
                    <a:schemeClr val="hlink"/>
                  </a:solidFill>
                  <a:latin typeface="Symbol" pitchFamily="18" charset="2"/>
                </a:rPr>
                <a:t>n</a:t>
              </a:r>
              <a:r>
                <a:rPr lang="en-US" sz="3600" baseline="-25000">
                  <a:solidFill>
                    <a:schemeClr val="hlink"/>
                  </a:solidFill>
                  <a:latin typeface="Symbol" pitchFamily="18" charset="2"/>
                </a:rPr>
                <a:t>t</a:t>
              </a:r>
            </a:p>
          </p:txBody>
        </p:sp>
        <p:sp>
          <p:nvSpPr>
            <p:cNvPr id="71691" name="Text Box 10"/>
            <p:cNvSpPr txBox="1">
              <a:spLocks noChangeArrowheads="1"/>
            </p:cNvSpPr>
            <p:nvPr/>
          </p:nvSpPr>
          <p:spPr bwMode="auto">
            <a:xfrm>
              <a:off x="260" y="1620"/>
              <a:ext cx="380" cy="407"/>
            </a:xfrm>
            <a:prstGeom prst="rect">
              <a:avLst/>
            </a:prstGeom>
            <a:noFill/>
            <a:ln w="9525">
              <a:noFill/>
              <a:miter lim="800000"/>
              <a:headEnd/>
              <a:tailEnd/>
            </a:ln>
          </p:spPr>
          <p:txBody>
            <a:bodyPr wrap="none">
              <a:spAutoFit/>
            </a:bodyPr>
            <a:lstStyle/>
            <a:p>
              <a:r>
                <a:rPr lang="en-US" sz="3600">
                  <a:solidFill>
                    <a:schemeClr val="accent2"/>
                  </a:solidFill>
                  <a:latin typeface="Symbol" pitchFamily="18" charset="2"/>
                </a:rPr>
                <a:t>n</a:t>
              </a:r>
              <a:r>
                <a:rPr lang="en-US" sz="3600" baseline="-25000">
                  <a:solidFill>
                    <a:schemeClr val="accent2"/>
                  </a:solidFill>
                  <a:latin typeface="Symbol" pitchFamily="18" charset="2"/>
                </a:rPr>
                <a:t>m</a:t>
              </a:r>
            </a:p>
          </p:txBody>
        </p:sp>
        <p:sp>
          <p:nvSpPr>
            <p:cNvPr id="71692" name="Line 11"/>
            <p:cNvSpPr>
              <a:spLocks noChangeShapeType="1"/>
            </p:cNvSpPr>
            <p:nvPr/>
          </p:nvSpPr>
          <p:spPr bwMode="auto">
            <a:xfrm flipH="1">
              <a:off x="572" y="1253"/>
              <a:ext cx="467" cy="471"/>
            </a:xfrm>
            <a:prstGeom prst="line">
              <a:avLst/>
            </a:prstGeom>
            <a:noFill/>
            <a:ln w="15875">
              <a:solidFill>
                <a:schemeClr val="bg2"/>
              </a:solidFill>
              <a:round/>
              <a:headEnd type="arrow" w="lg" len="med"/>
              <a:tailEnd type="arrow" w="lg" len="med"/>
            </a:ln>
          </p:spPr>
          <p:txBody>
            <a:bodyPr wrap="none" anchor="ctr"/>
            <a:lstStyle/>
            <a:p>
              <a:endParaRPr lang="en-US"/>
            </a:p>
          </p:txBody>
        </p:sp>
        <p:sp>
          <p:nvSpPr>
            <p:cNvPr id="71693" name="Line 12"/>
            <p:cNvSpPr>
              <a:spLocks noChangeShapeType="1"/>
            </p:cNvSpPr>
            <p:nvPr/>
          </p:nvSpPr>
          <p:spPr bwMode="auto">
            <a:xfrm flipH="1">
              <a:off x="779" y="1852"/>
              <a:ext cx="936" cy="0"/>
            </a:xfrm>
            <a:prstGeom prst="line">
              <a:avLst/>
            </a:prstGeom>
            <a:noFill/>
            <a:ln w="15875">
              <a:solidFill>
                <a:schemeClr val="bg2"/>
              </a:solidFill>
              <a:round/>
              <a:headEnd type="arrow" w="lg" len="med"/>
              <a:tailEnd type="arrow" w="lg" len="med"/>
            </a:ln>
          </p:spPr>
          <p:txBody>
            <a:bodyPr wrap="none" anchor="ctr"/>
            <a:lstStyle/>
            <a:p>
              <a:endParaRPr lang="en-US"/>
            </a:p>
          </p:txBody>
        </p:sp>
        <p:sp>
          <p:nvSpPr>
            <p:cNvPr id="71694" name="Line 13"/>
            <p:cNvSpPr>
              <a:spLocks noChangeShapeType="1"/>
            </p:cNvSpPr>
            <p:nvPr/>
          </p:nvSpPr>
          <p:spPr bwMode="auto">
            <a:xfrm>
              <a:off x="1455" y="1210"/>
              <a:ext cx="519" cy="471"/>
            </a:xfrm>
            <a:prstGeom prst="line">
              <a:avLst/>
            </a:prstGeom>
            <a:noFill/>
            <a:ln w="15875">
              <a:solidFill>
                <a:schemeClr val="bg2"/>
              </a:solidFill>
              <a:round/>
              <a:headEnd type="arrow" w="lg" len="med"/>
              <a:tailEnd type="arrow" w="lg" len="med"/>
            </a:ln>
          </p:spPr>
          <p:txBody>
            <a:bodyPr wrap="none" anchor="ctr"/>
            <a:lstStyle/>
            <a:p>
              <a:endParaRPr lang="en-US"/>
            </a:p>
          </p:txBody>
        </p:sp>
      </p:grpSp>
      <p:sp>
        <p:nvSpPr>
          <p:cNvPr id="15" name="Rectangle 15"/>
          <p:cNvSpPr>
            <a:spLocks noChangeArrowheads="1"/>
          </p:cNvSpPr>
          <p:nvPr/>
        </p:nvSpPr>
        <p:spPr bwMode="auto">
          <a:xfrm>
            <a:off x="152400" y="838200"/>
            <a:ext cx="4564063" cy="400050"/>
          </a:xfrm>
          <a:prstGeom prst="rect">
            <a:avLst/>
          </a:prstGeom>
          <a:noFill/>
          <a:ln w="9525">
            <a:noFill/>
            <a:miter lim="800000"/>
            <a:headEnd/>
            <a:tailEnd/>
          </a:ln>
          <a:effectLst/>
        </p:spPr>
        <p:txBody>
          <a:bodyPr>
            <a:spAutoFit/>
          </a:bodyPr>
          <a:lstStyle/>
          <a:p>
            <a:pPr>
              <a:defRPr/>
            </a:pPr>
            <a:r>
              <a:rPr lang="en-US" sz="2000" b="1" dirty="0">
                <a:solidFill>
                  <a:srgbClr val="009900"/>
                </a:solidFill>
                <a:latin typeface="+mj-lt"/>
              </a:rPr>
              <a:t>If neutrinos have mass: </a:t>
            </a:r>
          </a:p>
        </p:txBody>
      </p:sp>
      <p:sp>
        <p:nvSpPr>
          <p:cNvPr id="71687" name="Rectangle 15"/>
          <p:cNvSpPr>
            <a:spLocks noChangeArrowheads="1"/>
          </p:cNvSpPr>
          <p:nvPr/>
        </p:nvSpPr>
        <p:spPr bwMode="auto">
          <a:xfrm>
            <a:off x="3048000" y="228600"/>
            <a:ext cx="1371600" cy="584200"/>
          </a:xfrm>
          <a:prstGeom prst="rect">
            <a:avLst/>
          </a:prstGeom>
          <a:noFill/>
          <a:ln w="9525">
            <a:noFill/>
            <a:miter lim="800000"/>
            <a:headEnd/>
            <a:tailEnd/>
          </a:ln>
        </p:spPr>
        <p:txBody>
          <a:bodyPr wrap="none">
            <a:spAutoFit/>
          </a:bodyPr>
          <a:lstStyle/>
          <a:p>
            <a:r>
              <a:rPr lang="en-US" sz="3200" b="1">
                <a:solidFill>
                  <a:srgbClr val="FF0000"/>
                </a:solidFill>
              </a:rPr>
              <a:t>CNGS</a:t>
            </a:r>
            <a:endParaRPr lang="en-US" sz="3200"/>
          </a:p>
        </p:txBody>
      </p:sp>
      <p:sp>
        <p:nvSpPr>
          <p:cNvPr id="17" name="TextBox 16"/>
          <p:cNvSpPr txBox="1"/>
          <p:nvPr/>
        </p:nvSpPr>
        <p:spPr>
          <a:xfrm>
            <a:off x="4343400" y="1371600"/>
            <a:ext cx="4083050" cy="646113"/>
          </a:xfrm>
          <a:prstGeom prst="rect">
            <a:avLst/>
          </a:prstGeom>
          <a:noFill/>
        </p:spPr>
        <p:txBody>
          <a:bodyPr wrap="none">
            <a:spAutoFit/>
          </a:bodyPr>
          <a:lstStyle/>
          <a:p>
            <a:pPr>
              <a:defRPr/>
            </a:pPr>
            <a:r>
              <a:rPr lang="en-US" b="1" dirty="0" err="1">
                <a:solidFill>
                  <a:schemeClr val="accent6"/>
                </a:solidFill>
                <a:latin typeface="Arial" charset="0"/>
              </a:rPr>
              <a:t>Muon</a:t>
            </a:r>
            <a:r>
              <a:rPr lang="en-US" b="1" dirty="0">
                <a:solidFill>
                  <a:schemeClr val="accent6"/>
                </a:solidFill>
                <a:latin typeface="Arial" charset="0"/>
              </a:rPr>
              <a:t> neutrinos produced at CERN.</a:t>
            </a:r>
          </a:p>
          <a:p>
            <a:pPr>
              <a:defRPr/>
            </a:pPr>
            <a:r>
              <a:rPr lang="en-US" b="1" dirty="0">
                <a:solidFill>
                  <a:schemeClr val="accent6"/>
                </a:solidFill>
                <a:latin typeface="Arial" charset="0"/>
              </a:rPr>
              <a:t>See if tau neutrinos arrive in Italy.</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Footer Placeholder 3"/>
          <p:cNvSpPr>
            <a:spLocks noGrp="1"/>
          </p:cNvSpPr>
          <p:nvPr>
            <p:ph type="ftr" sz="quarter" idx="11"/>
          </p:nvPr>
        </p:nvSpPr>
        <p:spPr>
          <a:noFill/>
        </p:spPr>
        <p:txBody>
          <a:bodyPr/>
          <a:lstStyle/>
          <a:p>
            <a:r>
              <a:rPr lang="de-AT" smtClean="0"/>
              <a:t>W. Riegler/CERN</a:t>
            </a:r>
          </a:p>
        </p:txBody>
      </p:sp>
      <p:sp>
        <p:nvSpPr>
          <p:cNvPr id="72707" name="Slide Number Placeholder 4"/>
          <p:cNvSpPr>
            <a:spLocks noGrp="1"/>
          </p:cNvSpPr>
          <p:nvPr>
            <p:ph type="sldNum" sz="quarter" idx="12"/>
          </p:nvPr>
        </p:nvSpPr>
        <p:spPr>
          <a:noFill/>
        </p:spPr>
        <p:txBody>
          <a:bodyPr/>
          <a:lstStyle/>
          <a:p>
            <a:fld id="{09ABA315-A800-4641-A334-F7675B640ABD}" type="slidenum">
              <a:rPr lang="en-US" smtClean="0"/>
              <a:pPr/>
              <a:t>55</a:t>
            </a:fld>
            <a:endParaRPr lang="en-US" smtClean="0"/>
          </a:p>
        </p:txBody>
      </p:sp>
      <p:sp>
        <p:nvSpPr>
          <p:cNvPr id="72708" name="Rectangle 2"/>
          <p:cNvSpPr>
            <a:spLocks noChangeArrowheads="1"/>
          </p:cNvSpPr>
          <p:nvPr/>
        </p:nvSpPr>
        <p:spPr bwMode="auto">
          <a:xfrm>
            <a:off x="228600" y="1219200"/>
            <a:ext cx="8763000" cy="763588"/>
          </a:xfrm>
          <a:prstGeom prst="rect">
            <a:avLst/>
          </a:prstGeom>
          <a:noFill/>
          <a:ln w="9525">
            <a:noFill/>
            <a:miter lim="800000"/>
            <a:headEnd/>
            <a:tailEnd/>
          </a:ln>
        </p:spPr>
        <p:txBody>
          <a:bodyPr>
            <a:spAutoFit/>
          </a:bodyPr>
          <a:lstStyle/>
          <a:p>
            <a:pPr marL="457200" indent="-457200">
              <a:buFont typeface="Wingdings" pitchFamily="2" charset="2"/>
              <a:buNone/>
            </a:pPr>
            <a:r>
              <a:rPr lang="en-US" sz="2800">
                <a:solidFill>
                  <a:schemeClr val="hlink"/>
                </a:solidFill>
                <a:latin typeface="Comic Sans MS" pitchFamily="66" charset="0"/>
                <a:sym typeface="Symbol" pitchFamily="18" charset="2"/>
              </a:rPr>
              <a:t>	                        </a:t>
            </a:r>
            <a:r>
              <a:rPr lang="en-US" sz="1600">
                <a:solidFill>
                  <a:srgbClr val="FF33CC"/>
                </a:solidFill>
                <a:latin typeface="Comic Sans MS" pitchFamily="66" charset="0"/>
                <a:sym typeface="Symbol" pitchFamily="18" charset="2"/>
              </a:rPr>
              <a:t> </a:t>
            </a:r>
            <a:endParaRPr lang="en-US" sz="1600" u="sng">
              <a:solidFill>
                <a:srgbClr val="FF33CC"/>
              </a:solidFill>
              <a:latin typeface="Comic Sans MS" pitchFamily="66" charset="0"/>
              <a:sym typeface="Symbol" pitchFamily="18" charset="2"/>
            </a:endParaRPr>
          </a:p>
          <a:p>
            <a:pPr marL="457200" indent="-457200">
              <a:buFont typeface="Wingdings" pitchFamily="2" charset="2"/>
              <a:buNone/>
            </a:pPr>
            <a:endParaRPr lang="en-US" sz="1600" u="sng">
              <a:solidFill>
                <a:srgbClr val="FF33CC"/>
              </a:solidFill>
              <a:latin typeface="Comic Sans MS" pitchFamily="66" charset="0"/>
              <a:sym typeface="Symbol" pitchFamily="18" charset="2"/>
            </a:endParaRPr>
          </a:p>
        </p:txBody>
      </p:sp>
      <p:grpSp>
        <p:nvGrpSpPr>
          <p:cNvPr id="2" name="Group 3"/>
          <p:cNvGrpSpPr>
            <a:grpSpLocks/>
          </p:cNvGrpSpPr>
          <p:nvPr/>
        </p:nvGrpSpPr>
        <p:grpSpPr bwMode="auto">
          <a:xfrm>
            <a:off x="1493838" y="2527300"/>
            <a:ext cx="5575300" cy="3424238"/>
            <a:chOff x="144" y="2544"/>
            <a:chExt cx="5760" cy="4449"/>
          </a:xfrm>
        </p:grpSpPr>
        <p:grpSp>
          <p:nvGrpSpPr>
            <p:cNvPr id="3" name="Group 4"/>
            <p:cNvGrpSpPr>
              <a:grpSpLocks/>
            </p:cNvGrpSpPr>
            <p:nvPr/>
          </p:nvGrpSpPr>
          <p:grpSpPr bwMode="auto">
            <a:xfrm>
              <a:off x="144" y="2544"/>
              <a:ext cx="5760" cy="4449"/>
              <a:chOff x="144" y="2544"/>
              <a:chExt cx="5760" cy="4449"/>
            </a:xfrm>
          </p:grpSpPr>
          <p:pic>
            <p:nvPicPr>
              <p:cNvPr id="72715" name="Picture 5" descr="GoogleEarth_europe_noborder"/>
              <p:cNvPicPr>
                <a:picLocks noChangeAspect="1" noChangeArrowheads="1"/>
              </p:cNvPicPr>
              <p:nvPr/>
            </p:nvPicPr>
            <p:blipFill>
              <a:blip r:embed="rId2" cstate="print"/>
              <a:srcRect/>
              <a:stretch>
                <a:fillRect/>
              </a:stretch>
            </p:blipFill>
            <p:spPr bwMode="auto">
              <a:xfrm>
                <a:off x="144" y="2544"/>
                <a:ext cx="5760" cy="4449"/>
              </a:xfrm>
              <a:prstGeom prst="rect">
                <a:avLst/>
              </a:prstGeom>
              <a:noFill/>
              <a:ln w="22225">
                <a:solidFill>
                  <a:srgbClr val="00FF00"/>
                </a:solidFill>
                <a:miter lim="800000"/>
                <a:headEnd/>
                <a:tailEnd/>
              </a:ln>
            </p:spPr>
          </p:pic>
          <p:sp>
            <p:nvSpPr>
              <p:cNvPr id="72716" name="Oval 6"/>
              <p:cNvSpPr>
                <a:spLocks noChangeArrowheads="1"/>
              </p:cNvSpPr>
              <p:nvPr/>
            </p:nvSpPr>
            <p:spPr bwMode="auto">
              <a:xfrm>
                <a:off x="2832" y="4512"/>
                <a:ext cx="144" cy="144"/>
              </a:xfrm>
              <a:prstGeom prst="ellipse">
                <a:avLst/>
              </a:prstGeom>
              <a:solidFill>
                <a:srgbClr val="FFFF66"/>
              </a:solidFill>
              <a:ln w="9525">
                <a:solidFill>
                  <a:srgbClr val="FFFF66"/>
                </a:solidFill>
                <a:round/>
                <a:headEnd/>
                <a:tailEnd/>
              </a:ln>
            </p:spPr>
            <p:txBody>
              <a:bodyPr wrap="none" lIns="68406" tIns="34203" rIns="68406" bIns="34203" anchor="ctr"/>
              <a:lstStyle/>
              <a:p>
                <a:pPr algn="ctr" defTabSz="957263"/>
                <a:endParaRPr lang="en-US" sz="1900">
                  <a:solidFill>
                    <a:srgbClr val="FFFF66"/>
                  </a:solidFill>
                </a:endParaRPr>
              </a:p>
            </p:txBody>
          </p:sp>
          <p:sp>
            <p:nvSpPr>
              <p:cNvPr id="72717" name="Oval 7"/>
              <p:cNvSpPr>
                <a:spLocks noChangeArrowheads="1"/>
              </p:cNvSpPr>
              <p:nvPr/>
            </p:nvSpPr>
            <p:spPr bwMode="auto">
              <a:xfrm>
                <a:off x="3360" y="5088"/>
                <a:ext cx="144" cy="144"/>
              </a:xfrm>
              <a:prstGeom prst="ellipse">
                <a:avLst/>
              </a:prstGeom>
              <a:solidFill>
                <a:srgbClr val="FFFF66"/>
              </a:solidFill>
              <a:ln w="9525">
                <a:solidFill>
                  <a:srgbClr val="FFFF66"/>
                </a:solidFill>
                <a:round/>
                <a:headEnd/>
                <a:tailEnd/>
              </a:ln>
            </p:spPr>
            <p:txBody>
              <a:bodyPr wrap="none" lIns="68406" tIns="34203" rIns="68406" bIns="34203" anchor="ctr"/>
              <a:lstStyle/>
              <a:p>
                <a:pPr algn="ctr" defTabSz="957263"/>
                <a:endParaRPr lang="en-US" sz="1900">
                  <a:solidFill>
                    <a:srgbClr val="FFFF66"/>
                  </a:solidFill>
                </a:endParaRPr>
              </a:p>
            </p:txBody>
          </p:sp>
        </p:grpSp>
        <p:sp>
          <p:nvSpPr>
            <p:cNvPr id="72714" name="Line 8"/>
            <p:cNvSpPr>
              <a:spLocks noChangeShapeType="1"/>
            </p:cNvSpPr>
            <p:nvPr/>
          </p:nvSpPr>
          <p:spPr bwMode="auto">
            <a:xfrm>
              <a:off x="2976" y="4656"/>
              <a:ext cx="384" cy="432"/>
            </a:xfrm>
            <a:prstGeom prst="line">
              <a:avLst/>
            </a:prstGeom>
            <a:noFill/>
            <a:ln w="25400">
              <a:solidFill>
                <a:srgbClr val="FFFF66"/>
              </a:solidFill>
              <a:prstDash val="sysDot"/>
              <a:round/>
              <a:headEnd/>
              <a:tailEnd type="stealth" w="lg" len="lg"/>
            </a:ln>
          </p:spPr>
          <p:txBody>
            <a:bodyPr/>
            <a:lstStyle/>
            <a:p>
              <a:endParaRPr lang="en-US"/>
            </a:p>
          </p:txBody>
        </p:sp>
      </p:grpSp>
      <p:sp>
        <p:nvSpPr>
          <p:cNvPr id="72710" name="Rectangle 9"/>
          <p:cNvSpPr>
            <a:spLocks noGrp="1" noChangeArrowheads="1"/>
          </p:cNvSpPr>
          <p:nvPr>
            <p:ph type="title"/>
          </p:nvPr>
        </p:nvSpPr>
        <p:spPr>
          <a:xfrm>
            <a:off x="457200" y="152400"/>
            <a:ext cx="8229600" cy="533400"/>
          </a:xfrm>
        </p:spPr>
        <p:txBody>
          <a:bodyPr/>
          <a:lstStyle/>
          <a:p>
            <a:r>
              <a:rPr lang="en-US" sz="2800" b="1" smtClean="0">
                <a:solidFill>
                  <a:srgbClr val="FF0000"/>
                </a:solidFill>
              </a:rPr>
              <a:t>CNGS Project</a:t>
            </a:r>
          </a:p>
        </p:txBody>
      </p:sp>
      <p:sp>
        <p:nvSpPr>
          <p:cNvPr id="72711" name="Rectangle 10"/>
          <p:cNvSpPr>
            <a:spLocks noGrp="1" noChangeArrowheads="1"/>
          </p:cNvSpPr>
          <p:nvPr>
            <p:ph type="body" idx="4294967295"/>
          </p:nvPr>
        </p:nvSpPr>
        <p:spPr>
          <a:xfrm>
            <a:off x="381000" y="838200"/>
            <a:ext cx="7391400" cy="1357313"/>
          </a:xfrm>
        </p:spPr>
        <p:txBody>
          <a:bodyPr/>
          <a:lstStyle/>
          <a:p>
            <a:pPr>
              <a:buFont typeface="Wingdings" pitchFamily="2" charset="2"/>
              <a:buNone/>
            </a:pPr>
            <a:r>
              <a:rPr lang="en-US" sz="1600" smtClean="0"/>
              <a:t>CNGS (CERN Neutrino Gran Sasso)</a:t>
            </a:r>
          </a:p>
          <a:p>
            <a:pPr marL="1104900" lvl="1" indent="-419100"/>
            <a:r>
              <a:rPr lang="en-US" sz="1600" smtClean="0"/>
              <a:t>A long base-line neutrino beam facility (732km)</a:t>
            </a:r>
          </a:p>
          <a:p>
            <a:pPr marL="1104900" lvl="1" indent="-419100"/>
            <a:r>
              <a:rPr lang="en-US" sz="1600" smtClean="0"/>
              <a:t>send</a:t>
            </a:r>
            <a:r>
              <a:rPr lang="en-US" sz="1600" smtClean="0">
                <a:solidFill>
                  <a:srgbClr val="996600"/>
                </a:solidFill>
              </a:rPr>
              <a:t> </a:t>
            </a:r>
            <a:r>
              <a:rPr lang="en-US" sz="1600" smtClean="0">
                <a:solidFill>
                  <a:schemeClr val="accent2"/>
                </a:solidFill>
                <a:latin typeface="Symbol" pitchFamily="18" charset="2"/>
              </a:rPr>
              <a:t>n</a:t>
            </a:r>
            <a:r>
              <a:rPr lang="en-US" sz="1600" baseline="-25000" smtClean="0">
                <a:solidFill>
                  <a:schemeClr val="accent2"/>
                </a:solidFill>
                <a:latin typeface="Symbol" pitchFamily="18" charset="2"/>
              </a:rPr>
              <a:t>m</a:t>
            </a:r>
            <a:r>
              <a:rPr lang="en-US" sz="1600" smtClean="0">
                <a:solidFill>
                  <a:schemeClr val="accent2"/>
                </a:solidFill>
              </a:rPr>
              <a:t> beam</a:t>
            </a:r>
            <a:r>
              <a:rPr lang="en-US" sz="1600" smtClean="0">
                <a:solidFill>
                  <a:srgbClr val="996600"/>
                </a:solidFill>
              </a:rPr>
              <a:t> </a:t>
            </a:r>
            <a:r>
              <a:rPr lang="en-US" sz="1600" smtClean="0"/>
              <a:t>produced at CERN</a:t>
            </a:r>
            <a:endParaRPr lang="en-US" sz="1600" smtClean="0">
              <a:solidFill>
                <a:srgbClr val="000099"/>
              </a:solidFill>
              <a:sym typeface="Wingdings" pitchFamily="2" charset="2"/>
            </a:endParaRPr>
          </a:p>
          <a:p>
            <a:pPr marL="1104900" lvl="1" indent="-419100"/>
            <a:r>
              <a:rPr lang="en-US" sz="1600" smtClean="0"/>
              <a:t>detect </a:t>
            </a:r>
            <a:r>
              <a:rPr lang="en-US" sz="1600" smtClean="0">
                <a:solidFill>
                  <a:schemeClr val="hlink"/>
                </a:solidFill>
                <a:latin typeface="Symbol" pitchFamily="18" charset="2"/>
              </a:rPr>
              <a:t>n</a:t>
            </a:r>
            <a:r>
              <a:rPr lang="en-US" sz="1600" baseline="-25000" smtClean="0">
                <a:solidFill>
                  <a:schemeClr val="hlink"/>
                </a:solidFill>
                <a:latin typeface="Symbol" pitchFamily="18" charset="2"/>
              </a:rPr>
              <a:t>t</a:t>
            </a:r>
            <a:r>
              <a:rPr lang="en-US" sz="1600" smtClean="0">
                <a:solidFill>
                  <a:schemeClr val="hlink"/>
                </a:solidFill>
              </a:rPr>
              <a:t> appearance </a:t>
            </a:r>
            <a:r>
              <a:rPr lang="en-US" sz="1600" smtClean="0"/>
              <a:t>in OPERA experiment at Gran Sasso</a:t>
            </a:r>
          </a:p>
        </p:txBody>
      </p:sp>
      <p:sp>
        <p:nvSpPr>
          <p:cNvPr id="72712" name="Text Box 11"/>
          <p:cNvSpPr txBox="1">
            <a:spLocks noChangeArrowheads="1"/>
          </p:cNvSpPr>
          <p:nvPr/>
        </p:nvSpPr>
        <p:spPr bwMode="auto">
          <a:xfrm>
            <a:off x="314325" y="5949950"/>
            <a:ext cx="6440488" cy="523875"/>
          </a:xfrm>
          <a:prstGeom prst="rect">
            <a:avLst/>
          </a:prstGeom>
          <a:noFill/>
          <a:ln w="9525">
            <a:noFill/>
            <a:miter lim="800000"/>
            <a:headEnd/>
            <a:tailEnd/>
          </a:ln>
        </p:spPr>
        <p:txBody>
          <a:bodyPr wrap="none" anchor="ctr">
            <a:spAutoFit/>
          </a:bodyPr>
          <a:lstStyle/>
          <a:p>
            <a:pPr algn="ctr"/>
            <a:r>
              <a:rPr lang="en-GB" sz="2800">
                <a:solidFill>
                  <a:srgbClr val="0000CC"/>
                </a:solidFill>
                <a:sym typeface="Wingdings" pitchFamily="2" charset="2"/>
              </a:rPr>
              <a:t> </a:t>
            </a:r>
            <a:r>
              <a:rPr lang="en-GB">
                <a:solidFill>
                  <a:srgbClr val="0000CC"/>
                </a:solidFill>
              </a:rPr>
              <a:t>direct proof of</a:t>
            </a:r>
            <a:r>
              <a:rPr lang="en-GB">
                <a:solidFill>
                  <a:srgbClr val="FFCC00"/>
                </a:solidFill>
              </a:rPr>
              <a:t> </a:t>
            </a:r>
            <a:r>
              <a:rPr lang="en-US">
                <a:solidFill>
                  <a:schemeClr val="accent2"/>
                </a:solidFill>
                <a:latin typeface="Symbol" pitchFamily="18" charset="2"/>
                <a:sym typeface="Symbol" pitchFamily="18" charset="2"/>
              </a:rPr>
              <a:t>n</a:t>
            </a:r>
            <a:r>
              <a:rPr lang="en-US" baseline="-25000">
                <a:solidFill>
                  <a:schemeClr val="accent2"/>
                </a:solidFill>
                <a:latin typeface="Symbol" pitchFamily="18" charset="2"/>
                <a:sym typeface="Symbol" pitchFamily="18" charset="2"/>
              </a:rPr>
              <a:t>m</a:t>
            </a:r>
            <a:r>
              <a:rPr lang="en-GB">
                <a:solidFill>
                  <a:srgbClr val="FFCC00"/>
                </a:solidFill>
              </a:rPr>
              <a:t> </a:t>
            </a:r>
            <a:r>
              <a:rPr lang="en-GB">
                <a:solidFill>
                  <a:srgbClr val="0000CC"/>
                </a:solidFill>
              </a:rPr>
              <a:t>-</a:t>
            </a:r>
            <a:r>
              <a:rPr lang="en-GB">
                <a:solidFill>
                  <a:srgbClr val="FFCC00"/>
                </a:solidFill>
              </a:rPr>
              <a:t> </a:t>
            </a:r>
            <a:r>
              <a:rPr lang="en-US">
                <a:solidFill>
                  <a:schemeClr val="hlink"/>
                </a:solidFill>
                <a:latin typeface="Symbol" pitchFamily="18" charset="2"/>
                <a:sym typeface="Symbol" pitchFamily="18" charset="2"/>
              </a:rPr>
              <a:t>n</a:t>
            </a:r>
            <a:r>
              <a:rPr lang="en-US" baseline="-25000">
                <a:solidFill>
                  <a:schemeClr val="hlink"/>
                </a:solidFill>
                <a:latin typeface="Symbol" pitchFamily="18" charset="2"/>
                <a:sym typeface="Symbol" pitchFamily="18" charset="2"/>
              </a:rPr>
              <a:t>t</a:t>
            </a:r>
            <a:r>
              <a:rPr lang="en-US" baseline="-25000">
                <a:solidFill>
                  <a:srgbClr val="FF9966"/>
                </a:solidFill>
                <a:sym typeface="Symbol" pitchFamily="18" charset="2"/>
              </a:rPr>
              <a:t> </a:t>
            </a:r>
            <a:r>
              <a:rPr lang="en-GB">
                <a:solidFill>
                  <a:srgbClr val="0000CC"/>
                </a:solidFill>
              </a:rPr>
              <a:t>oscillation (appearance experiment)</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proj-cngs.web.cern.ch/proj-cngs/Download/GDFIG5/fig05.jpg"/>
          <p:cNvPicPr>
            <a:picLocks noChangeAspect="1" noChangeArrowheads="1"/>
          </p:cNvPicPr>
          <p:nvPr/>
        </p:nvPicPr>
        <p:blipFill>
          <a:blip r:embed="rId2" cstate="print"/>
          <a:srcRect/>
          <a:stretch>
            <a:fillRect/>
          </a:stretch>
        </p:blipFill>
        <p:spPr bwMode="auto">
          <a:xfrm>
            <a:off x="228600" y="1371600"/>
            <a:ext cx="8137525" cy="4495800"/>
          </a:xfrm>
          <a:prstGeom prst="rect">
            <a:avLst/>
          </a:prstGeom>
          <a:noFill/>
          <a:ln w="9525">
            <a:noFill/>
            <a:miter lim="800000"/>
            <a:headEnd/>
            <a:tailEnd/>
          </a:ln>
        </p:spPr>
      </p:pic>
      <p:sp>
        <p:nvSpPr>
          <p:cNvPr id="73731" name="Footer Placeholder 4"/>
          <p:cNvSpPr>
            <a:spLocks noGrp="1"/>
          </p:cNvSpPr>
          <p:nvPr>
            <p:ph type="ftr" sz="quarter" idx="11"/>
          </p:nvPr>
        </p:nvSpPr>
        <p:spPr>
          <a:noFill/>
        </p:spPr>
        <p:txBody>
          <a:bodyPr/>
          <a:lstStyle/>
          <a:p>
            <a:r>
              <a:rPr lang="en-US" smtClean="0"/>
              <a:t>W. Riegler/CERN</a:t>
            </a:r>
          </a:p>
        </p:txBody>
      </p:sp>
      <p:sp>
        <p:nvSpPr>
          <p:cNvPr id="73732" name="Slide Number Placeholder 3"/>
          <p:cNvSpPr>
            <a:spLocks noGrp="1"/>
          </p:cNvSpPr>
          <p:nvPr>
            <p:ph type="sldNum" sz="quarter" idx="12"/>
          </p:nvPr>
        </p:nvSpPr>
        <p:spPr>
          <a:noFill/>
        </p:spPr>
        <p:txBody>
          <a:bodyPr/>
          <a:lstStyle/>
          <a:p>
            <a:fld id="{A4B6324D-4F57-422D-8BAB-CC12CB13A762}" type="slidenum">
              <a:rPr lang="en-US" smtClean="0"/>
              <a:pPr/>
              <a:t>56</a:t>
            </a:fld>
            <a:endParaRPr lang="en-US" smtClean="0"/>
          </a:p>
        </p:txBody>
      </p:sp>
      <p:sp>
        <p:nvSpPr>
          <p:cNvPr id="73733" name="Rectangle 5"/>
          <p:cNvSpPr>
            <a:spLocks noChangeArrowheads="1"/>
          </p:cNvSpPr>
          <p:nvPr/>
        </p:nvSpPr>
        <p:spPr bwMode="auto">
          <a:xfrm>
            <a:off x="3429000" y="304800"/>
            <a:ext cx="1371600" cy="584200"/>
          </a:xfrm>
          <a:prstGeom prst="rect">
            <a:avLst/>
          </a:prstGeom>
          <a:noFill/>
          <a:ln w="9525">
            <a:noFill/>
            <a:miter lim="800000"/>
            <a:headEnd/>
            <a:tailEnd/>
          </a:ln>
        </p:spPr>
        <p:txBody>
          <a:bodyPr wrap="none">
            <a:spAutoFit/>
          </a:bodyPr>
          <a:lstStyle/>
          <a:p>
            <a:r>
              <a:rPr lang="en-US" sz="3200" b="1">
                <a:solidFill>
                  <a:srgbClr val="FF0000"/>
                </a:solidFill>
              </a:rPr>
              <a:t>CNGS</a:t>
            </a:r>
            <a:endParaRPr lang="en-US" sz="32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proj-cngs.web.cern.ch/proj-cngs/Download/UndergroundStructures/SITUA%20170603m.jpg"/>
          <p:cNvPicPr>
            <a:picLocks noChangeAspect="1" noChangeArrowheads="1"/>
          </p:cNvPicPr>
          <p:nvPr/>
        </p:nvPicPr>
        <p:blipFill>
          <a:blip r:embed="rId2" cstate="print"/>
          <a:srcRect/>
          <a:stretch>
            <a:fillRect/>
          </a:stretch>
        </p:blipFill>
        <p:spPr bwMode="auto">
          <a:xfrm>
            <a:off x="1066800" y="990600"/>
            <a:ext cx="6704013" cy="5029200"/>
          </a:xfrm>
          <a:prstGeom prst="rect">
            <a:avLst/>
          </a:prstGeom>
          <a:noFill/>
          <a:ln w="9525">
            <a:noFill/>
            <a:miter lim="800000"/>
            <a:headEnd/>
            <a:tailEnd/>
          </a:ln>
        </p:spPr>
      </p:pic>
      <p:sp>
        <p:nvSpPr>
          <p:cNvPr id="76803" name="Footer Placeholder 3"/>
          <p:cNvSpPr>
            <a:spLocks noGrp="1"/>
          </p:cNvSpPr>
          <p:nvPr>
            <p:ph type="ftr" sz="quarter" idx="11"/>
          </p:nvPr>
        </p:nvSpPr>
        <p:spPr>
          <a:noFill/>
        </p:spPr>
        <p:txBody>
          <a:bodyPr/>
          <a:lstStyle/>
          <a:p>
            <a:r>
              <a:rPr lang="en-US" smtClean="0"/>
              <a:t>W. Riegler/CERN</a:t>
            </a:r>
          </a:p>
        </p:txBody>
      </p:sp>
      <p:sp>
        <p:nvSpPr>
          <p:cNvPr id="76804" name="Slide Number Placeholder 2"/>
          <p:cNvSpPr>
            <a:spLocks noGrp="1"/>
          </p:cNvSpPr>
          <p:nvPr>
            <p:ph type="sldNum" sz="quarter" idx="12"/>
          </p:nvPr>
        </p:nvSpPr>
        <p:spPr>
          <a:noFill/>
        </p:spPr>
        <p:txBody>
          <a:bodyPr/>
          <a:lstStyle/>
          <a:p>
            <a:fld id="{2470767B-5822-4AA1-8790-86E9EF30E9DE}" type="slidenum">
              <a:rPr lang="en-US" smtClean="0"/>
              <a:pPr/>
              <a:t>57</a:t>
            </a:fld>
            <a:endParaRPr lang="en-US" smtClean="0"/>
          </a:p>
        </p:txBody>
      </p:sp>
      <p:sp>
        <p:nvSpPr>
          <p:cNvPr id="76805" name="Rectangle 4"/>
          <p:cNvSpPr>
            <a:spLocks noChangeArrowheads="1"/>
          </p:cNvSpPr>
          <p:nvPr/>
        </p:nvSpPr>
        <p:spPr bwMode="auto">
          <a:xfrm>
            <a:off x="3581400" y="228600"/>
            <a:ext cx="1222375" cy="523875"/>
          </a:xfrm>
          <a:prstGeom prst="rect">
            <a:avLst/>
          </a:prstGeom>
          <a:noFill/>
          <a:ln w="9525">
            <a:noFill/>
            <a:miter lim="800000"/>
            <a:headEnd/>
            <a:tailEnd/>
          </a:ln>
        </p:spPr>
        <p:txBody>
          <a:bodyPr wrap="none">
            <a:spAutoFit/>
          </a:bodyPr>
          <a:lstStyle/>
          <a:p>
            <a:r>
              <a:rPr lang="en-US" sz="2800" b="1">
                <a:solidFill>
                  <a:srgbClr val="FF0000"/>
                </a:solidFill>
              </a:rPr>
              <a:t>CNGS</a:t>
            </a:r>
            <a:endParaRPr lang="en-US" sz="28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proj-cngs.web.cern.ch/proj-cngs/Download/GDFIG11/fig11ve.jpg"/>
          <p:cNvPicPr>
            <a:picLocks noChangeAspect="1" noChangeArrowheads="1"/>
          </p:cNvPicPr>
          <p:nvPr/>
        </p:nvPicPr>
        <p:blipFill>
          <a:blip r:embed="rId2" cstate="print"/>
          <a:srcRect/>
          <a:stretch>
            <a:fillRect/>
          </a:stretch>
        </p:blipFill>
        <p:spPr bwMode="auto">
          <a:xfrm>
            <a:off x="762000" y="1219200"/>
            <a:ext cx="6732588" cy="4953000"/>
          </a:xfrm>
          <a:prstGeom prst="rect">
            <a:avLst/>
          </a:prstGeom>
          <a:noFill/>
          <a:ln w="9525">
            <a:noFill/>
            <a:miter lim="800000"/>
            <a:headEnd/>
            <a:tailEnd/>
          </a:ln>
        </p:spPr>
      </p:pic>
      <p:sp>
        <p:nvSpPr>
          <p:cNvPr id="77827" name="Footer Placeholder 3"/>
          <p:cNvSpPr>
            <a:spLocks noGrp="1"/>
          </p:cNvSpPr>
          <p:nvPr>
            <p:ph type="ftr" sz="quarter" idx="11"/>
          </p:nvPr>
        </p:nvSpPr>
        <p:spPr>
          <a:noFill/>
        </p:spPr>
        <p:txBody>
          <a:bodyPr/>
          <a:lstStyle/>
          <a:p>
            <a:r>
              <a:rPr lang="en-US" smtClean="0"/>
              <a:t>W. Riegler/CERN</a:t>
            </a:r>
          </a:p>
        </p:txBody>
      </p:sp>
      <p:sp>
        <p:nvSpPr>
          <p:cNvPr id="77828" name="Slide Number Placeholder 2"/>
          <p:cNvSpPr>
            <a:spLocks noGrp="1"/>
          </p:cNvSpPr>
          <p:nvPr>
            <p:ph type="sldNum" sz="quarter" idx="12"/>
          </p:nvPr>
        </p:nvSpPr>
        <p:spPr>
          <a:noFill/>
        </p:spPr>
        <p:txBody>
          <a:bodyPr/>
          <a:lstStyle/>
          <a:p>
            <a:fld id="{C8EC5690-DEE7-46BF-8D0D-B2F5DCE77132}" type="slidenum">
              <a:rPr lang="en-US" smtClean="0"/>
              <a:pPr/>
              <a:t>58</a:t>
            </a:fld>
            <a:endParaRPr lang="en-US" smtClean="0"/>
          </a:p>
        </p:txBody>
      </p:sp>
      <p:sp>
        <p:nvSpPr>
          <p:cNvPr id="77829" name="Rectangle 4"/>
          <p:cNvSpPr>
            <a:spLocks noChangeArrowheads="1"/>
          </p:cNvSpPr>
          <p:nvPr/>
        </p:nvSpPr>
        <p:spPr bwMode="auto">
          <a:xfrm>
            <a:off x="3429000" y="304800"/>
            <a:ext cx="1371600" cy="584200"/>
          </a:xfrm>
          <a:prstGeom prst="rect">
            <a:avLst/>
          </a:prstGeom>
          <a:noFill/>
          <a:ln w="9525">
            <a:noFill/>
            <a:miter lim="800000"/>
            <a:headEnd/>
            <a:tailEnd/>
          </a:ln>
        </p:spPr>
        <p:txBody>
          <a:bodyPr wrap="none">
            <a:spAutoFit/>
          </a:bodyPr>
          <a:lstStyle/>
          <a:p>
            <a:r>
              <a:rPr lang="en-US" sz="3200" b="1">
                <a:solidFill>
                  <a:srgbClr val="FF0000"/>
                </a:solidFill>
              </a:rPr>
              <a:t>CNGS</a:t>
            </a:r>
            <a:endParaRPr lang="en-US" sz="320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Footer Placeholder 1"/>
          <p:cNvSpPr>
            <a:spLocks noGrp="1"/>
          </p:cNvSpPr>
          <p:nvPr>
            <p:ph type="ftr" sz="quarter" idx="11"/>
          </p:nvPr>
        </p:nvSpPr>
        <p:spPr>
          <a:noFill/>
        </p:spPr>
        <p:txBody>
          <a:bodyPr/>
          <a:lstStyle/>
          <a:p>
            <a:r>
              <a:rPr lang="en-US" smtClean="0"/>
              <a:t>W. Riegler/CERN</a:t>
            </a:r>
          </a:p>
        </p:txBody>
      </p:sp>
      <p:sp>
        <p:nvSpPr>
          <p:cNvPr id="78851" name="Slide Number Placeholder 2"/>
          <p:cNvSpPr>
            <a:spLocks noGrp="1"/>
          </p:cNvSpPr>
          <p:nvPr>
            <p:ph type="sldNum" sz="quarter" idx="12"/>
          </p:nvPr>
        </p:nvSpPr>
        <p:spPr>
          <a:noFill/>
        </p:spPr>
        <p:txBody>
          <a:bodyPr/>
          <a:lstStyle/>
          <a:p>
            <a:fld id="{FDFD00D8-8539-4A44-9F79-3E7E62583EBB}" type="slidenum">
              <a:rPr lang="en-US" smtClean="0"/>
              <a:pPr/>
              <a:t>59</a:t>
            </a:fld>
            <a:endParaRPr lang="en-US" smtClean="0"/>
          </a:p>
        </p:txBody>
      </p:sp>
      <p:sp>
        <p:nvSpPr>
          <p:cNvPr id="78852" name="Footer Placeholder 3"/>
          <p:cNvSpPr txBox="1">
            <a:spLocks/>
          </p:cNvSpPr>
          <p:nvPr/>
        </p:nvSpPr>
        <p:spPr bwMode="auto">
          <a:xfrm>
            <a:off x="130175" y="6477000"/>
            <a:ext cx="2209800" cy="381000"/>
          </a:xfrm>
          <a:prstGeom prst="rect">
            <a:avLst/>
          </a:prstGeom>
          <a:noFill/>
          <a:ln w="9525">
            <a:noFill/>
            <a:miter lim="800000"/>
            <a:headEnd/>
            <a:tailEnd/>
          </a:ln>
        </p:spPr>
        <p:txBody>
          <a:bodyPr wrap="none" lIns="92075" tIns="46038" rIns="92075" bIns="46038" anchor="ctr"/>
          <a:lstStyle/>
          <a:p>
            <a:pPr algn="ctr" eaLnBrk="0" hangingPunct="0"/>
            <a:r>
              <a:rPr lang="de-AT" sz="1200">
                <a:solidFill>
                  <a:srgbClr val="000099"/>
                </a:solidFill>
                <a:latin typeface="Times New Roman" pitchFamily="18" charset="0"/>
              </a:rPr>
              <a:t>E. Gschwendtner, CERN</a:t>
            </a:r>
          </a:p>
        </p:txBody>
      </p:sp>
      <p:grpSp>
        <p:nvGrpSpPr>
          <p:cNvPr id="2" name="Group 3"/>
          <p:cNvGrpSpPr>
            <a:grpSpLocks/>
          </p:cNvGrpSpPr>
          <p:nvPr/>
        </p:nvGrpSpPr>
        <p:grpSpPr bwMode="auto">
          <a:xfrm>
            <a:off x="152400" y="1371600"/>
            <a:ext cx="5943600" cy="4724400"/>
            <a:chOff x="1063" y="592"/>
            <a:chExt cx="3947" cy="3380"/>
          </a:xfrm>
        </p:grpSpPr>
        <p:grpSp>
          <p:nvGrpSpPr>
            <p:cNvPr id="3" name="Group 4"/>
            <p:cNvGrpSpPr>
              <a:grpSpLocks/>
            </p:cNvGrpSpPr>
            <p:nvPr/>
          </p:nvGrpSpPr>
          <p:grpSpPr bwMode="auto">
            <a:xfrm>
              <a:off x="1063" y="592"/>
              <a:ext cx="3947" cy="3380"/>
              <a:chOff x="1063" y="592"/>
              <a:chExt cx="3947" cy="3380"/>
            </a:xfrm>
          </p:grpSpPr>
          <p:pic>
            <p:nvPicPr>
              <p:cNvPr id="78859" name="Picture 5" descr="neutrino_rad"/>
              <p:cNvPicPr>
                <a:picLocks noChangeAspect="1" noChangeArrowheads="1"/>
              </p:cNvPicPr>
              <p:nvPr/>
            </p:nvPicPr>
            <p:blipFill>
              <a:blip r:embed="rId2" cstate="print"/>
              <a:srcRect/>
              <a:stretch>
                <a:fillRect/>
              </a:stretch>
            </p:blipFill>
            <p:spPr bwMode="auto">
              <a:xfrm>
                <a:off x="1063" y="592"/>
                <a:ext cx="3947" cy="3380"/>
              </a:xfrm>
              <a:prstGeom prst="rect">
                <a:avLst/>
              </a:prstGeom>
              <a:noFill/>
              <a:ln w="9525">
                <a:noFill/>
                <a:miter lim="800000"/>
                <a:headEnd/>
                <a:tailEnd/>
              </a:ln>
            </p:spPr>
          </p:pic>
          <p:sp>
            <p:nvSpPr>
              <p:cNvPr id="23" name="Text Box 6"/>
              <p:cNvSpPr txBox="1">
                <a:spLocks noChangeArrowheads="1"/>
              </p:cNvSpPr>
              <p:nvPr/>
            </p:nvSpPr>
            <p:spPr bwMode="auto">
              <a:xfrm>
                <a:off x="2026" y="2703"/>
                <a:ext cx="2746" cy="270"/>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kern="0">
                    <a:solidFill>
                      <a:sysClr val="windowText" lastClr="000000"/>
                    </a:solidFill>
                    <a:latin typeface="Arial" charset="0"/>
                  </a:rPr>
                  <a:t>typical size of a detector at Gran Sasso</a:t>
                </a:r>
              </a:p>
            </p:txBody>
          </p:sp>
          <p:sp>
            <p:nvSpPr>
              <p:cNvPr id="24" name="Line 7"/>
              <p:cNvSpPr>
                <a:spLocks noChangeShapeType="1"/>
              </p:cNvSpPr>
              <p:nvPr/>
            </p:nvSpPr>
            <p:spPr bwMode="auto">
              <a:xfrm flipH="1">
                <a:off x="1650" y="2952"/>
                <a:ext cx="546" cy="486"/>
              </a:xfrm>
              <a:prstGeom prst="line">
                <a:avLst/>
              </a:prstGeom>
              <a:noFill/>
              <a:ln w="57150">
                <a:solidFill>
                  <a:srgbClr val="0000FF"/>
                </a:solidFill>
                <a:round/>
                <a:headEnd type="none" w="sm" len="sm"/>
                <a:tailEnd type="triangle" w="med" len="med"/>
              </a:ln>
              <a:effectLst/>
            </p:spPr>
            <p:txBody>
              <a:bodyPr/>
              <a:lstStyle/>
              <a:p>
                <a:pPr fontAlgn="auto">
                  <a:spcBef>
                    <a:spcPts val="0"/>
                  </a:spcBef>
                  <a:spcAft>
                    <a:spcPts val="0"/>
                  </a:spcAft>
                  <a:defRPr/>
                </a:pPr>
                <a:endParaRPr lang="en-US" kern="0">
                  <a:solidFill>
                    <a:sysClr val="windowText" lastClr="000000"/>
                  </a:solidFill>
                  <a:latin typeface="Arial" charset="0"/>
                </a:endParaRPr>
              </a:p>
            </p:txBody>
          </p:sp>
        </p:grpSp>
        <p:sp>
          <p:nvSpPr>
            <p:cNvPr id="21" name="Rectangle 8"/>
            <p:cNvSpPr>
              <a:spLocks noChangeArrowheads="1"/>
            </p:cNvSpPr>
            <p:nvPr/>
          </p:nvSpPr>
          <p:spPr bwMode="auto">
            <a:xfrm>
              <a:off x="1556" y="995"/>
              <a:ext cx="31" cy="2688"/>
            </a:xfrm>
            <a:prstGeom prst="rect">
              <a:avLst/>
            </a:prstGeom>
            <a:solidFill>
              <a:srgbClr val="0000FF"/>
            </a:solidFill>
            <a:ln w="9525">
              <a:solidFill>
                <a:srgbClr val="0000FF"/>
              </a:solid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latin typeface="Arial" charset="0"/>
              </a:endParaRPr>
            </a:p>
          </p:txBody>
        </p:sp>
      </p:grpSp>
      <p:sp>
        <p:nvSpPr>
          <p:cNvPr id="25" name="Text Box 10"/>
          <p:cNvSpPr txBox="1">
            <a:spLocks noChangeArrowheads="1"/>
          </p:cNvSpPr>
          <p:nvPr/>
        </p:nvSpPr>
        <p:spPr bwMode="auto">
          <a:xfrm>
            <a:off x="3276600" y="2133600"/>
            <a:ext cx="1897063" cy="701675"/>
          </a:xfrm>
          <a:prstGeom prst="rect">
            <a:avLst/>
          </a:prstGeom>
          <a:noFill/>
          <a:ln w="12700">
            <a:noFill/>
            <a:miter lim="800000"/>
            <a:headEnd type="none" w="sm" len="sm"/>
            <a:tailEnd type="none" w="sm" len="sm"/>
          </a:ln>
          <a:effectLst/>
        </p:spPr>
        <p:txBody>
          <a:bodyPr wrap="none">
            <a:spAutoFit/>
          </a:bodyPr>
          <a:lstStyle/>
          <a:p>
            <a:pPr fontAlgn="auto">
              <a:spcBef>
                <a:spcPts val="0"/>
              </a:spcBef>
              <a:spcAft>
                <a:spcPts val="0"/>
              </a:spcAft>
              <a:defRPr/>
            </a:pPr>
            <a:r>
              <a:rPr lang="en-US" kern="0" dirty="0">
                <a:solidFill>
                  <a:sysClr val="windowText" lastClr="000000"/>
                </a:solidFill>
                <a:latin typeface="Arial" charset="0"/>
              </a:rPr>
              <a:t>Flat top: 500m</a:t>
            </a:r>
          </a:p>
          <a:p>
            <a:pPr fontAlgn="auto">
              <a:spcBef>
                <a:spcPts val="0"/>
              </a:spcBef>
              <a:spcAft>
                <a:spcPts val="0"/>
              </a:spcAft>
              <a:defRPr/>
            </a:pPr>
            <a:r>
              <a:rPr lang="en-US" kern="0" dirty="0">
                <a:solidFill>
                  <a:sysClr val="windowText" lastClr="000000"/>
                </a:solidFill>
                <a:latin typeface="Arial" charset="0"/>
              </a:rPr>
              <a:t>FWHM: 2800m</a:t>
            </a:r>
          </a:p>
        </p:txBody>
      </p:sp>
      <p:sp>
        <p:nvSpPr>
          <p:cNvPr id="27" name="Rectangle 9"/>
          <p:cNvSpPr txBox="1">
            <a:spLocks noChangeArrowheads="1"/>
          </p:cNvSpPr>
          <p:nvPr/>
        </p:nvSpPr>
        <p:spPr bwMode="auto">
          <a:xfrm>
            <a:off x="533400" y="152400"/>
            <a:ext cx="7515225" cy="628650"/>
          </a:xfrm>
          <a:prstGeom prst="rect">
            <a:avLst/>
          </a:prstGeom>
          <a:solidFill>
            <a:srgbClr val="3333FF"/>
          </a:solidFill>
          <a:ln w="25400">
            <a:solidFill>
              <a:srgbClr val="66FF66"/>
            </a:solidFill>
            <a:miter lim="800000"/>
            <a:headEnd/>
            <a:tailEnd/>
          </a:ln>
          <a:effectLst/>
        </p:spPr>
        <p:txBody>
          <a:bodyPr lIns="92075" tIns="46038" rIns="92075" bIns="46038" anchor="ctr"/>
          <a:lstStyle/>
          <a:p>
            <a:pPr algn="ctr" eaLnBrk="0" hangingPunct="0">
              <a:lnSpc>
                <a:spcPct val="90000"/>
              </a:lnSpc>
              <a:defRPr/>
            </a:pPr>
            <a:r>
              <a:rPr lang="en-US" sz="3200" b="1" kern="0">
                <a:solidFill>
                  <a:srgbClr val="DDFDC7"/>
                </a:solidFill>
                <a:latin typeface="Times New Roman"/>
                <a:ea typeface="+mj-ea"/>
                <a:cs typeface="+mj-cs"/>
              </a:rPr>
              <a:t>Radial Distribution of the </a:t>
            </a:r>
            <a:r>
              <a:rPr lang="en-US" sz="3200" b="1" kern="0">
                <a:solidFill>
                  <a:srgbClr val="DDFDC7"/>
                </a:solidFill>
                <a:latin typeface="Symbol" pitchFamily="18" charset="2"/>
                <a:ea typeface="+mj-ea"/>
                <a:cs typeface="+mj-cs"/>
              </a:rPr>
              <a:t>n</a:t>
            </a:r>
            <a:r>
              <a:rPr lang="en-US" sz="3200" b="1" kern="0" baseline="-25000">
                <a:solidFill>
                  <a:srgbClr val="DDFDC7"/>
                </a:solidFill>
                <a:latin typeface="Symbol" pitchFamily="18" charset="2"/>
                <a:ea typeface="+mj-ea"/>
                <a:cs typeface="+mj-cs"/>
              </a:rPr>
              <a:t>m</a:t>
            </a:r>
            <a:r>
              <a:rPr lang="en-US" sz="3200" b="1" kern="0">
                <a:solidFill>
                  <a:srgbClr val="DDFDC7"/>
                </a:solidFill>
                <a:latin typeface="Times New Roman"/>
                <a:ea typeface="+mj-ea"/>
                <a:cs typeface="+mj-cs"/>
              </a:rPr>
              <a:t>-Beam at GS</a:t>
            </a:r>
          </a:p>
        </p:txBody>
      </p:sp>
      <p:sp>
        <p:nvSpPr>
          <p:cNvPr id="28" name="Rectangle 24"/>
          <p:cNvSpPr>
            <a:spLocks noChangeArrowheads="1"/>
          </p:cNvSpPr>
          <p:nvPr/>
        </p:nvSpPr>
        <p:spPr bwMode="auto">
          <a:xfrm>
            <a:off x="5943600" y="1905000"/>
            <a:ext cx="3200400" cy="2411413"/>
          </a:xfrm>
          <a:prstGeom prst="rect">
            <a:avLst/>
          </a:prstGeom>
          <a:noFill/>
          <a:ln w="12700">
            <a:solidFill>
              <a:srgbClr val="00CC00"/>
            </a:solidFill>
            <a:miter lim="800000"/>
            <a:headEnd/>
            <a:tailEnd/>
          </a:ln>
          <a:effectLst/>
        </p:spPr>
        <p:txBody>
          <a:bodyPr lIns="92075" tIns="46038" rIns="92075" bIns="46038"/>
          <a:lstStyle/>
          <a:p>
            <a:pPr marL="571500" indent="-571500" fontAlgn="auto">
              <a:lnSpc>
                <a:spcPct val="85000"/>
              </a:lnSpc>
              <a:spcBef>
                <a:spcPct val="30000"/>
              </a:spcBef>
              <a:spcAft>
                <a:spcPts val="0"/>
              </a:spcAft>
              <a:buClr>
                <a:srgbClr val="FC0128"/>
              </a:buClr>
              <a:buSzPct val="70000"/>
              <a:buFont typeface="Wingdings" pitchFamily="2" charset="2"/>
              <a:buNone/>
              <a:defRPr/>
            </a:pPr>
            <a:r>
              <a:rPr lang="en-US" sz="1400" b="1" kern="0" dirty="0">
                <a:solidFill>
                  <a:sysClr val="windowText" lastClr="000000"/>
                </a:solidFill>
                <a:latin typeface="Arial" charset="0"/>
              </a:rPr>
              <a:t>5 years CNGS operation, 1800 tons target:</a:t>
            </a:r>
          </a:p>
          <a:p>
            <a:pPr marL="571500" indent="-571500" fontAlgn="auto">
              <a:lnSpc>
                <a:spcPct val="90000"/>
              </a:lnSpc>
              <a:spcBef>
                <a:spcPct val="30000"/>
              </a:spcBef>
              <a:spcAft>
                <a:spcPts val="0"/>
              </a:spcAft>
              <a:buClr>
                <a:srgbClr val="FC0128"/>
              </a:buClr>
              <a:buSzPct val="70000"/>
              <a:buFont typeface="Wingdings" pitchFamily="2" charset="2"/>
              <a:buChar char="l"/>
              <a:defRPr/>
            </a:pPr>
            <a:r>
              <a:rPr lang="en-US" sz="1400" b="1" kern="0" dirty="0">
                <a:solidFill>
                  <a:srgbClr val="000000"/>
                </a:solidFill>
                <a:latin typeface="Arial" charset="0"/>
              </a:rPr>
              <a:t>30000 neutrino interactions</a:t>
            </a:r>
          </a:p>
          <a:p>
            <a:pPr marL="571500" indent="-571500" fontAlgn="auto">
              <a:lnSpc>
                <a:spcPct val="90000"/>
              </a:lnSpc>
              <a:spcBef>
                <a:spcPct val="30000"/>
              </a:spcBef>
              <a:spcAft>
                <a:spcPts val="0"/>
              </a:spcAft>
              <a:buClr>
                <a:srgbClr val="FC0128"/>
              </a:buClr>
              <a:buSzPct val="70000"/>
              <a:buFont typeface="Wingdings" pitchFamily="2" charset="2"/>
              <a:buChar char="l"/>
              <a:defRPr/>
            </a:pPr>
            <a:r>
              <a:rPr lang="en-US" sz="1400" b="1" kern="0" dirty="0">
                <a:solidFill>
                  <a:srgbClr val="000000"/>
                </a:solidFill>
                <a:latin typeface="Arial" charset="0"/>
              </a:rPr>
              <a:t>~150 </a:t>
            </a:r>
            <a:r>
              <a:rPr lang="en-US" sz="1400" b="1" kern="0" dirty="0" err="1">
                <a:solidFill>
                  <a:srgbClr val="000000"/>
                </a:solidFill>
                <a:latin typeface="Symbol" pitchFamily="18" charset="2"/>
              </a:rPr>
              <a:t>n</a:t>
            </a:r>
            <a:r>
              <a:rPr lang="en-US" sz="1400" b="1" kern="0" baseline="-10000" dirty="0" err="1">
                <a:solidFill>
                  <a:srgbClr val="000000"/>
                </a:solidFill>
                <a:latin typeface="Symbol" pitchFamily="18" charset="2"/>
              </a:rPr>
              <a:t>t</a:t>
            </a:r>
            <a:r>
              <a:rPr lang="en-US" sz="1400" b="1" kern="0" dirty="0">
                <a:solidFill>
                  <a:srgbClr val="000000"/>
                </a:solidFill>
                <a:latin typeface="Arial" charset="0"/>
              </a:rPr>
              <a:t> interactions</a:t>
            </a:r>
          </a:p>
          <a:p>
            <a:pPr marL="571500" indent="-571500" fontAlgn="auto">
              <a:lnSpc>
                <a:spcPct val="90000"/>
              </a:lnSpc>
              <a:spcBef>
                <a:spcPct val="30000"/>
              </a:spcBef>
              <a:spcAft>
                <a:spcPts val="0"/>
              </a:spcAft>
              <a:buClr>
                <a:srgbClr val="FC0128"/>
              </a:buClr>
              <a:buSzPct val="70000"/>
              <a:buFont typeface="Wingdings" pitchFamily="2" charset="2"/>
              <a:buChar char="l"/>
              <a:defRPr/>
            </a:pPr>
            <a:r>
              <a:rPr lang="en-US" sz="1400" b="1" kern="0" dirty="0">
                <a:solidFill>
                  <a:srgbClr val="000000"/>
                </a:solidFill>
                <a:latin typeface="Arial" charset="0"/>
              </a:rPr>
              <a:t>~15 </a:t>
            </a:r>
            <a:r>
              <a:rPr lang="en-US" sz="1400" b="1" kern="0" dirty="0" err="1">
                <a:solidFill>
                  <a:srgbClr val="000000"/>
                </a:solidFill>
                <a:latin typeface="Symbol" pitchFamily="18" charset="2"/>
              </a:rPr>
              <a:t>n</a:t>
            </a:r>
            <a:r>
              <a:rPr lang="en-US" sz="1400" b="1" kern="0" baseline="-10000" dirty="0" err="1">
                <a:solidFill>
                  <a:srgbClr val="000000"/>
                </a:solidFill>
                <a:latin typeface="Symbol" pitchFamily="18" charset="2"/>
              </a:rPr>
              <a:t>t</a:t>
            </a:r>
            <a:r>
              <a:rPr lang="en-US" sz="1400" b="1" kern="0" dirty="0">
                <a:solidFill>
                  <a:srgbClr val="000000"/>
                </a:solidFill>
                <a:latin typeface="Arial" charset="0"/>
              </a:rPr>
              <a:t> identified</a:t>
            </a:r>
          </a:p>
          <a:p>
            <a:pPr marL="571500" indent="-571500" fontAlgn="auto">
              <a:lnSpc>
                <a:spcPct val="90000"/>
              </a:lnSpc>
              <a:spcBef>
                <a:spcPct val="30000"/>
              </a:spcBef>
              <a:spcAft>
                <a:spcPts val="0"/>
              </a:spcAft>
              <a:buClr>
                <a:srgbClr val="FC0128"/>
              </a:buClr>
              <a:buSzPct val="70000"/>
              <a:buFont typeface="Wingdings" pitchFamily="2" charset="2"/>
              <a:buChar char="l"/>
              <a:defRPr/>
            </a:pPr>
            <a:r>
              <a:rPr lang="en-US" sz="1400" b="1" kern="0" dirty="0">
                <a:solidFill>
                  <a:srgbClr val="000000"/>
                </a:solidFill>
                <a:latin typeface="Arial" charset="0"/>
              </a:rPr>
              <a:t>&lt; 1 event of background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9"/>
          <p:cNvSpPr txBox="1">
            <a:spLocks noChangeArrowheads="1"/>
          </p:cNvSpPr>
          <p:nvPr/>
        </p:nvSpPr>
        <p:spPr bwMode="auto">
          <a:xfrm>
            <a:off x="304800" y="838200"/>
            <a:ext cx="5486400" cy="5354638"/>
          </a:xfrm>
          <a:prstGeom prst="rect">
            <a:avLst/>
          </a:prstGeom>
          <a:noFill/>
          <a:ln w="9525">
            <a:noFill/>
            <a:miter lim="800000"/>
            <a:headEnd/>
            <a:tailEnd/>
          </a:ln>
        </p:spPr>
        <p:txBody>
          <a:bodyPr>
            <a:spAutoFit/>
          </a:bodyPr>
          <a:lstStyle/>
          <a:p>
            <a:r>
              <a:rPr lang="en-US" sz="1600" b="1">
                <a:solidFill>
                  <a:srgbClr val="FF0000"/>
                </a:solidFill>
                <a:sym typeface="Wingdings" pitchFamily="2" charset="2"/>
              </a:rPr>
              <a:t>Electron, Hole Movement:</a:t>
            </a:r>
          </a:p>
          <a:p>
            <a:r>
              <a:rPr lang="en-US" sz="1400" b="1">
                <a:solidFill>
                  <a:srgbClr val="002060"/>
                </a:solidFill>
                <a:sym typeface="Wingdings" pitchFamily="2" charset="2"/>
              </a:rPr>
              <a:t>It is possible to treat electrons in the conduction band and holes in the valence band similar to free particles, but with an effective mass different from elementary electrons not embedded in the lattice. </a:t>
            </a:r>
          </a:p>
          <a:p>
            <a:endParaRPr lang="en-US" sz="1400" b="1">
              <a:solidFill>
                <a:srgbClr val="002060"/>
              </a:solidFill>
              <a:sym typeface="Wingdings" pitchFamily="2" charset="2"/>
            </a:endParaRPr>
          </a:p>
          <a:p>
            <a:r>
              <a:rPr lang="en-US" sz="1400" b="1">
                <a:solidFill>
                  <a:srgbClr val="008000"/>
                </a:solidFill>
                <a:sym typeface="Wingdings" pitchFamily="2" charset="2"/>
              </a:rPr>
              <a:t>This mass is furthermore dependent on other parameters such as the direction of movement with respect to the crystal axis. All this follows from the QM treatment of the crystal (solid state physics).</a:t>
            </a:r>
          </a:p>
          <a:p>
            <a:endParaRPr lang="en-US" sz="1600" b="1">
              <a:solidFill>
                <a:srgbClr val="002060"/>
              </a:solidFill>
              <a:sym typeface="Wingdings" pitchFamily="2" charset="2"/>
            </a:endParaRPr>
          </a:p>
          <a:p>
            <a:r>
              <a:rPr lang="en-US" sz="1600" b="1">
                <a:solidFill>
                  <a:srgbClr val="FF0000"/>
                </a:solidFill>
                <a:sym typeface="Wingdings" pitchFamily="2" charset="2"/>
              </a:rPr>
              <a:t>Cooling:</a:t>
            </a:r>
          </a:p>
          <a:p>
            <a:r>
              <a:rPr lang="en-US" sz="1400" b="1">
                <a:solidFill>
                  <a:srgbClr val="002060"/>
                </a:solidFill>
                <a:sym typeface="Wingdings" pitchFamily="2" charset="2"/>
              </a:rPr>
              <a:t>If we want to use a semiconductor as a detector for charged particles, the number of charge carriers in the conduction band due to thermal excitation must be smaller than the number of charge carriers in the conduction band produced by the passage of a charged particle.</a:t>
            </a:r>
          </a:p>
          <a:p>
            <a:endParaRPr lang="en-US" sz="1400" b="1">
              <a:solidFill>
                <a:srgbClr val="002060"/>
              </a:solidFill>
              <a:sym typeface="Wingdings" pitchFamily="2" charset="2"/>
            </a:endParaRPr>
          </a:p>
          <a:p>
            <a:r>
              <a:rPr lang="en-US" sz="1400" b="1">
                <a:solidFill>
                  <a:srgbClr val="008000"/>
                </a:solidFill>
                <a:sym typeface="Wingdings" pitchFamily="2" charset="2"/>
              </a:rPr>
              <a:t>Diamond (E</a:t>
            </a:r>
            <a:r>
              <a:rPr lang="en-US" sz="1400" b="1" baseline="-25000">
                <a:solidFill>
                  <a:srgbClr val="008000"/>
                </a:solidFill>
                <a:sym typeface="Wingdings" pitchFamily="2" charset="2"/>
              </a:rPr>
              <a:t>g</a:t>
            </a:r>
            <a:r>
              <a:rPr lang="en-US" sz="1400" b="1">
                <a:solidFill>
                  <a:srgbClr val="008000"/>
                </a:solidFill>
                <a:sym typeface="Wingdings" pitchFamily="2" charset="2"/>
              </a:rPr>
              <a:t>=5.5eV) can be used for particle </a:t>
            </a:r>
          </a:p>
          <a:p>
            <a:r>
              <a:rPr lang="en-US" sz="1400" b="1">
                <a:solidFill>
                  <a:srgbClr val="008000"/>
                </a:solidFill>
                <a:sym typeface="Wingdings" pitchFamily="2" charset="2"/>
              </a:rPr>
              <a:t>detection at room temperature, </a:t>
            </a:r>
          </a:p>
          <a:p>
            <a:r>
              <a:rPr lang="en-US" sz="1400" b="1">
                <a:solidFill>
                  <a:srgbClr val="008000"/>
                </a:solidFill>
                <a:sym typeface="Wingdings" pitchFamily="2" charset="2"/>
              </a:rPr>
              <a:t>Silicon (E</a:t>
            </a:r>
            <a:r>
              <a:rPr lang="en-US" sz="1400" b="1" baseline="-25000">
                <a:solidFill>
                  <a:srgbClr val="008000"/>
                </a:solidFill>
                <a:sym typeface="Wingdings" pitchFamily="2" charset="2"/>
              </a:rPr>
              <a:t>g</a:t>
            </a:r>
            <a:r>
              <a:rPr lang="en-US" sz="1400" b="1">
                <a:solidFill>
                  <a:srgbClr val="008000"/>
                </a:solidFill>
                <a:sym typeface="Wingdings" pitchFamily="2" charset="2"/>
              </a:rPr>
              <a:t>=1.12 eV) and Germanium (E</a:t>
            </a:r>
            <a:r>
              <a:rPr lang="en-US" sz="1400" b="1" baseline="-25000">
                <a:solidFill>
                  <a:srgbClr val="008000"/>
                </a:solidFill>
                <a:sym typeface="Wingdings" pitchFamily="2" charset="2"/>
              </a:rPr>
              <a:t>g</a:t>
            </a:r>
            <a:r>
              <a:rPr lang="en-US" sz="1400" b="1">
                <a:solidFill>
                  <a:srgbClr val="008000"/>
                </a:solidFill>
                <a:sym typeface="Wingdings" pitchFamily="2" charset="2"/>
              </a:rPr>
              <a:t>=0.66eV) </a:t>
            </a:r>
          </a:p>
          <a:p>
            <a:r>
              <a:rPr lang="en-US" sz="1400" b="1">
                <a:solidFill>
                  <a:srgbClr val="008000"/>
                </a:solidFill>
                <a:sym typeface="Wingdings" pitchFamily="2" charset="2"/>
              </a:rPr>
              <a:t>must be cooled,  or the free charge carriers </a:t>
            </a:r>
          </a:p>
          <a:p>
            <a:r>
              <a:rPr lang="en-US" sz="1400" b="1">
                <a:solidFill>
                  <a:srgbClr val="008000"/>
                </a:solidFill>
                <a:sym typeface="Wingdings" pitchFamily="2" charset="2"/>
              </a:rPr>
              <a:t>must be eliminated by other tricks  doping  see later.</a:t>
            </a:r>
            <a:endParaRPr lang="en-US" sz="1400" b="1">
              <a:solidFill>
                <a:srgbClr val="008000"/>
              </a:solidFill>
            </a:endParaRPr>
          </a:p>
          <a:p>
            <a:endParaRPr lang="en-US" sz="1400" b="1">
              <a:solidFill>
                <a:srgbClr val="002060"/>
              </a:solidFill>
              <a:sym typeface="Wingdings" pitchFamily="2" charset="2"/>
            </a:endParaRPr>
          </a:p>
        </p:txBody>
      </p:sp>
      <p:sp>
        <p:nvSpPr>
          <p:cNvPr id="11267" name="Footer Placeholder 5"/>
          <p:cNvSpPr>
            <a:spLocks noGrp="1"/>
          </p:cNvSpPr>
          <p:nvPr>
            <p:ph type="ftr" sz="quarter" idx="11"/>
          </p:nvPr>
        </p:nvSpPr>
        <p:spPr>
          <a:noFill/>
        </p:spPr>
        <p:txBody>
          <a:bodyPr/>
          <a:lstStyle/>
          <a:p>
            <a:r>
              <a:rPr lang="en-US" smtClean="0"/>
              <a:t>W. Riegler/CERN</a:t>
            </a:r>
          </a:p>
        </p:txBody>
      </p:sp>
      <p:sp>
        <p:nvSpPr>
          <p:cNvPr id="11268" name="Slide Number Placeholder 4"/>
          <p:cNvSpPr>
            <a:spLocks noGrp="1"/>
          </p:cNvSpPr>
          <p:nvPr>
            <p:ph type="sldNum" sz="quarter" idx="12"/>
          </p:nvPr>
        </p:nvSpPr>
        <p:spPr>
          <a:noFill/>
        </p:spPr>
        <p:txBody>
          <a:bodyPr/>
          <a:lstStyle/>
          <a:p>
            <a:fld id="{17F8EABE-1BC0-4161-94BB-2F912E201499}" type="slidenum">
              <a:rPr lang="en-US" smtClean="0"/>
              <a:pPr/>
              <a:t>6</a:t>
            </a:fld>
            <a:endParaRPr lang="en-US" smtClean="0"/>
          </a:p>
        </p:txBody>
      </p:sp>
      <p:sp>
        <p:nvSpPr>
          <p:cNvPr id="11269" name="Rectangle 6"/>
          <p:cNvSpPr>
            <a:spLocks noChangeArrowheads="1"/>
          </p:cNvSpPr>
          <p:nvPr/>
        </p:nvSpPr>
        <p:spPr bwMode="auto">
          <a:xfrm>
            <a:off x="2514600" y="152400"/>
            <a:ext cx="3800475" cy="523875"/>
          </a:xfrm>
          <a:prstGeom prst="rect">
            <a:avLst/>
          </a:prstGeom>
          <a:noFill/>
          <a:ln w="9525">
            <a:noFill/>
            <a:miter lim="800000"/>
            <a:headEnd/>
            <a:tailEnd/>
          </a:ln>
        </p:spPr>
        <p:txBody>
          <a:bodyPr wrap="none">
            <a:spAutoFit/>
          </a:bodyPr>
          <a:lstStyle/>
          <a:p>
            <a:r>
              <a:rPr lang="en-US" sz="2800" b="1">
                <a:solidFill>
                  <a:srgbClr val="FF0000"/>
                </a:solidFill>
              </a:rPr>
              <a:t>Solid State Detectors</a:t>
            </a:r>
          </a:p>
        </p:txBody>
      </p:sp>
      <p:grpSp>
        <p:nvGrpSpPr>
          <p:cNvPr id="11270" name="Group 9"/>
          <p:cNvGrpSpPr>
            <a:grpSpLocks/>
          </p:cNvGrpSpPr>
          <p:nvPr/>
        </p:nvGrpSpPr>
        <p:grpSpPr bwMode="auto">
          <a:xfrm>
            <a:off x="5638800" y="2667000"/>
            <a:ext cx="3505200" cy="2209800"/>
            <a:chOff x="152400" y="1447800"/>
            <a:chExt cx="5943600" cy="3657600"/>
          </a:xfrm>
        </p:grpSpPr>
        <p:pic>
          <p:nvPicPr>
            <p:cNvPr id="11271" name="Picture 2" descr="Image:Bändermodell-Potentialtöpfe.png">
              <a:hlinkClick r:id="rId2"/>
            </p:cNvPr>
            <p:cNvPicPr>
              <a:picLocks noChangeAspect="1" noChangeArrowheads="1"/>
            </p:cNvPicPr>
            <p:nvPr/>
          </p:nvPicPr>
          <p:blipFill>
            <a:blip r:embed="rId3" cstate="print"/>
            <a:srcRect/>
            <a:stretch>
              <a:fillRect/>
            </a:stretch>
          </p:blipFill>
          <p:spPr bwMode="auto">
            <a:xfrm>
              <a:off x="152400" y="2362200"/>
              <a:ext cx="5647763" cy="2743200"/>
            </a:xfrm>
            <a:prstGeom prst="rect">
              <a:avLst/>
            </a:prstGeom>
            <a:noFill/>
            <a:ln w="9525">
              <a:noFill/>
              <a:miter lim="800000"/>
              <a:headEnd/>
              <a:tailEnd/>
            </a:ln>
          </p:spPr>
        </p:pic>
        <p:sp>
          <p:nvSpPr>
            <p:cNvPr id="7" name="Rectangle 6"/>
            <p:cNvSpPr/>
            <p:nvPr/>
          </p:nvSpPr>
          <p:spPr>
            <a:xfrm>
              <a:off x="914194" y="1905000"/>
              <a:ext cx="4420014" cy="2286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914194" y="1447800"/>
              <a:ext cx="4420014" cy="2286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p:cNvCxnSpPr/>
            <p:nvPr/>
          </p:nvCxnSpPr>
          <p:spPr>
            <a:xfrm>
              <a:off x="456580" y="1447800"/>
              <a:ext cx="5639420" cy="262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Footer Placeholder 3"/>
          <p:cNvSpPr>
            <a:spLocks noGrp="1"/>
          </p:cNvSpPr>
          <p:nvPr>
            <p:ph type="ftr" sz="quarter" idx="11"/>
          </p:nvPr>
        </p:nvSpPr>
        <p:spPr>
          <a:noFill/>
        </p:spPr>
        <p:txBody>
          <a:bodyPr/>
          <a:lstStyle/>
          <a:p>
            <a:r>
              <a:rPr lang="de-AT" smtClean="0"/>
              <a:t>W. Riegler/CERN</a:t>
            </a:r>
          </a:p>
        </p:txBody>
      </p:sp>
      <p:sp>
        <p:nvSpPr>
          <p:cNvPr id="74755" name="Slide Number Placeholder 4"/>
          <p:cNvSpPr>
            <a:spLocks noGrp="1"/>
          </p:cNvSpPr>
          <p:nvPr>
            <p:ph type="sldNum" sz="quarter" idx="12"/>
          </p:nvPr>
        </p:nvSpPr>
        <p:spPr>
          <a:noFill/>
        </p:spPr>
        <p:txBody>
          <a:bodyPr/>
          <a:lstStyle/>
          <a:p>
            <a:fld id="{E4566E99-B02F-400A-8A42-B9933D8186B9}" type="slidenum">
              <a:rPr lang="en-US" smtClean="0"/>
              <a:pPr/>
              <a:t>60</a:t>
            </a:fld>
            <a:endParaRPr lang="en-US" smtClean="0"/>
          </a:p>
        </p:txBody>
      </p:sp>
      <p:sp>
        <p:nvSpPr>
          <p:cNvPr id="1533954" name="Text Box 2"/>
          <p:cNvSpPr txBox="1">
            <a:spLocks noChangeArrowheads="1"/>
          </p:cNvSpPr>
          <p:nvPr/>
        </p:nvSpPr>
        <p:spPr bwMode="auto">
          <a:xfrm>
            <a:off x="457200" y="1524000"/>
            <a:ext cx="7926388" cy="4278094"/>
          </a:xfrm>
          <a:prstGeom prst="rect">
            <a:avLst/>
          </a:prstGeom>
          <a:noFill/>
          <a:ln w="9525">
            <a:noFill/>
            <a:miter lim="800000"/>
            <a:headEnd/>
            <a:tailEnd/>
          </a:ln>
          <a:effectLst/>
        </p:spPr>
        <p:txBody>
          <a:bodyPr anchor="ctr">
            <a:spAutoFit/>
          </a:bodyPr>
          <a:lstStyle/>
          <a:p>
            <a:pPr>
              <a:defRPr/>
            </a:pPr>
            <a:r>
              <a:rPr lang="en-US" b="1" dirty="0">
                <a:solidFill>
                  <a:srgbClr val="009900"/>
                </a:solidFill>
                <a:cs typeface="Arial" pitchFamily="34" charset="0"/>
              </a:rPr>
              <a:t>For 1 </a:t>
            </a:r>
            <a:r>
              <a:rPr lang="en-US" b="1" dirty="0" smtClean="0">
                <a:solidFill>
                  <a:srgbClr val="009900"/>
                </a:solidFill>
                <a:cs typeface="Arial" pitchFamily="34" charset="0"/>
              </a:rPr>
              <a:t>year </a:t>
            </a:r>
            <a:r>
              <a:rPr lang="en-US" b="1" dirty="0">
                <a:solidFill>
                  <a:srgbClr val="009900"/>
                </a:solidFill>
                <a:cs typeface="Arial" pitchFamily="34" charset="0"/>
              </a:rPr>
              <a:t>of CNGS operation, we expect:</a:t>
            </a:r>
          </a:p>
          <a:p>
            <a:pPr>
              <a:defRPr/>
            </a:pPr>
            <a:r>
              <a:rPr lang="en-US" b="1" dirty="0">
                <a:cs typeface="Arial" pitchFamily="34" charset="0"/>
              </a:rPr>
              <a:t>	</a:t>
            </a:r>
          </a:p>
          <a:p>
            <a:pPr>
              <a:defRPr/>
            </a:pPr>
            <a:r>
              <a:rPr lang="en-US" b="1" dirty="0">
                <a:solidFill>
                  <a:srgbClr val="0070C0"/>
                </a:solidFill>
                <a:cs typeface="Arial" pitchFamily="34" charset="0"/>
              </a:rPr>
              <a:t>protons on target</a:t>
            </a:r>
            <a:r>
              <a:rPr lang="en-US" b="1" dirty="0">
                <a:cs typeface="Arial" pitchFamily="34" charset="0"/>
              </a:rPr>
              <a:t>				</a:t>
            </a:r>
            <a:r>
              <a:rPr lang="en-US" b="1" dirty="0">
                <a:solidFill>
                  <a:srgbClr val="0070C0"/>
                </a:solidFill>
                <a:cs typeface="Arial" pitchFamily="34" charset="0"/>
              </a:rPr>
              <a:t>2 x </a:t>
            </a:r>
            <a:r>
              <a:rPr lang="en-US" b="1" dirty="0" smtClean="0">
                <a:solidFill>
                  <a:srgbClr val="0070C0"/>
                </a:solidFill>
                <a:cs typeface="Arial" pitchFamily="34" charset="0"/>
              </a:rPr>
              <a:t>10</a:t>
            </a:r>
            <a:r>
              <a:rPr lang="en-US" b="1" baseline="30000" dirty="0" smtClean="0">
                <a:solidFill>
                  <a:srgbClr val="0070C0"/>
                </a:solidFill>
                <a:cs typeface="Arial" pitchFamily="34" charset="0"/>
              </a:rPr>
              <a:t>19</a:t>
            </a:r>
            <a:r>
              <a:rPr lang="en-US" b="1" dirty="0" smtClean="0">
                <a:solidFill>
                  <a:srgbClr val="0070C0"/>
                </a:solidFill>
                <a:cs typeface="Arial" pitchFamily="34" charset="0"/>
              </a:rPr>
              <a:t> </a:t>
            </a:r>
            <a:endParaRPr lang="en-US" b="1" dirty="0">
              <a:solidFill>
                <a:srgbClr val="0070C0"/>
              </a:solidFill>
              <a:cs typeface="Arial" pitchFamily="34" charset="0"/>
            </a:endParaRPr>
          </a:p>
          <a:p>
            <a:pPr>
              <a:defRPr/>
            </a:pPr>
            <a:endParaRPr lang="en-US" b="1" dirty="0">
              <a:solidFill>
                <a:srgbClr val="009900"/>
              </a:solidFill>
              <a:cs typeface="Arial" pitchFamily="34" charset="0"/>
            </a:endParaRPr>
          </a:p>
          <a:p>
            <a:pPr>
              <a:defRPr/>
            </a:pPr>
            <a:r>
              <a:rPr lang="en-US" b="1" dirty="0" err="1">
                <a:solidFill>
                  <a:srgbClr val="009900"/>
                </a:solidFill>
                <a:cs typeface="Arial" pitchFamily="34" charset="0"/>
              </a:rPr>
              <a:t>pions</a:t>
            </a:r>
            <a:r>
              <a:rPr lang="en-US" b="1" dirty="0">
                <a:solidFill>
                  <a:srgbClr val="009900"/>
                </a:solidFill>
                <a:cs typeface="Arial" pitchFamily="34" charset="0"/>
              </a:rPr>
              <a:t> / </a:t>
            </a:r>
            <a:r>
              <a:rPr lang="en-US" b="1" dirty="0" err="1">
                <a:solidFill>
                  <a:srgbClr val="009900"/>
                </a:solidFill>
                <a:cs typeface="Arial" pitchFamily="34" charset="0"/>
              </a:rPr>
              <a:t>kaons</a:t>
            </a:r>
            <a:r>
              <a:rPr lang="en-US" b="1" dirty="0">
                <a:solidFill>
                  <a:srgbClr val="009900"/>
                </a:solidFill>
                <a:cs typeface="Arial" pitchFamily="34" charset="0"/>
              </a:rPr>
              <a:t> at entrance to decay tunnel</a:t>
            </a:r>
            <a:r>
              <a:rPr lang="en-US" b="1" dirty="0">
                <a:cs typeface="Arial" pitchFamily="34" charset="0"/>
              </a:rPr>
              <a:t>		</a:t>
            </a:r>
            <a:r>
              <a:rPr lang="en-US" b="1" dirty="0">
                <a:solidFill>
                  <a:srgbClr val="009900"/>
                </a:solidFill>
                <a:cs typeface="Arial" pitchFamily="34" charset="0"/>
              </a:rPr>
              <a:t>3 x </a:t>
            </a:r>
            <a:r>
              <a:rPr lang="en-US" b="1" dirty="0" smtClean="0">
                <a:solidFill>
                  <a:srgbClr val="009900"/>
                </a:solidFill>
                <a:cs typeface="Arial" pitchFamily="34" charset="0"/>
              </a:rPr>
              <a:t>10</a:t>
            </a:r>
            <a:r>
              <a:rPr lang="en-US" b="1" baseline="30000" dirty="0" smtClean="0">
                <a:solidFill>
                  <a:srgbClr val="009900"/>
                </a:solidFill>
                <a:cs typeface="Arial" pitchFamily="34" charset="0"/>
              </a:rPr>
              <a:t>19</a:t>
            </a:r>
            <a:r>
              <a:rPr lang="en-US" b="1" dirty="0" smtClean="0">
                <a:solidFill>
                  <a:srgbClr val="009900"/>
                </a:solidFill>
                <a:cs typeface="Arial" pitchFamily="34" charset="0"/>
              </a:rPr>
              <a:t>  </a:t>
            </a:r>
            <a:endParaRPr lang="en-US" b="1" dirty="0">
              <a:solidFill>
                <a:srgbClr val="009900"/>
              </a:solidFill>
              <a:cs typeface="Arial" pitchFamily="34" charset="0"/>
            </a:endParaRPr>
          </a:p>
          <a:p>
            <a:pPr>
              <a:defRPr/>
            </a:pPr>
            <a:endParaRPr lang="en-US" b="1" dirty="0">
              <a:cs typeface="Arial" pitchFamily="34" charset="0"/>
            </a:endParaRPr>
          </a:p>
          <a:p>
            <a:pPr>
              <a:defRPr/>
            </a:pPr>
            <a:r>
              <a:rPr lang="en-US" dirty="0">
                <a:solidFill>
                  <a:schemeClr val="accent1">
                    <a:lumMod val="50000"/>
                  </a:schemeClr>
                </a:solidFill>
                <a:latin typeface="Symbol" pitchFamily="18" charset="2"/>
              </a:rPr>
              <a:t>n</a:t>
            </a:r>
            <a:r>
              <a:rPr lang="en-US" baseline="-25000" dirty="0">
                <a:solidFill>
                  <a:schemeClr val="accent1">
                    <a:lumMod val="50000"/>
                  </a:schemeClr>
                </a:solidFill>
                <a:latin typeface="Symbol" pitchFamily="18" charset="2"/>
              </a:rPr>
              <a:t>m</a:t>
            </a:r>
            <a:r>
              <a:rPr lang="en-US" b="1" dirty="0">
                <a:solidFill>
                  <a:schemeClr val="accent1">
                    <a:lumMod val="50000"/>
                  </a:schemeClr>
                </a:solidFill>
                <a:cs typeface="Arial" pitchFamily="34" charset="0"/>
              </a:rPr>
              <a:t> in direction of Gran </a:t>
            </a:r>
            <a:r>
              <a:rPr lang="en-US" b="1" dirty="0" err="1">
                <a:solidFill>
                  <a:schemeClr val="accent1">
                    <a:lumMod val="50000"/>
                  </a:schemeClr>
                </a:solidFill>
                <a:cs typeface="Arial" pitchFamily="34" charset="0"/>
              </a:rPr>
              <a:t>Sasso</a:t>
            </a:r>
            <a:r>
              <a:rPr lang="en-US" b="1" dirty="0">
                <a:solidFill>
                  <a:schemeClr val="accent1">
                    <a:lumMod val="50000"/>
                  </a:schemeClr>
                </a:solidFill>
                <a:cs typeface="Arial" pitchFamily="34" charset="0"/>
              </a:rPr>
              <a:t> </a:t>
            </a:r>
            <a:r>
              <a:rPr lang="en-US" b="1" dirty="0">
                <a:cs typeface="Arial" pitchFamily="34" charset="0"/>
              </a:rPr>
              <a:t>			</a:t>
            </a:r>
            <a:r>
              <a:rPr lang="en-US" b="1" dirty="0" smtClean="0">
                <a:solidFill>
                  <a:srgbClr val="0070C0"/>
                </a:solidFill>
                <a:cs typeface="Arial" pitchFamily="34" charset="0"/>
              </a:rPr>
              <a:t>10</a:t>
            </a:r>
            <a:r>
              <a:rPr lang="en-US" b="1" baseline="30000" dirty="0" smtClean="0">
                <a:solidFill>
                  <a:srgbClr val="0070C0"/>
                </a:solidFill>
                <a:cs typeface="Arial" pitchFamily="34" charset="0"/>
              </a:rPr>
              <a:t>19</a:t>
            </a:r>
            <a:endParaRPr lang="en-US" b="1" baseline="30000" dirty="0">
              <a:solidFill>
                <a:srgbClr val="0070C0"/>
              </a:solidFill>
              <a:cs typeface="Arial" pitchFamily="34" charset="0"/>
            </a:endParaRPr>
          </a:p>
          <a:p>
            <a:pPr>
              <a:defRPr/>
            </a:pPr>
            <a:endParaRPr lang="en-US" b="1" baseline="30000" dirty="0">
              <a:cs typeface="Arial" pitchFamily="34" charset="0"/>
            </a:endParaRPr>
          </a:p>
          <a:p>
            <a:pPr>
              <a:defRPr/>
            </a:pPr>
            <a:r>
              <a:rPr lang="en-US" dirty="0">
                <a:solidFill>
                  <a:srgbClr val="009900"/>
                </a:solidFill>
                <a:latin typeface="Symbol" pitchFamily="18" charset="2"/>
              </a:rPr>
              <a:t>n</a:t>
            </a:r>
            <a:r>
              <a:rPr lang="en-US" baseline="-25000" dirty="0">
                <a:solidFill>
                  <a:srgbClr val="009900"/>
                </a:solidFill>
                <a:latin typeface="Symbol" pitchFamily="18" charset="2"/>
              </a:rPr>
              <a:t>m</a:t>
            </a:r>
            <a:r>
              <a:rPr lang="en-US" b="1" dirty="0">
                <a:solidFill>
                  <a:srgbClr val="009900"/>
                </a:solidFill>
                <a:cs typeface="Arial" pitchFamily="34" charset="0"/>
              </a:rPr>
              <a:t> in 100 m</a:t>
            </a:r>
            <a:r>
              <a:rPr lang="en-US" b="1" baseline="30000" dirty="0">
                <a:solidFill>
                  <a:srgbClr val="009900"/>
                </a:solidFill>
                <a:cs typeface="Arial" pitchFamily="34" charset="0"/>
              </a:rPr>
              <a:t>2</a:t>
            </a:r>
            <a:r>
              <a:rPr lang="en-US" b="1" dirty="0">
                <a:solidFill>
                  <a:srgbClr val="009900"/>
                </a:solidFill>
                <a:cs typeface="Arial" pitchFamily="34" charset="0"/>
              </a:rPr>
              <a:t> at Gran </a:t>
            </a:r>
            <a:r>
              <a:rPr lang="en-US" b="1" dirty="0" err="1">
                <a:solidFill>
                  <a:srgbClr val="009900"/>
                </a:solidFill>
                <a:cs typeface="Arial" pitchFamily="34" charset="0"/>
              </a:rPr>
              <a:t>Sasso</a:t>
            </a:r>
            <a:r>
              <a:rPr lang="en-US" b="1" dirty="0">
                <a:solidFill>
                  <a:srgbClr val="009900"/>
                </a:solidFill>
                <a:cs typeface="Arial" pitchFamily="34" charset="0"/>
              </a:rPr>
              <a:t> 			3 x </a:t>
            </a:r>
            <a:r>
              <a:rPr lang="en-US" b="1" dirty="0" smtClean="0">
                <a:solidFill>
                  <a:srgbClr val="009900"/>
                </a:solidFill>
                <a:cs typeface="Arial" pitchFamily="34" charset="0"/>
              </a:rPr>
              <a:t>10</a:t>
            </a:r>
            <a:r>
              <a:rPr lang="en-US" b="1" baseline="30000" dirty="0" smtClean="0">
                <a:solidFill>
                  <a:srgbClr val="009900"/>
                </a:solidFill>
                <a:cs typeface="Arial" pitchFamily="34" charset="0"/>
              </a:rPr>
              <a:t>14</a:t>
            </a:r>
          </a:p>
          <a:p>
            <a:pPr>
              <a:defRPr/>
            </a:pPr>
            <a:endParaRPr lang="en-US" b="1" baseline="30000" dirty="0" smtClean="0">
              <a:solidFill>
                <a:srgbClr val="009900"/>
              </a:solidFill>
              <a:cs typeface="Arial" pitchFamily="34" charset="0"/>
            </a:endParaRPr>
          </a:p>
          <a:p>
            <a:pPr>
              <a:defRPr/>
            </a:pPr>
            <a:r>
              <a:rPr lang="en-US" sz="2400" b="1" dirty="0" smtClean="0">
                <a:solidFill>
                  <a:schemeClr val="accent1">
                    <a:lumMod val="50000"/>
                  </a:schemeClr>
                </a:solidFill>
                <a:latin typeface="Symbol" pitchFamily="18" charset="2"/>
              </a:rPr>
              <a:t>n</a:t>
            </a:r>
            <a:r>
              <a:rPr lang="en-US" sz="2400" b="1" baseline="-25000" dirty="0" smtClean="0">
                <a:solidFill>
                  <a:schemeClr val="accent1">
                    <a:lumMod val="50000"/>
                  </a:schemeClr>
                </a:solidFill>
                <a:latin typeface="Symbol" pitchFamily="18" charset="2"/>
              </a:rPr>
              <a:t>m</a:t>
            </a:r>
            <a:r>
              <a:rPr lang="en-US" b="1" dirty="0" smtClean="0">
                <a:solidFill>
                  <a:schemeClr val="accent1">
                    <a:lumMod val="50000"/>
                  </a:schemeClr>
                </a:solidFill>
                <a:latin typeface="Arial" charset="0"/>
              </a:rPr>
              <a:t> events per day in OPERA               		 </a:t>
            </a:r>
            <a:r>
              <a:rPr lang="en-US" b="1" dirty="0" smtClean="0">
                <a:solidFill>
                  <a:schemeClr val="accent1">
                    <a:lumMod val="50000"/>
                  </a:schemeClr>
                </a:solidFill>
                <a:latin typeface="Arial" charset="0"/>
                <a:sym typeface="Symbol" pitchFamily="18" charset="2"/>
              </a:rPr>
              <a:t> </a:t>
            </a:r>
            <a:r>
              <a:rPr lang="en-US" b="1" dirty="0" smtClean="0">
                <a:solidFill>
                  <a:schemeClr val="accent1">
                    <a:lumMod val="50000"/>
                  </a:schemeClr>
                </a:solidFill>
                <a:latin typeface="Arial" charset="0"/>
              </a:rPr>
              <a:t>2500      </a:t>
            </a:r>
          </a:p>
          <a:p>
            <a:pPr>
              <a:defRPr/>
            </a:pPr>
            <a:endParaRPr lang="en-US" b="1" dirty="0" smtClean="0">
              <a:solidFill>
                <a:schemeClr val="accent1">
                  <a:lumMod val="50000"/>
                </a:schemeClr>
              </a:solidFill>
              <a:latin typeface="Arial" charset="0"/>
            </a:endParaRPr>
          </a:p>
          <a:p>
            <a:pPr>
              <a:defRPr/>
            </a:pPr>
            <a:r>
              <a:rPr lang="en-US" sz="2400" b="1" dirty="0" err="1" smtClean="0">
                <a:solidFill>
                  <a:srgbClr val="FC0128"/>
                </a:solidFill>
                <a:latin typeface="Symbol" pitchFamily="18" charset="2"/>
              </a:rPr>
              <a:t>n</a:t>
            </a:r>
            <a:r>
              <a:rPr lang="en-US" sz="2400" b="1" baseline="-25000" dirty="0" err="1" smtClean="0">
                <a:solidFill>
                  <a:srgbClr val="FC0128"/>
                </a:solidFill>
                <a:latin typeface="Symbol" pitchFamily="18" charset="2"/>
              </a:rPr>
              <a:t>t</a:t>
            </a:r>
            <a:r>
              <a:rPr lang="en-US" b="1" dirty="0" smtClean="0">
                <a:solidFill>
                  <a:srgbClr val="FC0128"/>
                </a:solidFill>
              </a:rPr>
              <a:t> events</a:t>
            </a:r>
            <a:r>
              <a:rPr lang="en-US" b="1" dirty="0" smtClean="0">
                <a:solidFill>
                  <a:schemeClr val="tx2"/>
                </a:solidFill>
              </a:rPr>
              <a:t> (from oscillation)       </a:t>
            </a:r>
            <a:r>
              <a:rPr lang="en-US" b="1" dirty="0" smtClean="0"/>
              <a:t>      		</a:t>
            </a:r>
            <a:r>
              <a:rPr lang="en-US" b="1" dirty="0" smtClean="0">
                <a:solidFill>
                  <a:srgbClr val="FC0128"/>
                </a:solidFill>
                <a:sym typeface="Symbol" pitchFamily="18" charset="2"/>
              </a:rPr>
              <a:t> </a:t>
            </a:r>
            <a:r>
              <a:rPr lang="en-US" b="1" dirty="0" smtClean="0">
                <a:solidFill>
                  <a:srgbClr val="FC0128"/>
                </a:solidFill>
              </a:rPr>
              <a:t>2 </a:t>
            </a:r>
          </a:p>
          <a:p>
            <a:pPr>
              <a:defRPr/>
            </a:pPr>
            <a:r>
              <a:rPr lang="en-US" dirty="0" smtClean="0">
                <a:solidFill>
                  <a:schemeClr val="accent1">
                    <a:lumMod val="50000"/>
                  </a:schemeClr>
                </a:solidFill>
                <a:latin typeface="Arial" charset="0"/>
              </a:rPr>
              <a:t>  </a:t>
            </a:r>
          </a:p>
          <a:p>
            <a:pPr>
              <a:defRPr/>
            </a:pPr>
            <a:endParaRPr lang="en-US" b="1" baseline="30000" dirty="0">
              <a:solidFill>
                <a:srgbClr val="009900"/>
              </a:solidFill>
              <a:cs typeface="Arial" pitchFamily="34" charset="0"/>
            </a:endParaRPr>
          </a:p>
        </p:txBody>
      </p:sp>
      <p:sp>
        <p:nvSpPr>
          <p:cNvPr id="74759" name="Rectangle 5"/>
          <p:cNvSpPr>
            <a:spLocks noGrp="1" noChangeArrowheads="1"/>
          </p:cNvSpPr>
          <p:nvPr>
            <p:ph type="title"/>
          </p:nvPr>
        </p:nvSpPr>
        <p:spPr/>
        <p:txBody>
          <a:bodyPr/>
          <a:lstStyle/>
          <a:p>
            <a:r>
              <a:rPr lang="en-US" sz="3200" b="1" dirty="0" smtClean="0">
                <a:solidFill>
                  <a:srgbClr val="FF0000"/>
                </a:solidFill>
              </a:rPr>
              <a:t>Neutrinos at CNGS: Some Numbers</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Footer Placeholder 3"/>
          <p:cNvSpPr>
            <a:spLocks noGrp="1"/>
          </p:cNvSpPr>
          <p:nvPr>
            <p:ph type="ftr" sz="quarter" idx="11"/>
          </p:nvPr>
        </p:nvSpPr>
        <p:spPr>
          <a:noFill/>
        </p:spPr>
        <p:txBody>
          <a:bodyPr/>
          <a:lstStyle/>
          <a:p>
            <a:r>
              <a:rPr lang="de-AT" smtClean="0"/>
              <a:t>W. Riegler/CERN</a:t>
            </a:r>
          </a:p>
        </p:txBody>
      </p:sp>
      <p:sp>
        <p:nvSpPr>
          <p:cNvPr id="79875" name="Slide Number Placeholder 4"/>
          <p:cNvSpPr>
            <a:spLocks noGrp="1"/>
          </p:cNvSpPr>
          <p:nvPr>
            <p:ph type="sldNum" sz="quarter" idx="12"/>
          </p:nvPr>
        </p:nvSpPr>
        <p:spPr>
          <a:noFill/>
        </p:spPr>
        <p:txBody>
          <a:bodyPr/>
          <a:lstStyle/>
          <a:p>
            <a:fld id="{0A7DE398-01A4-4EB4-9BA9-23067993CF5B}" type="slidenum">
              <a:rPr lang="en-US" smtClean="0"/>
              <a:pPr/>
              <a:t>61</a:t>
            </a:fld>
            <a:endParaRPr lang="en-US" smtClean="0"/>
          </a:p>
        </p:txBody>
      </p:sp>
      <p:sp>
        <p:nvSpPr>
          <p:cNvPr id="1158146" name="Text Box 2"/>
          <p:cNvSpPr txBox="1">
            <a:spLocks noChangeArrowheads="1"/>
          </p:cNvSpPr>
          <p:nvPr/>
        </p:nvSpPr>
        <p:spPr bwMode="auto">
          <a:xfrm>
            <a:off x="381000" y="2057400"/>
            <a:ext cx="3903663" cy="646113"/>
          </a:xfrm>
          <a:prstGeom prst="rect">
            <a:avLst/>
          </a:prstGeom>
          <a:noFill/>
          <a:ln w="9525">
            <a:noFill/>
            <a:miter lim="800000"/>
            <a:headEnd/>
            <a:tailEnd/>
          </a:ln>
          <a:effectLst/>
        </p:spPr>
        <p:txBody>
          <a:bodyPr wrap="none">
            <a:spAutoFit/>
          </a:bodyPr>
          <a:lstStyle/>
          <a:p>
            <a:pPr>
              <a:defRPr/>
            </a:pPr>
            <a:r>
              <a:rPr lang="fr-FR" b="1" dirty="0" err="1">
                <a:solidFill>
                  <a:schemeClr val="accent6"/>
                </a:solidFill>
                <a:latin typeface="Arial" charset="0"/>
              </a:rPr>
              <a:t>Lead</a:t>
            </a:r>
            <a:r>
              <a:rPr lang="fr-FR" b="1" dirty="0">
                <a:solidFill>
                  <a:schemeClr val="accent6"/>
                </a:solidFill>
                <a:latin typeface="Arial" charset="0"/>
              </a:rPr>
              <a:t> plates: massive </a:t>
            </a:r>
            <a:r>
              <a:rPr lang="fr-FR" b="1" dirty="0" err="1">
                <a:solidFill>
                  <a:schemeClr val="accent6"/>
                </a:solidFill>
                <a:latin typeface="Arial" charset="0"/>
              </a:rPr>
              <a:t>target</a:t>
            </a:r>
            <a:endParaRPr lang="fr-FR" b="1" dirty="0">
              <a:solidFill>
                <a:schemeClr val="accent6"/>
              </a:solidFill>
              <a:latin typeface="Arial" charset="0"/>
            </a:endParaRPr>
          </a:p>
          <a:p>
            <a:pPr>
              <a:defRPr/>
            </a:pPr>
            <a:r>
              <a:rPr lang="fr-FR" b="1" dirty="0">
                <a:solidFill>
                  <a:schemeClr val="accent6"/>
                </a:solidFill>
                <a:latin typeface="Arial" charset="0"/>
              </a:rPr>
              <a:t>Emulsions: </a:t>
            </a:r>
            <a:r>
              <a:rPr lang="fr-FR" b="1" dirty="0" err="1">
                <a:solidFill>
                  <a:schemeClr val="accent6"/>
                </a:solidFill>
                <a:latin typeface="Arial" charset="0"/>
              </a:rPr>
              <a:t>micrometric</a:t>
            </a:r>
            <a:r>
              <a:rPr lang="fr-FR" b="1" dirty="0">
                <a:solidFill>
                  <a:schemeClr val="accent6"/>
                </a:solidFill>
                <a:latin typeface="Arial" charset="0"/>
              </a:rPr>
              <a:t> </a:t>
            </a:r>
            <a:r>
              <a:rPr lang="fr-FR" b="1" dirty="0" err="1">
                <a:solidFill>
                  <a:schemeClr val="accent6"/>
                </a:solidFill>
                <a:latin typeface="Arial" charset="0"/>
              </a:rPr>
              <a:t>precision</a:t>
            </a:r>
            <a:endParaRPr lang="fr-FR" b="1" dirty="0">
              <a:solidFill>
                <a:schemeClr val="accent6"/>
              </a:solidFill>
              <a:latin typeface="Arial" charset="0"/>
            </a:endParaRPr>
          </a:p>
        </p:txBody>
      </p:sp>
      <p:sp>
        <p:nvSpPr>
          <p:cNvPr id="79877" name="AutoShape 3"/>
          <p:cNvSpPr>
            <a:spLocks noChangeArrowheads="1"/>
          </p:cNvSpPr>
          <p:nvPr/>
        </p:nvSpPr>
        <p:spPr bwMode="auto">
          <a:xfrm>
            <a:off x="4213225" y="3044825"/>
            <a:ext cx="533400" cy="228600"/>
          </a:xfrm>
          <a:prstGeom prst="rightArrow">
            <a:avLst>
              <a:gd name="adj1" fmla="val 50000"/>
              <a:gd name="adj2" fmla="val 63173"/>
            </a:avLst>
          </a:prstGeom>
          <a:solidFill>
            <a:schemeClr val="accent1"/>
          </a:solidFill>
          <a:ln w="9525">
            <a:solidFill>
              <a:schemeClr val="tx1"/>
            </a:solidFill>
            <a:miter lim="800000"/>
            <a:headEnd/>
            <a:tailEnd/>
          </a:ln>
        </p:spPr>
        <p:txBody>
          <a:bodyPr wrap="none" anchor="ctr"/>
          <a:lstStyle/>
          <a:p>
            <a:endParaRPr lang="en-US"/>
          </a:p>
        </p:txBody>
      </p:sp>
      <p:sp>
        <p:nvSpPr>
          <p:cNvPr id="79878" name="Text Box 11"/>
          <p:cNvSpPr txBox="1">
            <a:spLocks noChangeArrowheads="1"/>
          </p:cNvSpPr>
          <p:nvPr/>
        </p:nvSpPr>
        <p:spPr bwMode="auto">
          <a:xfrm>
            <a:off x="6323013" y="4764088"/>
            <a:ext cx="2347912" cy="369887"/>
          </a:xfrm>
          <a:prstGeom prst="rect">
            <a:avLst/>
          </a:prstGeom>
          <a:noFill/>
          <a:ln w="9525">
            <a:noFill/>
            <a:miter lim="800000"/>
            <a:headEnd/>
            <a:tailEnd/>
          </a:ln>
        </p:spPr>
        <p:txBody>
          <a:bodyPr wrap="none">
            <a:spAutoFit/>
          </a:bodyPr>
          <a:lstStyle/>
          <a:p>
            <a:r>
              <a:rPr lang="fr-FR"/>
              <a:t>10.2 x 12.7 x 7.5 cm</a:t>
            </a:r>
            <a:r>
              <a:rPr lang="fr-FR" baseline="30000"/>
              <a:t>3</a:t>
            </a:r>
          </a:p>
        </p:txBody>
      </p:sp>
      <p:grpSp>
        <p:nvGrpSpPr>
          <p:cNvPr id="2" name="Group 57"/>
          <p:cNvGrpSpPr>
            <a:grpSpLocks/>
          </p:cNvGrpSpPr>
          <p:nvPr/>
        </p:nvGrpSpPr>
        <p:grpSpPr bwMode="auto">
          <a:xfrm>
            <a:off x="6022975" y="2203450"/>
            <a:ext cx="2906713" cy="2552700"/>
            <a:chOff x="4068" y="677"/>
            <a:chExt cx="1983" cy="1608"/>
          </a:xfrm>
        </p:grpSpPr>
        <p:grpSp>
          <p:nvGrpSpPr>
            <p:cNvPr id="3" name="Group 7"/>
            <p:cNvGrpSpPr>
              <a:grpSpLocks/>
            </p:cNvGrpSpPr>
            <p:nvPr/>
          </p:nvGrpSpPr>
          <p:grpSpPr bwMode="auto">
            <a:xfrm>
              <a:off x="4068" y="677"/>
              <a:ext cx="1983" cy="1608"/>
              <a:chOff x="1248" y="-140"/>
              <a:chExt cx="1831" cy="1608"/>
            </a:xfrm>
          </p:grpSpPr>
          <p:pic>
            <p:nvPicPr>
              <p:cNvPr id="79926" name="Picture 8" descr="DSCF0008"/>
              <p:cNvPicPr>
                <a:picLocks noChangeAspect="1" noChangeArrowheads="1"/>
              </p:cNvPicPr>
              <p:nvPr/>
            </p:nvPicPr>
            <p:blipFill>
              <a:blip r:embed="rId3" cstate="print"/>
              <a:srcRect/>
              <a:stretch>
                <a:fillRect/>
              </a:stretch>
            </p:blipFill>
            <p:spPr bwMode="auto">
              <a:xfrm>
                <a:off x="1248" y="-140"/>
                <a:ext cx="1824" cy="1608"/>
              </a:xfrm>
              <a:prstGeom prst="rect">
                <a:avLst/>
              </a:prstGeom>
              <a:noFill/>
              <a:ln w="9525">
                <a:noFill/>
                <a:miter lim="800000"/>
                <a:headEnd/>
                <a:tailEnd/>
              </a:ln>
            </p:spPr>
          </p:pic>
          <p:sp>
            <p:nvSpPr>
              <p:cNvPr id="79927" name="Text Box 9"/>
              <p:cNvSpPr txBox="1">
                <a:spLocks noChangeArrowheads="1"/>
              </p:cNvSpPr>
              <p:nvPr/>
            </p:nvSpPr>
            <p:spPr bwMode="auto">
              <a:xfrm>
                <a:off x="2592" y="1200"/>
                <a:ext cx="487" cy="233"/>
              </a:xfrm>
              <a:prstGeom prst="rect">
                <a:avLst/>
              </a:prstGeom>
              <a:noFill/>
              <a:ln w="12700">
                <a:noFill/>
                <a:miter lim="800000"/>
                <a:headEnd type="none" w="sm" len="sm"/>
                <a:tailEnd type="none" w="sm" len="sm"/>
              </a:ln>
            </p:spPr>
            <p:txBody>
              <a:bodyPr wrap="none" lIns="92075" tIns="46038" rIns="92075" bIns="46038">
                <a:spAutoFit/>
              </a:bodyPr>
              <a:lstStyle/>
              <a:p>
                <a:r>
                  <a:rPr lang="fr-FR">
                    <a:latin typeface="Comic Sans MS" pitchFamily="66" charset="0"/>
                  </a:rPr>
                  <a:t>8.3kg</a:t>
                </a:r>
                <a:endParaRPr lang="en-GB">
                  <a:latin typeface="Comic Sans MS" pitchFamily="66" charset="0"/>
                </a:endParaRPr>
              </a:p>
            </p:txBody>
          </p:sp>
          <p:sp>
            <p:nvSpPr>
              <p:cNvPr id="79928" name="Text Box 10"/>
              <p:cNvSpPr txBox="1">
                <a:spLocks noChangeArrowheads="1"/>
              </p:cNvSpPr>
              <p:nvPr/>
            </p:nvSpPr>
            <p:spPr bwMode="auto">
              <a:xfrm>
                <a:off x="1920" y="86"/>
                <a:ext cx="117" cy="233"/>
              </a:xfrm>
              <a:prstGeom prst="rect">
                <a:avLst/>
              </a:prstGeom>
              <a:noFill/>
              <a:ln w="12700">
                <a:noFill/>
                <a:miter lim="800000"/>
                <a:headEnd type="none" w="sm" len="sm"/>
                <a:tailEnd type="none" w="sm" len="sm"/>
              </a:ln>
            </p:spPr>
            <p:txBody>
              <a:bodyPr wrap="none" lIns="92075" tIns="46038" rIns="92075" bIns="46038">
                <a:spAutoFit/>
              </a:bodyPr>
              <a:lstStyle/>
              <a:p>
                <a:endParaRPr lang="en-GB">
                  <a:solidFill>
                    <a:schemeClr val="bg1"/>
                  </a:solidFill>
                  <a:latin typeface="Comic Sans MS" pitchFamily="66" charset="0"/>
                </a:endParaRPr>
              </a:p>
            </p:txBody>
          </p:sp>
        </p:grpSp>
        <p:sp>
          <p:nvSpPr>
            <p:cNvPr id="79925" name="Rectangle 12"/>
            <p:cNvSpPr>
              <a:spLocks noChangeArrowheads="1"/>
            </p:cNvSpPr>
            <p:nvPr/>
          </p:nvSpPr>
          <p:spPr bwMode="auto">
            <a:xfrm>
              <a:off x="4901" y="891"/>
              <a:ext cx="458" cy="233"/>
            </a:xfrm>
            <a:prstGeom prst="rect">
              <a:avLst/>
            </a:prstGeom>
            <a:noFill/>
            <a:ln w="9525">
              <a:noFill/>
              <a:miter lim="800000"/>
              <a:headEnd/>
              <a:tailEnd/>
            </a:ln>
          </p:spPr>
          <p:txBody>
            <a:bodyPr wrap="none">
              <a:spAutoFit/>
            </a:bodyPr>
            <a:lstStyle/>
            <a:p>
              <a:r>
                <a:rPr lang="fr-FR">
                  <a:solidFill>
                    <a:schemeClr val="bg1"/>
                  </a:solidFill>
                </a:rPr>
                <a:t>brick</a:t>
              </a:r>
            </a:p>
          </p:txBody>
        </p:sp>
      </p:grpSp>
      <p:grpSp>
        <p:nvGrpSpPr>
          <p:cNvPr id="4" name="Group 56"/>
          <p:cNvGrpSpPr>
            <a:grpSpLocks/>
          </p:cNvGrpSpPr>
          <p:nvPr/>
        </p:nvGrpSpPr>
        <p:grpSpPr bwMode="auto">
          <a:xfrm>
            <a:off x="236538" y="3240088"/>
            <a:ext cx="5983287" cy="3078162"/>
            <a:chOff x="52" y="2285"/>
            <a:chExt cx="4082" cy="1939"/>
          </a:xfrm>
        </p:grpSpPr>
        <p:pic>
          <p:nvPicPr>
            <p:cNvPr id="79883" name="Picture 5" descr="brickevent"/>
            <p:cNvPicPr>
              <a:picLocks noChangeAspect="1" noChangeArrowheads="1"/>
            </p:cNvPicPr>
            <p:nvPr/>
          </p:nvPicPr>
          <p:blipFill>
            <a:blip r:embed="rId4" cstate="print"/>
            <a:srcRect/>
            <a:stretch>
              <a:fillRect/>
            </a:stretch>
          </p:blipFill>
          <p:spPr bwMode="auto">
            <a:xfrm>
              <a:off x="52" y="2285"/>
              <a:ext cx="1605" cy="1939"/>
            </a:xfrm>
            <a:prstGeom prst="rect">
              <a:avLst/>
            </a:prstGeom>
            <a:noFill/>
            <a:ln w="9525">
              <a:solidFill>
                <a:srgbClr val="FF0000"/>
              </a:solidFill>
              <a:miter lim="800000"/>
              <a:headEnd/>
              <a:tailEnd/>
            </a:ln>
          </p:spPr>
        </p:pic>
        <p:sp>
          <p:nvSpPr>
            <p:cNvPr id="79884" name="Rectangle 13"/>
            <p:cNvSpPr>
              <a:spLocks noChangeArrowheads="1"/>
            </p:cNvSpPr>
            <p:nvPr/>
          </p:nvSpPr>
          <p:spPr bwMode="auto">
            <a:xfrm>
              <a:off x="585" y="2311"/>
              <a:ext cx="476" cy="233"/>
            </a:xfrm>
            <a:prstGeom prst="rect">
              <a:avLst/>
            </a:prstGeom>
            <a:noFill/>
            <a:ln w="9525">
              <a:noFill/>
              <a:miter lim="800000"/>
              <a:headEnd/>
              <a:tailEnd/>
            </a:ln>
          </p:spPr>
          <p:txBody>
            <a:bodyPr wrap="none">
              <a:spAutoFit/>
            </a:bodyPr>
            <a:lstStyle/>
            <a:p>
              <a:r>
                <a:rPr lang="fr-FR">
                  <a:solidFill>
                    <a:srgbClr val="FF0000"/>
                  </a:solidFill>
                </a:rPr>
                <a:t>Brick</a:t>
              </a:r>
            </a:p>
          </p:txBody>
        </p:sp>
        <p:grpSp>
          <p:nvGrpSpPr>
            <p:cNvPr id="5" name="Group 14"/>
            <p:cNvGrpSpPr>
              <a:grpSpLocks/>
            </p:cNvGrpSpPr>
            <p:nvPr/>
          </p:nvGrpSpPr>
          <p:grpSpPr bwMode="auto">
            <a:xfrm>
              <a:off x="2079" y="2544"/>
              <a:ext cx="2055" cy="1588"/>
              <a:chOff x="1920" y="2544"/>
              <a:chExt cx="1897" cy="1588"/>
            </a:xfrm>
          </p:grpSpPr>
          <p:sp>
            <p:nvSpPr>
              <p:cNvPr id="79889" name="Rectangle 15"/>
              <p:cNvSpPr>
                <a:spLocks noChangeArrowheads="1"/>
              </p:cNvSpPr>
              <p:nvPr/>
            </p:nvSpPr>
            <p:spPr bwMode="auto">
              <a:xfrm>
                <a:off x="3195" y="2544"/>
                <a:ext cx="324" cy="1217"/>
              </a:xfrm>
              <a:prstGeom prst="rect">
                <a:avLst/>
              </a:prstGeom>
              <a:solidFill>
                <a:srgbClr val="C0C0C0"/>
              </a:solidFill>
              <a:ln w="9525">
                <a:noFill/>
                <a:miter lim="800000"/>
                <a:headEnd/>
                <a:tailEnd/>
              </a:ln>
            </p:spPr>
            <p:txBody>
              <a:bodyPr/>
              <a:lstStyle/>
              <a:p>
                <a:endParaRPr lang="en-US"/>
              </a:p>
            </p:txBody>
          </p:sp>
          <p:sp>
            <p:nvSpPr>
              <p:cNvPr id="79890" name="Rectangle 16"/>
              <p:cNvSpPr>
                <a:spLocks noChangeArrowheads="1"/>
              </p:cNvSpPr>
              <p:nvPr/>
            </p:nvSpPr>
            <p:spPr bwMode="auto">
              <a:xfrm>
                <a:off x="2254" y="2544"/>
                <a:ext cx="324" cy="1217"/>
              </a:xfrm>
              <a:prstGeom prst="rect">
                <a:avLst/>
              </a:prstGeom>
              <a:solidFill>
                <a:srgbClr val="C0C0C0"/>
              </a:solidFill>
              <a:ln w="9525">
                <a:noFill/>
                <a:miter lim="800000"/>
                <a:headEnd/>
                <a:tailEnd/>
              </a:ln>
            </p:spPr>
            <p:txBody>
              <a:bodyPr/>
              <a:lstStyle/>
              <a:p>
                <a:endParaRPr lang="en-US"/>
              </a:p>
            </p:txBody>
          </p:sp>
          <p:sp>
            <p:nvSpPr>
              <p:cNvPr id="79891" name="Rectangle 17"/>
              <p:cNvSpPr>
                <a:spLocks noChangeArrowheads="1"/>
              </p:cNvSpPr>
              <p:nvPr/>
            </p:nvSpPr>
            <p:spPr bwMode="auto">
              <a:xfrm>
                <a:off x="2731" y="2544"/>
                <a:ext cx="324" cy="1217"/>
              </a:xfrm>
              <a:prstGeom prst="rect">
                <a:avLst/>
              </a:prstGeom>
              <a:solidFill>
                <a:srgbClr val="C0C0C0"/>
              </a:solidFill>
              <a:ln w="9525">
                <a:noFill/>
                <a:miter lim="800000"/>
                <a:headEnd/>
                <a:tailEnd/>
              </a:ln>
            </p:spPr>
            <p:txBody>
              <a:bodyPr/>
              <a:lstStyle/>
              <a:p>
                <a:endParaRPr lang="en-US"/>
              </a:p>
            </p:txBody>
          </p:sp>
          <p:sp>
            <p:nvSpPr>
              <p:cNvPr id="79892" name="Rectangle 18"/>
              <p:cNvSpPr>
                <a:spLocks noChangeArrowheads="1"/>
              </p:cNvSpPr>
              <p:nvPr/>
            </p:nvSpPr>
            <p:spPr bwMode="auto">
              <a:xfrm>
                <a:off x="2578" y="2544"/>
                <a:ext cx="29" cy="1217"/>
              </a:xfrm>
              <a:prstGeom prst="rect">
                <a:avLst/>
              </a:prstGeom>
              <a:solidFill>
                <a:srgbClr val="FFCC00"/>
              </a:solidFill>
              <a:ln w="9525">
                <a:noFill/>
                <a:miter lim="800000"/>
                <a:headEnd/>
                <a:tailEnd/>
              </a:ln>
            </p:spPr>
            <p:txBody>
              <a:bodyPr/>
              <a:lstStyle/>
              <a:p>
                <a:endParaRPr lang="en-US"/>
              </a:p>
            </p:txBody>
          </p:sp>
          <p:sp>
            <p:nvSpPr>
              <p:cNvPr id="79893" name="Rectangle 19"/>
              <p:cNvSpPr>
                <a:spLocks noChangeArrowheads="1"/>
              </p:cNvSpPr>
              <p:nvPr/>
            </p:nvSpPr>
            <p:spPr bwMode="auto">
              <a:xfrm>
                <a:off x="2702" y="2544"/>
                <a:ext cx="30" cy="1217"/>
              </a:xfrm>
              <a:prstGeom prst="rect">
                <a:avLst/>
              </a:prstGeom>
              <a:solidFill>
                <a:srgbClr val="FFCC00"/>
              </a:solidFill>
              <a:ln w="9525">
                <a:noFill/>
                <a:miter lim="800000"/>
                <a:headEnd/>
                <a:tailEnd/>
              </a:ln>
            </p:spPr>
            <p:txBody>
              <a:bodyPr/>
              <a:lstStyle/>
              <a:p>
                <a:endParaRPr lang="en-US"/>
              </a:p>
            </p:txBody>
          </p:sp>
          <p:sp>
            <p:nvSpPr>
              <p:cNvPr id="79894" name="Rectangle 20"/>
              <p:cNvSpPr>
                <a:spLocks noChangeArrowheads="1"/>
              </p:cNvSpPr>
              <p:nvPr/>
            </p:nvSpPr>
            <p:spPr bwMode="auto">
              <a:xfrm>
                <a:off x="3178" y="2544"/>
                <a:ext cx="31" cy="1217"/>
              </a:xfrm>
              <a:prstGeom prst="rect">
                <a:avLst/>
              </a:prstGeom>
              <a:solidFill>
                <a:srgbClr val="FFCC00"/>
              </a:solidFill>
              <a:ln w="9525">
                <a:noFill/>
                <a:miter lim="800000"/>
                <a:headEnd/>
                <a:tailEnd/>
              </a:ln>
            </p:spPr>
            <p:txBody>
              <a:bodyPr/>
              <a:lstStyle/>
              <a:p>
                <a:endParaRPr lang="en-US"/>
              </a:p>
            </p:txBody>
          </p:sp>
          <p:sp>
            <p:nvSpPr>
              <p:cNvPr id="79895" name="Rectangle 21"/>
              <p:cNvSpPr>
                <a:spLocks noChangeArrowheads="1"/>
              </p:cNvSpPr>
              <p:nvPr/>
            </p:nvSpPr>
            <p:spPr bwMode="auto">
              <a:xfrm>
                <a:off x="3054" y="2544"/>
                <a:ext cx="31" cy="1217"/>
              </a:xfrm>
              <a:prstGeom prst="rect">
                <a:avLst/>
              </a:prstGeom>
              <a:solidFill>
                <a:srgbClr val="FFCC00"/>
              </a:solidFill>
              <a:ln w="9525">
                <a:noFill/>
                <a:miter lim="800000"/>
                <a:headEnd/>
                <a:tailEnd/>
              </a:ln>
            </p:spPr>
            <p:txBody>
              <a:bodyPr/>
              <a:lstStyle/>
              <a:p>
                <a:endParaRPr lang="en-US"/>
              </a:p>
            </p:txBody>
          </p:sp>
          <p:sp>
            <p:nvSpPr>
              <p:cNvPr id="79896" name="Line 22"/>
              <p:cNvSpPr>
                <a:spLocks noChangeShapeType="1"/>
              </p:cNvSpPr>
              <p:nvPr/>
            </p:nvSpPr>
            <p:spPr bwMode="auto">
              <a:xfrm>
                <a:off x="2456" y="3240"/>
                <a:ext cx="856" cy="371"/>
              </a:xfrm>
              <a:prstGeom prst="line">
                <a:avLst/>
              </a:prstGeom>
              <a:noFill/>
              <a:ln w="6350">
                <a:solidFill>
                  <a:srgbClr val="4D4D4D"/>
                </a:solidFill>
                <a:round/>
                <a:headEnd/>
                <a:tailEnd/>
              </a:ln>
            </p:spPr>
            <p:txBody>
              <a:bodyPr/>
              <a:lstStyle/>
              <a:p>
                <a:endParaRPr lang="en-US"/>
              </a:p>
            </p:txBody>
          </p:sp>
          <p:sp>
            <p:nvSpPr>
              <p:cNvPr id="79897" name="Line 23"/>
              <p:cNvSpPr>
                <a:spLocks noChangeShapeType="1"/>
              </p:cNvSpPr>
              <p:nvPr/>
            </p:nvSpPr>
            <p:spPr bwMode="auto">
              <a:xfrm>
                <a:off x="2463" y="3238"/>
                <a:ext cx="866" cy="194"/>
              </a:xfrm>
              <a:prstGeom prst="line">
                <a:avLst/>
              </a:prstGeom>
              <a:noFill/>
              <a:ln w="6350">
                <a:solidFill>
                  <a:srgbClr val="4D4D4D"/>
                </a:solidFill>
                <a:round/>
                <a:headEnd/>
                <a:tailEnd/>
              </a:ln>
            </p:spPr>
            <p:txBody>
              <a:bodyPr/>
              <a:lstStyle/>
              <a:p>
                <a:endParaRPr lang="en-US"/>
              </a:p>
            </p:txBody>
          </p:sp>
          <p:sp>
            <p:nvSpPr>
              <p:cNvPr id="79898" name="Line 24"/>
              <p:cNvSpPr>
                <a:spLocks noChangeShapeType="1"/>
              </p:cNvSpPr>
              <p:nvPr/>
            </p:nvSpPr>
            <p:spPr bwMode="auto">
              <a:xfrm flipV="1">
                <a:off x="2270" y="3239"/>
                <a:ext cx="178" cy="1"/>
              </a:xfrm>
              <a:prstGeom prst="line">
                <a:avLst/>
              </a:prstGeom>
              <a:noFill/>
              <a:ln w="9525">
                <a:solidFill>
                  <a:srgbClr val="CC0000"/>
                </a:solidFill>
                <a:prstDash val="sysDot"/>
                <a:round/>
                <a:headEnd/>
                <a:tailEnd/>
              </a:ln>
            </p:spPr>
            <p:txBody>
              <a:bodyPr wrap="none" anchor="ctr"/>
              <a:lstStyle/>
              <a:p>
                <a:endParaRPr lang="en-US"/>
              </a:p>
            </p:txBody>
          </p:sp>
          <p:sp>
            <p:nvSpPr>
              <p:cNvPr id="79899" name="Line 25"/>
              <p:cNvSpPr>
                <a:spLocks noChangeShapeType="1"/>
              </p:cNvSpPr>
              <p:nvPr/>
            </p:nvSpPr>
            <p:spPr bwMode="auto">
              <a:xfrm>
                <a:off x="1920" y="3241"/>
                <a:ext cx="333" cy="0"/>
              </a:xfrm>
              <a:prstGeom prst="line">
                <a:avLst/>
              </a:prstGeom>
              <a:noFill/>
              <a:ln w="9525">
                <a:solidFill>
                  <a:srgbClr val="CC0000"/>
                </a:solidFill>
                <a:prstDash val="sysDot"/>
                <a:round/>
                <a:headEnd/>
                <a:tailEnd type="stealth" w="med" len="med"/>
              </a:ln>
            </p:spPr>
            <p:txBody>
              <a:bodyPr wrap="none" anchor="ctr"/>
              <a:lstStyle/>
              <a:p>
                <a:endParaRPr lang="en-US"/>
              </a:p>
            </p:txBody>
          </p:sp>
          <p:sp>
            <p:nvSpPr>
              <p:cNvPr id="79900" name="Line 26"/>
              <p:cNvSpPr>
                <a:spLocks noChangeShapeType="1"/>
              </p:cNvSpPr>
              <p:nvPr/>
            </p:nvSpPr>
            <p:spPr bwMode="auto">
              <a:xfrm flipV="1">
                <a:off x="2462" y="3019"/>
                <a:ext cx="405" cy="217"/>
              </a:xfrm>
              <a:prstGeom prst="line">
                <a:avLst/>
              </a:prstGeom>
              <a:noFill/>
              <a:ln w="6350">
                <a:solidFill>
                  <a:srgbClr val="CC0000"/>
                </a:solidFill>
                <a:round/>
                <a:headEnd/>
                <a:tailEnd/>
              </a:ln>
            </p:spPr>
            <p:txBody>
              <a:bodyPr wrap="none" anchor="ctr"/>
              <a:lstStyle/>
              <a:p>
                <a:endParaRPr lang="en-US"/>
              </a:p>
            </p:txBody>
          </p:sp>
          <p:sp>
            <p:nvSpPr>
              <p:cNvPr id="79901" name="Line 27"/>
              <p:cNvSpPr>
                <a:spLocks noChangeShapeType="1"/>
              </p:cNvSpPr>
              <p:nvPr/>
            </p:nvSpPr>
            <p:spPr bwMode="auto">
              <a:xfrm>
                <a:off x="2869" y="3017"/>
                <a:ext cx="477" cy="9"/>
              </a:xfrm>
              <a:prstGeom prst="line">
                <a:avLst/>
              </a:prstGeom>
              <a:noFill/>
              <a:ln w="6350">
                <a:solidFill>
                  <a:srgbClr val="CC0000"/>
                </a:solidFill>
                <a:round/>
                <a:headEnd/>
                <a:tailEnd/>
              </a:ln>
            </p:spPr>
            <p:txBody>
              <a:bodyPr wrap="none" anchor="ctr"/>
              <a:lstStyle/>
              <a:p>
                <a:endParaRPr lang="en-US"/>
              </a:p>
            </p:txBody>
          </p:sp>
          <p:sp>
            <p:nvSpPr>
              <p:cNvPr id="79902" name="Line 28"/>
              <p:cNvSpPr>
                <a:spLocks noChangeShapeType="1"/>
              </p:cNvSpPr>
              <p:nvPr/>
            </p:nvSpPr>
            <p:spPr bwMode="auto">
              <a:xfrm flipV="1">
                <a:off x="2865" y="2566"/>
                <a:ext cx="360" cy="454"/>
              </a:xfrm>
              <a:prstGeom prst="line">
                <a:avLst/>
              </a:prstGeom>
              <a:noFill/>
              <a:ln w="6350">
                <a:solidFill>
                  <a:srgbClr val="CC0000"/>
                </a:solidFill>
                <a:prstDash val="sysDot"/>
                <a:round/>
                <a:headEnd/>
                <a:tailEnd/>
              </a:ln>
            </p:spPr>
            <p:txBody>
              <a:bodyPr wrap="none" anchor="ctr"/>
              <a:lstStyle/>
              <a:p>
                <a:endParaRPr lang="en-US"/>
              </a:p>
            </p:txBody>
          </p:sp>
          <p:sp>
            <p:nvSpPr>
              <p:cNvPr id="79903" name="Line 29"/>
              <p:cNvSpPr>
                <a:spLocks noChangeShapeType="1"/>
              </p:cNvSpPr>
              <p:nvPr/>
            </p:nvSpPr>
            <p:spPr bwMode="auto">
              <a:xfrm flipV="1">
                <a:off x="2873" y="2764"/>
                <a:ext cx="431" cy="251"/>
              </a:xfrm>
              <a:prstGeom prst="line">
                <a:avLst/>
              </a:prstGeom>
              <a:noFill/>
              <a:ln w="6350">
                <a:solidFill>
                  <a:srgbClr val="CC0000"/>
                </a:solidFill>
                <a:prstDash val="sysDot"/>
                <a:round/>
                <a:headEnd/>
                <a:tailEnd/>
              </a:ln>
            </p:spPr>
            <p:txBody>
              <a:bodyPr wrap="none" anchor="ctr"/>
              <a:lstStyle/>
              <a:p>
                <a:endParaRPr lang="en-US"/>
              </a:p>
            </p:txBody>
          </p:sp>
          <p:sp>
            <p:nvSpPr>
              <p:cNvPr id="79904" name="Line 30"/>
              <p:cNvSpPr>
                <a:spLocks noChangeShapeType="1"/>
              </p:cNvSpPr>
              <p:nvPr/>
            </p:nvSpPr>
            <p:spPr bwMode="auto">
              <a:xfrm>
                <a:off x="3052" y="3021"/>
                <a:ext cx="33" cy="0"/>
              </a:xfrm>
              <a:prstGeom prst="line">
                <a:avLst/>
              </a:prstGeom>
              <a:noFill/>
              <a:ln w="28575">
                <a:solidFill>
                  <a:srgbClr val="CC0000"/>
                </a:solidFill>
                <a:round/>
                <a:headEnd/>
                <a:tailEnd/>
              </a:ln>
            </p:spPr>
            <p:txBody>
              <a:bodyPr wrap="none" anchor="ctr"/>
              <a:lstStyle/>
              <a:p>
                <a:endParaRPr lang="en-US"/>
              </a:p>
            </p:txBody>
          </p:sp>
          <p:sp>
            <p:nvSpPr>
              <p:cNvPr id="79905" name="Line 31"/>
              <p:cNvSpPr>
                <a:spLocks noChangeShapeType="1"/>
              </p:cNvSpPr>
              <p:nvPr/>
            </p:nvSpPr>
            <p:spPr bwMode="auto">
              <a:xfrm>
                <a:off x="3176" y="3025"/>
                <a:ext cx="33" cy="0"/>
              </a:xfrm>
              <a:prstGeom prst="line">
                <a:avLst/>
              </a:prstGeom>
              <a:noFill/>
              <a:ln w="28575">
                <a:solidFill>
                  <a:srgbClr val="CC0000"/>
                </a:solidFill>
                <a:round/>
                <a:headEnd/>
                <a:tailEnd/>
              </a:ln>
            </p:spPr>
            <p:txBody>
              <a:bodyPr wrap="none" anchor="ctr"/>
              <a:lstStyle/>
              <a:p>
                <a:endParaRPr lang="en-US"/>
              </a:p>
            </p:txBody>
          </p:sp>
          <p:sp>
            <p:nvSpPr>
              <p:cNvPr id="79906" name="Line 32"/>
              <p:cNvSpPr>
                <a:spLocks noChangeShapeType="1"/>
              </p:cNvSpPr>
              <p:nvPr/>
            </p:nvSpPr>
            <p:spPr bwMode="auto">
              <a:xfrm flipV="1">
                <a:off x="2700" y="3092"/>
                <a:ext cx="31" cy="16"/>
              </a:xfrm>
              <a:prstGeom prst="line">
                <a:avLst/>
              </a:prstGeom>
              <a:noFill/>
              <a:ln w="28575">
                <a:solidFill>
                  <a:srgbClr val="CC0000"/>
                </a:solidFill>
                <a:round/>
                <a:headEnd/>
                <a:tailEnd/>
              </a:ln>
            </p:spPr>
            <p:txBody>
              <a:bodyPr wrap="none" anchor="ctr"/>
              <a:lstStyle/>
              <a:p>
                <a:endParaRPr lang="en-US"/>
              </a:p>
            </p:txBody>
          </p:sp>
          <p:sp>
            <p:nvSpPr>
              <p:cNvPr id="79907" name="Line 33"/>
              <p:cNvSpPr>
                <a:spLocks noChangeShapeType="1"/>
              </p:cNvSpPr>
              <p:nvPr/>
            </p:nvSpPr>
            <p:spPr bwMode="auto">
              <a:xfrm flipV="1">
                <a:off x="2575" y="3159"/>
                <a:ext cx="31" cy="16"/>
              </a:xfrm>
              <a:prstGeom prst="line">
                <a:avLst/>
              </a:prstGeom>
              <a:noFill/>
              <a:ln w="28575">
                <a:solidFill>
                  <a:srgbClr val="CC0000"/>
                </a:solidFill>
                <a:round/>
                <a:headEnd/>
                <a:tailEnd/>
              </a:ln>
            </p:spPr>
            <p:txBody>
              <a:bodyPr wrap="none" anchor="ctr"/>
              <a:lstStyle/>
              <a:p>
                <a:endParaRPr lang="en-US"/>
              </a:p>
            </p:txBody>
          </p:sp>
          <p:sp>
            <p:nvSpPr>
              <p:cNvPr id="79908" name="Line 34"/>
              <p:cNvSpPr>
                <a:spLocks noChangeShapeType="1"/>
              </p:cNvSpPr>
              <p:nvPr/>
            </p:nvSpPr>
            <p:spPr bwMode="auto">
              <a:xfrm>
                <a:off x="2572" y="3263"/>
                <a:ext cx="35" cy="10"/>
              </a:xfrm>
              <a:prstGeom prst="line">
                <a:avLst/>
              </a:prstGeom>
              <a:noFill/>
              <a:ln w="28575">
                <a:solidFill>
                  <a:schemeClr val="tx1"/>
                </a:solidFill>
                <a:round/>
                <a:headEnd/>
                <a:tailEnd/>
              </a:ln>
            </p:spPr>
            <p:txBody>
              <a:bodyPr wrap="none" anchor="ctr"/>
              <a:lstStyle/>
              <a:p>
                <a:endParaRPr lang="en-US"/>
              </a:p>
            </p:txBody>
          </p:sp>
          <p:sp>
            <p:nvSpPr>
              <p:cNvPr id="79909" name="Line 35"/>
              <p:cNvSpPr>
                <a:spLocks noChangeShapeType="1"/>
              </p:cNvSpPr>
              <p:nvPr/>
            </p:nvSpPr>
            <p:spPr bwMode="auto">
              <a:xfrm>
                <a:off x="2704" y="3293"/>
                <a:ext cx="35" cy="10"/>
              </a:xfrm>
              <a:prstGeom prst="line">
                <a:avLst/>
              </a:prstGeom>
              <a:noFill/>
              <a:ln w="28575">
                <a:solidFill>
                  <a:schemeClr val="tx1"/>
                </a:solidFill>
                <a:round/>
                <a:headEnd/>
                <a:tailEnd/>
              </a:ln>
            </p:spPr>
            <p:txBody>
              <a:bodyPr wrap="none" anchor="ctr"/>
              <a:lstStyle/>
              <a:p>
                <a:endParaRPr lang="en-US"/>
              </a:p>
            </p:txBody>
          </p:sp>
          <p:sp>
            <p:nvSpPr>
              <p:cNvPr id="79910" name="Line 36"/>
              <p:cNvSpPr>
                <a:spLocks noChangeShapeType="1"/>
              </p:cNvSpPr>
              <p:nvPr/>
            </p:nvSpPr>
            <p:spPr bwMode="auto">
              <a:xfrm>
                <a:off x="3177" y="3399"/>
                <a:ext cx="35" cy="10"/>
              </a:xfrm>
              <a:prstGeom prst="line">
                <a:avLst/>
              </a:prstGeom>
              <a:noFill/>
              <a:ln w="28575">
                <a:solidFill>
                  <a:schemeClr val="tx1"/>
                </a:solidFill>
                <a:round/>
                <a:headEnd/>
                <a:tailEnd/>
              </a:ln>
            </p:spPr>
            <p:txBody>
              <a:bodyPr wrap="none" anchor="ctr"/>
              <a:lstStyle/>
              <a:p>
                <a:endParaRPr lang="en-US"/>
              </a:p>
            </p:txBody>
          </p:sp>
          <p:sp>
            <p:nvSpPr>
              <p:cNvPr id="79911" name="Line 37"/>
              <p:cNvSpPr>
                <a:spLocks noChangeShapeType="1"/>
              </p:cNvSpPr>
              <p:nvPr/>
            </p:nvSpPr>
            <p:spPr bwMode="auto">
              <a:xfrm>
                <a:off x="3051" y="3372"/>
                <a:ext cx="35" cy="10"/>
              </a:xfrm>
              <a:prstGeom prst="line">
                <a:avLst/>
              </a:prstGeom>
              <a:noFill/>
              <a:ln w="28575">
                <a:solidFill>
                  <a:schemeClr val="tx1"/>
                </a:solidFill>
                <a:round/>
                <a:headEnd/>
                <a:tailEnd/>
              </a:ln>
            </p:spPr>
            <p:txBody>
              <a:bodyPr wrap="none" anchor="ctr"/>
              <a:lstStyle/>
              <a:p>
                <a:endParaRPr lang="en-US"/>
              </a:p>
            </p:txBody>
          </p:sp>
          <p:sp>
            <p:nvSpPr>
              <p:cNvPr id="79912" name="Line 38"/>
              <p:cNvSpPr>
                <a:spLocks noChangeShapeType="1"/>
              </p:cNvSpPr>
              <p:nvPr/>
            </p:nvSpPr>
            <p:spPr bwMode="auto">
              <a:xfrm>
                <a:off x="2575" y="3294"/>
                <a:ext cx="27" cy="10"/>
              </a:xfrm>
              <a:prstGeom prst="line">
                <a:avLst/>
              </a:prstGeom>
              <a:noFill/>
              <a:ln w="28575">
                <a:solidFill>
                  <a:schemeClr val="tx1"/>
                </a:solidFill>
                <a:round/>
                <a:headEnd/>
                <a:tailEnd/>
              </a:ln>
            </p:spPr>
            <p:txBody>
              <a:bodyPr wrap="none" anchor="ctr"/>
              <a:lstStyle/>
              <a:p>
                <a:endParaRPr lang="en-US"/>
              </a:p>
            </p:txBody>
          </p:sp>
          <p:sp>
            <p:nvSpPr>
              <p:cNvPr id="79913" name="Line 39"/>
              <p:cNvSpPr>
                <a:spLocks noChangeShapeType="1"/>
              </p:cNvSpPr>
              <p:nvPr/>
            </p:nvSpPr>
            <p:spPr bwMode="auto">
              <a:xfrm>
                <a:off x="2705" y="3348"/>
                <a:ext cx="27" cy="10"/>
              </a:xfrm>
              <a:prstGeom prst="line">
                <a:avLst/>
              </a:prstGeom>
              <a:noFill/>
              <a:ln w="28575">
                <a:solidFill>
                  <a:schemeClr val="tx1"/>
                </a:solidFill>
                <a:round/>
                <a:headEnd/>
                <a:tailEnd/>
              </a:ln>
            </p:spPr>
            <p:txBody>
              <a:bodyPr wrap="none" anchor="ctr"/>
              <a:lstStyle/>
              <a:p>
                <a:endParaRPr lang="en-US"/>
              </a:p>
            </p:txBody>
          </p:sp>
          <p:sp>
            <p:nvSpPr>
              <p:cNvPr id="79914" name="Line 40"/>
              <p:cNvSpPr>
                <a:spLocks noChangeShapeType="1"/>
              </p:cNvSpPr>
              <p:nvPr/>
            </p:nvSpPr>
            <p:spPr bwMode="auto">
              <a:xfrm>
                <a:off x="3055" y="3502"/>
                <a:ext cx="27" cy="10"/>
              </a:xfrm>
              <a:prstGeom prst="line">
                <a:avLst/>
              </a:prstGeom>
              <a:noFill/>
              <a:ln w="28575">
                <a:solidFill>
                  <a:schemeClr val="tx1"/>
                </a:solidFill>
                <a:round/>
                <a:headEnd/>
                <a:tailEnd/>
              </a:ln>
            </p:spPr>
            <p:txBody>
              <a:bodyPr wrap="none" anchor="ctr"/>
              <a:lstStyle/>
              <a:p>
                <a:endParaRPr lang="en-US"/>
              </a:p>
            </p:txBody>
          </p:sp>
          <p:sp>
            <p:nvSpPr>
              <p:cNvPr id="79915" name="Line 41"/>
              <p:cNvSpPr>
                <a:spLocks noChangeShapeType="1"/>
              </p:cNvSpPr>
              <p:nvPr/>
            </p:nvSpPr>
            <p:spPr bwMode="auto">
              <a:xfrm>
                <a:off x="3177" y="3554"/>
                <a:ext cx="27" cy="10"/>
              </a:xfrm>
              <a:prstGeom prst="line">
                <a:avLst/>
              </a:prstGeom>
              <a:noFill/>
              <a:ln w="28575">
                <a:solidFill>
                  <a:schemeClr val="tx1"/>
                </a:solidFill>
                <a:round/>
                <a:headEnd/>
                <a:tailEnd/>
              </a:ln>
            </p:spPr>
            <p:txBody>
              <a:bodyPr wrap="none" anchor="ctr"/>
              <a:lstStyle/>
              <a:p>
                <a:endParaRPr lang="en-US"/>
              </a:p>
            </p:txBody>
          </p:sp>
          <p:sp>
            <p:nvSpPr>
              <p:cNvPr id="79916" name="Text Box 42"/>
              <p:cNvSpPr txBox="1">
                <a:spLocks noChangeArrowheads="1"/>
              </p:cNvSpPr>
              <p:nvPr/>
            </p:nvSpPr>
            <p:spPr bwMode="auto">
              <a:xfrm>
                <a:off x="2253" y="3562"/>
                <a:ext cx="326" cy="192"/>
              </a:xfrm>
              <a:prstGeom prst="rect">
                <a:avLst/>
              </a:prstGeom>
              <a:noFill/>
              <a:ln w="9525">
                <a:noFill/>
                <a:miter lim="800000"/>
                <a:headEnd/>
                <a:tailEnd/>
              </a:ln>
            </p:spPr>
            <p:txBody>
              <a:bodyPr>
                <a:spAutoFit/>
              </a:bodyPr>
              <a:lstStyle/>
              <a:p>
                <a:pPr algn="ctr">
                  <a:spcBef>
                    <a:spcPct val="50000"/>
                  </a:spcBef>
                </a:pPr>
                <a:r>
                  <a:rPr lang="en-GB" sz="1400">
                    <a:solidFill>
                      <a:srgbClr val="292929"/>
                    </a:solidFill>
                  </a:rPr>
                  <a:t>Pb</a:t>
                </a:r>
              </a:p>
            </p:txBody>
          </p:sp>
          <p:sp>
            <p:nvSpPr>
              <p:cNvPr id="79917" name="Text Box 43"/>
              <p:cNvSpPr txBox="1">
                <a:spLocks noChangeArrowheads="1"/>
              </p:cNvSpPr>
              <p:nvPr/>
            </p:nvSpPr>
            <p:spPr bwMode="auto">
              <a:xfrm>
                <a:off x="2160" y="3802"/>
                <a:ext cx="1657" cy="330"/>
              </a:xfrm>
              <a:prstGeom prst="rect">
                <a:avLst/>
              </a:prstGeom>
              <a:noFill/>
              <a:ln w="9525">
                <a:noFill/>
                <a:miter lim="800000"/>
                <a:headEnd/>
                <a:tailEnd/>
              </a:ln>
            </p:spPr>
            <p:txBody>
              <a:bodyPr>
                <a:spAutoFit/>
              </a:bodyPr>
              <a:lstStyle/>
              <a:p>
                <a:pPr algn="ctr">
                  <a:spcBef>
                    <a:spcPct val="50000"/>
                  </a:spcBef>
                </a:pPr>
                <a:r>
                  <a:rPr lang="en-GB" sz="1400">
                    <a:solidFill>
                      <a:srgbClr val="292929"/>
                    </a:solidFill>
                  </a:rPr>
                  <a:t>Couche de gélatine photographique 40 </a:t>
                </a:r>
                <a:r>
                  <a:rPr lang="en-GB" sz="1400">
                    <a:solidFill>
                      <a:srgbClr val="292929"/>
                    </a:solidFill>
                    <a:latin typeface="Symbol" pitchFamily="18" charset="2"/>
                  </a:rPr>
                  <a:t>m</a:t>
                </a:r>
                <a:r>
                  <a:rPr lang="en-GB" sz="1400">
                    <a:solidFill>
                      <a:srgbClr val="292929"/>
                    </a:solidFill>
                  </a:rPr>
                  <a:t>m</a:t>
                </a:r>
              </a:p>
            </p:txBody>
          </p:sp>
          <p:sp>
            <p:nvSpPr>
              <p:cNvPr id="79918" name="Line 44"/>
              <p:cNvSpPr>
                <a:spLocks noChangeShapeType="1"/>
              </p:cNvSpPr>
              <p:nvPr/>
            </p:nvSpPr>
            <p:spPr bwMode="auto">
              <a:xfrm flipH="1" flipV="1">
                <a:off x="2718" y="3750"/>
                <a:ext cx="44" cy="117"/>
              </a:xfrm>
              <a:prstGeom prst="line">
                <a:avLst/>
              </a:prstGeom>
              <a:noFill/>
              <a:ln w="9525">
                <a:solidFill>
                  <a:srgbClr val="292929"/>
                </a:solidFill>
                <a:round/>
                <a:headEnd/>
                <a:tailEnd type="stealth" w="sm" len="sm"/>
              </a:ln>
            </p:spPr>
            <p:txBody>
              <a:bodyPr wrap="none" anchor="ctr"/>
              <a:lstStyle/>
              <a:p>
                <a:endParaRPr lang="en-US"/>
              </a:p>
            </p:txBody>
          </p:sp>
          <p:sp>
            <p:nvSpPr>
              <p:cNvPr id="79919" name="Line 45"/>
              <p:cNvSpPr>
                <a:spLocks noChangeShapeType="1"/>
              </p:cNvSpPr>
              <p:nvPr/>
            </p:nvSpPr>
            <p:spPr bwMode="auto">
              <a:xfrm flipH="1" flipV="1">
                <a:off x="2592" y="3755"/>
                <a:ext cx="160" cy="129"/>
              </a:xfrm>
              <a:prstGeom prst="line">
                <a:avLst/>
              </a:prstGeom>
              <a:noFill/>
              <a:ln w="9525">
                <a:solidFill>
                  <a:srgbClr val="292929"/>
                </a:solidFill>
                <a:round/>
                <a:headEnd/>
                <a:tailEnd type="stealth" w="sm" len="sm"/>
              </a:ln>
            </p:spPr>
            <p:txBody>
              <a:bodyPr wrap="none" anchor="ctr"/>
              <a:lstStyle/>
              <a:p>
                <a:endParaRPr lang="en-US"/>
              </a:p>
            </p:txBody>
          </p:sp>
          <p:sp>
            <p:nvSpPr>
              <p:cNvPr id="79920" name="Text Box 46"/>
              <p:cNvSpPr txBox="1">
                <a:spLocks noChangeArrowheads="1"/>
              </p:cNvSpPr>
              <p:nvPr/>
            </p:nvSpPr>
            <p:spPr bwMode="auto">
              <a:xfrm>
                <a:off x="1937" y="3074"/>
                <a:ext cx="250" cy="192"/>
              </a:xfrm>
              <a:prstGeom prst="rect">
                <a:avLst/>
              </a:prstGeom>
              <a:noFill/>
              <a:ln w="9525">
                <a:noFill/>
                <a:miter lim="800000"/>
                <a:headEnd/>
                <a:tailEnd/>
              </a:ln>
            </p:spPr>
            <p:txBody>
              <a:bodyPr>
                <a:spAutoFit/>
              </a:bodyPr>
              <a:lstStyle/>
              <a:p>
                <a:pPr algn="ctr">
                  <a:spcBef>
                    <a:spcPct val="50000"/>
                  </a:spcBef>
                </a:pPr>
                <a:r>
                  <a:rPr lang="en-GB" sz="1400">
                    <a:solidFill>
                      <a:srgbClr val="CC0000"/>
                    </a:solidFill>
                    <a:latin typeface="Symbol" pitchFamily="18" charset="2"/>
                  </a:rPr>
                  <a:t>n</a:t>
                </a:r>
              </a:p>
            </p:txBody>
          </p:sp>
          <p:sp>
            <p:nvSpPr>
              <p:cNvPr id="79921" name="Text Box 47"/>
              <p:cNvSpPr txBox="1">
                <a:spLocks noChangeArrowheads="1"/>
              </p:cNvSpPr>
              <p:nvPr/>
            </p:nvSpPr>
            <p:spPr bwMode="auto">
              <a:xfrm>
                <a:off x="2664" y="2880"/>
                <a:ext cx="250" cy="192"/>
              </a:xfrm>
              <a:prstGeom prst="rect">
                <a:avLst/>
              </a:prstGeom>
              <a:noFill/>
              <a:ln w="9525">
                <a:noFill/>
                <a:miter lim="800000"/>
                <a:headEnd/>
                <a:tailEnd/>
              </a:ln>
            </p:spPr>
            <p:txBody>
              <a:bodyPr>
                <a:spAutoFit/>
              </a:bodyPr>
              <a:lstStyle/>
              <a:p>
                <a:pPr algn="ctr">
                  <a:spcBef>
                    <a:spcPct val="50000"/>
                  </a:spcBef>
                </a:pPr>
                <a:r>
                  <a:rPr lang="en-GB" sz="1400">
                    <a:solidFill>
                      <a:srgbClr val="CC0000"/>
                    </a:solidFill>
                    <a:latin typeface="Symbol" pitchFamily="18" charset="2"/>
                  </a:rPr>
                  <a:t>t</a:t>
                </a:r>
              </a:p>
            </p:txBody>
          </p:sp>
          <p:sp>
            <p:nvSpPr>
              <p:cNvPr id="79922" name="Line 48"/>
              <p:cNvSpPr>
                <a:spLocks noChangeShapeType="1"/>
              </p:cNvSpPr>
              <p:nvPr/>
            </p:nvSpPr>
            <p:spPr bwMode="auto">
              <a:xfrm>
                <a:off x="2247" y="2732"/>
                <a:ext cx="333" cy="0"/>
              </a:xfrm>
              <a:prstGeom prst="line">
                <a:avLst/>
              </a:prstGeom>
              <a:noFill/>
              <a:ln w="9525">
                <a:solidFill>
                  <a:srgbClr val="000000"/>
                </a:solidFill>
                <a:round/>
                <a:headEnd type="stealth" w="med" len="med"/>
                <a:tailEnd type="stealth" w="med" len="med"/>
              </a:ln>
            </p:spPr>
            <p:txBody>
              <a:bodyPr wrap="none" anchor="ctr"/>
              <a:lstStyle/>
              <a:p>
                <a:endParaRPr lang="en-US"/>
              </a:p>
            </p:txBody>
          </p:sp>
          <p:sp>
            <p:nvSpPr>
              <p:cNvPr id="79923" name="Text Box 49"/>
              <p:cNvSpPr txBox="1">
                <a:spLocks noChangeArrowheads="1"/>
              </p:cNvSpPr>
              <p:nvPr/>
            </p:nvSpPr>
            <p:spPr bwMode="auto">
              <a:xfrm>
                <a:off x="2216" y="2546"/>
                <a:ext cx="390" cy="173"/>
              </a:xfrm>
              <a:prstGeom prst="rect">
                <a:avLst/>
              </a:prstGeom>
              <a:noFill/>
              <a:ln w="9525">
                <a:noFill/>
                <a:miter lim="800000"/>
                <a:headEnd/>
                <a:tailEnd/>
              </a:ln>
            </p:spPr>
            <p:txBody>
              <a:bodyPr>
                <a:spAutoFit/>
              </a:bodyPr>
              <a:lstStyle/>
              <a:p>
                <a:pPr algn="ctr">
                  <a:spcBef>
                    <a:spcPct val="50000"/>
                  </a:spcBef>
                </a:pPr>
                <a:r>
                  <a:rPr lang="en-GB" sz="1200"/>
                  <a:t>1 mm</a:t>
                </a:r>
              </a:p>
            </p:txBody>
          </p:sp>
        </p:grpSp>
        <p:sp>
          <p:nvSpPr>
            <p:cNvPr id="79886" name="Oval 50"/>
            <p:cNvSpPr>
              <a:spLocks noChangeArrowheads="1"/>
            </p:cNvSpPr>
            <p:nvPr/>
          </p:nvSpPr>
          <p:spPr bwMode="auto">
            <a:xfrm>
              <a:off x="312" y="3168"/>
              <a:ext cx="156" cy="192"/>
            </a:xfrm>
            <a:prstGeom prst="ellipse">
              <a:avLst/>
            </a:prstGeom>
            <a:noFill/>
            <a:ln w="28575">
              <a:solidFill>
                <a:srgbClr val="0000FF"/>
              </a:solidFill>
              <a:prstDash val="dash"/>
              <a:round/>
              <a:headEnd/>
              <a:tailEnd/>
            </a:ln>
          </p:spPr>
          <p:txBody>
            <a:bodyPr wrap="none" anchor="ctr"/>
            <a:lstStyle/>
            <a:p>
              <a:endParaRPr lang="en-US"/>
            </a:p>
          </p:txBody>
        </p:sp>
        <p:sp>
          <p:nvSpPr>
            <p:cNvPr id="79887" name="Line 51"/>
            <p:cNvSpPr>
              <a:spLocks noChangeShapeType="1"/>
            </p:cNvSpPr>
            <p:nvPr/>
          </p:nvSpPr>
          <p:spPr bwMode="auto">
            <a:xfrm flipV="1">
              <a:off x="416" y="2496"/>
              <a:ext cx="2079" cy="672"/>
            </a:xfrm>
            <a:prstGeom prst="line">
              <a:avLst/>
            </a:prstGeom>
            <a:noFill/>
            <a:ln w="28575">
              <a:solidFill>
                <a:srgbClr val="0000FF"/>
              </a:solidFill>
              <a:prstDash val="dash"/>
              <a:round/>
              <a:headEnd/>
              <a:tailEnd/>
            </a:ln>
          </p:spPr>
          <p:txBody>
            <a:bodyPr/>
            <a:lstStyle/>
            <a:p>
              <a:endParaRPr lang="en-US"/>
            </a:p>
          </p:txBody>
        </p:sp>
        <p:sp>
          <p:nvSpPr>
            <p:cNvPr id="79888" name="Line 52"/>
            <p:cNvSpPr>
              <a:spLocks noChangeShapeType="1"/>
            </p:cNvSpPr>
            <p:nvPr/>
          </p:nvSpPr>
          <p:spPr bwMode="auto">
            <a:xfrm>
              <a:off x="364" y="3360"/>
              <a:ext cx="2131" cy="384"/>
            </a:xfrm>
            <a:prstGeom prst="line">
              <a:avLst/>
            </a:prstGeom>
            <a:noFill/>
            <a:ln w="28575">
              <a:solidFill>
                <a:srgbClr val="0000FF"/>
              </a:solidFill>
              <a:prstDash val="dash"/>
              <a:round/>
              <a:headEnd/>
              <a:tailEnd/>
            </a:ln>
          </p:spPr>
          <p:txBody>
            <a:bodyPr/>
            <a:lstStyle/>
            <a:p>
              <a:endParaRPr lang="en-US"/>
            </a:p>
          </p:txBody>
        </p:sp>
      </p:grpSp>
      <p:sp>
        <p:nvSpPr>
          <p:cNvPr id="1158199" name="Text Box 55"/>
          <p:cNvSpPr txBox="1">
            <a:spLocks noChangeArrowheads="1"/>
          </p:cNvSpPr>
          <p:nvPr/>
        </p:nvSpPr>
        <p:spPr bwMode="auto">
          <a:xfrm>
            <a:off x="457200" y="990600"/>
            <a:ext cx="6367463" cy="830263"/>
          </a:xfrm>
          <a:prstGeom prst="rect">
            <a:avLst/>
          </a:prstGeom>
          <a:noFill/>
          <a:ln w="9525">
            <a:noFill/>
            <a:miter lim="800000"/>
            <a:headEnd/>
            <a:tailEnd/>
          </a:ln>
          <a:effectLst/>
        </p:spPr>
        <p:txBody>
          <a:bodyPr wrap="none">
            <a:spAutoFit/>
          </a:bodyPr>
          <a:lstStyle/>
          <a:p>
            <a:pPr>
              <a:defRPr/>
            </a:pPr>
            <a:r>
              <a:rPr lang="fr-FR" sz="2400" b="1" dirty="0">
                <a:solidFill>
                  <a:schemeClr val="accent6"/>
                </a:solidFill>
                <a:latin typeface="Arial" charset="0"/>
              </a:rPr>
              <a:t>Basic unit: brick</a:t>
            </a:r>
          </a:p>
          <a:p>
            <a:pPr>
              <a:defRPr/>
            </a:pPr>
            <a:r>
              <a:rPr lang="fr-FR" b="1" dirty="0">
                <a:solidFill>
                  <a:srgbClr val="009900"/>
                </a:solidFill>
                <a:latin typeface="Arial" charset="0"/>
              </a:rPr>
              <a:t>56 Pb </a:t>
            </a:r>
            <a:r>
              <a:rPr lang="fr-FR" b="1" dirty="0" err="1">
                <a:solidFill>
                  <a:srgbClr val="009900"/>
                </a:solidFill>
                <a:latin typeface="Arial" charset="0"/>
              </a:rPr>
              <a:t>sheets</a:t>
            </a:r>
            <a:r>
              <a:rPr lang="fr-FR" b="1" dirty="0">
                <a:solidFill>
                  <a:srgbClr val="009900"/>
                </a:solidFill>
                <a:latin typeface="Arial" charset="0"/>
              </a:rPr>
              <a:t> + 56 </a:t>
            </a:r>
            <a:r>
              <a:rPr lang="fr-FR" b="1" dirty="0" err="1">
                <a:solidFill>
                  <a:srgbClr val="009900"/>
                </a:solidFill>
                <a:latin typeface="Arial" charset="0"/>
              </a:rPr>
              <a:t>photographic</a:t>
            </a:r>
            <a:r>
              <a:rPr lang="fr-FR" b="1" dirty="0">
                <a:solidFill>
                  <a:srgbClr val="009900"/>
                </a:solidFill>
                <a:latin typeface="Arial" charset="0"/>
              </a:rPr>
              <a:t> films (</a:t>
            </a:r>
            <a:r>
              <a:rPr lang="fr-FR" b="1" dirty="0" err="1">
                <a:solidFill>
                  <a:srgbClr val="009900"/>
                </a:solidFill>
                <a:latin typeface="Arial" charset="0"/>
              </a:rPr>
              <a:t>emulsion</a:t>
            </a:r>
            <a:r>
              <a:rPr lang="fr-FR" b="1" dirty="0">
                <a:solidFill>
                  <a:srgbClr val="009900"/>
                </a:solidFill>
                <a:latin typeface="Arial" charset="0"/>
              </a:rPr>
              <a:t> </a:t>
            </a:r>
            <a:r>
              <a:rPr lang="fr-FR" b="1" dirty="0" err="1">
                <a:solidFill>
                  <a:srgbClr val="009900"/>
                </a:solidFill>
                <a:latin typeface="Arial" charset="0"/>
              </a:rPr>
              <a:t>sheets</a:t>
            </a:r>
            <a:r>
              <a:rPr lang="fr-FR" b="1" dirty="0">
                <a:solidFill>
                  <a:srgbClr val="009900"/>
                </a:solidFill>
                <a:latin typeface="Arial" charset="0"/>
              </a:rPr>
              <a:t>)</a:t>
            </a:r>
            <a:r>
              <a:rPr lang="fr-FR" sz="2400" b="1" dirty="0">
                <a:solidFill>
                  <a:srgbClr val="009900"/>
                </a:solidFill>
                <a:latin typeface="Arial" charset="0"/>
              </a:rPr>
              <a:t> </a:t>
            </a:r>
          </a:p>
        </p:txBody>
      </p:sp>
      <p:sp>
        <p:nvSpPr>
          <p:cNvPr id="79882" name="Rectangle 57"/>
          <p:cNvSpPr>
            <a:spLocks noChangeArrowheads="1"/>
          </p:cNvSpPr>
          <p:nvPr/>
        </p:nvSpPr>
        <p:spPr bwMode="auto">
          <a:xfrm>
            <a:off x="1219200" y="228600"/>
            <a:ext cx="5797550" cy="523875"/>
          </a:xfrm>
          <a:prstGeom prst="rect">
            <a:avLst/>
          </a:prstGeom>
          <a:noFill/>
          <a:ln w="9525">
            <a:noFill/>
            <a:miter lim="800000"/>
            <a:headEnd/>
            <a:tailEnd/>
          </a:ln>
        </p:spPr>
        <p:txBody>
          <a:bodyPr wrap="none">
            <a:spAutoFit/>
          </a:bodyPr>
          <a:lstStyle/>
          <a:p>
            <a:r>
              <a:rPr lang="en-US" sz="2800" b="1">
                <a:solidFill>
                  <a:srgbClr val="FF0000"/>
                </a:solidFill>
              </a:rPr>
              <a:t>Opera Experiment at Gran Sasso</a:t>
            </a:r>
            <a:endParaRPr lang="en-US" sz="280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Footer Placeholder 3"/>
          <p:cNvSpPr>
            <a:spLocks noGrp="1"/>
          </p:cNvSpPr>
          <p:nvPr>
            <p:ph type="ftr" sz="quarter" idx="11"/>
          </p:nvPr>
        </p:nvSpPr>
        <p:spPr>
          <a:noFill/>
        </p:spPr>
        <p:txBody>
          <a:bodyPr/>
          <a:lstStyle/>
          <a:p>
            <a:r>
              <a:rPr lang="de-AT" smtClean="0"/>
              <a:t>W. Riegler/CERN</a:t>
            </a:r>
          </a:p>
        </p:txBody>
      </p:sp>
      <p:sp>
        <p:nvSpPr>
          <p:cNvPr id="2052" name="Slide Number Placeholder 4"/>
          <p:cNvSpPr>
            <a:spLocks noGrp="1"/>
          </p:cNvSpPr>
          <p:nvPr>
            <p:ph type="sldNum" sz="quarter" idx="12"/>
          </p:nvPr>
        </p:nvSpPr>
        <p:spPr>
          <a:noFill/>
        </p:spPr>
        <p:txBody>
          <a:bodyPr/>
          <a:lstStyle/>
          <a:p>
            <a:fld id="{08F4A6B8-7C8F-4836-BE66-4CAF6B89BB68}" type="slidenum">
              <a:rPr lang="en-US" smtClean="0"/>
              <a:pPr/>
              <a:t>62</a:t>
            </a:fld>
            <a:endParaRPr lang="en-US" smtClean="0"/>
          </a:p>
        </p:txBody>
      </p:sp>
      <p:graphicFrame>
        <p:nvGraphicFramePr>
          <p:cNvPr id="2050" name="Object 2"/>
          <p:cNvGraphicFramePr>
            <a:graphicFrameLocks noChangeAspect="1"/>
          </p:cNvGraphicFramePr>
          <p:nvPr/>
        </p:nvGraphicFramePr>
        <p:xfrm>
          <a:off x="0" y="1141413"/>
          <a:ext cx="9144000" cy="5335587"/>
        </p:xfrm>
        <a:graphic>
          <a:graphicData uri="http://schemas.openxmlformats.org/presentationml/2006/ole">
            <p:oleObj spid="_x0000_s184322" name="Photo Editor Photo" r:id="rId4" imgW="15238095" imgH="11428571" progId="">
              <p:embed/>
            </p:oleObj>
          </a:graphicData>
        </a:graphic>
      </p:graphicFrame>
      <p:sp>
        <p:nvSpPr>
          <p:cNvPr id="2053" name="Text Box 3"/>
          <p:cNvSpPr txBox="1">
            <a:spLocks noChangeArrowheads="1"/>
          </p:cNvSpPr>
          <p:nvPr/>
        </p:nvSpPr>
        <p:spPr bwMode="auto">
          <a:xfrm>
            <a:off x="152400" y="1371600"/>
            <a:ext cx="4079875" cy="430213"/>
          </a:xfrm>
          <a:prstGeom prst="rect">
            <a:avLst/>
          </a:prstGeom>
          <a:noFill/>
          <a:ln w="9525">
            <a:noFill/>
            <a:miter lim="800000"/>
            <a:headEnd/>
            <a:tailEnd/>
          </a:ln>
        </p:spPr>
        <p:txBody>
          <a:bodyPr wrap="none">
            <a:spAutoFit/>
          </a:bodyPr>
          <a:lstStyle/>
          <a:p>
            <a:r>
              <a:rPr lang="fr-FR" sz="2200">
                <a:solidFill>
                  <a:srgbClr val="008000"/>
                </a:solidFill>
              </a:rPr>
              <a:t>31 target planes / supermodule</a:t>
            </a:r>
            <a:endParaRPr lang="fr-FR" sz="2200">
              <a:solidFill>
                <a:schemeClr val="hlink"/>
              </a:solidFill>
            </a:endParaRPr>
          </a:p>
        </p:txBody>
      </p:sp>
      <p:sp>
        <p:nvSpPr>
          <p:cNvPr id="2054" name="Text Box 4"/>
          <p:cNvSpPr txBox="1">
            <a:spLocks noChangeArrowheads="1"/>
          </p:cNvSpPr>
          <p:nvPr/>
        </p:nvSpPr>
        <p:spPr bwMode="auto">
          <a:xfrm>
            <a:off x="147638" y="2822575"/>
            <a:ext cx="363537" cy="461963"/>
          </a:xfrm>
          <a:prstGeom prst="rect">
            <a:avLst/>
          </a:prstGeom>
          <a:noFill/>
          <a:ln w="9525">
            <a:noFill/>
            <a:miter lim="800000"/>
            <a:headEnd/>
            <a:tailEnd/>
          </a:ln>
        </p:spPr>
        <p:txBody>
          <a:bodyPr wrap="none">
            <a:spAutoFit/>
          </a:bodyPr>
          <a:lstStyle/>
          <a:p>
            <a:pPr algn="ctr"/>
            <a:r>
              <a:rPr lang="fr-FR" sz="2400">
                <a:solidFill>
                  <a:srgbClr val="008000"/>
                </a:solidFill>
                <a:latin typeface="Symbol" pitchFamily="18" charset="2"/>
                <a:sym typeface="Symbol" pitchFamily="18" charset="2"/>
              </a:rPr>
              <a:t></a:t>
            </a:r>
          </a:p>
        </p:txBody>
      </p:sp>
      <p:sp>
        <p:nvSpPr>
          <p:cNvPr id="2055" name="Text Box 5"/>
          <p:cNvSpPr txBox="1">
            <a:spLocks noChangeArrowheads="1"/>
          </p:cNvSpPr>
          <p:nvPr/>
        </p:nvSpPr>
        <p:spPr bwMode="auto">
          <a:xfrm>
            <a:off x="3222625" y="4841875"/>
            <a:ext cx="1111250" cy="430213"/>
          </a:xfrm>
          <a:prstGeom prst="rect">
            <a:avLst/>
          </a:prstGeom>
          <a:noFill/>
          <a:ln w="9525">
            <a:noFill/>
            <a:miter lim="800000"/>
            <a:headEnd/>
            <a:tailEnd/>
          </a:ln>
        </p:spPr>
        <p:txBody>
          <a:bodyPr wrap="none">
            <a:spAutoFit/>
          </a:bodyPr>
          <a:lstStyle/>
          <a:p>
            <a:r>
              <a:rPr lang="fr-FR" sz="2200">
                <a:solidFill>
                  <a:srgbClr val="008000"/>
                </a:solidFill>
              </a:rPr>
              <a:t>Targets</a:t>
            </a:r>
            <a:endParaRPr lang="en-GB" sz="2200">
              <a:solidFill>
                <a:srgbClr val="008000"/>
              </a:solidFill>
            </a:endParaRPr>
          </a:p>
        </p:txBody>
      </p:sp>
      <p:sp>
        <p:nvSpPr>
          <p:cNvPr id="2056" name="Text Box 6"/>
          <p:cNvSpPr txBox="1">
            <a:spLocks noChangeArrowheads="1"/>
          </p:cNvSpPr>
          <p:nvPr/>
        </p:nvSpPr>
        <p:spPr bwMode="auto">
          <a:xfrm>
            <a:off x="5410200" y="4999038"/>
            <a:ext cx="3246438" cy="430212"/>
          </a:xfrm>
          <a:prstGeom prst="rect">
            <a:avLst/>
          </a:prstGeom>
          <a:noFill/>
          <a:ln w="9525">
            <a:noFill/>
            <a:miter lim="800000"/>
            <a:headEnd/>
            <a:tailEnd/>
          </a:ln>
        </p:spPr>
        <p:txBody>
          <a:bodyPr wrap="none">
            <a:spAutoFit/>
          </a:bodyPr>
          <a:lstStyle/>
          <a:p>
            <a:r>
              <a:rPr lang="fr-FR" sz="2200">
                <a:solidFill>
                  <a:srgbClr val="CC0000"/>
                </a:solidFill>
              </a:rPr>
              <a:t>Magnetic Spectrometers</a:t>
            </a:r>
            <a:endParaRPr lang="en-GB" sz="2200">
              <a:solidFill>
                <a:srgbClr val="CC0000"/>
              </a:solidFill>
            </a:endParaRPr>
          </a:p>
        </p:txBody>
      </p:sp>
      <p:sp>
        <p:nvSpPr>
          <p:cNvPr id="2057" name="Line 7"/>
          <p:cNvSpPr>
            <a:spLocks noChangeShapeType="1"/>
          </p:cNvSpPr>
          <p:nvPr/>
        </p:nvSpPr>
        <p:spPr bwMode="auto">
          <a:xfrm flipH="1" flipV="1">
            <a:off x="2971800" y="3819525"/>
            <a:ext cx="638175" cy="1111250"/>
          </a:xfrm>
          <a:prstGeom prst="line">
            <a:avLst/>
          </a:prstGeom>
          <a:noFill/>
          <a:ln w="28575">
            <a:solidFill>
              <a:srgbClr val="008000"/>
            </a:solidFill>
            <a:round/>
            <a:headEnd/>
            <a:tailEnd type="triangle" w="med" len="med"/>
          </a:ln>
        </p:spPr>
        <p:txBody>
          <a:bodyPr/>
          <a:lstStyle/>
          <a:p>
            <a:endParaRPr lang="en-US"/>
          </a:p>
        </p:txBody>
      </p:sp>
      <p:sp>
        <p:nvSpPr>
          <p:cNvPr id="2058" name="Line 8"/>
          <p:cNvSpPr>
            <a:spLocks noChangeShapeType="1"/>
          </p:cNvSpPr>
          <p:nvPr/>
        </p:nvSpPr>
        <p:spPr bwMode="auto">
          <a:xfrm flipV="1">
            <a:off x="3706813" y="3533775"/>
            <a:ext cx="1474787" cy="1377950"/>
          </a:xfrm>
          <a:prstGeom prst="line">
            <a:avLst/>
          </a:prstGeom>
          <a:noFill/>
          <a:ln w="28575">
            <a:solidFill>
              <a:srgbClr val="008000"/>
            </a:solidFill>
            <a:round/>
            <a:headEnd/>
            <a:tailEnd type="triangle" w="med" len="med"/>
          </a:ln>
        </p:spPr>
        <p:txBody>
          <a:bodyPr/>
          <a:lstStyle/>
          <a:p>
            <a:endParaRPr lang="en-US"/>
          </a:p>
        </p:txBody>
      </p:sp>
      <p:sp>
        <p:nvSpPr>
          <p:cNvPr id="2059" name="Line 9"/>
          <p:cNvSpPr>
            <a:spLocks noChangeShapeType="1"/>
          </p:cNvSpPr>
          <p:nvPr/>
        </p:nvSpPr>
        <p:spPr bwMode="auto">
          <a:xfrm flipH="1" flipV="1">
            <a:off x="4038600" y="4530725"/>
            <a:ext cx="1981200" cy="568325"/>
          </a:xfrm>
          <a:prstGeom prst="line">
            <a:avLst/>
          </a:prstGeom>
          <a:noFill/>
          <a:ln w="28575">
            <a:solidFill>
              <a:srgbClr val="CC0000"/>
            </a:solidFill>
            <a:round/>
            <a:headEnd/>
            <a:tailEnd type="triangle" w="med" len="med"/>
          </a:ln>
        </p:spPr>
        <p:txBody>
          <a:bodyPr/>
          <a:lstStyle/>
          <a:p>
            <a:endParaRPr lang="en-US"/>
          </a:p>
        </p:txBody>
      </p:sp>
      <p:sp>
        <p:nvSpPr>
          <p:cNvPr id="2060" name="Line 10"/>
          <p:cNvSpPr>
            <a:spLocks noChangeShapeType="1"/>
          </p:cNvSpPr>
          <p:nvPr/>
        </p:nvSpPr>
        <p:spPr bwMode="auto">
          <a:xfrm flipV="1">
            <a:off x="6019800" y="4672013"/>
            <a:ext cx="152400" cy="427037"/>
          </a:xfrm>
          <a:prstGeom prst="line">
            <a:avLst/>
          </a:prstGeom>
          <a:noFill/>
          <a:ln w="28575">
            <a:solidFill>
              <a:srgbClr val="CC0000"/>
            </a:solidFill>
            <a:round/>
            <a:headEnd/>
            <a:tailEnd type="triangle" w="med" len="med"/>
          </a:ln>
        </p:spPr>
        <p:txBody>
          <a:bodyPr/>
          <a:lstStyle/>
          <a:p>
            <a:endParaRPr lang="en-US"/>
          </a:p>
        </p:txBody>
      </p:sp>
      <p:sp>
        <p:nvSpPr>
          <p:cNvPr id="1332235" name="Text Box 11"/>
          <p:cNvSpPr txBox="1">
            <a:spLocks noChangeArrowheads="1"/>
          </p:cNvSpPr>
          <p:nvPr/>
        </p:nvSpPr>
        <p:spPr bwMode="auto">
          <a:xfrm>
            <a:off x="152400" y="5791200"/>
            <a:ext cx="8461375" cy="369888"/>
          </a:xfrm>
          <a:prstGeom prst="rect">
            <a:avLst/>
          </a:prstGeom>
          <a:noFill/>
          <a:ln w="9525">
            <a:noFill/>
            <a:miter lim="800000"/>
            <a:headEnd/>
            <a:tailEnd/>
          </a:ln>
          <a:effectLst/>
        </p:spPr>
        <p:txBody>
          <a:bodyPr>
            <a:spAutoFit/>
          </a:bodyPr>
          <a:lstStyle/>
          <a:p>
            <a:pPr>
              <a:defRPr/>
            </a:pPr>
            <a:r>
              <a:rPr lang="en-GB" b="1" dirty="0">
                <a:solidFill>
                  <a:schemeClr val="accent6"/>
                </a:solidFill>
                <a:latin typeface="Arial" charset="0"/>
              </a:rPr>
              <a:t>First observation of CNGS beam neutrinos : </a:t>
            </a:r>
            <a:r>
              <a:rPr lang="en-GB" dirty="0">
                <a:solidFill>
                  <a:srgbClr val="FF0000"/>
                </a:solidFill>
                <a:latin typeface="Arial" charset="0"/>
              </a:rPr>
              <a:t>August 18</a:t>
            </a:r>
            <a:r>
              <a:rPr lang="en-GB" baseline="30000" dirty="0">
                <a:solidFill>
                  <a:srgbClr val="FF0000"/>
                </a:solidFill>
                <a:latin typeface="Arial" charset="0"/>
              </a:rPr>
              <a:t>th</a:t>
            </a:r>
            <a:r>
              <a:rPr lang="en-GB" dirty="0">
                <a:solidFill>
                  <a:srgbClr val="FF0000"/>
                </a:solidFill>
                <a:latin typeface="Arial" charset="0"/>
              </a:rPr>
              <a:t>, 2006</a:t>
            </a:r>
            <a:endParaRPr lang="en-GB" dirty="0">
              <a:solidFill>
                <a:srgbClr val="000000"/>
              </a:solidFill>
              <a:latin typeface="Arial" charset="0"/>
            </a:endParaRPr>
          </a:p>
        </p:txBody>
      </p:sp>
      <p:sp>
        <p:nvSpPr>
          <p:cNvPr id="2062" name="Line 12"/>
          <p:cNvSpPr>
            <a:spLocks noChangeShapeType="1"/>
          </p:cNvSpPr>
          <p:nvPr/>
        </p:nvSpPr>
        <p:spPr bwMode="auto">
          <a:xfrm>
            <a:off x="1789113" y="1803400"/>
            <a:ext cx="1106487" cy="1589088"/>
          </a:xfrm>
          <a:prstGeom prst="line">
            <a:avLst/>
          </a:prstGeom>
          <a:noFill/>
          <a:ln w="38100">
            <a:solidFill>
              <a:srgbClr val="008000"/>
            </a:solidFill>
            <a:round/>
            <a:headEnd/>
            <a:tailEnd type="triangle" w="med" len="med"/>
          </a:ln>
        </p:spPr>
        <p:txBody>
          <a:bodyPr/>
          <a:lstStyle/>
          <a:p>
            <a:endParaRPr lang="en-US"/>
          </a:p>
        </p:txBody>
      </p:sp>
      <p:sp>
        <p:nvSpPr>
          <p:cNvPr id="2063" name="Line 13"/>
          <p:cNvSpPr>
            <a:spLocks noChangeShapeType="1"/>
          </p:cNvSpPr>
          <p:nvPr/>
        </p:nvSpPr>
        <p:spPr bwMode="auto">
          <a:xfrm>
            <a:off x="130175" y="3249613"/>
            <a:ext cx="762000" cy="0"/>
          </a:xfrm>
          <a:prstGeom prst="line">
            <a:avLst/>
          </a:prstGeom>
          <a:noFill/>
          <a:ln w="57150">
            <a:solidFill>
              <a:srgbClr val="008000"/>
            </a:solidFill>
            <a:prstDash val="sysDot"/>
            <a:round/>
            <a:headEnd/>
            <a:tailEnd type="triangle" w="med" len="med"/>
          </a:ln>
        </p:spPr>
        <p:txBody>
          <a:bodyPr/>
          <a:lstStyle/>
          <a:p>
            <a:endParaRPr lang="en-US"/>
          </a:p>
        </p:txBody>
      </p:sp>
      <p:sp>
        <p:nvSpPr>
          <p:cNvPr id="2064" name="Text Box 14"/>
          <p:cNvSpPr txBox="1">
            <a:spLocks noChangeArrowheads="1"/>
          </p:cNvSpPr>
          <p:nvPr/>
        </p:nvSpPr>
        <p:spPr bwMode="auto">
          <a:xfrm>
            <a:off x="3124200" y="1752600"/>
            <a:ext cx="658813" cy="369888"/>
          </a:xfrm>
          <a:prstGeom prst="rect">
            <a:avLst/>
          </a:prstGeom>
          <a:noFill/>
          <a:ln w="9525">
            <a:noFill/>
            <a:miter lim="800000"/>
            <a:headEnd/>
            <a:tailEnd/>
          </a:ln>
        </p:spPr>
        <p:txBody>
          <a:bodyPr wrap="none">
            <a:spAutoFit/>
          </a:bodyPr>
          <a:lstStyle/>
          <a:p>
            <a:r>
              <a:rPr lang="fr-FR">
                <a:solidFill>
                  <a:srgbClr val="FFCC00"/>
                </a:solidFill>
              </a:rPr>
              <a:t>SM1</a:t>
            </a:r>
          </a:p>
        </p:txBody>
      </p:sp>
      <p:sp>
        <p:nvSpPr>
          <p:cNvPr id="2065" name="Text Box 15"/>
          <p:cNvSpPr txBox="1">
            <a:spLocks noChangeArrowheads="1"/>
          </p:cNvSpPr>
          <p:nvPr/>
        </p:nvSpPr>
        <p:spPr bwMode="auto">
          <a:xfrm>
            <a:off x="5257800" y="1752600"/>
            <a:ext cx="658813" cy="369888"/>
          </a:xfrm>
          <a:prstGeom prst="rect">
            <a:avLst/>
          </a:prstGeom>
          <a:noFill/>
          <a:ln w="9525">
            <a:noFill/>
            <a:miter lim="800000"/>
            <a:headEnd/>
            <a:tailEnd/>
          </a:ln>
        </p:spPr>
        <p:txBody>
          <a:bodyPr wrap="none">
            <a:spAutoFit/>
          </a:bodyPr>
          <a:lstStyle/>
          <a:p>
            <a:r>
              <a:rPr lang="fr-FR">
                <a:solidFill>
                  <a:srgbClr val="FFCC00"/>
                </a:solidFill>
              </a:rPr>
              <a:t>SM2</a:t>
            </a:r>
          </a:p>
        </p:txBody>
      </p:sp>
      <p:sp>
        <p:nvSpPr>
          <p:cNvPr id="2066" name="AutoShape 16"/>
          <p:cNvSpPr>
            <a:spLocks/>
          </p:cNvSpPr>
          <p:nvPr/>
        </p:nvSpPr>
        <p:spPr bwMode="auto">
          <a:xfrm rot="5400000" flipV="1">
            <a:off x="3344862" y="1322388"/>
            <a:ext cx="320675" cy="1828800"/>
          </a:xfrm>
          <a:prstGeom prst="leftBrace">
            <a:avLst>
              <a:gd name="adj1" fmla="val 51459"/>
              <a:gd name="adj2" fmla="val 51102"/>
            </a:avLst>
          </a:prstGeom>
          <a:noFill/>
          <a:ln w="38100">
            <a:solidFill>
              <a:srgbClr val="FFCC00"/>
            </a:solidFill>
            <a:round/>
            <a:headEnd/>
            <a:tailEnd/>
          </a:ln>
        </p:spPr>
        <p:txBody>
          <a:bodyPr wrap="none" anchor="ctr"/>
          <a:lstStyle/>
          <a:p>
            <a:endParaRPr lang="en-US"/>
          </a:p>
        </p:txBody>
      </p:sp>
      <p:sp>
        <p:nvSpPr>
          <p:cNvPr id="2067" name="AutoShape 17"/>
          <p:cNvSpPr>
            <a:spLocks/>
          </p:cNvSpPr>
          <p:nvPr/>
        </p:nvSpPr>
        <p:spPr bwMode="auto">
          <a:xfrm rot="5400000" flipV="1">
            <a:off x="5478462" y="1322388"/>
            <a:ext cx="320675" cy="1828800"/>
          </a:xfrm>
          <a:prstGeom prst="leftBrace">
            <a:avLst>
              <a:gd name="adj1" fmla="val 51459"/>
              <a:gd name="adj2" fmla="val 51102"/>
            </a:avLst>
          </a:prstGeom>
          <a:noFill/>
          <a:ln w="38100">
            <a:solidFill>
              <a:srgbClr val="FFCC00"/>
            </a:solidFill>
            <a:round/>
            <a:headEnd/>
            <a:tailEnd/>
          </a:ln>
        </p:spPr>
        <p:txBody>
          <a:bodyPr wrap="none" anchor="ctr"/>
          <a:lstStyle/>
          <a:p>
            <a:endParaRPr lang="en-US"/>
          </a:p>
        </p:txBody>
      </p:sp>
      <p:pic>
        <p:nvPicPr>
          <p:cNvPr id="2068" name="Picture 18"/>
          <p:cNvPicPr>
            <a:picLocks noChangeArrowheads="1"/>
          </p:cNvPicPr>
          <p:nvPr/>
        </p:nvPicPr>
        <p:blipFill>
          <a:blip r:embed="rId5" cstate="print"/>
          <a:srcRect/>
          <a:stretch>
            <a:fillRect/>
          </a:stretch>
        </p:blipFill>
        <p:spPr bwMode="auto">
          <a:xfrm>
            <a:off x="7848600" y="0"/>
            <a:ext cx="1295400" cy="1219200"/>
          </a:xfrm>
          <a:prstGeom prst="rect">
            <a:avLst/>
          </a:prstGeom>
          <a:noFill/>
          <a:ln w="9525">
            <a:noFill/>
            <a:miter lim="800000"/>
            <a:headEnd/>
            <a:tailEnd/>
          </a:ln>
        </p:spPr>
      </p:pic>
      <p:sp>
        <p:nvSpPr>
          <p:cNvPr id="1332244" name="Text Box 20"/>
          <p:cNvSpPr txBox="1">
            <a:spLocks noChangeArrowheads="1"/>
          </p:cNvSpPr>
          <p:nvPr/>
        </p:nvSpPr>
        <p:spPr bwMode="auto">
          <a:xfrm>
            <a:off x="4495800" y="1371600"/>
            <a:ext cx="5356225" cy="461963"/>
          </a:xfrm>
          <a:prstGeom prst="rect">
            <a:avLst/>
          </a:prstGeom>
          <a:noFill/>
          <a:ln w="9525">
            <a:noFill/>
            <a:miter lim="800000"/>
            <a:headEnd/>
            <a:tailEnd/>
          </a:ln>
          <a:effectLst/>
        </p:spPr>
        <p:txBody>
          <a:bodyPr>
            <a:spAutoFit/>
          </a:bodyPr>
          <a:lstStyle/>
          <a:p>
            <a:pPr>
              <a:defRPr/>
            </a:pPr>
            <a:r>
              <a:rPr lang="fr-FR" sz="2400" dirty="0">
                <a:solidFill>
                  <a:schemeClr val="accent6"/>
                </a:solidFill>
                <a:latin typeface="Arial" charset="0"/>
              </a:rPr>
              <a:t>In total: 206336 bricks, 1766 tons</a:t>
            </a:r>
          </a:p>
        </p:txBody>
      </p:sp>
      <p:sp>
        <p:nvSpPr>
          <p:cNvPr id="2070" name="Rectangle 26"/>
          <p:cNvSpPr>
            <a:spLocks noChangeArrowheads="1"/>
          </p:cNvSpPr>
          <p:nvPr/>
        </p:nvSpPr>
        <p:spPr bwMode="auto">
          <a:xfrm>
            <a:off x="1219200" y="228600"/>
            <a:ext cx="5797550" cy="523875"/>
          </a:xfrm>
          <a:prstGeom prst="rect">
            <a:avLst/>
          </a:prstGeom>
          <a:noFill/>
          <a:ln w="9525">
            <a:noFill/>
            <a:miter lim="800000"/>
            <a:headEnd/>
            <a:tailEnd/>
          </a:ln>
        </p:spPr>
        <p:txBody>
          <a:bodyPr wrap="none">
            <a:spAutoFit/>
          </a:bodyPr>
          <a:lstStyle/>
          <a:p>
            <a:r>
              <a:rPr lang="en-US" sz="2800" b="1">
                <a:solidFill>
                  <a:srgbClr val="FF0000"/>
                </a:solidFill>
              </a:rPr>
              <a:t>Opera Experiment at Gran Sasso</a:t>
            </a:r>
            <a:endParaRPr lang="en-US" sz="280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Footer Placeholder 3"/>
          <p:cNvSpPr>
            <a:spLocks noGrp="1"/>
          </p:cNvSpPr>
          <p:nvPr>
            <p:ph type="ftr" sz="quarter" idx="11"/>
          </p:nvPr>
        </p:nvSpPr>
        <p:spPr>
          <a:noFill/>
        </p:spPr>
        <p:txBody>
          <a:bodyPr/>
          <a:lstStyle/>
          <a:p>
            <a:r>
              <a:rPr lang="de-AT" smtClean="0"/>
              <a:t>W. Riegler/CERN</a:t>
            </a:r>
          </a:p>
        </p:txBody>
      </p:sp>
      <p:sp>
        <p:nvSpPr>
          <p:cNvPr id="80899" name="Slide Number Placeholder 4"/>
          <p:cNvSpPr>
            <a:spLocks noGrp="1"/>
          </p:cNvSpPr>
          <p:nvPr>
            <p:ph type="sldNum" sz="quarter" idx="12"/>
          </p:nvPr>
        </p:nvSpPr>
        <p:spPr>
          <a:noFill/>
        </p:spPr>
        <p:txBody>
          <a:bodyPr/>
          <a:lstStyle/>
          <a:p>
            <a:fld id="{7AA70D21-67AA-4DC4-9F44-F88F57D6D399}" type="slidenum">
              <a:rPr lang="en-US" smtClean="0"/>
              <a:pPr/>
              <a:t>63</a:t>
            </a:fld>
            <a:endParaRPr lang="en-US" smtClean="0"/>
          </a:p>
        </p:txBody>
      </p:sp>
      <p:sp>
        <p:nvSpPr>
          <p:cNvPr id="80900" name="Text Box 2"/>
          <p:cNvSpPr txBox="1">
            <a:spLocks noChangeArrowheads="1"/>
          </p:cNvSpPr>
          <p:nvPr/>
        </p:nvSpPr>
        <p:spPr bwMode="auto">
          <a:xfrm>
            <a:off x="738188" y="5892800"/>
            <a:ext cx="2911475" cy="646113"/>
          </a:xfrm>
          <a:prstGeom prst="rect">
            <a:avLst/>
          </a:prstGeom>
          <a:noFill/>
          <a:ln w="9525">
            <a:noFill/>
            <a:miter lim="800000"/>
            <a:headEnd/>
            <a:tailEnd/>
          </a:ln>
        </p:spPr>
        <p:txBody>
          <a:bodyPr wrap="none">
            <a:spAutoFit/>
          </a:bodyPr>
          <a:lstStyle/>
          <a:p>
            <a:r>
              <a:rPr lang="fr-FR"/>
              <a:t>Scintillator planes 5900 m</a:t>
            </a:r>
            <a:r>
              <a:rPr lang="fr-FR" baseline="30000"/>
              <a:t>2</a:t>
            </a:r>
            <a:endParaRPr lang="fr-FR"/>
          </a:p>
          <a:p>
            <a:r>
              <a:rPr lang="fr-FR"/>
              <a:t>8064 7m long drift tubes</a:t>
            </a:r>
          </a:p>
        </p:txBody>
      </p:sp>
      <p:pic>
        <p:nvPicPr>
          <p:cNvPr id="80901" name="Picture 3" descr="DSC03769"/>
          <p:cNvPicPr>
            <a:picLocks noChangeAspect="1" noChangeArrowheads="1"/>
          </p:cNvPicPr>
          <p:nvPr/>
        </p:nvPicPr>
        <p:blipFill>
          <a:blip r:embed="rId3" cstate="print"/>
          <a:srcRect/>
          <a:stretch>
            <a:fillRect/>
          </a:stretch>
        </p:blipFill>
        <p:spPr bwMode="auto">
          <a:xfrm>
            <a:off x="152400" y="1066800"/>
            <a:ext cx="3657600" cy="4876800"/>
          </a:xfrm>
          <a:prstGeom prst="rect">
            <a:avLst/>
          </a:prstGeom>
          <a:noFill/>
          <a:ln w="9525">
            <a:noFill/>
            <a:miter lim="800000"/>
            <a:headEnd/>
            <a:tailEnd/>
          </a:ln>
        </p:spPr>
      </p:pic>
      <p:pic>
        <p:nvPicPr>
          <p:cNvPr id="80902" name="Picture 4" descr="DSC03767"/>
          <p:cNvPicPr>
            <a:picLocks noChangeAspect="1" noChangeArrowheads="1"/>
          </p:cNvPicPr>
          <p:nvPr/>
        </p:nvPicPr>
        <p:blipFill>
          <a:blip r:embed="rId4" cstate="print"/>
          <a:srcRect/>
          <a:stretch>
            <a:fillRect/>
          </a:stretch>
        </p:blipFill>
        <p:spPr bwMode="auto">
          <a:xfrm>
            <a:off x="4683125" y="1085850"/>
            <a:ext cx="3630613" cy="4841875"/>
          </a:xfrm>
          <a:prstGeom prst="rect">
            <a:avLst/>
          </a:prstGeom>
          <a:noFill/>
          <a:ln w="9525">
            <a:noFill/>
            <a:miter lim="800000"/>
            <a:headEnd/>
            <a:tailEnd/>
          </a:ln>
        </p:spPr>
      </p:pic>
      <p:sp>
        <p:nvSpPr>
          <p:cNvPr id="80903" name="Text Box 5"/>
          <p:cNvSpPr txBox="1">
            <a:spLocks noChangeArrowheads="1"/>
          </p:cNvSpPr>
          <p:nvPr/>
        </p:nvSpPr>
        <p:spPr bwMode="auto">
          <a:xfrm>
            <a:off x="946150" y="755650"/>
            <a:ext cx="2224088" cy="338138"/>
          </a:xfrm>
          <a:prstGeom prst="rect">
            <a:avLst/>
          </a:prstGeom>
          <a:noFill/>
          <a:ln w="9525">
            <a:noFill/>
            <a:miter lim="800000"/>
            <a:headEnd/>
            <a:tailEnd/>
          </a:ln>
        </p:spPr>
        <p:txBody>
          <a:bodyPr wrap="none">
            <a:spAutoFit/>
          </a:bodyPr>
          <a:lstStyle/>
          <a:p>
            <a:r>
              <a:rPr lang="fr-FR" sz="1600"/>
              <a:t>Second Super-module</a:t>
            </a:r>
            <a:endParaRPr lang="en-US" sz="1600"/>
          </a:p>
        </p:txBody>
      </p:sp>
      <p:pic>
        <p:nvPicPr>
          <p:cNvPr id="80904" name="Picture 6"/>
          <p:cNvPicPr>
            <a:picLocks noChangeArrowheads="1"/>
          </p:cNvPicPr>
          <p:nvPr/>
        </p:nvPicPr>
        <p:blipFill>
          <a:blip r:embed="rId5" cstate="print"/>
          <a:srcRect/>
          <a:stretch>
            <a:fillRect/>
          </a:stretch>
        </p:blipFill>
        <p:spPr bwMode="auto">
          <a:xfrm>
            <a:off x="7848600" y="0"/>
            <a:ext cx="1295400" cy="1219200"/>
          </a:xfrm>
          <a:prstGeom prst="rect">
            <a:avLst/>
          </a:prstGeom>
          <a:noFill/>
          <a:ln w="9525">
            <a:noFill/>
            <a:miter lim="800000"/>
            <a:headEnd/>
            <a:tailEnd/>
          </a:ln>
        </p:spPr>
      </p:pic>
      <p:sp>
        <p:nvSpPr>
          <p:cNvPr id="80905" name="Text Box 8"/>
          <p:cNvSpPr txBox="1">
            <a:spLocks noChangeArrowheads="1"/>
          </p:cNvSpPr>
          <p:nvPr/>
        </p:nvSpPr>
        <p:spPr bwMode="auto">
          <a:xfrm>
            <a:off x="4792663" y="5862638"/>
            <a:ext cx="4056062" cy="646112"/>
          </a:xfrm>
          <a:prstGeom prst="rect">
            <a:avLst/>
          </a:prstGeom>
          <a:noFill/>
          <a:ln w="9525">
            <a:noFill/>
            <a:miter lim="800000"/>
            <a:headEnd/>
            <a:tailEnd/>
          </a:ln>
        </p:spPr>
        <p:txBody>
          <a:bodyPr wrap="none">
            <a:spAutoFit/>
          </a:bodyPr>
          <a:lstStyle/>
          <a:p>
            <a:r>
              <a:rPr lang="fr-FR"/>
              <a:t>3050 m</a:t>
            </a:r>
            <a:r>
              <a:rPr lang="fr-FR" baseline="30000"/>
              <a:t>2</a:t>
            </a:r>
            <a:r>
              <a:rPr lang="fr-FR"/>
              <a:t> Resistive Plate Counters</a:t>
            </a:r>
          </a:p>
          <a:p>
            <a:r>
              <a:rPr lang="fr-FR"/>
              <a:t>2000 tons of iron  for the two magnets</a:t>
            </a:r>
          </a:p>
        </p:txBody>
      </p:sp>
      <p:sp>
        <p:nvSpPr>
          <p:cNvPr id="80906" name="Text Box 9"/>
          <p:cNvSpPr txBox="1">
            <a:spLocks noChangeArrowheads="1"/>
          </p:cNvSpPr>
          <p:nvPr/>
        </p:nvSpPr>
        <p:spPr bwMode="auto">
          <a:xfrm>
            <a:off x="5008563" y="792163"/>
            <a:ext cx="3028950" cy="338137"/>
          </a:xfrm>
          <a:prstGeom prst="rect">
            <a:avLst/>
          </a:prstGeom>
          <a:noFill/>
          <a:ln w="9525">
            <a:noFill/>
            <a:miter lim="800000"/>
            <a:headEnd/>
            <a:tailEnd/>
          </a:ln>
        </p:spPr>
        <p:txBody>
          <a:bodyPr wrap="none">
            <a:spAutoFit/>
          </a:bodyPr>
          <a:lstStyle/>
          <a:p>
            <a:r>
              <a:rPr lang="fr-FR" sz="1600"/>
              <a:t>Details of the first spectrometer</a:t>
            </a:r>
            <a:endParaRPr lang="en-US" sz="1600"/>
          </a:p>
        </p:txBody>
      </p:sp>
      <p:sp>
        <p:nvSpPr>
          <p:cNvPr id="80907" name="Rectangle 13"/>
          <p:cNvSpPr>
            <a:spLocks noChangeArrowheads="1"/>
          </p:cNvSpPr>
          <p:nvPr/>
        </p:nvSpPr>
        <p:spPr bwMode="auto">
          <a:xfrm>
            <a:off x="990600" y="152400"/>
            <a:ext cx="6584950" cy="584200"/>
          </a:xfrm>
          <a:prstGeom prst="rect">
            <a:avLst/>
          </a:prstGeom>
          <a:noFill/>
          <a:ln w="9525">
            <a:noFill/>
            <a:miter lim="800000"/>
            <a:headEnd/>
            <a:tailEnd/>
          </a:ln>
        </p:spPr>
        <p:txBody>
          <a:bodyPr wrap="none">
            <a:spAutoFit/>
          </a:bodyPr>
          <a:lstStyle/>
          <a:p>
            <a:r>
              <a:rPr lang="en-US" sz="3200" b="1">
                <a:solidFill>
                  <a:srgbClr val="FF0000"/>
                </a:solidFill>
              </a:rPr>
              <a:t>Opera Experiment at Gran Sasso</a:t>
            </a:r>
            <a:endParaRPr lang="en-US" sz="320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1"/>
          <p:cNvPicPr>
            <a:picLocks noChangeAspect="1" noChangeArrowheads="1"/>
          </p:cNvPicPr>
          <p:nvPr/>
        </p:nvPicPr>
        <p:blipFill>
          <a:blip r:embed="rId2" cstate="print"/>
          <a:srcRect/>
          <a:stretch>
            <a:fillRect/>
          </a:stretch>
        </p:blipFill>
        <p:spPr bwMode="auto">
          <a:xfrm>
            <a:off x="914400" y="1143000"/>
            <a:ext cx="7315200" cy="5395913"/>
          </a:xfrm>
          <a:prstGeom prst="rect">
            <a:avLst/>
          </a:prstGeom>
          <a:noFill/>
          <a:ln w="9525">
            <a:noFill/>
            <a:miter lim="800000"/>
            <a:headEnd/>
            <a:tailEnd/>
          </a:ln>
        </p:spPr>
      </p:pic>
      <p:sp>
        <p:nvSpPr>
          <p:cNvPr id="81923" name="Footer Placeholder 3"/>
          <p:cNvSpPr>
            <a:spLocks noGrp="1"/>
          </p:cNvSpPr>
          <p:nvPr>
            <p:ph type="ftr" sz="quarter" idx="11"/>
          </p:nvPr>
        </p:nvSpPr>
        <p:spPr>
          <a:noFill/>
        </p:spPr>
        <p:txBody>
          <a:bodyPr/>
          <a:lstStyle/>
          <a:p>
            <a:r>
              <a:rPr lang="en-US" smtClean="0"/>
              <a:t>W. Riegler/CERN</a:t>
            </a:r>
          </a:p>
        </p:txBody>
      </p:sp>
      <p:sp>
        <p:nvSpPr>
          <p:cNvPr id="81924" name="Slide Number Placeholder 2"/>
          <p:cNvSpPr>
            <a:spLocks noGrp="1"/>
          </p:cNvSpPr>
          <p:nvPr>
            <p:ph type="sldNum" sz="quarter" idx="12"/>
          </p:nvPr>
        </p:nvSpPr>
        <p:spPr>
          <a:noFill/>
        </p:spPr>
        <p:txBody>
          <a:bodyPr/>
          <a:lstStyle/>
          <a:p>
            <a:fld id="{46DA3ED1-FADE-453C-A1E8-E43BD6E17251}" type="slidenum">
              <a:rPr lang="en-US" smtClean="0"/>
              <a:pPr/>
              <a:t>64</a:t>
            </a:fld>
            <a:endParaRPr lang="en-US" smtClean="0"/>
          </a:p>
        </p:txBody>
      </p:sp>
      <p:sp>
        <p:nvSpPr>
          <p:cNvPr id="81925" name="Rectangle 4"/>
          <p:cNvSpPr>
            <a:spLocks noChangeArrowheads="1"/>
          </p:cNvSpPr>
          <p:nvPr/>
        </p:nvSpPr>
        <p:spPr bwMode="auto">
          <a:xfrm>
            <a:off x="1219200" y="228600"/>
            <a:ext cx="6584950" cy="584200"/>
          </a:xfrm>
          <a:prstGeom prst="rect">
            <a:avLst/>
          </a:prstGeom>
          <a:noFill/>
          <a:ln w="9525">
            <a:noFill/>
            <a:miter lim="800000"/>
            <a:headEnd/>
            <a:tailEnd/>
          </a:ln>
        </p:spPr>
        <p:txBody>
          <a:bodyPr wrap="none">
            <a:spAutoFit/>
          </a:bodyPr>
          <a:lstStyle/>
          <a:p>
            <a:r>
              <a:rPr lang="en-US" sz="3200" b="1" dirty="0">
                <a:solidFill>
                  <a:srgbClr val="FF0000"/>
                </a:solidFill>
              </a:rPr>
              <a:t>Opera Experiment at Gran </a:t>
            </a:r>
            <a:r>
              <a:rPr lang="en-US" sz="3200" b="1" dirty="0" err="1">
                <a:solidFill>
                  <a:srgbClr val="FF0000"/>
                </a:solidFill>
              </a:rPr>
              <a:t>Sasso</a:t>
            </a:r>
            <a:endParaRPr lang="en-US" sz="320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cstate="print"/>
          <a:srcRect/>
          <a:stretch>
            <a:fillRect/>
          </a:stretch>
        </p:blipFill>
        <p:spPr bwMode="auto">
          <a:xfrm>
            <a:off x="685800" y="850171"/>
            <a:ext cx="8201025" cy="5322029"/>
          </a:xfrm>
          <a:prstGeom prst="rect">
            <a:avLst/>
          </a:prstGeom>
          <a:noFill/>
          <a:ln w="9525">
            <a:noFill/>
            <a:miter lim="800000"/>
            <a:headEnd/>
            <a:tailEnd/>
          </a:ln>
        </p:spPr>
      </p:pic>
      <p:sp>
        <p:nvSpPr>
          <p:cNvPr id="3" name="Rectangle 4"/>
          <p:cNvSpPr>
            <a:spLocks noChangeArrowheads="1"/>
          </p:cNvSpPr>
          <p:nvPr/>
        </p:nvSpPr>
        <p:spPr bwMode="auto">
          <a:xfrm>
            <a:off x="0" y="152400"/>
            <a:ext cx="9144000" cy="584775"/>
          </a:xfrm>
          <a:prstGeom prst="rect">
            <a:avLst/>
          </a:prstGeom>
          <a:noFill/>
          <a:ln w="9525">
            <a:noFill/>
            <a:miter lim="800000"/>
            <a:headEnd/>
            <a:tailEnd/>
          </a:ln>
        </p:spPr>
        <p:txBody>
          <a:bodyPr wrap="square">
            <a:spAutoFit/>
          </a:bodyPr>
          <a:lstStyle/>
          <a:p>
            <a:r>
              <a:rPr lang="en-US" sz="3200" b="1" dirty="0" smtClean="0">
                <a:solidFill>
                  <a:srgbClr val="FF0000"/>
                </a:solidFill>
              </a:rPr>
              <a:t>First Tau Candidate seen a few weeks ago !</a:t>
            </a:r>
            <a:endParaRPr lang="en-US" sz="320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el 3"/>
          <p:cNvSpPr>
            <a:spLocks noGrp="1"/>
          </p:cNvSpPr>
          <p:nvPr>
            <p:ph type="ctrTitle"/>
          </p:nvPr>
        </p:nvSpPr>
        <p:spPr/>
        <p:txBody>
          <a:bodyPr/>
          <a:lstStyle/>
          <a:p>
            <a:r>
              <a:rPr lang="de-DE" smtClean="0">
                <a:solidFill>
                  <a:srgbClr val="FF0000"/>
                </a:solidFill>
              </a:rPr>
              <a:t>AMS</a:t>
            </a:r>
          </a:p>
        </p:txBody>
      </p:sp>
      <p:sp>
        <p:nvSpPr>
          <p:cNvPr id="82947" name="Untertitel 4"/>
          <p:cNvSpPr>
            <a:spLocks noGrp="1"/>
          </p:cNvSpPr>
          <p:nvPr>
            <p:ph type="subTitle" idx="1"/>
          </p:nvPr>
        </p:nvSpPr>
        <p:spPr>
          <a:xfrm>
            <a:off x="0" y="3886200"/>
            <a:ext cx="9144000" cy="2057400"/>
          </a:xfrm>
        </p:spPr>
        <p:txBody>
          <a:bodyPr/>
          <a:lstStyle/>
          <a:p>
            <a:r>
              <a:rPr lang="de-DE" b="1" smtClean="0"/>
              <a:t>A</a:t>
            </a:r>
            <a:r>
              <a:rPr lang="de-DE" smtClean="0"/>
              <a:t>lpha </a:t>
            </a:r>
            <a:r>
              <a:rPr lang="de-DE" b="1" smtClean="0"/>
              <a:t>M</a:t>
            </a:r>
            <a:r>
              <a:rPr lang="de-DE" smtClean="0"/>
              <a:t>agnetic </a:t>
            </a:r>
            <a:r>
              <a:rPr lang="de-DE" b="1" smtClean="0"/>
              <a:t>S</a:t>
            </a:r>
            <a:r>
              <a:rPr lang="de-DE" smtClean="0"/>
              <a:t>pectrometer</a:t>
            </a:r>
          </a:p>
          <a:p>
            <a:endParaRPr lang="de-DE" smtClean="0"/>
          </a:p>
          <a:p>
            <a:endParaRPr lang="de-DE" smtClean="0"/>
          </a:p>
          <a:p>
            <a:endParaRPr lang="de-DE" smtClean="0"/>
          </a:p>
          <a:p>
            <a:endParaRPr lang="de-DE" smtClean="0"/>
          </a:p>
        </p:txBody>
      </p:sp>
      <p:pic>
        <p:nvPicPr>
          <p:cNvPr id="82948" name="Picture 4"/>
          <p:cNvPicPr>
            <a:picLocks noChangeAspect="1" noChangeArrowheads="1"/>
          </p:cNvPicPr>
          <p:nvPr/>
        </p:nvPicPr>
        <p:blipFill>
          <a:blip r:embed="rId2" cstate="print"/>
          <a:srcRect/>
          <a:stretch>
            <a:fillRect/>
          </a:stretch>
        </p:blipFill>
        <p:spPr bwMode="auto">
          <a:xfrm>
            <a:off x="5384800" y="0"/>
            <a:ext cx="3759200" cy="2819400"/>
          </a:xfrm>
          <a:prstGeom prst="rect">
            <a:avLst/>
          </a:prstGeom>
          <a:noFill/>
          <a:ln w="9525">
            <a:noFill/>
            <a:miter lim="800000"/>
            <a:headEnd/>
            <a:tailEnd/>
          </a:ln>
        </p:spPr>
      </p:pic>
      <p:sp>
        <p:nvSpPr>
          <p:cNvPr id="82949" name="Slide Number Placeholder 4"/>
          <p:cNvSpPr>
            <a:spLocks noGrp="1"/>
          </p:cNvSpPr>
          <p:nvPr>
            <p:ph type="sldNum" sz="quarter" idx="12"/>
          </p:nvPr>
        </p:nvSpPr>
        <p:spPr>
          <a:noFill/>
        </p:spPr>
        <p:txBody>
          <a:bodyPr/>
          <a:lstStyle/>
          <a:p>
            <a:fld id="{5051C2AB-EDCA-4AC6-BBC2-FA58B8E3FF9A}" type="slidenum">
              <a:rPr lang="en-US" smtClean="0"/>
              <a:pPr/>
              <a:t>66</a:t>
            </a:fld>
            <a:endParaRPr lang="en-US" smtClean="0"/>
          </a:p>
        </p:txBody>
      </p:sp>
      <p:sp>
        <p:nvSpPr>
          <p:cNvPr id="82950" name="Footer Placeholder 5"/>
          <p:cNvSpPr>
            <a:spLocks noGrp="1"/>
          </p:cNvSpPr>
          <p:nvPr>
            <p:ph type="ftr" sz="quarter" idx="11"/>
          </p:nvPr>
        </p:nvSpPr>
        <p:spPr>
          <a:noFill/>
        </p:spPr>
        <p:txBody>
          <a:bodyPr/>
          <a:lstStyle/>
          <a:p>
            <a:r>
              <a:rPr lang="en-US" smtClean="0"/>
              <a:t>W. Riegler/CERN</a:t>
            </a:r>
          </a:p>
        </p:txBody>
      </p:sp>
      <p:sp>
        <p:nvSpPr>
          <p:cNvPr id="7" name="Rectangle 15"/>
          <p:cNvSpPr>
            <a:spLocks noChangeArrowheads="1"/>
          </p:cNvSpPr>
          <p:nvPr/>
        </p:nvSpPr>
        <p:spPr bwMode="auto">
          <a:xfrm>
            <a:off x="1524000" y="4724400"/>
            <a:ext cx="6172200" cy="708025"/>
          </a:xfrm>
          <a:prstGeom prst="rect">
            <a:avLst/>
          </a:prstGeom>
          <a:noFill/>
          <a:ln w="9525">
            <a:noFill/>
            <a:miter lim="800000"/>
            <a:headEnd/>
            <a:tailEnd/>
          </a:ln>
          <a:effectLst/>
        </p:spPr>
        <p:txBody>
          <a:bodyPr>
            <a:spAutoFit/>
          </a:bodyPr>
          <a:lstStyle/>
          <a:p>
            <a:pPr>
              <a:defRPr/>
            </a:pPr>
            <a:r>
              <a:rPr lang="en-US" sz="2000" b="1" dirty="0">
                <a:solidFill>
                  <a:srgbClr val="009900"/>
                </a:solidFill>
                <a:latin typeface="+mj-lt"/>
              </a:rPr>
              <a:t>Try to find Antimatter in the primary cosmic rays.</a:t>
            </a:r>
          </a:p>
          <a:p>
            <a:pPr>
              <a:defRPr/>
            </a:pPr>
            <a:r>
              <a:rPr lang="en-US" sz="2000" b="1" dirty="0">
                <a:solidFill>
                  <a:srgbClr val="009900"/>
                </a:solidFill>
                <a:latin typeface="+mj-lt"/>
              </a:rPr>
              <a:t>Study cosmic ray composition etc. etc.</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el 1"/>
          <p:cNvSpPr>
            <a:spLocks noGrp="1"/>
          </p:cNvSpPr>
          <p:nvPr>
            <p:ph type="title"/>
          </p:nvPr>
        </p:nvSpPr>
        <p:spPr>
          <a:xfrm>
            <a:off x="457200" y="274638"/>
            <a:ext cx="8229600" cy="792162"/>
          </a:xfrm>
        </p:spPr>
        <p:txBody>
          <a:bodyPr/>
          <a:lstStyle/>
          <a:p>
            <a:r>
              <a:rPr lang="de-DE" sz="4000" b="1" smtClean="0">
                <a:solidFill>
                  <a:srgbClr val="FF0000"/>
                </a:solidFill>
              </a:rPr>
              <a:t>AMS</a:t>
            </a:r>
          </a:p>
        </p:txBody>
      </p:sp>
      <p:pic>
        <p:nvPicPr>
          <p:cNvPr id="83971" name="Picture 2"/>
          <p:cNvPicPr>
            <a:picLocks noGrp="1" noChangeAspect="1" noChangeArrowheads="1"/>
          </p:cNvPicPr>
          <p:nvPr>
            <p:ph idx="1"/>
          </p:nvPr>
        </p:nvPicPr>
        <p:blipFill>
          <a:blip r:embed="rId2" cstate="print"/>
          <a:srcRect/>
          <a:stretch>
            <a:fillRect/>
          </a:stretch>
        </p:blipFill>
        <p:spPr>
          <a:xfrm>
            <a:off x="554038" y="1600200"/>
            <a:ext cx="8035925" cy="4525963"/>
          </a:xfrm>
        </p:spPr>
      </p:pic>
      <p:sp>
        <p:nvSpPr>
          <p:cNvPr id="83972" name="Slide Number Placeholder 3"/>
          <p:cNvSpPr>
            <a:spLocks noGrp="1"/>
          </p:cNvSpPr>
          <p:nvPr>
            <p:ph type="sldNum" sz="quarter" idx="12"/>
          </p:nvPr>
        </p:nvSpPr>
        <p:spPr>
          <a:noFill/>
        </p:spPr>
        <p:txBody>
          <a:bodyPr/>
          <a:lstStyle/>
          <a:p>
            <a:fld id="{4A575564-3747-4E1C-B4F4-ABA3702A792F}" type="slidenum">
              <a:rPr lang="en-US" smtClean="0"/>
              <a:pPr/>
              <a:t>67</a:t>
            </a:fld>
            <a:endParaRPr lang="en-US" smtClean="0"/>
          </a:p>
        </p:txBody>
      </p:sp>
      <p:sp>
        <p:nvSpPr>
          <p:cNvPr id="83973" name="Footer Placeholder 4"/>
          <p:cNvSpPr>
            <a:spLocks noGrp="1"/>
          </p:cNvSpPr>
          <p:nvPr>
            <p:ph type="ftr" sz="quarter" idx="11"/>
          </p:nvPr>
        </p:nvSpPr>
        <p:spPr>
          <a:noFill/>
        </p:spPr>
        <p:txBody>
          <a:bodyPr/>
          <a:lstStyle/>
          <a:p>
            <a:r>
              <a:rPr lang="en-US" smtClean="0"/>
              <a:t>W. Riegler/CERN</a:t>
            </a:r>
          </a:p>
        </p:txBody>
      </p:sp>
      <p:sp>
        <p:nvSpPr>
          <p:cNvPr id="6" name="Rectangle 15"/>
          <p:cNvSpPr>
            <a:spLocks noChangeArrowheads="1"/>
          </p:cNvSpPr>
          <p:nvPr/>
        </p:nvSpPr>
        <p:spPr bwMode="auto">
          <a:xfrm>
            <a:off x="457200" y="1066800"/>
            <a:ext cx="8458200" cy="400050"/>
          </a:xfrm>
          <a:prstGeom prst="rect">
            <a:avLst/>
          </a:prstGeom>
          <a:noFill/>
          <a:ln w="9525">
            <a:noFill/>
            <a:miter lim="800000"/>
            <a:headEnd/>
            <a:tailEnd/>
          </a:ln>
          <a:effectLst/>
        </p:spPr>
        <p:txBody>
          <a:bodyPr>
            <a:spAutoFit/>
          </a:bodyPr>
          <a:lstStyle/>
          <a:p>
            <a:pPr>
              <a:defRPr/>
            </a:pPr>
            <a:r>
              <a:rPr lang="en-US" sz="2000" b="1" dirty="0">
                <a:solidFill>
                  <a:srgbClr val="009900"/>
                </a:solidFill>
                <a:latin typeface="+mj-lt"/>
              </a:rPr>
              <a:t>Will be installed on the space station.</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Grp="1" noChangeAspect="1" noChangeArrowheads="1"/>
          </p:cNvPicPr>
          <p:nvPr>
            <p:ph idx="1"/>
          </p:nvPr>
        </p:nvPicPr>
        <p:blipFill>
          <a:blip r:embed="rId2" cstate="print"/>
          <a:srcRect/>
          <a:stretch>
            <a:fillRect/>
          </a:stretch>
        </p:blipFill>
        <p:spPr>
          <a:xfrm>
            <a:off x="1909763" y="1600200"/>
            <a:ext cx="5324475" cy="4525963"/>
          </a:xfrm>
        </p:spPr>
      </p:pic>
      <p:sp>
        <p:nvSpPr>
          <p:cNvPr id="84995" name="Slide Number Placeholder 3"/>
          <p:cNvSpPr>
            <a:spLocks noGrp="1"/>
          </p:cNvSpPr>
          <p:nvPr>
            <p:ph type="sldNum" sz="quarter" idx="12"/>
          </p:nvPr>
        </p:nvSpPr>
        <p:spPr>
          <a:noFill/>
        </p:spPr>
        <p:txBody>
          <a:bodyPr/>
          <a:lstStyle/>
          <a:p>
            <a:fld id="{DDD2164B-DBF5-421F-9DA8-AC7CA9A895DA}" type="slidenum">
              <a:rPr lang="en-US" smtClean="0"/>
              <a:pPr/>
              <a:t>68</a:t>
            </a:fld>
            <a:endParaRPr lang="en-US" smtClean="0"/>
          </a:p>
        </p:txBody>
      </p:sp>
      <p:sp>
        <p:nvSpPr>
          <p:cNvPr id="84996" name="Footer Placeholder 4"/>
          <p:cNvSpPr>
            <a:spLocks noGrp="1"/>
          </p:cNvSpPr>
          <p:nvPr>
            <p:ph type="ftr" sz="quarter" idx="11"/>
          </p:nvPr>
        </p:nvSpPr>
        <p:spPr>
          <a:noFill/>
        </p:spPr>
        <p:txBody>
          <a:bodyPr/>
          <a:lstStyle/>
          <a:p>
            <a:r>
              <a:rPr lang="en-US" smtClean="0"/>
              <a:t>W. Riegler/CERN</a:t>
            </a:r>
          </a:p>
        </p:txBody>
      </p:sp>
      <p:sp>
        <p:nvSpPr>
          <p:cNvPr id="7" name="Titel 1"/>
          <p:cNvSpPr txBox="1">
            <a:spLocks/>
          </p:cNvSpPr>
          <p:nvPr/>
        </p:nvSpPr>
        <p:spPr bwMode="auto">
          <a:xfrm>
            <a:off x="457200" y="274638"/>
            <a:ext cx="8229600" cy="792162"/>
          </a:xfrm>
          <a:prstGeom prst="rect">
            <a:avLst/>
          </a:prstGeom>
          <a:noFill/>
          <a:ln w="9525">
            <a:noFill/>
            <a:miter lim="800000"/>
            <a:headEnd/>
            <a:tailEnd/>
          </a:ln>
        </p:spPr>
        <p:txBody>
          <a:bodyPr anchor="ctr"/>
          <a:lstStyle/>
          <a:p>
            <a:pPr algn="ctr" eaLnBrk="0" hangingPunct="0">
              <a:defRPr/>
            </a:pPr>
            <a:r>
              <a:rPr lang="de-DE" sz="4000" b="1" kern="0">
                <a:solidFill>
                  <a:srgbClr val="FF0000"/>
                </a:solidFill>
                <a:latin typeface="+mj-lt"/>
                <a:ea typeface="+mj-ea"/>
                <a:cs typeface="+mj-cs"/>
              </a:rPr>
              <a:t>AMS</a:t>
            </a:r>
            <a:endParaRPr lang="de-DE" sz="4000" b="1" kern="0" dirty="0">
              <a:solidFill>
                <a:srgbClr val="FF0000"/>
              </a:solidFill>
              <a:latin typeface="+mj-lt"/>
              <a:ea typeface="+mj-ea"/>
              <a:cs typeface="+mj-cs"/>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cstate="print"/>
          <a:srcRect/>
          <a:stretch>
            <a:fillRect/>
          </a:stretch>
        </p:blipFill>
        <p:spPr bwMode="auto">
          <a:xfrm>
            <a:off x="1905000" y="762000"/>
            <a:ext cx="5327650" cy="5943600"/>
          </a:xfrm>
          <a:prstGeom prst="rect">
            <a:avLst/>
          </a:prstGeom>
          <a:noFill/>
          <a:ln w="9525">
            <a:noFill/>
            <a:miter lim="800000"/>
            <a:headEnd/>
            <a:tailEnd/>
          </a:ln>
        </p:spPr>
      </p:pic>
      <p:sp>
        <p:nvSpPr>
          <p:cNvPr id="86019" name="Slide Number Placeholder 2"/>
          <p:cNvSpPr>
            <a:spLocks noGrp="1"/>
          </p:cNvSpPr>
          <p:nvPr>
            <p:ph type="sldNum" sz="quarter" idx="12"/>
          </p:nvPr>
        </p:nvSpPr>
        <p:spPr>
          <a:noFill/>
        </p:spPr>
        <p:txBody>
          <a:bodyPr/>
          <a:lstStyle/>
          <a:p>
            <a:fld id="{A96FEC5A-6FF9-49A8-BAE6-B9E5E8B97034}" type="slidenum">
              <a:rPr lang="en-US" smtClean="0"/>
              <a:pPr/>
              <a:t>69</a:t>
            </a:fld>
            <a:endParaRPr lang="en-US" smtClean="0"/>
          </a:p>
        </p:txBody>
      </p:sp>
      <p:sp>
        <p:nvSpPr>
          <p:cNvPr id="86020" name="Footer Placeholder 3"/>
          <p:cNvSpPr>
            <a:spLocks noGrp="1"/>
          </p:cNvSpPr>
          <p:nvPr>
            <p:ph type="ftr" sz="quarter" idx="11"/>
          </p:nvPr>
        </p:nvSpPr>
        <p:spPr>
          <a:noFill/>
        </p:spPr>
        <p:txBody>
          <a:bodyPr/>
          <a:lstStyle/>
          <a:p>
            <a:r>
              <a:rPr lang="en-US" smtClean="0"/>
              <a:t>W. Riegler/CERN</a:t>
            </a:r>
          </a:p>
        </p:txBody>
      </p:sp>
      <p:sp>
        <p:nvSpPr>
          <p:cNvPr id="5" name="Titel 1"/>
          <p:cNvSpPr txBox="1">
            <a:spLocks/>
          </p:cNvSpPr>
          <p:nvPr/>
        </p:nvSpPr>
        <p:spPr>
          <a:xfrm>
            <a:off x="457200" y="152400"/>
            <a:ext cx="8229600" cy="792163"/>
          </a:xfrm>
          <a:prstGeom prst="rect">
            <a:avLst/>
          </a:prstGeom>
        </p:spPr>
        <p:txBody>
          <a:bodyPr/>
          <a:lstStyle/>
          <a:p>
            <a:pPr algn="ctr" eaLnBrk="0" hangingPunct="0">
              <a:defRPr/>
            </a:pPr>
            <a:r>
              <a:rPr lang="de-DE" sz="4000" b="1" kern="0">
                <a:solidFill>
                  <a:srgbClr val="FF0000"/>
                </a:solidFill>
                <a:latin typeface="+mj-lt"/>
                <a:ea typeface="+mj-ea"/>
                <a:cs typeface="+mj-cs"/>
              </a:rPr>
              <a:t>AMS</a:t>
            </a:r>
            <a:endParaRPr lang="de-DE" sz="4000" b="1" kern="0" dirty="0">
              <a:solidFill>
                <a:srgbClr val="FF0000"/>
              </a:solidFill>
              <a:latin typeface="+mj-lt"/>
              <a:ea typeface="+mj-ea"/>
              <a:cs typeface="+mj-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9"/>
          <p:cNvSpPr txBox="1">
            <a:spLocks noChangeArrowheads="1"/>
          </p:cNvSpPr>
          <p:nvPr/>
        </p:nvSpPr>
        <p:spPr bwMode="auto">
          <a:xfrm>
            <a:off x="304800" y="838200"/>
            <a:ext cx="4953000" cy="4462463"/>
          </a:xfrm>
          <a:prstGeom prst="rect">
            <a:avLst/>
          </a:prstGeom>
          <a:noFill/>
          <a:ln w="9525">
            <a:noFill/>
            <a:miter lim="800000"/>
            <a:headEnd/>
            <a:tailEnd/>
          </a:ln>
        </p:spPr>
        <p:txBody>
          <a:bodyPr>
            <a:spAutoFit/>
          </a:bodyPr>
          <a:lstStyle/>
          <a:p>
            <a:r>
              <a:rPr lang="en-US" sz="1600" b="1">
                <a:solidFill>
                  <a:srgbClr val="FF0000"/>
                </a:solidFill>
              </a:rPr>
              <a:t>Primary ‘ionization’:</a:t>
            </a:r>
          </a:p>
          <a:p>
            <a:r>
              <a:rPr lang="en-US" sz="1400" b="1">
                <a:solidFill>
                  <a:srgbClr val="008000"/>
                </a:solidFill>
              </a:rPr>
              <a:t>The average energy to produce an electron/hole pair  is: Diamond (13eV), Silicon (3.6eV), Germanium (2.9eV)</a:t>
            </a:r>
          </a:p>
          <a:p>
            <a:endParaRPr lang="en-US" sz="1400" b="1">
              <a:solidFill>
                <a:srgbClr val="002060"/>
              </a:solidFill>
            </a:endParaRPr>
          </a:p>
          <a:p>
            <a:r>
              <a:rPr lang="en-US" sz="1400" b="1">
                <a:solidFill>
                  <a:srgbClr val="002060"/>
                </a:solidFill>
              </a:rPr>
              <a:t>Comparing to gas detectors, the density of a solid is about a factor 1000 larger than that of a gas and the energy to produce and electron/hole pair e.g. for Si is a factor 7 smaller than the energy to produce an electron-ion pair in Argon. </a:t>
            </a:r>
          </a:p>
          <a:p>
            <a:endParaRPr lang="en-US" sz="1400" b="1">
              <a:solidFill>
                <a:srgbClr val="002060"/>
              </a:solidFill>
            </a:endParaRPr>
          </a:p>
          <a:p>
            <a:r>
              <a:rPr lang="en-US" sz="1600" b="1">
                <a:solidFill>
                  <a:srgbClr val="FF0000"/>
                </a:solidFill>
              </a:rPr>
              <a:t>Solid State vs. Gas Detector:</a:t>
            </a:r>
          </a:p>
          <a:p>
            <a:r>
              <a:rPr lang="en-US" sz="1400" b="1">
                <a:solidFill>
                  <a:srgbClr val="008000"/>
                </a:solidFill>
              </a:rPr>
              <a:t>The number of primary charges in a Si detector is therefore  about 10</a:t>
            </a:r>
            <a:r>
              <a:rPr lang="en-US" sz="1400" b="1" baseline="30000">
                <a:solidFill>
                  <a:srgbClr val="008000"/>
                </a:solidFill>
              </a:rPr>
              <a:t>4</a:t>
            </a:r>
            <a:r>
              <a:rPr lang="en-US" sz="1400" b="1">
                <a:solidFill>
                  <a:srgbClr val="008000"/>
                </a:solidFill>
              </a:rPr>
              <a:t> times larger than the one in gas </a:t>
            </a:r>
            <a:r>
              <a:rPr lang="en-US" sz="1400" b="1">
                <a:solidFill>
                  <a:srgbClr val="008000"/>
                </a:solidFill>
                <a:sym typeface="Wingdings" pitchFamily="2" charset="2"/>
              </a:rPr>
              <a:t> while gas detectors need internal charge amplification, solid state detectors don’t need internal amplification.</a:t>
            </a:r>
          </a:p>
          <a:p>
            <a:endParaRPr lang="en-US" sz="1400" b="1">
              <a:solidFill>
                <a:srgbClr val="008000"/>
              </a:solidFill>
              <a:sym typeface="Wingdings" pitchFamily="2" charset="2"/>
            </a:endParaRPr>
          </a:p>
          <a:p>
            <a:r>
              <a:rPr lang="en-US" sz="1400" b="1">
                <a:solidFill>
                  <a:srgbClr val="002060"/>
                </a:solidFill>
                <a:sym typeface="Wingdings" pitchFamily="2" charset="2"/>
              </a:rPr>
              <a:t>While in gaseous detectors, the velocity of electrons and ions differs by a factor 1000, the velocity of electrons and holes in many semiconductor detectors is quite similar  very short signals.</a:t>
            </a:r>
          </a:p>
        </p:txBody>
      </p:sp>
      <p:sp>
        <p:nvSpPr>
          <p:cNvPr id="12291" name="Footer Placeholder 5"/>
          <p:cNvSpPr>
            <a:spLocks noGrp="1"/>
          </p:cNvSpPr>
          <p:nvPr>
            <p:ph type="ftr" sz="quarter" idx="11"/>
          </p:nvPr>
        </p:nvSpPr>
        <p:spPr>
          <a:noFill/>
        </p:spPr>
        <p:txBody>
          <a:bodyPr/>
          <a:lstStyle/>
          <a:p>
            <a:r>
              <a:rPr lang="en-US" smtClean="0"/>
              <a:t>W. Riegler/CERN</a:t>
            </a:r>
          </a:p>
        </p:txBody>
      </p:sp>
      <p:sp>
        <p:nvSpPr>
          <p:cNvPr id="12292" name="Slide Number Placeholder 4"/>
          <p:cNvSpPr>
            <a:spLocks noGrp="1"/>
          </p:cNvSpPr>
          <p:nvPr>
            <p:ph type="sldNum" sz="quarter" idx="12"/>
          </p:nvPr>
        </p:nvSpPr>
        <p:spPr>
          <a:noFill/>
        </p:spPr>
        <p:txBody>
          <a:bodyPr/>
          <a:lstStyle/>
          <a:p>
            <a:fld id="{2E796079-0326-4FE5-AC71-E2F3F115DDE2}" type="slidenum">
              <a:rPr lang="en-US" smtClean="0"/>
              <a:pPr/>
              <a:t>7</a:t>
            </a:fld>
            <a:endParaRPr lang="en-US" smtClean="0"/>
          </a:p>
        </p:txBody>
      </p:sp>
      <p:sp>
        <p:nvSpPr>
          <p:cNvPr id="12293" name="Rectangle 6"/>
          <p:cNvSpPr>
            <a:spLocks noChangeArrowheads="1"/>
          </p:cNvSpPr>
          <p:nvPr/>
        </p:nvSpPr>
        <p:spPr bwMode="auto">
          <a:xfrm>
            <a:off x="2514600" y="152400"/>
            <a:ext cx="3800475" cy="523875"/>
          </a:xfrm>
          <a:prstGeom prst="rect">
            <a:avLst/>
          </a:prstGeom>
          <a:noFill/>
          <a:ln w="9525">
            <a:noFill/>
            <a:miter lim="800000"/>
            <a:headEnd/>
            <a:tailEnd/>
          </a:ln>
        </p:spPr>
        <p:txBody>
          <a:bodyPr wrap="none">
            <a:spAutoFit/>
          </a:bodyPr>
          <a:lstStyle/>
          <a:p>
            <a:r>
              <a:rPr lang="en-US" sz="2800" b="1">
                <a:solidFill>
                  <a:srgbClr val="FF0000"/>
                </a:solidFill>
              </a:rPr>
              <a:t>Solid State Detectors</a:t>
            </a:r>
          </a:p>
        </p:txBody>
      </p:sp>
      <p:pic>
        <p:nvPicPr>
          <p:cNvPr id="12294" name="Picture 10"/>
          <p:cNvPicPr>
            <a:picLocks noChangeAspect="1" noChangeArrowheads="1"/>
          </p:cNvPicPr>
          <p:nvPr/>
        </p:nvPicPr>
        <p:blipFill>
          <a:blip r:embed="rId2" cstate="print"/>
          <a:srcRect/>
          <a:stretch>
            <a:fillRect/>
          </a:stretch>
        </p:blipFill>
        <p:spPr bwMode="auto">
          <a:xfrm>
            <a:off x="5410200" y="1295400"/>
            <a:ext cx="3733800" cy="2182813"/>
          </a:xfrm>
          <a:prstGeom prst="rect">
            <a:avLst/>
          </a:prstGeom>
          <a:noFill/>
          <a:ln w="9525">
            <a:noFill/>
            <a:miter lim="800000"/>
            <a:headEnd/>
            <a:tailEnd/>
          </a:ln>
        </p:spPr>
      </p:pic>
      <p:sp>
        <p:nvSpPr>
          <p:cNvPr id="12295" name="Rectangle 6"/>
          <p:cNvSpPr>
            <a:spLocks noChangeArrowheads="1"/>
          </p:cNvSpPr>
          <p:nvPr/>
        </p:nvSpPr>
        <p:spPr bwMode="auto">
          <a:xfrm>
            <a:off x="5638800" y="3657600"/>
            <a:ext cx="2971800" cy="584200"/>
          </a:xfrm>
          <a:prstGeom prst="rect">
            <a:avLst/>
          </a:prstGeom>
          <a:noFill/>
          <a:ln w="9525">
            <a:noFill/>
            <a:miter lim="800000"/>
            <a:headEnd/>
            <a:tailEnd/>
          </a:ln>
        </p:spPr>
        <p:txBody>
          <a:bodyPr>
            <a:spAutoFit/>
          </a:bodyPr>
          <a:lstStyle/>
          <a:p>
            <a:r>
              <a:rPr lang="en-US" sz="1600" b="1">
                <a:solidFill>
                  <a:srgbClr val="002060"/>
                </a:solidFill>
              </a:rPr>
              <a:t>Diamond </a:t>
            </a:r>
            <a:r>
              <a:rPr lang="en-US" sz="1600" b="1">
                <a:solidFill>
                  <a:srgbClr val="002060"/>
                </a:solidFill>
                <a:sym typeface="Wingdings" pitchFamily="2" charset="2"/>
              </a:rPr>
              <a:t> A solid state ionization chamber</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p:cNvPicPr>
            <a:picLocks noChangeAspect="1" noChangeArrowheads="1"/>
          </p:cNvPicPr>
          <p:nvPr/>
        </p:nvPicPr>
        <p:blipFill>
          <a:blip r:embed="rId2" cstate="print"/>
          <a:srcRect/>
          <a:stretch>
            <a:fillRect/>
          </a:stretch>
        </p:blipFill>
        <p:spPr bwMode="auto">
          <a:xfrm>
            <a:off x="6019800" y="838200"/>
            <a:ext cx="2343150" cy="1085850"/>
          </a:xfrm>
          <a:prstGeom prst="rect">
            <a:avLst/>
          </a:prstGeom>
          <a:noFill/>
          <a:ln w="9525">
            <a:noFill/>
            <a:miter lim="800000"/>
            <a:headEnd/>
            <a:tailEnd/>
          </a:ln>
        </p:spPr>
      </p:pic>
      <p:pic>
        <p:nvPicPr>
          <p:cNvPr id="87043" name="Picture 5"/>
          <p:cNvPicPr>
            <a:picLocks noChangeAspect="1" noChangeArrowheads="1"/>
          </p:cNvPicPr>
          <p:nvPr/>
        </p:nvPicPr>
        <p:blipFill>
          <a:blip r:embed="rId3" cstate="print"/>
          <a:srcRect/>
          <a:stretch>
            <a:fillRect/>
          </a:stretch>
        </p:blipFill>
        <p:spPr bwMode="auto">
          <a:xfrm>
            <a:off x="990600" y="838200"/>
            <a:ext cx="5038725" cy="1085850"/>
          </a:xfrm>
          <a:prstGeom prst="rect">
            <a:avLst/>
          </a:prstGeom>
          <a:noFill/>
          <a:ln w="9525">
            <a:noFill/>
            <a:miter lim="800000"/>
            <a:headEnd/>
            <a:tailEnd/>
          </a:ln>
        </p:spPr>
      </p:pic>
      <p:sp>
        <p:nvSpPr>
          <p:cNvPr id="87044" name="Slide Number Placeholder 5"/>
          <p:cNvSpPr>
            <a:spLocks noGrp="1"/>
          </p:cNvSpPr>
          <p:nvPr>
            <p:ph type="sldNum" sz="quarter" idx="12"/>
          </p:nvPr>
        </p:nvSpPr>
        <p:spPr>
          <a:noFill/>
        </p:spPr>
        <p:txBody>
          <a:bodyPr/>
          <a:lstStyle/>
          <a:p>
            <a:fld id="{70906E1B-B4EB-41AA-917C-F96616D2E76C}" type="slidenum">
              <a:rPr lang="en-US" smtClean="0"/>
              <a:pPr/>
              <a:t>70</a:t>
            </a:fld>
            <a:endParaRPr lang="en-US" smtClean="0"/>
          </a:p>
        </p:txBody>
      </p:sp>
      <p:sp>
        <p:nvSpPr>
          <p:cNvPr id="87045" name="Footer Placeholder 6"/>
          <p:cNvSpPr>
            <a:spLocks noGrp="1"/>
          </p:cNvSpPr>
          <p:nvPr>
            <p:ph type="ftr" sz="quarter" idx="11"/>
          </p:nvPr>
        </p:nvSpPr>
        <p:spPr>
          <a:noFill/>
        </p:spPr>
        <p:txBody>
          <a:bodyPr/>
          <a:lstStyle/>
          <a:p>
            <a:r>
              <a:rPr lang="en-US" smtClean="0"/>
              <a:t>W. Riegler/CERN</a:t>
            </a:r>
          </a:p>
        </p:txBody>
      </p:sp>
      <p:sp>
        <p:nvSpPr>
          <p:cNvPr id="8" name="Titel 1"/>
          <p:cNvSpPr txBox="1">
            <a:spLocks/>
          </p:cNvSpPr>
          <p:nvPr/>
        </p:nvSpPr>
        <p:spPr bwMode="auto">
          <a:xfrm>
            <a:off x="457200" y="2895600"/>
            <a:ext cx="8229600" cy="1173163"/>
          </a:xfrm>
          <a:prstGeom prst="rect">
            <a:avLst/>
          </a:prstGeom>
          <a:noFill/>
          <a:ln w="9525">
            <a:noFill/>
            <a:miter lim="800000"/>
            <a:headEnd/>
            <a:tailEnd/>
          </a:ln>
        </p:spPr>
        <p:txBody>
          <a:bodyPr anchor="ctr"/>
          <a:lstStyle/>
          <a:p>
            <a:pPr algn="ctr" eaLnBrk="0" hangingPunct="0">
              <a:defRPr/>
            </a:pPr>
            <a:r>
              <a:rPr lang="de-DE" sz="4000" b="1" kern="0" dirty="0">
                <a:solidFill>
                  <a:srgbClr val="FF0000"/>
                </a:solidFill>
                <a:latin typeface="+mj-lt"/>
                <a:ea typeface="+mj-ea"/>
                <a:cs typeface="+mj-cs"/>
              </a:rPr>
              <a:t>Pierre Auger Cosmic Ray Obeservatory</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9" descr="Picture40"/>
          <p:cNvPicPr>
            <a:picLocks noGrp="1" noChangeAspect="1" noChangeArrowheads="1"/>
          </p:cNvPicPr>
          <p:nvPr>
            <p:ph idx="1"/>
          </p:nvPr>
        </p:nvPicPr>
        <p:blipFill>
          <a:blip r:embed="rId2" cstate="print"/>
          <a:srcRect/>
          <a:stretch>
            <a:fillRect/>
          </a:stretch>
        </p:blipFill>
        <p:spPr>
          <a:xfrm>
            <a:off x="4267200" y="3276600"/>
            <a:ext cx="4498975" cy="3371850"/>
          </a:xfrm>
        </p:spPr>
      </p:pic>
      <p:pic>
        <p:nvPicPr>
          <p:cNvPr id="88067" name="Picture 2"/>
          <p:cNvPicPr>
            <a:picLocks noChangeAspect="1" noChangeArrowheads="1"/>
          </p:cNvPicPr>
          <p:nvPr/>
        </p:nvPicPr>
        <p:blipFill>
          <a:blip r:embed="rId3" cstate="print"/>
          <a:srcRect/>
          <a:stretch>
            <a:fillRect/>
          </a:stretch>
        </p:blipFill>
        <p:spPr bwMode="auto">
          <a:xfrm>
            <a:off x="457200" y="1295400"/>
            <a:ext cx="3962400" cy="3684588"/>
          </a:xfrm>
          <a:prstGeom prst="rect">
            <a:avLst/>
          </a:prstGeom>
          <a:noFill/>
          <a:ln w="9525">
            <a:noFill/>
            <a:miter lim="800000"/>
            <a:headEnd/>
            <a:tailEnd/>
          </a:ln>
        </p:spPr>
      </p:pic>
      <p:sp>
        <p:nvSpPr>
          <p:cNvPr id="88068" name="Slide Number Placeholder 4"/>
          <p:cNvSpPr>
            <a:spLocks noGrp="1"/>
          </p:cNvSpPr>
          <p:nvPr>
            <p:ph type="sldNum" sz="quarter" idx="12"/>
          </p:nvPr>
        </p:nvSpPr>
        <p:spPr>
          <a:noFill/>
        </p:spPr>
        <p:txBody>
          <a:bodyPr/>
          <a:lstStyle/>
          <a:p>
            <a:fld id="{3C7AC00C-D3E9-4F83-A66C-D0D51B491B36}" type="slidenum">
              <a:rPr lang="en-US" smtClean="0"/>
              <a:pPr/>
              <a:t>71</a:t>
            </a:fld>
            <a:endParaRPr lang="en-US" smtClean="0"/>
          </a:p>
        </p:txBody>
      </p:sp>
      <p:sp>
        <p:nvSpPr>
          <p:cNvPr id="88069" name="Footer Placeholder 5"/>
          <p:cNvSpPr>
            <a:spLocks noGrp="1"/>
          </p:cNvSpPr>
          <p:nvPr>
            <p:ph type="ftr" sz="quarter" idx="11"/>
          </p:nvPr>
        </p:nvSpPr>
        <p:spPr>
          <a:noFill/>
        </p:spPr>
        <p:txBody>
          <a:bodyPr/>
          <a:lstStyle/>
          <a:p>
            <a:r>
              <a:rPr lang="en-US" smtClean="0"/>
              <a:t>W. Riegler/CERN</a:t>
            </a:r>
          </a:p>
        </p:txBody>
      </p:sp>
      <p:sp>
        <p:nvSpPr>
          <p:cNvPr id="7" name="Titel 1"/>
          <p:cNvSpPr txBox="1">
            <a:spLocks/>
          </p:cNvSpPr>
          <p:nvPr/>
        </p:nvSpPr>
        <p:spPr bwMode="auto">
          <a:xfrm>
            <a:off x="457200" y="304800"/>
            <a:ext cx="8229600" cy="685800"/>
          </a:xfrm>
          <a:prstGeom prst="rect">
            <a:avLst/>
          </a:prstGeom>
          <a:noFill/>
          <a:ln w="9525">
            <a:noFill/>
            <a:miter lim="800000"/>
            <a:headEnd/>
            <a:tailEnd/>
          </a:ln>
        </p:spPr>
        <p:txBody>
          <a:bodyPr anchor="ctr"/>
          <a:lstStyle/>
          <a:p>
            <a:pPr algn="ctr" eaLnBrk="0" hangingPunct="0">
              <a:defRPr/>
            </a:pPr>
            <a:r>
              <a:rPr lang="de-DE" sz="3200" b="1" kern="0" dirty="0">
                <a:solidFill>
                  <a:srgbClr val="FF0000"/>
                </a:solidFill>
                <a:latin typeface="+mj-lt"/>
                <a:ea typeface="+mj-ea"/>
                <a:cs typeface="+mj-cs"/>
              </a:rPr>
              <a:t>Pierre Auger Cosmic Ray Observatory</a:t>
            </a:r>
          </a:p>
        </p:txBody>
      </p:sp>
      <p:sp>
        <p:nvSpPr>
          <p:cNvPr id="8" name="Rectangle 15"/>
          <p:cNvSpPr>
            <a:spLocks noChangeArrowheads="1"/>
          </p:cNvSpPr>
          <p:nvPr/>
        </p:nvSpPr>
        <p:spPr bwMode="auto">
          <a:xfrm>
            <a:off x="5029200" y="1295400"/>
            <a:ext cx="3581400" cy="2062163"/>
          </a:xfrm>
          <a:prstGeom prst="rect">
            <a:avLst/>
          </a:prstGeom>
          <a:noFill/>
          <a:ln w="9525">
            <a:noFill/>
            <a:miter lim="800000"/>
            <a:headEnd/>
            <a:tailEnd/>
          </a:ln>
          <a:effectLst/>
        </p:spPr>
        <p:txBody>
          <a:bodyPr>
            <a:spAutoFit/>
          </a:bodyPr>
          <a:lstStyle/>
          <a:p>
            <a:pPr>
              <a:defRPr/>
            </a:pPr>
            <a:r>
              <a:rPr lang="en-US" sz="1600" b="1" dirty="0">
                <a:solidFill>
                  <a:schemeClr val="accent6"/>
                </a:solidFill>
                <a:latin typeface="+mj-lt"/>
              </a:rPr>
              <a:t>Use earth’s atmosphere as a calorimeter. 1600 water Cherenkov detectors with 1.5km distance.</a:t>
            </a:r>
          </a:p>
          <a:p>
            <a:pPr>
              <a:defRPr/>
            </a:pPr>
            <a:endParaRPr lang="en-US" sz="1600" b="1" dirty="0">
              <a:solidFill>
                <a:srgbClr val="009900"/>
              </a:solidFill>
              <a:latin typeface="+mj-lt"/>
            </a:endParaRPr>
          </a:p>
          <a:p>
            <a:pPr>
              <a:defRPr/>
            </a:pPr>
            <a:r>
              <a:rPr lang="en-US" sz="1600" b="1" dirty="0">
                <a:solidFill>
                  <a:srgbClr val="009900"/>
                </a:solidFill>
                <a:latin typeface="+mj-lt"/>
              </a:rPr>
              <a:t>Placed in the Pampa </a:t>
            </a:r>
            <a:r>
              <a:rPr lang="en-US" sz="1600" b="1" dirty="0" err="1">
                <a:solidFill>
                  <a:srgbClr val="009900"/>
                </a:solidFill>
                <a:latin typeface="+mj-lt"/>
              </a:rPr>
              <a:t>Amarilla</a:t>
            </a:r>
            <a:r>
              <a:rPr lang="en-US" sz="1600" b="1" dirty="0">
                <a:solidFill>
                  <a:srgbClr val="009900"/>
                </a:solidFill>
                <a:latin typeface="+mj-lt"/>
              </a:rPr>
              <a:t> in western Argentina.</a:t>
            </a:r>
          </a:p>
          <a:p>
            <a:pPr>
              <a:defRPr/>
            </a:pPr>
            <a:endParaRPr lang="en-US" sz="1600" b="1" dirty="0">
              <a:solidFill>
                <a:srgbClr val="009900"/>
              </a:solidFill>
              <a:latin typeface="+mj-lt"/>
            </a:endParaRPr>
          </a:p>
          <a:p>
            <a:pPr>
              <a:defRPr/>
            </a:pPr>
            <a:endParaRPr lang="en-US" sz="1600" b="1" dirty="0">
              <a:solidFill>
                <a:srgbClr val="009900"/>
              </a:solidFill>
              <a:latin typeface="+mj-lt"/>
            </a:endParaRPr>
          </a:p>
        </p:txBody>
      </p:sp>
      <p:pic>
        <p:nvPicPr>
          <p:cNvPr id="88072" name="Picture 2" descr="http://www.auger.org/images/icon_info.gif"/>
          <p:cNvPicPr>
            <a:picLocks noChangeAspect="1" noChangeArrowheads="1"/>
          </p:cNvPicPr>
          <p:nvPr/>
        </p:nvPicPr>
        <p:blipFill>
          <a:blip r:embed="rId4" cstate="print"/>
          <a:srcRect/>
          <a:stretch>
            <a:fillRect/>
          </a:stretch>
        </p:blipFill>
        <p:spPr bwMode="auto">
          <a:xfrm>
            <a:off x="15357475" y="90488"/>
            <a:ext cx="133350" cy="123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3"/>
          <p:cNvPicPr>
            <a:picLocks noGrp="1" noChangeAspect="1" noChangeArrowheads="1"/>
          </p:cNvPicPr>
          <p:nvPr>
            <p:ph idx="1"/>
          </p:nvPr>
        </p:nvPicPr>
        <p:blipFill>
          <a:blip r:embed="rId2" cstate="print"/>
          <a:srcRect/>
          <a:stretch>
            <a:fillRect/>
          </a:stretch>
        </p:blipFill>
        <p:spPr>
          <a:xfrm>
            <a:off x="1524000" y="1574800"/>
            <a:ext cx="6248400" cy="4691063"/>
          </a:xfrm>
        </p:spPr>
      </p:pic>
      <p:sp>
        <p:nvSpPr>
          <p:cNvPr id="89091" name="Slide Number Placeholder 3"/>
          <p:cNvSpPr>
            <a:spLocks noGrp="1"/>
          </p:cNvSpPr>
          <p:nvPr>
            <p:ph type="sldNum" sz="quarter" idx="12"/>
          </p:nvPr>
        </p:nvSpPr>
        <p:spPr>
          <a:noFill/>
        </p:spPr>
        <p:txBody>
          <a:bodyPr/>
          <a:lstStyle/>
          <a:p>
            <a:fld id="{9BDF8AB9-B8A1-4507-89AF-4BF86112589F}" type="slidenum">
              <a:rPr lang="en-US" smtClean="0"/>
              <a:pPr/>
              <a:t>72</a:t>
            </a:fld>
            <a:endParaRPr lang="en-US" smtClean="0"/>
          </a:p>
        </p:txBody>
      </p:sp>
      <p:sp>
        <p:nvSpPr>
          <p:cNvPr id="89092" name="Footer Placeholder 4"/>
          <p:cNvSpPr>
            <a:spLocks noGrp="1"/>
          </p:cNvSpPr>
          <p:nvPr>
            <p:ph type="ftr" sz="quarter" idx="11"/>
          </p:nvPr>
        </p:nvSpPr>
        <p:spPr>
          <a:noFill/>
        </p:spPr>
        <p:txBody>
          <a:bodyPr/>
          <a:lstStyle/>
          <a:p>
            <a:r>
              <a:rPr lang="en-US" smtClean="0"/>
              <a:t>W. Riegler/CERN</a:t>
            </a:r>
          </a:p>
        </p:txBody>
      </p:sp>
      <p:sp>
        <p:nvSpPr>
          <p:cNvPr id="7" name="Titel 1"/>
          <p:cNvSpPr txBox="1">
            <a:spLocks/>
          </p:cNvSpPr>
          <p:nvPr/>
        </p:nvSpPr>
        <p:spPr bwMode="auto">
          <a:xfrm>
            <a:off x="228600" y="152400"/>
            <a:ext cx="8229600" cy="762000"/>
          </a:xfrm>
          <a:prstGeom prst="rect">
            <a:avLst/>
          </a:prstGeom>
          <a:noFill/>
          <a:ln w="9525">
            <a:noFill/>
            <a:miter lim="800000"/>
            <a:headEnd/>
            <a:tailEnd/>
          </a:ln>
        </p:spPr>
        <p:txBody>
          <a:bodyPr anchor="ctr"/>
          <a:lstStyle/>
          <a:p>
            <a:pPr algn="ctr" eaLnBrk="0" hangingPunct="0">
              <a:defRPr/>
            </a:pPr>
            <a:r>
              <a:rPr lang="de-DE" sz="3200" b="1" kern="0" dirty="0">
                <a:solidFill>
                  <a:srgbClr val="FF0000"/>
                </a:solidFill>
                <a:latin typeface="+mj-lt"/>
                <a:ea typeface="+mj-ea"/>
                <a:cs typeface="+mj-cs"/>
              </a:rPr>
              <a:t>Pierre Auger Cosmic Ray Obeservatory</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sd-array-full-1673-SD-20041116"/>
          <p:cNvPicPr>
            <a:picLocks noGrp="1" noChangeAspect="1" noChangeArrowheads="1"/>
          </p:cNvPicPr>
          <p:nvPr>
            <p:ph idx="1"/>
          </p:nvPr>
        </p:nvPicPr>
        <p:blipFill>
          <a:blip r:embed="rId2" cstate="print"/>
          <a:srcRect/>
          <a:stretch>
            <a:fillRect/>
          </a:stretch>
        </p:blipFill>
        <p:spPr>
          <a:xfrm>
            <a:off x="960438" y="1600200"/>
            <a:ext cx="7223125" cy="4525963"/>
          </a:xfrm>
        </p:spPr>
      </p:pic>
      <p:sp>
        <p:nvSpPr>
          <p:cNvPr id="90115" name="Slide Number Placeholder 3"/>
          <p:cNvSpPr>
            <a:spLocks noGrp="1"/>
          </p:cNvSpPr>
          <p:nvPr>
            <p:ph type="sldNum" sz="quarter" idx="12"/>
          </p:nvPr>
        </p:nvSpPr>
        <p:spPr>
          <a:noFill/>
        </p:spPr>
        <p:txBody>
          <a:bodyPr/>
          <a:lstStyle/>
          <a:p>
            <a:fld id="{2CC39A07-678F-4F51-9B39-898CF28D29C7}" type="slidenum">
              <a:rPr lang="en-US" smtClean="0"/>
              <a:pPr/>
              <a:t>73</a:t>
            </a:fld>
            <a:endParaRPr lang="en-US" smtClean="0"/>
          </a:p>
        </p:txBody>
      </p:sp>
      <p:sp>
        <p:nvSpPr>
          <p:cNvPr id="90116" name="Footer Placeholder 4"/>
          <p:cNvSpPr>
            <a:spLocks noGrp="1"/>
          </p:cNvSpPr>
          <p:nvPr>
            <p:ph type="ftr" sz="quarter" idx="11"/>
          </p:nvPr>
        </p:nvSpPr>
        <p:spPr>
          <a:noFill/>
        </p:spPr>
        <p:txBody>
          <a:bodyPr/>
          <a:lstStyle/>
          <a:p>
            <a:r>
              <a:rPr lang="en-US" smtClean="0"/>
              <a:t>W. Riegler/CERN</a:t>
            </a:r>
          </a:p>
        </p:txBody>
      </p:sp>
      <p:sp>
        <p:nvSpPr>
          <p:cNvPr id="6" name="Titel 1"/>
          <p:cNvSpPr txBox="1">
            <a:spLocks/>
          </p:cNvSpPr>
          <p:nvPr/>
        </p:nvSpPr>
        <p:spPr bwMode="auto">
          <a:xfrm>
            <a:off x="304800" y="228600"/>
            <a:ext cx="8229600" cy="762000"/>
          </a:xfrm>
          <a:prstGeom prst="rect">
            <a:avLst/>
          </a:prstGeom>
          <a:noFill/>
          <a:ln w="9525">
            <a:noFill/>
            <a:miter lim="800000"/>
            <a:headEnd/>
            <a:tailEnd/>
          </a:ln>
        </p:spPr>
        <p:txBody>
          <a:bodyPr anchor="ctr"/>
          <a:lstStyle/>
          <a:p>
            <a:pPr algn="ctr" eaLnBrk="0" hangingPunct="0">
              <a:defRPr/>
            </a:pPr>
            <a:r>
              <a:rPr lang="de-DE" sz="3200" b="1" kern="0" dirty="0">
                <a:solidFill>
                  <a:srgbClr val="FF0000"/>
                </a:solidFill>
                <a:latin typeface="+mj-lt"/>
                <a:ea typeface="+mj-ea"/>
                <a:cs typeface="+mj-cs"/>
              </a:rPr>
              <a:t>Pierre Auger Cosmic Ray Obeservatory</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5"/>
          <p:cNvPicPr>
            <a:picLocks noGrp="1" noChangeAspect="1" noChangeArrowheads="1"/>
          </p:cNvPicPr>
          <p:nvPr>
            <p:ph idx="1"/>
          </p:nvPr>
        </p:nvPicPr>
        <p:blipFill>
          <a:blip r:embed="rId2" cstate="print"/>
          <a:srcRect/>
          <a:stretch>
            <a:fillRect/>
          </a:stretch>
        </p:blipFill>
        <p:spPr>
          <a:xfrm>
            <a:off x="5257800" y="2830513"/>
            <a:ext cx="3886200" cy="2914650"/>
          </a:xfrm>
        </p:spPr>
      </p:pic>
      <p:pic>
        <p:nvPicPr>
          <p:cNvPr id="91139" name="Picture 3" descr="LosLeones"/>
          <p:cNvPicPr>
            <a:picLocks noChangeAspect="1" noChangeArrowheads="1"/>
          </p:cNvPicPr>
          <p:nvPr/>
        </p:nvPicPr>
        <p:blipFill>
          <a:blip r:embed="rId3" cstate="print"/>
          <a:srcRect/>
          <a:stretch>
            <a:fillRect/>
          </a:stretch>
        </p:blipFill>
        <p:spPr bwMode="auto">
          <a:xfrm>
            <a:off x="0" y="1143000"/>
            <a:ext cx="4284663" cy="5715000"/>
          </a:xfrm>
          <a:prstGeom prst="rect">
            <a:avLst/>
          </a:prstGeom>
          <a:noFill/>
          <a:ln w="9525">
            <a:noFill/>
            <a:miter lim="800000"/>
            <a:headEnd/>
            <a:tailEnd/>
          </a:ln>
        </p:spPr>
      </p:pic>
      <p:sp>
        <p:nvSpPr>
          <p:cNvPr id="91140" name="Slide Number Placeholder 4"/>
          <p:cNvSpPr>
            <a:spLocks noGrp="1"/>
          </p:cNvSpPr>
          <p:nvPr>
            <p:ph type="sldNum" sz="quarter" idx="12"/>
          </p:nvPr>
        </p:nvSpPr>
        <p:spPr>
          <a:noFill/>
        </p:spPr>
        <p:txBody>
          <a:bodyPr/>
          <a:lstStyle/>
          <a:p>
            <a:fld id="{4EFD4948-A7F0-4BAE-8A09-7E3F038BCBF1}" type="slidenum">
              <a:rPr lang="en-US" smtClean="0"/>
              <a:pPr/>
              <a:t>74</a:t>
            </a:fld>
            <a:endParaRPr lang="en-US" smtClean="0"/>
          </a:p>
        </p:txBody>
      </p:sp>
      <p:sp>
        <p:nvSpPr>
          <p:cNvPr id="91141" name="Footer Placeholder 5"/>
          <p:cNvSpPr>
            <a:spLocks noGrp="1"/>
          </p:cNvSpPr>
          <p:nvPr>
            <p:ph type="ftr" sz="quarter" idx="11"/>
          </p:nvPr>
        </p:nvSpPr>
        <p:spPr>
          <a:noFill/>
        </p:spPr>
        <p:txBody>
          <a:bodyPr/>
          <a:lstStyle/>
          <a:p>
            <a:r>
              <a:rPr lang="en-US" smtClean="0"/>
              <a:t>W. Riegler/CERN</a:t>
            </a:r>
          </a:p>
        </p:txBody>
      </p:sp>
      <p:sp>
        <p:nvSpPr>
          <p:cNvPr id="8" name="Titel 1"/>
          <p:cNvSpPr txBox="1">
            <a:spLocks/>
          </p:cNvSpPr>
          <p:nvPr/>
        </p:nvSpPr>
        <p:spPr bwMode="auto">
          <a:xfrm>
            <a:off x="228600" y="0"/>
            <a:ext cx="8229600" cy="762000"/>
          </a:xfrm>
          <a:prstGeom prst="rect">
            <a:avLst/>
          </a:prstGeom>
          <a:noFill/>
          <a:ln w="9525">
            <a:noFill/>
            <a:miter lim="800000"/>
            <a:headEnd/>
            <a:tailEnd/>
          </a:ln>
        </p:spPr>
        <p:txBody>
          <a:bodyPr anchor="ctr"/>
          <a:lstStyle/>
          <a:p>
            <a:pPr algn="ctr" eaLnBrk="0" hangingPunct="0">
              <a:defRPr/>
            </a:pPr>
            <a:r>
              <a:rPr lang="de-DE" sz="3200" b="1" kern="0" dirty="0">
                <a:solidFill>
                  <a:srgbClr val="FF0000"/>
                </a:solidFill>
                <a:latin typeface="+mj-lt"/>
                <a:ea typeface="+mj-ea"/>
                <a:cs typeface="+mj-cs"/>
              </a:rPr>
              <a:t>Pierre Auger Cosmic Ray Obeservatory</a:t>
            </a:r>
          </a:p>
        </p:txBody>
      </p:sp>
      <p:sp>
        <p:nvSpPr>
          <p:cNvPr id="7" name="Rectangle 15"/>
          <p:cNvSpPr>
            <a:spLocks noChangeArrowheads="1"/>
          </p:cNvSpPr>
          <p:nvPr/>
        </p:nvSpPr>
        <p:spPr bwMode="auto">
          <a:xfrm>
            <a:off x="4876800" y="990600"/>
            <a:ext cx="3581400" cy="1016000"/>
          </a:xfrm>
          <a:prstGeom prst="rect">
            <a:avLst/>
          </a:prstGeom>
          <a:noFill/>
          <a:ln w="9525">
            <a:noFill/>
            <a:miter lim="800000"/>
            <a:headEnd/>
            <a:tailEnd/>
          </a:ln>
          <a:effectLst/>
        </p:spPr>
        <p:txBody>
          <a:bodyPr>
            <a:spAutoFit/>
          </a:bodyPr>
          <a:lstStyle/>
          <a:p>
            <a:pPr>
              <a:defRPr/>
            </a:pPr>
            <a:r>
              <a:rPr lang="en-US" sz="2000" b="1" dirty="0">
                <a:solidFill>
                  <a:srgbClr val="009900"/>
                </a:solidFill>
                <a:latin typeface="+mj-lt"/>
              </a:rPr>
              <a:t>In addition: Fluorescence detectors around the array of water tanks.</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Footer Placeholder 3"/>
          <p:cNvSpPr>
            <a:spLocks noGrp="1"/>
          </p:cNvSpPr>
          <p:nvPr>
            <p:ph type="ftr" sz="quarter" idx="11"/>
          </p:nvPr>
        </p:nvSpPr>
        <p:spPr>
          <a:noFill/>
        </p:spPr>
        <p:txBody>
          <a:bodyPr/>
          <a:lstStyle/>
          <a:p>
            <a:r>
              <a:rPr lang="en-US" smtClean="0"/>
              <a:t>W. Riegler/CERN</a:t>
            </a:r>
          </a:p>
        </p:txBody>
      </p:sp>
      <p:sp>
        <p:nvSpPr>
          <p:cNvPr id="92163" name="Slide Number Placeholder 4"/>
          <p:cNvSpPr>
            <a:spLocks noGrp="1"/>
          </p:cNvSpPr>
          <p:nvPr>
            <p:ph type="sldNum" sz="quarter" idx="12"/>
          </p:nvPr>
        </p:nvSpPr>
        <p:spPr>
          <a:noFill/>
        </p:spPr>
        <p:txBody>
          <a:bodyPr/>
          <a:lstStyle/>
          <a:p>
            <a:fld id="{8E9A92A6-9E0E-4626-859B-62AFAAD17CF1}" type="slidenum">
              <a:rPr lang="en-US" smtClean="0"/>
              <a:pPr/>
              <a:t>75</a:t>
            </a:fld>
            <a:endParaRPr lang="en-US" smtClean="0"/>
          </a:p>
        </p:txBody>
      </p:sp>
      <p:pic>
        <p:nvPicPr>
          <p:cNvPr id="92164" name="Picture 2"/>
          <p:cNvPicPr>
            <a:picLocks noChangeAspect="1" noChangeArrowheads="1"/>
          </p:cNvPicPr>
          <p:nvPr/>
        </p:nvPicPr>
        <p:blipFill>
          <a:blip r:embed="rId2" cstate="print"/>
          <a:srcRect l="22858" t="22095" r="44984" b="12381"/>
          <a:stretch>
            <a:fillRect/>
          </a:stretch>
        </p:blipFill>
        <p:spPr bwMode="auto">
          <a:xfrm>
            <a:off x="0" y="-12700"/>
            <a:ext cx="4495800" cy="6870700"/>
          </a:xfrm>
          <a:prstGeom prst="rect">
            <a:avLst/>
          </a:prstGeom>
          <a:noFill/>
          <a:ln w="9525">
            <a:noFill/>
            <a:miter lim="800000"/>
            <a:headEnd/>
            <a:tailEnd/>
          </a:ln>
        </p:spPr>
      </p:pic>
      <p:sp>
        <p:nvSpPr>
          <p:cNvPr id="92165" name="TextBox 6"/>
          <p:cNvSpPr txBox="1">
            <a:spLocks noChangeArrowheads="1"/>
          </p:cNvSpPr>
          <p:nvPr/>
        </p:nvSpPr>
        <p:spPr bwMode="auto">
          <a:xfrm>
            <a:off x="457200" y="4267200"/>
            <a:ext cx="4124325" cy="338138"/>
          </a:xfrm>
          <a:prstGeom prst="rect">
            <a:avLst/>
          </a:prstGeom>
          <a:solidFill>
            <a:schemeClr val="bg1"/>
          </a:solidFill>
          <a:ln w="9525">
            <a:noFill/>
            <a:miter lim="800000"/>
            <a:headEnd/>
            <a:tailEnd/>
          </a:ln>
        </p:spPr>
        <p:txBody>
          <a:bodyPr wrap="none">
            <a:spAutoFit/>
          </a:bodyPr>
          <a:lstStyle/>
          <a:p>
            <a:r>
              <a:rPr lang="en-US" sz="1600" b="1">
                <a:solidFill>
                  <a:srgbClr val="009900"/>
                </a:solidFill>
              </a:rPr>
              <a:t>37 EeV = Exa Electron Volt = 37 x 10</a:t>
            </a:r>
            <a:r>
              <a:rPr lang="en-US" sz="1600" b="1" baseline="30000">
                <a:solidFill>
                  <a:srgbClr val="009900"/>
                </a:solidFill>
              </a:rPr>
              <a:t>18 </a:t>
            </a:r>
            <a:r>
              <a:rPr lang="en-US" sz="1600" b="1">
                <a:solidFill>
                  <a:srgbClr val="009900"/>
                </a:solidFill>
              </a:rPr>
              <a:t>eV</a:t>
            </a:r>
            <a:endParaRPr lang="en-US" sz="1600" b="1" baseline="30000">
              <a:solidFill>
                <a:srgbClr val="009900"/>
              </a:solidFill>
            </a:endParaRPr>
          </a:p>
        </p:txBody>
      </p:sp>
      <p:pic>
        <p:nvPicPr>
          <p:cNvPr id="92166" name="Picture 3"/>
          <p:cNvPicPr>
            <a:picLocks noChangeAspect="1" noChangeArrowheads="1"/>
          </p:cNvPicPr>
          <p:nvPr/>
        </p:nvPicPr>
        <p:blipFill>
          <a:blip r:embed="rId3" cstate="print"/>
          <a:srcRect l="22571" t="15714" r="43143" b="10059"/>
          <a:stretch>
            <a:fillRect/>
          </a:stretch>
        </p:blipFill>
        <p:spPr bwMode="auto">
          <a:xfrm>
            <a:off x="4919663" y="0"/>
            <a:ext cx="4224337" cy="6858000"/>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Box 1"/>
          <p:cNvSpPr txBox="1">
            <a:spLocks noChangeArrowheads="1"/>
          </p:cNvSpPr>
          <p:nvPr/>
        </p:nvSpPr>
        <p:spPr bwMode="auto">
          <a:xfrm>
            <a:off x="228600" y="228600"/>
            <a:ext cx="8434388" cy="369888"/>
          </a:xfrm>
          <a:prstGeom prst="rect">
            <a:avLst/>
          </a:prstGeom>
          <a:noFill/>
          <a:ln w="9525">
            <a:noFill/>
            <a:miter lim="800000"/>
            <a:headEnd/>
            <a:tailEnd/>
          </a:ln>
        </p:spPr>
        <p:txBody>
          <a:bodyPr wrap="none">
            <a:spAutoFit/>
          </a:bodyPr>
          <a:lstStyle/>
          <a:p>
            <a:r>
              <a:rPr lang="en-US" b="1">
                <a:solidFill>
                  <a:srgbClr val="FF0000"/>
                </a:solidFill>
              </a:rPr>
              <a:t>A few Reasons why you want to become an Experimental Particle Physicist</a:t>
            </a:r>
          </a:p>
        </p:txBody>
      </p:sp>
      <p:sp>
        <p:nvSpPr>
          <p:cNvPr id="94211" name="TextBox 2"/>
          <p:cNvSpPr txBox="1">
            <a:spLocks noChangeArrowheads="1"/>
          </p:cNvSpPr>
          <p:nvPr/>
        </p:nvSpPr>
        <p:spPr bwMode="auto">
          <a:xfrm>
            <a:off x="304800" y="914400"/>
            <a:ext cx="8305800" cy="5508625"/>
          </a:xfrm>
          <a:prstGeom prst="rect">
            <a:avLst/>
          </a:prstGeom>
          <a:noFill/>
          <a:ln w="9525">
            <a:noFill/>
            <a:miter lim="800000"/>
            <a:headEnd/>
            <a:tailEnd/>
          </a:ln>
        </p:spPr>
        <p:txBody>
          <a:bodyPr>
            <a:spAutoFit/>
          </a:bodyPr>
          <a:lstStyle/>
          <a:p>
            <a:r>
              <a:rPr lang="en-US" sz="1600" b="1" dirty="0">
                <a:solidFill>
                  <a:srgbClr val="002060"/>
                </a:solidFill>
              </a:rPr>
              <a:t>The Standard Model of Particles Physics, a theory that was established in the early 1970ies, is in excellent agreement with experiments. Especially the LEP experiments verified the theory to impressive precision. </a:t>
            </a:r>
          </a:p>
          <a:p>
            <a:endParaRPr lang="en-US" sz="1600" b="1" dirty="0">
              <a:solidFill>
                <a:srgbClr val="002060"/>
              </a:solidFill>
            </a:endParaRPr>
          </a:p>
          <a:p>
            <a:r>
              <a:rPr lang="en-US" sz="1600" b="1" dirty="0">
                <a:solidFill>
                  <a:srgbClr val="008000"/>
                </a:solidFill>
              </a:rPr>
              <a:t>The Higgs Particle, a necessary element of the standard model, is being hunted at LHC.</a:t>
            </a:r>
          </a:p>
          <a:p>
            <a:endParaRPr lang="en-US" sz="1600" b="1" dirty="0">
              <a:solidFill>
                <a:srgbClr val="002060"/>
              </a:solidFill>
            </a:endParaRPr>
          </a:p>
          <a:p>
            <a:r>
              <a:rPr lang="en-US" sz="1600" b="1" dirty="0">
                <a:solidFill>
                  <a:srgbClr val="002060"/>
                </a:solidFill>
              </a:rPr>
              <a:t>Although the standard model is perfectly fitting the experiment, we know/think that it cannot be the final answer: </a:t>
            </a:r>
          </a:p>
          <a:p>
            <a:endParaRPr lang="en-US" sz="1600" b="1" dirty="0">
              <a:solidFill>
                <a:srgbClr val="002060"/>
              </a:solidFill>
            </a:endParaRPr>
          </a:p>
          <a:p>
            <a:r>
              <a:rPr lang="en-US" sz="1600" b="1" dirty="0">
                <a:solidFill>
                  <a:srgbClr val="008000"/>
                </a:solidFill>
              </a:rPr>
              <a:t>CP violation and the other CKM matrix elements are put into the model explicitly and they are not derived from a theory. </a:t>
            </a:r>
          </a:p>
          <a:p>
            <a:endParaRPr lang="en-US" sz="1600" b="1" dirty="0">
              <a:solidFill>
                <a:srgbClr val="002060"/>
              </a:solidFill>
            </a:endParaRPr>
          </a:p>
          <a:p>
            <a:r>
              <a:rPr lang="en-US" sz="1600" b="1" dirty="0">
                <a:solidFill>
                  <a:srgbClr val="002060"/>
                </a:solidFill>
              </a:rPr>
              <a:t>The masses of the particles are also unexplained. </a:t>
            </a:r>
          </a:p>
          <a:p>
            <a:endParaRPr lang="en-US" sz="1600" b="1" dirty="0">
              <a:solidFill>
                <a:srgbClr val="002060"/>
              </a:solidFill>
            </a:endParaRPr>
          </a:p>
          <a:p>
            <a:r>
              <a:rPr lang="en-US" sz="1600" b="1" dirty="0">
                <a:solidFill>
                  <a:srgbClr val="008000"/>
                </a:solidFill>
              </a:rPr>
              <a:t>The Matter- Antimatter asymmetry in the Universe cannot be explained by the level of standard model CP violation.</a:t>
            </a:r>
          </a:p>
          <a:p>
            <a:endParaRPr lang="en-US" sz="1600" b="1" dirty="0">
              <a:solidFill>
                <a:srgbClr val="002060"/>
              </a:solidFill>
            </a:endParaRPr>
          </a:p>
          <a:p>
            <a:r>
              <a:rPr lang="en-US" sz="1600" b="1" dirty="0">
                <a:solidFill>
                  <a:srgbClr val="002060"/>
                </a:solidFill>
              </a:rPr>
              <a:t>The cosmological constant predicted by the standard model differs by 120 orders of magnitude from the observed one.</a:t>
            </a:r>
          </a:p>
          <a:p>
            <a:endParaRPr lang="en-US" sz="1600" b="1" dirty="0">
              <a:solidFill>
                <a:srgbClr val="002060"/>
              </a:solidFill>
            </a:endParaRPr>
          </a:p>
          <a:p>
            <a:r>
              <a:rPr lang="en-US" sz="1600" b="1" dirty="0">
                <a:solidFill>
                  <a:srgbClr val="008000"/>
                </a:solidFill>
              </a:rPr>
              <a:t>The Higgs mass renormalization requires fine tuning operations etc. etc.</a:t>
            </a:r>
          </a:p>
        </p:txBody>
      </p:sp>
      <p:sp>
        <p:nvSpPr>
          <p:cNvPr id="94212" name="Footer Placeholder 6"/>
          <p:cNvSpPr>
            <a:spLocks noGrp="1"/>
          </p:cNvSpPr>
          <p:nvPr>
            <p:ph type="ftr" sz="quarter" idx="11"/>
          </p:nvPr>
        </p:nvSpPr>
        <p:spPr>
          <a:noFill/>
        </p:spPr>
        <p:txBody>
          <a:bodyPr/>
          <a:lstStyle/>
          <a:p>
            <a:r>
              <a:rPr lang="en-US" smtClean="0"/>
              <a:t>W. Riegler/CERN</a:t>
            </a:r>
          </a:p>
        </p:txBody>
      </p:sp>
      <p:sp>
        <p:nvSpPr>
          <p:cNvPr id="94213" name="Slide Number Placeholder 5"/>
          <p:cNvSpPr>
            <a:spLocks noGrp="1"/>
          </p:cNvSpPr>
          <p:nvPr>
            <p:ph type="sldNum" sz="quarter" idx="12"/>
          </p:nvPr>
        </p:nvSpPr>
        <p:spPr>
          <a:noFill/>
        </p:spPr>
        <p:txBody>
          <a:bodyPr/>
          <a:lstStyle/>
          <a:p>
            <a:fld id="{54CA2E4E-ABCD-419C-8745-31672AE4FE69}" type="slidenum">
              <a:rPr lang="en-US" smtClean="0"/>
              <a:pPr/>
              <a:t>76</a:t>
            </a:fld>
            <a:endParaRPr lang="en-US" smtClean="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Box 1"/>
          <p:cNvSpPr txBox="1">
            <a:spLocks noChangeArrowheads="1"/>
          </p:cNvSpPr>
          <p:nvPr/>
        </p:nvSpPr>
        <p:spPr bwMode="auto">
          <a:xfrm>
            <a:off x="152400" y="304800"/>
            <a:ext cx="8991600" cy="369888"/>
          </a:xfrm>
          <a:prstGeom prst="rect">
            <a:avLst/>
          </a:prstGeom>
          <a:noFill/>
          <a:ln w="9525">
            <a:noFill/>
            <a:miter lim="800000"/>
            <a:headEnd/>
            <a:tailEnd/>
          </a:ln>
        </p:spPr>
        <p:txBody>
          <a:bodyPr>
            <a:spAutoFit/>
          </a:bodyPr>
          <a:lstStyle/>
          <a:p>
            <a:r>
              <a:rPr lang="en-US" b="1">
                <a:solidFill>
                  <a:srgbClr val="FF0000"/>
                </a:solidFill>
              </a:rPr>
              <a:t>A few Reasons why you want to become an Experimental Particle Physicist</a:t>
            </a:r>
          </a:p>
        </p:txBody>
      </p:sp>
      <p:sp>
        <p:nvSpPr>
          <p:cNvPr id="95235" name="TextBox 2"/>
          <p:cNvSpPr txBox="1">
            <a:spLocks noChangeArrowheads="1"/>
          </p:cNvSpPr>
          <p:nvPr/>
        </p:nvSpPr>
        <p:spPr bwMode="auto">
          <a:xfrm>
            <a:off x="304800" y="1219200"/>
            <a:ext cx="8305800" cy="4278094"/>
          </a:xfrm>
          <a:prstGeom prst="rect">
            <a:avLst/>
          </a:prstGeom>
          <a:noFill/>
          <a:ln w="9525">
            <a:noFill/>
            <a:miter lim="800000"/>
            <a:headEnd/>
            <a:tailEnd/>
          </a:ln>
        </p:spPr>
        <p:txBody>
          <a:bodyPr>
            <a:spAutoFit/>
          </a:bodyPr>
          <a:lstStyle/>
          <a:p>
            <a:r>
              <a:rPr lang="en-US" sz="1600" b="1" dirty="0">
                <a:solidFill>
                  <a:srgbClr val="002060"/>
                </a:solidFill>
              </a:rPr>
              <a:t>Incredible efforts by the smartest theorists did not really advance on these questions and did not touch base with experiment. </a:t>
            </a:r>
          </a:p>
          <a:p>
            <a:endParaRPr lang="en-US" sz="1600" b="1" dirty="0">
              <a:solidFill>
                <a:srgbClr val="002060"/>
              </a:solidFill>
            </a:endParaRPr>
          </a:p>
          <a:p>
            <a:r>
              <a:rPr lang="en-US" sz="1600" b="1" dirty="0">
                <a:solidFill>
                  <a:srgbClr val="008000"/>
                </a:solidFill>
              </a:rPr>
              <a:t>It is very difficult to find out what is wrong with the theory if all experimental results are fitting the theory. </a:t>
            </a:r>
          </a:p>
          <a:p>
            <a:endParaRPr lang="en-US" sz="1600" b="1" dirty="0">
              <a:solidFill>
                <a:srgbClr val="002060"/>
              </a:solidFill>
            </a:endParaRPr>
          </a:p>
          <a:p>
            <a:r>
              <a:rPr lang="en-US" sz="1600" b="1" dirty="0">
                <a:solidFill>
                  <a:srgbClr val="002060"/>
                </a:solidFill>
              </a:rPr>
              <a:t>If we would find the standard model Higgs at LHC  it would be an very impressive confirmation of the Standard Model, but we would not at all advance on the questions quoted earlier</a:t>
            </a:r>
            <a:r>
              <a:rPr lang="en-US" sz="1600" b="1" dirty="0" smtClean="0">
                <a:solidFill>
                  <a:srgbClr val="002060"/>
                </a:solidFill>
              </a:rPr>
              <a:t>.</a:t>
            </a:r>
            <a:endParaRPr lang="en-US" sz="1600" b="1" dirty="0">
              <a:solidFill>
                <a:srgbClr val="002060"/>
              </a:solidFill>
            </a:endParaRPr>
          </a:p>
          <a:p>
            <a:endParaRPr lang="en-US" sz="1600" b="1" dirty="0">
              <a:solidFill>
                <a:srgbClr val="002060"/>
              </a:solidFill>
            </a:endParaRPr>
          </a:p>
          <a:p>
            <a:r>
              <a:rPr lang="en-US" sz="1600" b="1" dirty="0">
                <a:solidFill>
                  <a:srgbClr val="008000"/>
                </a:solidFill>
              </a:rPr>
              <a:t>Hopefully we find something in contradiction with the Standard Model !!!</a:t>
            </a:r>
          </a:p>
          <a:p>
            <a:endParaRPr lang="en-US" sz="1600" b="1" dirty="0">
              <a:solidFill>
                <a:srgbClr val="002060"/>
              </a:solidFill>
            </a:endParaRPr>
          </a:p>
          <a:p>
            <a:r>
              <a:rPr lang="en-US" sz="1600" b="1" dirty="0">
                <a:solidFill>
                  <a:srgbClr val="002060"/>
                </a:solidFill>
              </a:rPr>
              <a:t>The next step in advancing our knowledge will come from Experiment. </a:t>
            </a:r>
            <a:r>
              <a:rPr lang="en-US" sz="1600" b="1" dirty="0" smtClean="0">
                <a:solidFill>
                  <a:srgbClr val="002060"/>
                </a:solidFill>
              </a:rPr>
              <a:t>Maybe </a:t>
            </a:r>
            <a:r>
              <a:rPr lang="en-US" sz="1600" b="1" dirty="0">
                <a:solidFill>
                  <a:srgbClr val="002060"/>
                </a:solidFill>
              </a:rPr>
              <a:t>LHC or </a:t>
            </a:r>
            <a:r>
              <a:rPr lang="en-US" sz="1600" b="1" dirty="0" smtClean="0">
                <a:solidFill>
                  <a:srgbClr val="002060"/>
                </a:solidFill>
              </a:rPr>
              <a:t>some telescope, or some astrophysics experiment or some </a:t>
            </a:r>
            <a:r>
              <a:rPr lang="en-US" sz="1600" b="1" dirty="0">
                <a:solidFill>
                  <a:srgbClr val="002060"/>
                </a:solidFill>
              </a:rPr>
              <a:t>other future </a:t>
            </a:r>
            <a:r>
              <a:rPr lang="en-US" sz="1600" b="1" dirty="0" smtClean="0">
                <a:solidFill>
                  <a:srgbClr val="002060"/>
                </a:solidFill>
              </a:rPr>
              <a:t>accelerator … </a:t>
            </a:r>
            <a:endParaRPr lang="en-US" sz="1600" b="1" dirty="0">
              <a:solidFill>
                <a:srgbClr val="002060"/>
              </a:solidFill>
            </a:endParaRPr>
          </a:p>
          <a:p>
            <a:endParaRPr lang="en-US" sz="1600" b="1" dirty="0">
              <a:solidFill>
                <a:srgbClr val="002060"/>
              </a:solidFill>
            </a:endParaRPr>
          </a:p>
          <a:p>
            <a:r>
              <a:rPr lang="en-US" sz="1600" b="1" dirty="0">
                <a:solidFill>
                  <a:srgbClr val="008000"/>
                </a:solidFill>
              </a:rPr>
              <a:t>We have to invent new technologies for future accelerators and experiments !</a:t>
            </a:r>
          </a:p>
        </p:txBody>
      </p:sp>
      <p:sp>
        <p:nvSpPr>
          <p:cNvPr id="95236" name="Footer Placeholder 20"/>
          <p:cNvSpPr>
            <a:spLocks noGrp="1"/>
          </p:cNvSpPr>
          <p:nvPr>
            <p:ph type="ftr" sz="quarter" idx="11"/>
          </p:nvPr>
        </p:nvSpPr>
        <p:spPr>
          <a:noFill/>
        </p:spPr>
        <p:txBody>
          <a:bodyPr/>
          <a:lstStyle/>
          <a:p>
            <a:r>
              <a:rPr lang="en-US" smtClean="0"/>
              <a:t>W. Riegler/CERN</a:t>
            </a:r>
          </a:p>
        </p:txBody>
      </p:sp>
      <p:sp>
        <p:nvSpPr>
          <p:cNvPr id="95237" name="Slide Number Placeholder 19"/>
          <p:cNvSpPr>
            <a:spLocks noGrp="1"/>
          </p:cNvSpPr>
          <p:nvPr>
            <p:ph type="sldNum" sz="quarter" idx="12"/>
          </p:nvPr>
        </p:nvSpPr>
        <p:spPr>
          <a:noFill/>
        </p:spPr>
        <p:txBody>
          <a:bodyPr/>
          <a:lstStyle/>
          <a:p>
            <a:fld id="{FFDEC09E-C970-486E-802C-543ABD2B8B17}" type="slidenum">
              <a:rPr lang="en-US" smtClean="0"/>
              <a:pPr/>
              <a:t>77</a:t>
            </a:fld>
            <a:endParaRPr lang="en-US" smtClean="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Box 18"/>
          <p:cNvSpPr txBox="1">
            <a:spLocks noChangeArrowheads="1"/>
          </p:cNvSpPr>
          <p:nvPr/>
        </p:nvSpPr>
        <p:spPr bwMode="auto">
          <a:xfrm>
            <a:off x="4114800" y="1371600"/>
            <a:ext cx="4191000" cy="1570038"/>
          </a:xfrm>
          <a:prstGeom prst="rect">
            <a:avLst/>
          </a:prstGeom>
          <a:noFill/>
          <a:ln w="9525">
            <a:noFill/>
            <a:miter lim="800000"/>
            <a:headEnd/>
            <a:tailEnd/>
          </a:ln>
        </p:spPr>
        <p:txBody>
          <a:bodyPr>
            <a:spAutoFit/>
          </a:bodyPr>
          <a:lstStyle/>
          <a:p>
            <a:r>
              <a:rPr lang="en-US" sz="1600" b="1" dirty="0">
                <a:solidFill>
                  <a:srgbClr val="002060"/>
                </a:solidFill>
              </a:rPr>
              <a:t>Physicist 1:</a:t>
            </a:r>
            <a:r>
              <a:rPr lang="en-US" sz="1600" b="1" dirty="0"/>
              <a:t> </a:t>
            </a:r>
            <a:r>
              <a:rPr lang="en-US" sz="1600" b="1" dirty="0">
                <a:solidFill>
                  <a:srgbClr val="008000"/>
                </a:solidFill>
              </a:rPr>
              <a:t>How can we build an accelerator with 10 times more energy ?</a:t>
            </a:r>
          </a:p>
          <a:p>
            <a:endParaRPr lang="en-US" sz="1600" b="1" dirty="0"/>
          </a:p>
          <a:p>
            <a:r>
              <a:rPr lang="en-US" sz="1600" b="1" dirty="0">
                <a:solidFill>
                  <a:srgbClr val="002060"/>
                </a:solidFill>
              </a:rPr>
              <a:t>Physicist 2:</a:t>
            </a:r>
            <a:r>
              <a:rPr lang="en-US" sz="1600" b="1" dirty="0"/>
              <a:t> </a:t>
            </a:r>
            <a:r>
              <a:rPr lang="en-US" sz="1600" b="1" dirty="0">
                <a:solidFill>
                  <a:srgbClr val="008000"/>
                </a:solidFill>
              </a:rPr>
              <a:t>Hmm – I have an idea !! We build a 10 times larger accelerator !</a:t>
            </a:r>
          </a:p>
          <a:p>
            <a:endParaRPr lang="en-US" sz="1600" dirty="0"/>
          </a:p>
        </p:txBody>
      </p:sp>
      <p:grpSp>
        <p:nvGrpSpPr>
          <p:cNvPr id="2" name="Group 21"/>
          <p:cNvGrpSpPr>
            <a:grpSpLocks/>
          </p:cNvGrpSpPr>
          <p:nvPr/>
        </p:nvGrpSpPr>
        <p:grpSpPr bwMode="auto">
          <a:xfrm>
            <a:off x="228600" y="228600"/>
            <a:ext cx="3429000" cy="3354388"/>
            <a:chOff x="533400" y="1524000"/>
            <a:chExt cx="4038600" cy="3887912"/>
          </a:xfrm>
        </p:grpSpPr>
        <p:sp>
          <p:nvSpPr>
            <p:cNvPr id="20" name="Rectangle 19"/>
            <p:cNvSpPr/>
            <p:nvPr/>
          </p:nvSpPr>
          <p:spPr>
            <a:xfrm>
              <a:off x="533400" y="3352956"/>
              <a:ext cx="837636" cy="1448077"/>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r>
                <a:rPr lang="en-US" sz="2400" dirty="0"/>
                <a:t>1.5V</a:t>
              </a:r>
            </a:p>
          </p:txBody>
        </p:sp>
        <p:sp>
          <p:nvSpPr>
            <p:cNvPr id="21" name="Rectangle 20"/>
            <p:cNvSpPr/>
            <p:nvPr/>
          </p:nvSpPr>
          <p:spPr>
            <a:xfrm>
              <a:off x="761506" y="3200237"/>
              <a:ext cx="381423" cy="152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6266" name="TextBox 4"/>
            <p:cNvSpPr txBox="1">
              <a:spLocks noChangeArrowheads="1"/>
            </p:cNvSpPr>
            <p:nvPr/>
          </p:nvSpPr>
          <p:spPr bwMode="auto">
            <a:xfrm>
              <a:off x="762000" y="3276600"/>
              <a:ext cx="428949" cy="535112"/>
            </a:xfrm>
            <a:prstGeom prst="rect">
              <a:avLst/>
            </a:prstGeom>
            <a:noFill/>
            <a:ln w="9525">
              <a:noFill/>
              <a:miter lim="800000"/>
              <a:headEnd/>
              <a:tailEnd/>
            </a:ln>
          </p:spPr>
          <p:txBody>
            <a:bodyPr wrap="none">
              <a:spAutoFit/>
            </a:bodyPr>
            <a:lstStyle/>
            <a:p>
              <a:r>
                <a:rPr lang="en-US" sz="2400"/>
                <a:t>+</a:t>
              </a:r>
            </a:p>
          </p:txBody>
        </p:sp>
        <p:sp>
          <p:nvSpPr>
            <p:cNvPr id="96267" name="TextBox 5"/>
            <p:cNvSpPr txBox="1">
              <a:spLocks noChangeArrowheads="1"/>
            </p:cNvSpPr>
            <p:nvPr/>
          </p:nvSpPr>
          <p:spPr bwMode="auto">
            <a:xfrm>
              <a:off x="762000" y="4267200"/>
              <a:ext cx="419510" cy="535112"/>
            </a:xfrm>
            <a:prstGeom prst="rect">
              <a:avLst/>
            </a:prstGeom>
            <a:noFill/>
            <a:ln w="9525">
              <a:noFill/>
              <a:miter lim="800000"/>
              <a:headEnd/>
              <a:tailEnd/>
            </a:ln>
          </p:spPr>
          <p:txBody>
            <a:bodyPr wrap="none">
              <a:spAutoFit/>
            </a:bodyPr>
            <a:lstStyle/>
            <a:p>
              <a:r>
                <a:rPr lang="en-US" sz="2400"/>
                <a:t>_</a:t>
              </a:r>
            </a:p>
          </p:txBody>
        </p:sp>
        <p:sp>
          <p:nvSpPr>
            <p:cNvPr id="24" name="Oval 23"/>
            <p:cNvSpPr/>
            <p:nvPr/>
          </p:nvSpPr>
          <p:spPr>
            <a:xfrm>
              <a:off x="2515306" y="3047517"/>
              <a:ext cx="2056694" cy="686319"/>
            </a:xfrm>
            <a:prstGeom prst="ellipse">
              <a:avLst/>
            </a:prstGeom>
            <a:ln w="57150"/>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25" name="Oval 24"/>
            <p:cNvSpPr/>
            <p:nvPr/>
          </p:nvSpPr>
          <p:spPr>
            <a:xfrm>
              <a:off x="2515306" y="4723754"/>
              <a:ext cx="2056694" cy="686318"/>
            </a:xfrm>
            <a:prstGeom prst="ellipse">
              <a:avLst/>
            </a:prstGeom>
            <a:ln w="57150"/>
          </p:spPr>
          <p:style>
            <a:lnRef idx="2">
              <a:schemeClr val="dk1"/>
            </a:lnRef>
            <a:fillRef idx="1">
              <a:schemeClr val="lt1"/>
            </a:fillRef>
            <a:effectRef idx="0">
              <a:schemeClr val="dk1"/>
            </a:effectRef>
            <a:fontRef idx="minor">
              <a:schemeClr val="dk1"/>
            </a:fontRef>
          </p:style>
          <p:txBody>
            <a:bodyPr anchor="ctr"/>
            <a:lstStyle/>
            <a:p>
              <a:pPr algn="ctr">
                <a:defRPr/>
              </a:pPr>
              <a:endParaRPr lang="en-US" dirty="0"/>
            </a:p>
          </p:txBody>
        </p:sp>
        <p:sp>
          <p:nvSpPr>
            <p:cNvPr id="26" name="Freeform 25"/>
            <p:cNvSpPr/>
            <p:nvPr/>
          </p:nvSpPr>
          <p:spPr>
            <a:xfrm>
              <a:off x="1142929" y="3200237"/>
              <a:ext cx="1372376" cy="228159"/>
            </a:xfrm>
            <a:custGeom>
              <a:avLst/>
              <a:gdLst>
                <a:gd name="connsiteX0" fmla="*/ 0 w 1528997"/>
                <a:gd name="connsiteY0" fmla="*/ 0 h 198521"/>
                <a:gd name="connsiteX1" fmla="*/ 524656 w 1528997"/>
                <a:gd name="connsiteY1" fmla="*/ 14990 h 198521"/>
                <a:gd name="connsiteX2" fmla="*/ 569626 w 1528997"/>
                <a:gd name="connsiteY2" fmla="*/ 44970 h 198521"/>
                <a:gd name="connsiteX3" fmla="*/ 629587 w 1528997"/>
                <a:gd name="connsiteY3" fmla="*/ 59961 h 198521"/>
                <a:gd name="connsiteX4" fmla="*/ 719528 w 1528997"/>
                <a:gd name="connsiteY4" fmla="*/ 89941 h 198521"/>
                <a:gd name="connsiteX5" fmla="*/ 824459 w 1528997"/>
                <a:gd name="connsiteY5" fmla="*/ 119921 h 198521"/>
                <a:gd name="connsiteX6" fmla="*/ 944380 w 1528997"/>
                <a:gd name="connsiteY6" fmla="*/ 134911 h 198521"/>
                <a:gd name="connsiteX7" fmla="*/ 1079292 w 1528997"/>
                <a:gd name="connsiteY7" fmla="*/ 164892 h 198521"/>
                <a:gd name="connsiteX8" fmla="*/ 1244184 w 1528997"/>
                <a:gd name="connsiteY8" fmla="*/ 194872 h 198521"/>
                <a:gd name="connsiteX9" fmla="*/ 1528997 w 1528997"/>
                <a:gd name="connsiteY9" fmla="*/ 194872 h 19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8997" h="198521">
                  <a:moveTo>
                    <a:pt x="0" y="0"/>
                  </a:moveTo>
                  <a:cubicBezTo>
                    <a:pt x="174885" y="4997"/>
                    <a:pt x="350242" y="1221"/>
                    <a:pt x="524656" y="14990"/>
                  </a:cubicBezTo>
                  <a:cubicBezTo>
                    <a:pt x="542616" y="16408"/>
                    <a:pt x="553067" y="37873"/>
                    <a:pt x="569626" y="44970"/>
                  </a:cubicBezTo>
                  <a:cubicBezTo>
                    <a:pt x="588562" y="53086"/>
                    <a:pt x="609854" y="54041"/>
                    <a:pt x="629587" y="59961"/>
                  </a:cubicBezTo>
                  <a:cubicBezTo>
                    <a:pt x="659856" y="69042"/>
                    <a:pt x="689548" y="79948"/>
                    <a:pt x="719528" y="89941"/>
                  </a:cubicBezTo>
                  <a:cubicBezTo>
                    <a:pt x="755173" y="101822"/>
                    <a:pt x="786812" y="113647"/>
                    <a:pt x="824459" y="119921"/>
                  </a:cubicBezTo>
                  <a:cubicBezTo>
                    <a:pt x="864196" y="126544"/>
                    <a:pt x="904406" y="129914"/>
                    <a:pt x="944380" y="134911"/>
                  </a:cubicBezTo>
                  <a:cubicBezTo>
                    <a:pt x="1090576" y="171462"/>
                    <a:pt x="908062" y="126841"/>
                    <a:pt x="1079292" y="164892"/>
                  </a:cubicBezTo>
                  <a:cubicBezTo>
                    <a:pt x="1146259" y="179773"/>
                    <a:pt x="1165627" y="191851"/>
                    <a:pt x="1244184" y="194872"/>
                  </a:cubicBezTo>
                  <a:cubicBezTo>
                    <a:pt x="1339052" y="198521"/>
                    <a:pt x="1434059" y="194872"/>
                    <a:pt x="1528997" y="194872"/>
                  </a:cubicBezTo>
                </a:path>
              </a:pathLst>
            </a:custGeom>
          </p:spPr>
          <p:style>
            <a:lnRef idx="2">
              <a:schemeClr val="dk1"/>
            </a:lnRef>
            <a:fillRef idx="0">
              <a:schemeClr val="dk1"/>
            </a:fillRef>
            <a:effectRef idx="1">
              <a:schemeClr val="dk1"/>
            </a:effectRef>
            <a:fontRef idx="minor">
              <a:schemeClr val="tx1"/>
            </a:fontRef>
          </p:style>
          <p:txBody>
            <a:bodyPr anchor="ctr"/>
            <a:lstStyle/>
            <a:p>
              <a:pPr algn="ctr">
                <a:defRPr/>
              </a:pPr>
              <a:endParaRPr lang="en-US"/>
            </a:p>
          </p:txBody>
        </p:sp>
        <p:sp>
          <p:nvSpPr>
            <p:cNvPr id="27" name="Freeform 26"/>
            <p:cNvSpPr/>
            <p:nvPr/>
          </p:nvSpPr>
          <p:spPr>
            <a:xfrm>
              <a:off x="918563" y="4797353"/>
              <a:ext cx="1589264" cy="353279"/>
            </a:xfrm>
            <a:custGeom>
              <a:avLst/>
              <a:gdLst>
                <a:gd name="connsiteX0" fmla="*/ 0 w 1588957"/>
                <a:gd name="connsiteY0" fmla="*/ 0 h 352916"/>
                <a:gd name="connsiteX1" fmla="*/ 209862 w 1588957"/>
                <a:gd name="connsiteY1" fmla="*/ 14990 h 352916"/>
                <a:gd name="connsiteX2" fmla="*/ 299803 w 1588957"/>
                <a:gd name="connsiteY2" fmla="*/ 44970 h 352916"/>
                <a:gd name="connsiteX3" fmla="*/ 344773 w 1588957"/>
                <a:gd name="connsiteY3" fmla="*/ 89941 h 352916"/>
                <a:gd name="connsiteX4" fmla="*/ 464695 w 1588957"/>
                <a:gd name="connsiteY4" fmla="*/ 119921 h 352916"/>
                <a:gd name="connsiteX5" fmla="*/ 659567 w 1588957"/>
                <a:gd name="connsiteY5" fmla="*/ 269823 h 352916"/>
                <a:gd name="connsiteX6" fmla="*/ 1109272 w 1588957"/>
                <a:gd name="connsiteY6" fmla="*/ 314793 h 352916"/>
                <a:gd name="connsiteX7" fmla="*/ 1154242 w 1588957"/>
                <a:gd name="connsiteY7" fmla="*/ 329783 h 352916"/>
                <a:gd name="connsiteX8" fmla="*/ 1588957 w 1588957"/>
                <a:gd name="connsiteY8" fmla="*/ 344773 h 352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8957" h="352916">
                  <a:moveTo>
                    <a:pt x="0" y="0"/>
                  </a:moveTo>
                  <a:cubicBezTo>
                    <a:pt x="69954" y="4997"/>
                    <a:pt x="140506" y="4587"/>
                    <a:pt x="209862" y="14990"/>
                  </a:cubicBezTo>
                  <a:cubicBezTo>
                    <a:pt x="241114" y="19678"/>
                    <a:pt x="299803" y="44970"/>
                    <a:pt x="299803" y="44970"/>
                  </a:cubicBezTo>
                  <a:cubicBezTo>
                    <a:pt x="314793" y="59960"/>
                    <a:pt x="327134" y="78182"/>
                    <a:pt x="344773" y="89941"/>
                  </a:cubicBezTo>
                  <a:cubicBezTo>
                    <a:pt x="364527" y="103110"/>
                    <a:pt x="453885" y="117759"/>
                    <a:pt x="464695" y="119921"/>
                  </a:cubicBezTo>
                  <a:cubicBezTo>
                    <a:pt x="513296" y="168522"/>
                    <a:pt x="589310" y="255772"/>
                    <a:pt x="659567" y="269823"/>
                  </a:cubicBezTo>
                  <a:cubicBezTo>
                    <a:pt x="907585" y="319426"/>
                    <a:pt x="758576" y="297258"/>
                    <a:pt x="1109272" y="314793"/>
                  </a:cubicBezTo>
                  <a:cubicBezTo>
                    <a:pt x="1124262" y="319790"/>
                    <a:pt x="1138600" y="327548"/>
                    <a:pt x="1154242" y="329783"/>
                  </a:cubicBezTo>
                  <a:cubicBezTo>
                    <a:pt x="1316173" y="352916"/>
                    <a:pt x="1414738" y="344773"/>
                    <a:pt x="1588957" y="344773"/>
                  </a:cubicBezTo>
                </a:path>
              </a:pathLst>
            </a:custGeom>
          </p:spPr>
          <p:style>
            <a:lnRef idx="2">
              <a:schemeClr val="dk1"/>
            </a:lnRef>
            <a:fillRef idx="0">
              <a:schemeClr val="dk1"/>
            </a:fillRef>
            <a:effectRef idx="1">
              <a:schemeClr val="dk1"/>
            </a:effectRef>
            <a:fontRef idx="minor">
              <a:schemeClr val="tx1"/>
            </a:fontRef>
          </p:style>
          <p:txBody>
            <a:bodyPr anchor="ctr"/>
            <a:lstStyle/>
            <a:p>
              <a:pPr algn="ctr">
                <a:defRPr/>
              </a:pPr>
              <a:endParaRPr lang="en-US"/>
            </a:p>
          </p:txBody>
        </p:sp>
        <p:sp>
          <p:nvSpPr>
            <p:cNvPr id="28" name="Oval 27"/>
            <p:cNvSpPr/>
            <p:nvPr/>
          </p:nvSpPr>
          <p:spPr>
            <a:xfrm>
              <a:off x="3429600" y="5029193"/>
              <a:ext cx="151447" cy="152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9" name="Straight Arrow Connector 28"/>
            <p:cNvCxnSpPr/>
            <p:nvPr/>
          </p:nvCxnSpPr>
          <p:spPr>
            <a:xfrm rot="5400000" flipH="1" flipV="1">
              <a:off x="3048085" y="4420139"/>
              <a:ext cx="914479" cy="186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96274" name="TextBox 16"/>
            <p:cNvSpPr txBox="1">
              <a:spLocks noChangeArrowheads="1"/>
            </p:cNvSpPr>
            <p:nvPr/>
          </p:nvSpPr>
          <p:spPr bwMode="auto">
            <a:xfrm>
              <a:off x="3657600" y="4876800"/>
              <a:ext cx="500692" cy="535112"/>
            </a:xfrm>
            <a:prstGeom prst="rect">
              <a:avLst/>
            </a:prstGeom>
            <a:noFill/>
            <a:ln w="9525">
              <a:noFill/>
              <a:miter lim="800000"/>
              <a:headEnd/>
              <a:tailEnd/>
            </a:ln>
          </p:spPr>
          <p:txBody>
            <a:bodyPr wrap="none">
              <a:spAutoFit/>
            </a:bodyPr>
            <a:lstStyle/>
            <a:p>
              <a:r>
                <a:rPr lang="en-US" sz="2400"/>
                <a:t>e</a:t>
              </a:r>
              <a:r>
                <a:rPr lang="en-US" sz="2400" baseline="30000"/>
                <a:t>-</a:t>
              </a:r>
            </a:p>
          </p:txBody>
        </p:sp>
        <p:cxnSp>
          <p:nvCxnSpPr>
            <p:cNvPr id="31" name="Straight Arrow Connector 30"/>
            <p:cNvCxnSpPr/>
            <p:nvPr/>
          </p:nvCxnSpPr>
          <p:spPr>
            <a:xfrm rot="5400000" flipH="1" flipV="1">
              <a:off x="2667205" y="2361184"/>
              <a:ext cx="1676237" cy="186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2" name="Oval 31"/>
            <p:cNvSpPr/>
            <p:nvPr/>
          </p:nvSpPr>
          <p:spPr>
            <a:xfrm>
              <a:off x="3429600" y="3277517"/>
              <a:ext cx="151447" cy="150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96260" name="TextBox 32"/>
          <p:cNvSpPr txBox="1">
            <a:spLocks noChangeArrowheads="1"/>
          </p:cNvSpPr>
          <p:nvPr/>
        </p:nvSpPr>
        <p:spPr bwMode="auto">
          <a:xfrm>
            <a:off x="457200" y="4267200"/>
            <a:ext cx="7924800" cy="1384995"/>
          </a:xfrm>
          <a:prstGeom prst="rect">
            <a:avLst/>
          </a:prstGeom>
          <a:noFill/>
          <a:ln w="9525">
            <a:noFill/>
            <a:miter lim="800000"/>
            <a:headEnd/>
            <a:tailEnd/>
          </a:ln>
        </p:spPr>
        <p:txBody>
          <a:bodyPr wrap="square">
            <a:spAutoFit/>
          </a:bodyPr>
          <a:lstStyle/>
          <a:p>
            <a:pPr algn="ctr"/>
            <a:r>
              <a:rPr lang="en-US" sz="4400" b="1" dirty="0">
                <a:solidFill>
                  <a:srgbClr val="FF0000"/>
                </a:solidFill>
              </a:rPr>
              <a:t>You  </a:t>
            </a:r>
          </a:p>
          <a:p>
            <a:pPr algn="ctr"/>
            <a:r>
              <a:rPr lang="en-US" sz="2000" b="1" dirty="0">
                <a:solidFill>
                  <a:srgbClr val="008000"/>
                </a:solidFill>
              </a:rPr>
              <a:t>have to develop the </a:t>
            </a:r>
            <a:r>
              <a:rPr lang="en-US" sz="2000" b="1" dirty="0">
                <a:solidFill>
                  <a:srgbClr val="002060"/>
                </a:solidFill>
              </a:rPr>
              <a:t>tricks and </a:t>
            </a:r>
            <a:r>
              <a:rPr lang="en-US" sz="2000" b="1" dirty="0" smtClean="0">
                <a:solidFill>
                  <a:srgbClr val="002060"/>
                </a:solidFill>
              </a:rPr>
              <a:t>technologies </a:t>
            </a:r>
            <a:r>
              <a:rPr lang="en-US" sz="2000" b="1" dirty="0">
                <a:solidFill>
                  <a:srgbClr val="008000"/>
                </a:solidFill>
              </a:rPr>
              <a:t>to advance on </a:t>
            </a:r>
            <a:r>
              <a:rPr lang="en-US" sz="2000" b="1" dirty="0" smtClean="0">
                <a:solidFill>
                  <a:srgbClr val="008000"/>
                </a:solidFill>
              </a:rPr>
              <a:t>the </a:t>
            </a:r>
            <a:r>
              <a:rPr lang="en-US" sz="2000" b="1" dirty="0">
                <a:solidFill>
                  <a:srgbClr val="008000"/>
                </a:solidFill>
              </a:rPr>
              <a:t>most fundamental questions </a:t>
            </a:r>
            <a:r>
              <a:rPr lang="en-US" sz="2000" b="1" dirty="0" smtClean="0">
                <a:solidFill>
                  <a:srgbClr val="008000"/>
                </a:solidFill>
              </a:rPr>
              <a:t>of Physics !   </a:t>
            </a:r>
            <a:endParaRPr lang="en-US" sz="2000" b="1" dirty="0">
              <a:solidFill>
                <a:srgbClr val="008000"/>
              </a:solidFill>
            </a:endParaRPr>
          </a:p>
        </p:txBody>
      </p:sp>
      <p:sp>
        <p:nvSpPr>
          <p:cNvPr id="96261" name="TextBox 33"/>
          <p:cNvSpPr txBox="1">
            <a:spLocks noChangeArrowheads="1"/>
          </p:cNvSpPr>
          <p:nvPr/>
        </p:nvSpPr>
        <p:spPr bwMode="auto">
          <a:xfrm>
            <a:off x="381000" y="914400"/>
            <a:ext cx="1606550" cy="369888"/>
          </a:xfrm>
          <a:prstGeom prst="rect">
            <a:avLst/>
          </a:prstGeom>
          <a:noFill/>
          <a:ln w="9525">
            <a:noFill/>
            <a:miter lim="800000"/>
            <a:headEnd/>
            <a:tailEnd/>
          </a:ln>
        </p:spPr>
        <p:txBody>
          <a:bodyPr wrap="none">
            <a:spAutoFit/>
          </a:bodyPr>
          <a:lstStyle/>
          <a:p>
            <a:r>
              <a:rPr lang="en-US"/>
              <a:t>x 10</a:t>
            </a:r>
            <a:r>
              <a:rPr lang="en-US" baseline="30000"/>
              <a:t>13</a:t>
            </a:r>
            <a:r>
              <a:rPr lang="en-US"/>
              <a:t> </a:t>
            </a:r>
            <a:r>
              <a:rPr lang="en-US">
                <a:sym typeface="Wingdings" pitchFamily="2" charset="2"/>
              </a:rPr>
              <a:t> LHC</a:t>
            </a:r>
            <a:endParaRPr lang="en-US" baseline="30000"/>
          </a:p>
        </p:txBody>
      </p:sp>
      <p:sp>
        <p:nvSpPr>
          <p:cNvPr id="96262" name="Footer Placeholder 35"/>
          <p:cNvSpPr>
            <a:spLocks noGrp="1"/>
          </p:cNvSpPr>
          <p:nvPr>
            <p:ph type="ftr" sz="quarter" idx="11"/>
          </p:nvPr>
        </p:nvSpPr>
        <p:spPr>
          <a:noFill/>
        </p:spPr>
        <p:txBody>
          <a:bodyPr/>
          <a:lstStyle/>
          <a:p>
            <a:r>
              <a:rPr lang="en-US" smtClean="0"/>
              <a:t>W. Riegler/CERN</a:t>
            </a:r>
          </a:p>
        </p:txBody>
      </p:sp>
      <p:sp>
        <p:nvSpPr>
          <p:cNvPr id="96263" name="Slide Number Placeholder 34"/>
          <p:cNvSpPr>
            <a:spLocks noGrp="1"/>
          </p:cNvSpPr>
          <p:nvPr>
            <p:ph type="sldNum" sz="quarter" idx="12"/>
          </p:nvPr>
        </p:nvSpPr>
        <p:spPr>
          <a:noFill/>
        </p:spPr>
        <p:txBody>
          <a:bodyPr/>
          <a:lstStyle/>
          <a:p>
            <a:fld id="{8D0EA88E-E60B-4379-A261-79C6D8E2FCF8}" type="slidenum">
              <a:rPr lang="en-US" smtClean="0"/>
              <a:pPr/>
              <a:t>78</a:t>
            </a:fld>
            <a:endParaRPr lang="en-US" smtClean="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6"/>
          <p:cNvPicPr>
            <a:picLocks noChangeAspect="1" noChangeArrowheads="1"/>
          </p:cNvPicPr>
          <p:nvPr/>
        </p:nvPicPr>
        <p:blipFill>
          <a:blip r:embed="rId2" cstate="print"/>
          <a:srcRect/>
          <a:stretch>
            <a:fillRect/>
          </a:stretch>
        </p:blipFill>
        <p:spPr bwMode="auto">
          <a:xfrm>
            <a:off x="2438400" y="1524000"/>
            <a:ext cx="3581400" cy="1914525"/>
          </a:xfrm>
          <a:prstGeom prst="rect">
            <a:avLst/>
          </a:prstGeom>
          <a:noFill/>
          <a:ln w="9525">
            <a:noFill/>
            <a:miter lim="800000"/>
            <a:headEnd/>
            <a:tailEnd/>
          </a:ln>
        </p:spPr>
      </p:pic>
      <p:sp>
        <p:nvSpPr>
          <p:cNvPr id="13315" name="Text Box 7"/>
          <p:cNvSpPr txBox="1">
            <a:spLocks noChangeArrowheads="1"/>
          </p:cNvSpPr>
          <p:nvPr/>
        </p:nvSpPr>
        <p:spPr bwMode="auto">
          <a:xfrm>
            <a:off x="2971800" y="152400"/>
            <a:ext cx="3962400" cy="523875"/>
          </a:xfrm>
          <a:prstGeom prst="rect">
            <a:avLst/>
          </a:prstGeom>
          <a:noFill/>
          <a:ln w="9525">
            <a:noFill/>
            <a:miter lim="800000"/>
            <a:headEnd/>
            <a:tailEnd/>
          </a:ln>
        </p:spPr>
        <p:txBody>
          <a:bodyPr>
            <a:spAutoFit/>
          </a:bodyPr>
          <a:lstStyle/>
          <a:p>
            <a:r>
              <a:rPr lang="en-US" sz="2800" b="1">
                <a:solidFill>
                  <a:srgbClr val="FF0000"/>
                </a:solidFill>
              </a:rPr>
              <a:t>Diamond Detector</a:t>
            </a:r>
          </a:p>
        </p:txBody>
      </p:sp>
      <p:sp>
        <p:nvSpPr>
          <p:cNvPr id="13316" name="Footer Placeholder 5"/>
          <p:cNvSpPr>
            <a:spLocks noGrp="1"/>
          </p:cNvSpPr>
          <p:nvPr>
            <p:ph type="ftr" sz="quarter" idx="11"/>
          </p:nvPr>
        </p:nvSpPr>
        <p:spPr>
          <a:noFill/>
        </p:spPr>
        <p:txBody>
          <a:bodyPr/>
          <a:lstStyle/>
          <a:p>
            <a:r>
              <a:rPr lang="en-US" smtClean="0"/>
              <a:t>W. Riegler/CERN</a:t>
            </a:r>
          </a:p>
        </p:txBody>
      </p:sp>
      <p:sp>
        <p:nvSpPr>
          <p:cNvPr id="13317" name="Slide Number Placeholder 4"/>
          <p:cNvSpPr>
            <a:spLocks noGrp="1"/>
          </p:cNvSpPr>
          <p:nvPr>
            <p:ph type="sldNum" sz="quarter" idx="12"/>
          </p:nvPr>
        </p:nvSpPr>
        <p:spPr>
          <a:noFill/>
        </p:spPr>
        <p:txBody>
          <a:bodyPr/>
          <a:lstStyle/>
          <a:p>
            <a:fld id="{D3DB69D4-219C-497B-AC2D-6B438511D6FC}" type="slidenum">
              <a:rPr lang="en-US" smtClean="0"/>
              <a:pPr/>
              <a:t>8</a:t>
            </a:fld>
            <a:endParaRPr lang="en-US" smtClean="0"/>
          </a:p>
        </p:txBody>
      </p:sp>
      <p:sp>
        <p:nvSpPr>
          <p:cNvPr id="13318" name="Rectangle 6"/>
          <p:cNvSpPr>
            <a:spLocks noChangeArrowheads="1"/>
          </p:cNvSpPr>
          <p:nvPr/>
        </p:nvSpPr>
        <p:spPr bwMode="auto">
          <a:xfrm>
            <a:off x="533400" y="3581400"/>
            <a:ext cx="8458200" cy="830263"/>
          </a:xfrm>
          <a:prstGeom prst="rect">
            <a:avLst/>
          </a:prstGeom>
          <a:noFill/>
          <a:ln w="9525">
            <a:noFill/>
            <a:miter lim="800000"/>
            <a:headEnd/>
            <a:tailEnd/>
          </a:ln>
        </p:spPr>
        <p:txBody>
          <a:bodyPr>
            <a:spAutoFit/>
          </a:bodyPr>
          <a:lstStyle/>
          <a:p>
            <a:r>
              <a:rPr lang="en-US" sz="1600" b="1">
                <a:solidFill>
                  <a:srgbClr val="002060"/>
                </a:solidFill>
              </a:rPr>
              <a:t>Velocity:</a:t>
            </a:r>
          </a:p>
          <a:p>
            <a:r>
              <a:rPr lang="el-GR" sz="1600" b="1">
                <a:solidFill>
                  <a:srgbClr val="002060"/>
                </a:solidFill>
              </a:rPr>
              <a:t>μ</a:t>
            </a:r>
            <a:r>
              <a:rPr lang="en-US" sz="1600" b="1" baseline="-25000">
                <a:solidFill>
                  <a:srgbClr val="002060"/>
                </a:solidFill>
              </a:rPr>
              <a:t>e</a:t>
            </a:r>
            <a:r>
              <a:rPr lang="en-US" sz="1600" b="1">
                <a:solidFill>
                  <a:srgbClr val="002060"/>
                </a:solidFill>
              </a:rPr>
              <a:t>=1800 cm</a:t>
            </a:r>
            <a:r>
              <a:rPr lang="en-US" sz="1600" b="1" baseline="30000">
                <a:solidFill>
                  <a:srgbClr val="002060"/>
                </a:solidFill>
              </a:rPr>
              <a:t>2</a:t>
            </a:r>
            <a:r>
              <a:rPr lang="en-US" sz="1600" b="1">
                <a:solidFill>
                  <a:srgbClr val="002060"/>
                </a:solidFill>
              </a:rPr>
              <a:t>/Vs,  </a:t>
            </a:r>
            <a:r>
              <a:rPr lang="el-GR" sz="1600" b="1">
                <a:solidFill>
                  <a:srgbClr val="002060"/>
                </a:solidFill>
              </a:rPr>
              <a:t>μ</a:t>
            </a:r>
            <a:r>
              <a:rPr lang="en-US" sz="1600" b="1" baseline="-25000">
                <a:solidFill>
                  <a:srgbClr val="002060"/>
                </a:solidFill>
              </a:rPr>
              <a:t>h</a:t>
            </a:r>
            <a:r>
              <a:rPr lang="en-US" sz="1600" b="1">
                <a:solidFill>
                  <a:srgbClr val="002060"/>
                </a:solidFill>
              </a:rPr>
              <a:t>=1600 cm</a:t>
            </a:r>
            <a:r>
              <a:rPr lang="en-US" sz="1600" b="1" baseline="30000">
                <a:solidFill>
                  <a:srgbClr val="002060"/>
                </a:solidFill>
              </a:rPr>
              <a:t>2</a:t>
            </a:r>
            <a:r>
              <a:rPr lang="en-US" sz="1600" b="1">
                <a:solidFill>
                  <a:srgbClr val="002060"/>
                </a:solidFill>
              </a:rPr>
              <a:t>/Vs  </a:t>
            </a:r>
          </a:p>
          <a:p>
            <a:r>
              <a:rPr lang="en-US" sz="1600" b="1">
                <a:solidFill>
                  <a:srgbClr val="008000"/>
                </a:solidFill>
              </a:rPr>
              <a:t>Velocity =</a:t>
            </a:r>
            <a:r>
              <a:rPr lang="el-GR" sz="1600" b="1">
                <a:solidFill>
                  <a:srgbClr val="008000"/>
                </a:solidFill>
              </a:rPr>
              <a:t> μ</a:t>
            </a:r>
            <a:r>
              <a:rPr lang="en-US" sz="1600" b="1">
                <a:solidFill>
                  <a:srgbClr val="008000"/>
                </a:solidFill>
              </a:rPr>
              <a:t>E, 10kV/cm </a:t>
            </a:r>
            <a:r>
              <a:rPr lang="en-US" sz="1600" b="1">
                <a:solidFill>
                  <a:srgbClr val="008000"/>
                </a:solidFill>
                <a:sym typeface="Wingdings" pitchFamily="2" charset="2"/>
              </a:rPr>
              <a:t> v=180 </a:t>
            </a:r>
            <a:r>
              <a:rPr lang="el-GR" sz="1600" b="1">
                <a:solidFill>
                  <a:srgbClr val="008000"/>
                </a:solidFill>
              </a:rPr>
              <a:t>μ</a:t>
            </a:r>
            <a:r>
              <a:rPr lang="en-US" sz="1600" b="1">
                <a:solidFill>
                  <a:srgbClr val="008000"/>
                </a:solidFill>
              </a:rPr>
              <a:t>m/ns </a:t>
            </a:r>
            <a:r>
              <a:rPr lang="en-US" sz="1600" b="1">
                <a:solidFill>
                  <a:srgbClr val="008000"/>
                </a:solidFill>
                <a:sym typeface="Wingdings" pitchFamily="2" charset="2"/>
              </a:rPr>
              <a:t> Very fast signals of only a few ns length !</a:t>
            </a:r>
          </a:p>
        </p:txBody>
      </p:sp>
      <p:sp>
        <p:nvSpPr>
          <p:cNvPr id="13319" name="TextBox 7"/>
          <p:cNvSpPr txBox="1">
            <a:spLocks noChangeArrowheads="1"/>
          </p:cNvSpPr>
          <p:nvPr/>
        </p:nvSpPr>
        <p:spPr bwMode="auto">
          <a:xfrm>
            <a:off x="381000" y="762000"/>
            <a:ext cx="8077200" cy="584200"/>
          </a:xfrm>
          <a:prstGeom prst="rect">
            <a:avLst/>
          </a:prstGeom>
          <a:noFill/>
          <a:ln w="9525">
            <a:noFill/>
            <a:miter lim="800000"/>
            <a:headEnd/>
            <a:tailEnd/>
          </a:ln>
        </p:spPr>
        <p:txBody>
          <a:bodyPr>
            <a:spAutoFit/>
          </a:bodyPr>
          <a:lstStyle/>
          <a:p>
            <a:r>
              <a:rPr lang="en-US" sz="1600" b="1">
                <a:solidFill>
                  <a:srgbClr val="002060"/>
                </a:solidFill>
              </a:rPr>
              <a:t>Typical thickness – a few 100</a:t>
            </a:r>
            <a:r>
              <a:rPr lang="el-GR" sz="1600" b="1">
                <a:solidFill>
                  <a:srgbClr val="002060"/>
                </a:solidFill>
              </a:rPr>
              <a:t>μ</a:t>
            </a:r>
            <a:r>
              <a:rPr lang="en-US" sz="1600" b="1">
                <a:solidFill>
                  <a:srgbClr val="002060"/>
                </a:solidFill>
              </a:rPr>
              <a:t>m. </a:t>
            </a:r>
          </a:p>
          <a:p>
            <a:r>
              <a:rPr lang="en-US" sz="1600" b="1">
                <a:solidFill>
                  <a:srgbClr val="009900"/>
                </a:solidFill>
              </a:rPr>
              <a:t>&lt;1000 charge carriers/cm</a:t>
            </a:r>
            <a:r>
              <a:rPr lang="en-US" sz="1600" b="1" baseline="30000">
                <a:solidFill>
                  <a:srgbClr val="009900"/>
                </a:solidFill>
              </a:rPr>
              <a:t>3</a:t>
            </a:r>
            <a:r>
              <a:rPr lang="en-US" sz="1600" b="1">
                <a:solidFill>
                  <a:srgbClr val="009900"/>
                </a:solidFill>
              </a:rPr>
              <a:t> at room temperature due to large band gap. </a:t>
            </a:r>
          </a:p>
        </p:txBody>
      </p:sp>
      <p:grpSp>
        <p:nvGrpSpPr>
          <p:cNvPr id="13320" name="Group 7"/>
          <p:cNvGrpSpPr>
            <a:grpSpLocks/>
          </p:cNvGrpSpPr>
          <p:nvPr/>
        </p:nvGrpSpPr>
        <p:grpSpPr bwMode="auto">
          <a:xfrm>
            <a:off x="457200" y="4572000"/>
            <a:ext cx="3581400" cy="1600200"/>
            <a:chOff x="4724400" y="858837"/>
            <a:chExt cx="4181475" cy="1828800"/>
          </a:xfrm>
        </p:grpSpPr>
        <p:sp>
          <p:nvSpPr>
            <p:cNvPr id="13328" name="Line 4"/>
            <p:cNvSpPr>
              <a:spLocks noChangeShapeType="1"/>
            </p:cNvSpPr>
            <p:nvPr/>
          </p:nvSpPr>
          <p:spPr bwMode="auto">
            <a:xfrm>
              <a:off x="5638800" y="1371600"/>
              <a:ext cx="2667000" cy="0"/>
            </a:xfrm>
            <a:prstGeom prst="line">
              <a:avLst/>
            </a:prstGeom>
            <a:noFill/>
            <a:ln w="57150">
              <a:solidFill>
                <a:schemeClr val="tx1"/>
              </a:solidFill>
              <a:round/>
              <a:headEnd/>
              <a:tailEnd/>
            </a:ln>
          </p:spPr>
          <p:txBody>
            <a:bodyPr/>
            <a:lstStyle/>
            <a:p>
              <a:endParaRPr lang="en-US"/>
            </a:p>
          </p:txBody>
        </p:sp>
        <p:sp>
          <p:nvSpPr>
            <p:cNvPr id="13329" name="Line 5"/>
            <p:cNvSpPr>
              <a:spLocks noChangeShapeType="1"/>
            </p:cNvSpPr>
            <p:nvPr/>
          </p:nvSpPr>
          <p:spPr bwMode="auto">
            <a:xfrm>
              <a:off x="5638800" y="2154237"/>
              <a:ext cx="2667000" cy="0"/>
            </a:xfrm>
            <a:prstGeom prst="line">
              <a:avLst/>
            </a:prstGeom>
            <a:noFill/>
            <a:ln w="57150">
              <a:solidFill>
                <a:schemeClr val="tx1"/>
              </a:solidFill>
              <a:round/>
              <a:headEnd/>
              <a:tailEnd/>
            </a:ln>
          </p:spPr>
          <p:txBody>
            <a:bodyPr/>
            <a:lstStyle/>
            <a:p>
              <a:endParaRPr lang="en-US"/>
            </a:p>
          </p:txBody>
        </p:sp>
        <p:sp>
          <p:nvSpPr>
            <p:cNvPr id="13330" name="Oval 6"/>
            <p:cNvSpPr>
              <a:spLocks noChangeArrowheads="1"/>
            </p:cNvSpPr>
            <p:nvPr/>
          </p:nvSpPr>
          <p:spPr bwMode="auto">
            <a:xfrm>
              <a:off x="6553200" y="1697037"/>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3331" name="Line 7"/>
            <p:cNvSpPr>
              <a:spLocks noChangeShapeType="1"/>
            </p:cNvSpPr>
            <p:nvPr/>
          </p:nvSpPr>
          <p:spPr bwMode="auto">
            <a:xfrm flipV="1">
              <a:off x="6705600" y="858837"/>
              <a:ext cx="0" cy="533400"/>
            </a:xfrm>
            <a:prstGeom prst="line">
              <a:avLst/>
            </a:prstGeom>
            <a:noFill/>
            <a:ln w="38100">
              <a:solidFill>
                <a:schemeClr val="tx1"/>
              </a:solidFill>
              <a:round/>
              <a:headEnd/>
              <a:tailEnd type="triangle" w="med" len="med"/>
            </a:ln>
          </p:spPr>
          <p:txBody>
            <a:bodyPr/>
            <a:lstStyle/>
            <a:p>
              <a:endParaRPr lang="en-US"/>
            </a:p>
          </p:txBody>
        </p:sp>
        <p:sp>
          <p:nvSpPr>
            <p:cNvPr id="13332" name="Line 8"/>
            <p:cNvSpPr>
              <a:spLocks noChangeShapeType="1"/>
            </p:cNvSpPr>
            <p:nvPr/>
          </p:nvSpPr>
          <p:spPr bwMode="auto">
            <a:xfrm>
              <a:off x="6705600" y="2154237"/>
              <a:ext cx="0" cy="533400"/>
            </a:xfrm>
            <a:prstGeom prst="line">
              <a:avLst/>
            </a:prstGeom>
            <a:noFill/>
            <a:ln w="38100">
              <a:solidFill>
                <a:schemeClr val="tx1"/>
              </a:solidFill>
              <a:round/>
              <a:headEnd/>
              <a:tailEnd type="triangle" w="med" len="med"/>
            </a:ln>
          </p:spPr>
          <p:txBody>
            <a:bodyPr/>
            <a:lstStyle/>
            <a:p>
              <a:endParaRPr lang="en-US"/>
            </a:p>
          </p:txBody>
        </p:sp>
        <p:sp>
          <p:nvSpPr>
            <p:cNvPr id="13333" name="Text Box 9"/>
            <p:cNvSpPr txBox="1">
              <a:spLocks noChangeArrowheads="1"/>
            </p:cNvSpPr>
            <p:nvPr/>
          </p:nvSpPr>
          <p:spPr bwMode="auto">
            <a:xfrm>
              <a:off x="6842125" y="2266950"/>
              <a:ext cx="331788" cy="366712"/>
            </a:xfrm>
            <a:prstGeom prst="rect">
              <a:avLst/>
            </a:prstGeom>
            <a:noFill/>
            <a:ln w="9525">
              <a:noFill/>
              <a:miter lim="800000"/>
              <a:headEnd/>
              <a:tailEnd/>
            </a:ln>
          </p:spPr>
          <p:txBody>
            <a:bodyPr wrap="none">
              <a:spAutoFit/>
            </a:bodyPr>
            <a:lstStyle/>
            <a:p>
              <a:r>
                <a:rPr lang="en-US" b="1"/>
                <a:t>I</a:t>
              </a:r>
              <a:r>
                <a:rPr lang="en-US" b="1" baseline="-25000"/>
                <a:t>1</a:t>
              </a:r>
            </a:p>
          </p:txBody>
        </p:sp>
        <p:sp>
          <p:nvSpPr>
            <p:cNvPr id="13334" name="Text Box 10"/>
            <p:cNvSpPr txBox="1">
              <a:spLocks noChangeArrowheads="1"/>
            </p:cNvSpPr>
            <p:nvPr/>
          </p:nvSpPr>
          <p:spPr bwMode="auto">
            <a:xfrm>
              <a:off x="6858000" y="858837"/>
              <a:ext cx="331788" cy="366713"/>
            </a:xfrm>
            <a:prstGeom prst="rect">
              <a:avLst/>
            </a:prstGeom>
            <a:noFill/>
            <a:ln w="9525">
              <a:noFill/>
              <a:miter lim="800000"/>
              <a:headEnd/>
              <a:tailEnd/>
            </a:ln>
          </p:spPr>
          <p:txBody>
            <a:bodyPr wrap="none">
              <a:spAutoFit/>
            </a:bodyPr>
            <a:lstStyle/>
            <a:p>
              <a:r>
                <a:rPr lang="en-US" b="1"/>
                <a:t>I</a:t>
              </a:r>
              <a:r>
                <a:rPr lang="en-US" b="1" baseline="-25000"/>
                <a:t>2</a:t>
              </a:r>
            </a:p>
          </p:txBody>
        </p:sp>
        <p:sp>
          <p:nvSpPr>
            <p:cNvPr id="13335" name="Line 11"/>
            <p:cNvSpPr>
              <a:spLocks noChangeShapeType="1"/>
            </p:cNvSpPr>
            <p:nvPr/>
          </p:nvSpPr>
          <p:spPr bwMode="auto">
            <a:xfrm>
              <a:off x="6705600" y="1697037"/>
              <a:ext cx="0" cy="304800"/>
            </a:xfrm>
            <a:prstGeom prst="line">
              <a:avLst/>
            </a:prstGeom>
            <a:noFill/>
            <a:ln w="9525">
              <a:solidFill>
                <a:schemeClr val="tx1"/>
              </a:solidFill>
              <a:round/>
              <a:headEnd/>
              <a:tailEnd type="triangle" w="med" len="med"/>
            </a:ln>
          </p:spPr>
          <p:txBody>
            <a:bodyPr/>
            <a:lstStyle/>
            <a:p>
              <a:endParaRPr lang="en-US"/>
            </a:p>
          </p:txBody>
        </p:sp>
        <p:sp>
          <p:nvSpPr>
            <p:cNvPr id="13336" name="Text Box 12"/>
            <p:cNvSpPr txBox="1">
              <a:spLocks noChangeArrowheads="1"/>
            </p:cNvSpPr>
            <p:nvPr/>
          </p:nvSpPr>
          <p:spPr bwMode="auto">
            <a:xfrm>
              <a:off x="6705600" y="1544637"/>
              <a:ext cx="603027" cy="351745"/>
            </a:xfrm>
            <a:prstGeom prst="rect">
              <a:avLst/>
            </a:prstGeom>
            <a:noFill/>
            <a:ln w="9525">
              <a:noFill/>
              <a:miter lim="800000"/>
              <a:headEnd/>
              <a:tailEnd/>
            </a:ln>
          </p:spPr>
          <p:txBody>
            <a:bodyPr wrap="none">
              <a:spAutoFit/>
            </a:bodyPr>
            <a:lstStyle/>
            <a:p>
              <a:r>
                <a:rPr lang="en-US" sz="1400" b="1"/>
                <a:t>q,v</a:t>
              </a:r>
              <a:r>
                <a:rPr lang="en-US" sz="1400" b="1" baseline="-25000"/>
                <a:t>h</a:t>
              </a:r>
            </a:p>
          </p:txBody>
        </p:sp>
        <p:sp>
          <p:nvSpPr>
            <p:cNvPr id="13337" name="Text Box 13"/>
            <p:cNvSpPr txBox="1">
              <a:spLocks noChangeArrowheads="1"/>
            </p:cNvSpPr>
            <p:nvPr/>
          </p:nvSpPr>
          <p:spPr bwMode="auto">
            <a:xfrm>
              <a:off x="5715000" y="1620837"/>
              <a:ext cx="611188" cy="304800"/>
            </a:xfrm>
            <a:prstGeom prst="rect">
              <a:avLst/>
            </a:prstGeom>
            <a:noFill/>
            <a:ln w="9525">
              <a:noFill/>
              <a:miter lim="800000"/>
              <a:headEnd/>
              <a:tailEnd/>
            </a:ln>
          </p:spPr>
          <p:txBody>
            <a:bodyPr wrap="none">
              <a:spAutoFit/>
            </a:bodyPr>
            <a:lstStyle/>
            <a:p>
              <a:r>
                <a:rPr lang="en-US" sz="1400" b="1"/>
                <a:t>-q, v</a:t>
              </a:r>
              <a:r>
                <a:rPr lang="en-US" sz="1400" b="1" baseline="-25000"/>
                <a:t>e</a:t>
              </a:r>
            </a:p>
          </p:txBody>
        </p:sp>
        <p:sp>
          <p:nvSpPr>
            <p:cNvPr id="13338" name="Line 14"/>
            <p:cNvSpPr>
              <a:spLocks noChangeShapeType="1"/>
            </p:cNvSpPr>
            <p:nvPr/>
          </p:nvSpPr>
          <p:spPr bwMode="auto">
            <a:xfrm flipV="1">
              <a:off x="4724400" y="1239837"/>
              <a:ext cx="0" cy="990600"/>
            </a:xfrm>
            <a:prstGeom prst="line">
              <a:avLst/>
            </a:prstGeom>
            <a:noFill/>
            <a:ln w="9525">
              <a:solidFill>
                <a:schemeClr val="tx1"/>
              </a:solidFill>
              <a:round/>
              <a:headEnd/>
              <a:tailEnd type="triangle" w="med" len="med"/>
            </a:ln>
          </p:spPr>
          <p:txBody>
            <a:bodyPr/>
            <a:lstStyle/>
            <a:p>
              <a:endParaRPr lang="en-US"/>
            </a:p>
          </p:txBody>
        </p:sp>
        <p:sp>
          <p:nvSpPr>
            <p:cNvPr id="13339" name="Text Box 15"/>
            <p:cNvSpPr txBox="1">
              <a:spLocks noChangeArrowheads="1"/>
            </p:cNvSpPr>
            <p:nvPr/>
          </p:nvSpPr>
          <p:spPr bwMode="auto">
            <a:xfrm>
              <a:off x="4784725" y="1428750"/>
              <a:ext cx="298450" cy="366712"/>
            </a:xfrm>
            <a:prstGeom prst="rect">
              <a:avLst/>
            </a:prstGeom>
            <a:noFill/>
            <a:ln w="9525">
              <a:noFill/>
              <a:miter lim="800000"/>
              <a:headEnd/>
              <a:tailEnd/>
            </a:ln>
          </p:spPr>
          <p:txBody>
            <a:bodyPr wrap="none">
              <a:spAutoFit/>
            </a:bodyPr>
            <a:lstStyle/>
            <a:p>
              <a:r>
                <a:rPr lang="en-US"/>
                <a:t>z</a:t>
              </a:r>
            </a:p>
          </p:txBody>
        </p:sp>
        <p:sp>
          <p:nvSpPr>
            <p:cNvPr id="13340" name="Line 17"/>
            <p:cNvSpPr>
              <a:spLocks noChangeShapeType="1"/>
            </p:cNvSpPr>
            <p:nvPr/>
          </p:nvSpPr>
          <p:spPr bwMode="auto">
            <a:xfrm flipV="1">
              <a:off x="6248400" y="1468437"/>
              <a:ext cx="0" cy="304800"/>
            </a:xfrm>
            <a:prstGeom prst="line">
              <a:avLst/>
            </a:prstGeom>
            <a:noFill/>
            <a:ln w="9525">
              <a:solidFill>
                <a:schemeClr val="tx1"/>
              </a:solidFill>
              <a:round/>
              <a:headEnd/>
              <a:tailEnd type="triangle" w="med" len="med"/>
            </a:ln>
          </p:spPr>
          <p:txBody>
            <a:bodyPr/>
            <a:lstStyle/>
            <a:p>
              <a:endParaRPr lang="en-US"/>
            </a:p>
          </p:txBody>
        </p:sp>
        <p:sp>
          <p:nvSpPr>
            <p:cNvPr id="13341" name="Oval 18"/>
            <p:cNvSpPr>
              <a:spLocks noChangeArrowheads="1"/>
            </p:cNvSpPr>
            <p:nvPr/>
          </p:nvSpPr>
          <p:spPr bwMode="auto">
            <a:xfrm>
              <a:off x="6324600" y="1697037"/>
              <a:ext cx="76200" cy="762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3342" name="Text Box 25"/>
            <p:cNvSpPr txBox="1">
              <a:spLocks noChangeArrowheads="1"/>
            </p:cNvSpPr>
            <p:nvPr/>
          </p:nvSpPr>
          <p:spPr bwMode="auto">
            <a:xfrm>
              <a:off x="8382000" y="1239837"/>
              <a:ext cx="523875" cy="304800"/>
            </a:xfrm>
            <a:prstGeom prst="rect">
              <a:avLst/>
            </a:prstGeom>
            <a:noFill/>
            <a:ln w="9525">
              <a:noFill/>
              <a:miter lim="800000"/>
              <a:headEnd/>
              <a:tailEnd/>
            </a:ln>
          </p:spPr>
          <p:txBody>
            <a:bodyPr wrap="none">
              <a:spAutoFit/>
            </a:bodyPr>
            <a:lstStyle/>
            <a:p>
              <a:r>
                <a:rPr lang="en-US" sz="1400"/>
                <a:t>Z=D</a:t>
              </a:r>
            </a:p>
          </p:txBody>
        </p:sp>
        <p:sp>
          <p:nvSpPr>
            <p:cNvPr id="13343" name="Text Box 26"/>
            <p:cNvSpPr txBox="1">
              <a:spLocks noChangeArrowheads="1"/>
            </p:cNvSpPr>
            <p:nvPr/>
          </p:nvSpPr>
          <p:spPr bwMode="auto">
            <a:xfrm>
              <a:off x="8382000" y="2001837"/>
              <a:ext cx="493713" cy="304800"/>
            </a:xfrm>
            <a:prstGeom prst="rect">
              <a:avLst/>
            </a:prstGeom>
            <a:noFill/>
            <a:ln w="9525">
              <a:noFill/>
              <a:miter lim="800000"/>
              <a:headEnd/>
              <a:tailEnd/>
            </a:ln>
          </p:spPr>
          <p:txBody>
            <a:bodyPr wrap="none">
              <a:spAutoFit/>
            </a:bodyPr>
            <a:lstStyle/>
            <a:p>
              <a:r>
                <a:rPr lang="en-US" sz="1400"/>
                <a:t>Z=0</a:t>
              </a:r>
            </a:p>
          </p:txBody>
        </p:sp>
        <p:sp>
          <p:nvSpPr>
            <p:cNvPr id="13344" name="Text Box 27"/>
            <p:cNvSpPr txBox="1">
              <a:spLocks noChangeArrowheads="1"/>
            </p:cNvSpPr>
            <p:nvPr/>
          </p:nvSpPr>
          <p:spPr bwMode="auto">
            <a:xfrm>
              <a:off x="8305800" y="1544637"/>
              <a:ext cx="547688" cy="304800"/>
            </a:xfrm>
            <a:prstGeom prst="rect">
              <a:avLst/>
            </a:prstGeom>
            <a:noFill/>
            <a:ln w="9525">
              <a:noFill/>
              <a:miter lim="800000"/>
              <a:headEnd/>
              <a:tailEnd/>
            </a:ln>
          </p:spPr>
          <p:txBody>
            <a:bodyPr wrap="none">
              <a:spAutoFit/>
            </a:bodyPr>
            <a:lstStyle/>
            <a:p>
              <a:r>
                <a:rPr lang="en-US" sz="1400"/>
                <a:t>Z=z</a:t>
              </a:r>
              <a:r>
                <a:rPr lang="en-US" sz="1400" baseline="-25000"/>
                <a:t>0</a:t>
              </a:r>
            </a:p>
          </p:txBody>
        </p:sp>
        <p:sp>
          <p:nvSpPr>
            <p:cNvPr id="13345" name="Line 28"/>
            <p:cNvSpPr>
              <a:spLocks noChangeShapeType="1"/>
            </p:cNvSpPr>
            <p:nvPr/>
          </p:nvSpPr>
          <p:spPr bwMode="auto">
            <a:xfrm>
              <a:off x="7315200" y="1697037"/>
              <a:ext cx="990600" cy="0"/>
            </a:xfrm>
            <a:prstGeom prst="line">
              <a:avLst/>
            </a:prstGeom>
            <a:noFill/>
            <a:ln w="9525">
              <a:solidFill>
                <a:schemeClr val="tx1"/>
              </a:solidFill>
              <a:prstDash val="dash"/>
              <a:round/>
              <a:headEnd/>
              <a:tailEnd/>
            </a:ln>
          </p:spPr>
          <p:txBody>
            <a:bodyPr/>
            <a:lstStyle/>
            <a:p>
              <a:endParaRPr lang="en-US"/>
            </a:p>
          </p:txBody>
        </p:sp>
        <p:sp>
          <p:nvSpPr>
            <p:cNvPr id="13346" name="Line 33"/>
            <p:cNvSpPr>
              <a:spLocks noChangeShapeType="1"/>
            </p:cNvSpPr>
            <p:nvPr/>
          </p:nvSpPr>
          <p:spPr bwMode="auto">
            <a:xfrm>
              <a:off x="5257800" y="1392237"/>
              <a:ext cx="0" cy="762000"/>
            </a:xfrm>
            <a:prstGeom prst="line">
              <a:avLst/>
            </a:prstGeom>
            <a:noFill/>
            <a:ln w="9525">
              <a:solidFill>
                <a:schemeClr val="tx1"/>
              </a:solidFill>
              <a:round/>
              <a:headEnd/>
              <a:tailEnd type="triangle" w="med" len="med"/>
            </a:ln>
          </p:spPr>
          <p:txBody>
            <a:bodyPr/>
            <a:lstStyle/>
            <a:p>
              <a:endParaRPr lang="en-US"/>
            </a:p>
          </p:txBody>
        </p:sp>
        <p:sp>
          <p:nvSpPr>
            <p:cNvPr id="13347" name="Text Box 34"/>
            <p:cNvSpPr txBox="1">
              <a:spLocks noChangeArrowheads="1"/>
            </p:cNvSpPr>
            <p:nvPr/>
          </p:nvSpPr>
          <p:spPr bwMode="auto">
            <a:xfrm>
              <a:off x="5257800" y="1544637"/>
              <a:ext cx="336550" cy="366713"/>
            </a:xfrm>
            <a:prstGeom prst="rect">
              <a:avLst/>
            </a:prstGeom>
            <a:noFill/>
            <a:ln w="9525">
              <a:noFill/>
              <a:miter lim="800000"/>
              <a:headEnd/>
              <a:tailEnd/>
            </a:ln>
          </p:spPr>
          <p:txBody>
            <a:bodyPr wrap="none">
              <a:spAutoFit/>
            </a:bodyPr>
            <a:lstStyle/>
            <a:p>
              <a:r>
                <a:rPr lang="en-US"/>
                <a:t>E</a:t>
              </a:r>
            </a:p>
          </p:txBody>
        </p:sp>
      </p:grpSp>
      <p:sp>
        <p:nvSpPr>
          <p:cNvPr id="13321" name="Line 19"/>
          <p:cNvSpPr>
            <a:spLocks noChangeShapeType="1"/>
          </p:cNvSpPr>
          <p:nvPr/>
        </p:nvSpPr>
        <p:spPr bwMode="auto">
          <a:xfrm>
            <a:off x="4829175" y="4648200"/>
            <a:ext cx="0" cy="1160463"/>
          </a:xfrm>
          <a:prstGeom prst="line">
            <a:avLst/>
          </a:prstGeom>
          <a:noFill/>
          <a:ln w="9525">
            <a:solidFill>
              <a:schemeClr val="tx1"/>
            </a:solidFill>
            <a:round/>
            <a:headEnd type="triangle" w="med" len="med"/>
            <a:tailEnd/>
          </a:ln>
        </p:spPr>
        <p:txBody>
          <a:bodyPr/>
          <a:lstStyle/>
          <a:p>
            <a:endParaRPr lang="en-US"/>
          </a:p>
        </p:txBody>
      </p:sp>
      <p:sp>
        <p:nvSpPr>
          <p:cNvPr id="13322" name="Line 20"/>
          <p:cNvSpPr>
            <a:spLocks noChangeShapeType="1"/>
          </p:cNvSpPr>
          <p:nvPr/>
        </p:nvSpPr>
        <p:spPr bwMode="auto">
          <a:xfrm>
            <a:off x="4829175" y="5808663"/>
            <a:ext cx="3400425" cy="0"/>
          </a:xfrm>
          <a:prstGeom prst="line">
            <a:avLst/>
          </a:prstGeom>
          <a:noFill/>
          <a:ln w="9525">
            <a:solidFill>
              <a:schemeClr val="tx1"/>
            </a:solidFill>
            <a:round/>
            <a:headEnd/>
            <a:tailEnd type="triangle" w="med" len="med"/>
          </a:ln>
        </p:spPr>
        <p:txBody>
          <a:bodyPr/>
          <a:lstStyle/>
          <a:p>
            <a:endParaRPr lang="en-US"/>
          </a:p>
        </p:txBody>
      </p:sp>
      <p:sp>
        <p:nvSpPr>
          <p:cNvPr id="13323" name="Rectangle 21"/>
          <p:cNvSpPr>
            <a:spLocks noChangeArrowheads="1"/>
          </p:cNvSpPr>
          <p:nvPr/>
        </p:nvSpPr>
        <p:spPr bwMode="auto">
          <a:xfrm>
            <a:off x="4829175" y="4953000"/>
            <a:ext cx="504825" cy="855663"/>
          </a:xfrm>
          <a:prstGeom prst="rect">
            <a:avLst/>
          </a:prstGeom>
          <a:noFill/>
          <a:ln w="19050">
            <a:solidFill>
              <a:srgbClr val="FF0000"/>
            </a:solidFill>
            <a:miter lim="800000"/>
            <a:headEnd/>
            <a:tailEnd/>
          </a:ln>
        </p:spPr>
        <p:txBody>
          <a:bodyPr wrap="none" anchor="ctr"/>
          <a:lstStyle/>
          <a:p>
            <a:endParaRPr lang="en-US"/>
          </a:p>
        </p:txBody>
      </p:sp>
      <p:sp>
        <p:nvSpPr>
          <p:cNvPr id="13324" name="Rectangle 22"/>
          <p:cNvSpPr>
            <a:spLocks noChangeArrowheads="1"/>
          </p:cNvSpPr>
          <p:nvPr/>
        </p:nvSpPr>
        <p:spPr bwMode="auto">
          <a:xfrm>
            <a:off x="4829175" y="5029200"/>
            <a:ext cx="581025" cy="779463"/>
          </a:xfrm>
          <a:prstGeom prst="rect">
            <a:avLst/>
          </a:prstGeom>
          <a:noFill/>
          <a:ln w="19050">
            <a:solidFill>
              <a:schemeClr val="accent2"/>
            </a:solidFill>
            <a:miter lim="800000"/>
            <a:headEnd/>
            <a:tailEnd/>
          </a:ln>
        </p:spPr>
        <p:txBody>
          <a:bodyPr wrap="none" anchor="ctr"/>
          <a:lstStyle/>
          <a:p>
            <a:endParaRPr lang="en-US"/>
          </a:p>
        </p:txBody>
      </p:sp>
      <p:sp>
        <p:nvSpPr>
          <p:cNvPr id="13325" name="Rectangle 23"/>
          <p:cNvSpPr>
            <a:spLocks noChangeArrowheads="1"/>
          </p:cNvSpPr>
          <p:nvPr/>
        </p:nvSpPr>
        <p:spPr bwMode="auto">
          <a:xfrm>
            <a:off x="4343400" y="4827588"/>
            <a:ext cx="557213" cy="396875"/>
          </a:xfrm>
          <a:prstGeom prst="rect">
            <a:avLst/>
          </a:prstGeom>
          <a:noFill/>
          <a:ln w="9525">
            <a:noFill/>
            <a:miter lim="800000"/>
            <a:headEnd/>
            <a:tailEnd/>
          </a:ln>
        </p:spPr>
        <p:txBody>
          <a:bodyPr wrap="none">
            <a:spAutoFit/>
          </a:bodyPr>
          <a:lstStyle/>
          <a:p>
            <a:r>
              <a:rPr lang="en-US" sz="1600" b="1"/>
              <a:t>I</a:t>
            </a:r>
            <a:r>
              <a:rPr lang="en-US" sz="1600" b="1" baseline="-25000"/>
              <a:t>1</a:t>
            </a:r>
            <a:r>
              <a:rPr lang="en-US" sz="1600" b="1"/>
              <a:t>(t)</a:t>
            </a:r>
            <a:endParaRPr lang="en-US" sz="1600" b="1" baseline="-25000"/>
          </a:p>
        </p:txBody>
      </p:sp>
      <p:sp>
        <p:nvSpPr>
          <p:cNvPr id="13326" name="Rectangle 24"/>
          <p:cNvSpPr>
            <a:spLocks noChangeArrowheads="1"/>
          </p:cNvSpPr>
          <p:nvPr/>
        </p:nvSpPr>
        <p:spPr bwMode="auto">
          <a:xfrm>
            <a:off x="5562600" y="5867400"/>
            <a:ext cx="965200" cy="338138"/>
          </a:xfrm>
          <a:prstGeom prst="rect">
            <a:avLst/>
          </a:prstGeom>
          <a:noFill/>
          <a:ln w="9525">
            <a:noFill/>
            <a:miter lim="800000"/>
            <a:headEnd/>
            <a:tailEnd/>
          </a:ln>
        </p:spPr>
        <p:txBody>
          <a:bodyPr wrap="none">
            <a:spAutoFit/>
          </a:bodyPr>
          <a:lstStyle/>
          <a:p>
            <a:r>
              <a:rPr lang="en-US" sz="1600" b="1"/>
              <a:t>T=2-3ns</a:t>
            </a:r>
            <a:endParaRPr lang="en-US" sz="1600" b="1" baseline="-25000"/>
          </a:p>
        </p:txBody>
      </p:sp>
      <p:sp>
        <p:nvSpPr>
          <p:cNvPr id="13327" name="TextBox 37"/>
          <p:cNvSpPr txBox="1">
            <a:spLocks noChangeArrowheads="1"/>
          </p:cNvSpPr>
          <p:nvPr/>
        </p:nvSpPr>
        <p:spPr bwMode="auto">
          <a:xfrm>
            <a:off x="5505450" y="5257800"/>
            <a:ext cx="3486150" cy="307975"/>
          </a:xfrm>
          <a:prstGeom prst="rect">
            <a:avLst/>
          </a:prstGeom>
          <a:noFill/>
          <a:ln w="9525">
            <a:noFill/>
            <a:miter lim="800000"/>
            <a:headEnd/>
            <a:tailEnd/>
          </a:ln>
        </p:spPr>
        <p:txBody>
          <a:bodyPr wrap="none">
            <a:spAutoFit/>
          </a:bodyPr>
          <a:lstStyle/>
          <a:p>
            <a:r>
              <a:rPr lang="en-US" sz="1400" b="1">
                <a:solidFill>
                  <a:srgbClr val="002060"/>
                </a:solidFill>
              </a:rPr>
              <a:t>A single e/h par produced in the center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7"/>
          <p:cNvSpPr txBox="1">
            <a:spLocks noChangeArrowheads="1"/>
          </p:cNvSpPr>
          <p:nvPr/>
        </p:nvSpPr>
        <p:spPr bwMode="auto">
          <a:xfrm>
            <a:off x="2971800" y="152400"/>
            <a:ext cx="3962400" cy="523875"/>
          </a:xfrm>
          <a:prstGeom prst="rect">
            <a:avLst/>
          </a:prstGeom>
          <a:noFill/>
          <a:ln w="9525">
            <a:noFill/>
            <a:miter lim="800000"/>
            <a:headEnd/>
            <a:tailEnd/>
          </a:ln>
        </p:spPr>
        <p:txBody>
          <a:bodyPr>
            <a:spAutoFit/>
          </a:bodyPr>
          <a:lstStyle/>
          <a:p>
            <a:r>
              <a:rPr lang="en-US" sz="2800" b="1">
                <a:solidFill>
                  <a:srgbClr val="FF0000"/>
                </a:solidFill>
              </a:rPr>
              <a:t>Diamond Detector</a:t>
            </a:r>
          </a:p>
        </p:txBody>
      </p:sp>
      <p:sp>
        <p:nvSpPr>
          <p:cNvPr id="14339" name="Footer Placeholder 5"/>
          <p:cNvSpPr>
            <a:spLocks noGrp="1"/>
          </p:cNvSpPr>
          <p:nvPr>
            <p:ph type="ftr" sz="quarter" idx="11"/>
          </p:nvPr>
        </p:nvSpPr>
        <p:spPr>
          <a:noFill/>
        </p:spPr>
        <p:txBody>
          <a:bodyPr/>
          <a:lstStyle/>
          <a:p>
            <a:r>
              <a:rPr lang="en-US" smtClean="0"/>
              <a:t>W. Riegler/CERN</a:t>
            </a:r>
          </a:p>
        </p:txBody>
      </p:sp>
      <p:sp>
        <p:nvSpPr>
          <p:cNvPr id="14340" name="Slide Number Placeholder 4"/>
          <p:cNvSpPr>
            <a:spLocks noGrp="1"/>
          </p:cNvSpPr>
          <p:nvPr>
            <p:ph type="sldNum" sz="quarter" idx="12"/>
          </p:nvPr>
        </p:nvSpPr>
        <p:spPr>
          <a:noFill/>
        </p:spPr>
        <p:txBody>
          <a:bodyPr/>
          <a:lstStyle/>
          <a:p>
            <a:fld id="{2325CD86-3EDB-4506-AB0C-13669EF4BDC9}" type="slidenum">
              <a:rPr lang="en-US" smtClean="0"/>
              <a:pPr/>
              <a:t>9</a:t>
            </a:fld>
            <a:endParaRPr lang="en-US" smtClean="0"/>
          </a:p>
        </p:txBody>
      </p:sp>
      <p:grpSp>
        <p:nvGrpSpPr>
          <p:cNvPr id="14341" name="Group 69"/>
          <p:cNvGrpSpPr>
            <a:grpSpLocks/>
          </p:cNvGrpSpPr>
          <p:nvPr/>
        </p:nvGrpSpPr>
        <p:grpSpPr bwMode="auto">
          <a:xfrm>
            <a:off x="304800" y="1219200"/>
            <a:ext cx="4254500" cy="2057400"/>
            <a:chOff x="622099" y="1752600"/>
            <a:chExt cx="4254703" cy="2057400"/>
          </a:xfrm>
        </p:grpSpPr>
        <p:grpSp>
          <p:nvGrpSpPr>
            <p:cNvPr id="14357" name="Group 7"/>
            <p:cNvGrpSpPr>
              <a:grpSpLocks/>
            </p:cNvGrpSpPr>
            <p:nvPr/>
          </p:nvGrpSpPr>
          <p:grpSpPr bwMode="auto">
            <a:xfrm>
              <a:off x="622099" y="1752600"/>
              <a:ext cx="4254703" cy="2057400"/>
              <a:chOff x="5257800" y="858837"/>
              <a:chExt cx="3648075" cy="1828800"/>
            </a:xfrm>
          </p:grpSpPr>
          <p:sp>
            <p:nvSpPr>
              <p:cNvPr id="14368" name="Line 4"/>
              <p:cNvSpPr>
                <a:spLocks noChangeShapeType="1"/>
              </p:cNvSpPr>
              <p:nvPr/>
            </p:nvSpPr>
            <p:spPr bwMode="auto">
              <a:xfrm>
                <a:off x="5638800" y="1371600"/>
                <a:ext cx="2667000" cy="0"/>
              </a:xfrm>
              <a:prstGeom prst="line">
                <a:avLst/>
              </a:prstGeom>
              <a:noFill/>
              <a:ln w="57150">
                <a:solidFill>
                  <a:schemeClr val="tx1"/>
                </a:solidFill>
                <a:round/>
                <a:headEnd/>
                <a:tailEnd/>
              </a:ln>
            </p:spPr>
            <p:txBody>
              <a:bodyPr/>
              <a:lstStyle/>
              <a:p>
                <a:endParaRPr lang="en-US"/>
              </a:p>
            </p:txBody>
          </p:sp>
          <p:sp>
            <p:nvSpPr>
              <p:cNvPr id="14369" name="Line 5"/>
              <p:cNvSpPr>
                <a:spLocks noChangeShapeType="1"/>
              </p:cNvSpPr>
              <p:nvPr/>
            </p:nvSpPr>
            <p:spPr bwMode="auto">
              <a:xfrm>
                <a:off x="5638800" y="2154237"/>
                <a:ext cx="2667000" cy="0"/>
              </a:xfrm>
              <a:prstGeom prst="line">
                <a:avLst/>
              </a:prstGeom>
              <a:noFill/>
              <a:ln w="57150">
                <a:solidFill>
                  <a:schemeClr val="tx1"/>
                </a:solidFill>
                <a:round/>
                <a:headEnd/>
                <a:tailEnd/>
              </a:ln>
            </p:spPr>
            <p:txBody>
              <a:bodyPr/>
              <a:lstStyle/>
              <a:p>
                <a:endParaRPr lang="en-US"/>
              </a:p>
            </p:txBody>
          </p:sp>
          <p:sp>
            <p:nvSpPr>
              <p:cNvPr id="14370" name="Oval 6"/>
              <p:cNvSpPr>
                <a:spLocks noChangeArrowheads="1"/>
              </p:cNvSpPr>
              <p:nvPr/>
            </p:nvSpPr>
            <p:spPr bwMode="auto">
              <a:xfrm>
                <a:off x="6452743" y="1634692"/>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4371" name="Line 7"/>
              <p:cNvSpPr>
                <a:spLocks noChangeShapeType="1"/>
              </p:cNvSpPr>
              <p:nvPr/>
            </p:nvSpPr>
            <p:spPr bwMode="auto">
              <a:xfrm flipV="1">
                <a:off x="6705600" y="858837"/>
                <a:ext cx="0" cy="533400"/>
              </a:xfrm>
              <a:prstGeom prst="line">
                <a:avLst/>
              </a:prstGeom>
              <a:noFill/>
              <a:ln w="38100">
                <a:solidFill>
                  <a:schemeClr val="tx1"/>
                </a:solidFill>
                <a:round/>
                <a:headEnd/>
                <a:tailEnd type="triangle" w="med" len="med"/>
              </a:ln>
            </p:spPr>
            <p:txBody>
              <a:bodyPr/>
              <a:lstStyle/>
              <a:p>
                <a:endParaRPr lang="en-US"/>
              </a:p>
            </p:txBody>
          </p:sp>
          <p:sp>
            <p:nvSpPr>
              <p:cNvPr id="14372" name="Line 8"/>
              <p:cNvSpPr>
                <a:spLocks noChangeShapeType="1"/>
              </p:cNvSpPr>
              <p:nvPr/>
            </p:nvSpPr>
            <p:spPr bwMode="auto">
              <a:xfrm>
                <a:off x="6705600" y="2154237"/>
                <a:ext cx="0" cy="533400"/>
              </a:xfrm>
              <a:prstGeom prst="line">
                <a:avLst/>
              </a:prstGeom>
              <a:noFill/>
              <a:ln w="38100">
                <a:solidFill>
                  <a:schemeClr val="tx1"/>
                </a:solidFill>
                <a:round/>
                <a:headEnd/>
                <a:tailEnd type="triangle" w="med" len="med"/>
              </a:ln>
            </p:spPr>
            <p:txBody>
              <a:bodyPr/>
              <a:lstStyle/>
              <a:p>
                <a:endParaRPr lang="en-US"/>
              </a:p>
            </p:txBody>
          </p:sp>
          <p:sp>
            <p:nvSpPr>
              <p:cNvPr id="14373" name="Text Box 9"/>
              <p:cNvSpPr txBox="1">
                <a:spLocks noChangeArrowheads="1"/>
              </p:cNvSpPr>
              <p:nvPr/>
            </p:nvSpPr>
            <p:spPr bwMode="auto">
              <a:xfrm>
                <a:off x="6842125" y="2266950"/>
                <a:ext cx="331788" cy="366712"/>
              </a:xfrm>
              <a:prstGeom prst="rect">
                <a:avLst/>
              </a:prstGeom>
              <a:noFill/>
              <a:ln w="9525">
                <a:noFill/>
                <a:miter lim="800000"/>
                <a:headEnd/>
                <a:tailEnd/>
              </a:ln>
            </p:spPr>
            <p:txBody>
              <a:bodyPr wrap="none">
                <a:spAutoFit/>
              </a:bodyPr>
              <a:lstStyle/>
              <a:p>
                <a:r>
                  <a:rPr lang="en-US" b="1"/>
                  <a:t>I</a:t>
                </a:r>
                <a:r>
                  <a:rPr lang="en-US" b="1" baseline="-25000"/>
                  <a:t>1</a:t>
                </a:r>
              </a:p>
            </p:txBody>
          </p:sp>
          <p:sp>
            <p:nvSpPr>
              <p:cNvPr id="14374" name="Text Box 10"/>
              <p:cNvSpPr txBox="1">
                <a:spLocks noChangeArrowheads="1"/>
              </p:cNvSpPr>
              <p:nvPr/>
            </p:nvSpPr>
            <p:spPr bwMode="auto">
              <a:xfrm>
                <a:off x="6858000" y="858837"/>
                <a:ext cx="331788" cy="366713"/>
              </a:xfrm>
              <a:prstGeom prst="rect">
                <a:avLst/>
              </a:prstGeom>
              <a:noFill/>
              <a:ln w="9525">
                <a:noFill/>
                <a:miter lim="800000"/>
                <a:headEnd/>
                <a:tailEnd/>
              </a:ln>
            </p:spPr>
            <p:txBody>
              <a:bodyPr wrap="none">
                <a:spAutoFit/>
              </a:bodyPr>
              <a:lstStyle/>
              <a:p>
                <a:r>
                  <a:rPr lang="en-US" b="1"/>
                  <a:t>I</a:t>
                </a:r>
                <a:r>
                  <a:rPr lang="en-US" b="1" baseline="-25000"/>
                  <a:t>2</a:t>
                </a:r>
              </a:p>
            </p:txBody>
          </p:sp>
          <p:sp>
            <p:nvSpPr>
              <p:cNvPr id="14375" name="Line 11"/>
              <p:cNvSpPr>
                <a:spLocks noChangeShapeType="1"/>
              </p:cNvSpPr>
              <p:nvPr/>
            </p:nvSpPr>
            <p:spPr bwMode="auto">
              <a:xfrm>
                <a:off x="6705600" y="1697037"/>
                <a:ext cx="0" cy="304800"/>
              </a:xfrm>
              <a:prstGeom prst="line">
                <a:avLst/>
              </a:prstGeom>
              <a:noFill/>
              <a:ln w="9525">
                <a:solidFill>
                  <a:schemeClr val="tx1"/>
                </a:solidFill>
                <a:round/>
                <a:headEnd/>
                <a:tailEnd type="triangle" w="med" len="med"/>
              </a:ln>
            </p:spPr>
            <p:txBody>
              <a:bodyPr/>
              <a:lstStyle/>
              <a:p>
                <a:endParaRPr lang="en-US"/>
              </a:p>
            </p:txBody>
          </p:sp>
          <p:sp>
            <p:nvSpPr>
              <p:cNvPr id="14376" name="Text Box 12"/>
              <p:cNvSpPr txBox="1">
                <a:spLocks noChangeArrowheads="1"/>
              </p:cNvSpPr>
              <p:nvPr/>
            </p:nvSpPr>
            <p:spPr bwMode="auto">
              <a:xfrm>
                <a:off x="6705600" y="1544637"/>
                <a:ext cx="377897" cy="223838"/>
              </a:xfrm>
              <a:prstGeom prst="rect">
                <a:avLst/>
              </a:prstGeom>
              <a:noFill/>
              <a:ln w="9525">
                <a:noFill/>
                <a:miter lim="800000"/>
                <a:headEnd/>
                <a:tailEnd/>
              </a:ln>
            </p:spPr>
            <p:txBody>
              <a:bodyPr wrap="none">
                <a:spAutoFit/>
              </a:bodyPr>
              <a:lstStyle/>
              <a:p>
                <a:r>
                  <a:rPr lang="en-US" sz="1400" b="1"/>
                  <a:t>q,v</a:t>
                </a:r>
                <a:r>
                  <a:rPr lang="en-US" sz="1400" b="1" baseline="-25000"/>
                  <a:t>h</a:t>
                </a:r>
              </a:p>
            </p:txBody>
          </p:sp>
          <p:sp>
            <p:nvSpPr>
              <p:cNvPr id="14377" name="Text Box 13"/>
              <p:cNvSpPr txBox="1">
                <a:spLocks noChangeArrowheads="1"/>
              </p:cNvSpPr>
              <p:nvPr/>
            </p:nvSpPr>
            <p:spPr bwMode="auto">
              <a:xfrm>
                <a:off x="5715000" y="1620837"/>
                <a:ext cx="611188" cy="304800"/>
              </a:xfrm>
              <a:prstGeom prst="rect">
                <a:avLst/>
              </a:prstGeom>
              <a:noFill/>
              <a:ln w="9525">
                <a:noFill/>
                <a:miter lim="800000"/>
                <a:headEnd/>
                <a:tailEnd/>
              </a:ln>
            </p:spPr>
            <p:txBody>
              <a:bodyPr wrap="none">
                <a:spAutoFit/>
              </a:bodyPr>
              <a:lstStyle/>
              <a:p>
                <a:r>
                  <a:rPr lang="en-US" sz="1400" b="1"/>
                  <a:t>-q, v</a:t>
                </a:r>
                <a:r>
                  <a:rPr lang="en-US" sz="1400" b="1" baseline="-25000"/>
                  <a:t>e</a:t>
                </a:r>
              </a:p>
            </p:txBody>
          </p:sp>
          <p:sp>
            <p:nvSpPr>
              <p:cNvPr id="14378" name="Line 17"/>
              <p:cNvSpPr>
                <a:spLocks noChangeShapeType="1"/>
              </p:cNvSpPr>
              <p:nvPr/>
            </p:nvSpPr>
            <p:spPr bwMode="auto">
              <a:xfrm flipV="1">
                <a:off x="6248400" y="1468437"/>
                <a:ext cx="0" cy="304800"/>
              </a:xfrm>
              <a:prstGeom prst="line">
                <a:avLst/>
              </a:prstGeom>
              <a:noFill/>
              <a:ln w="9525">
                <a:solidFill>
                  <a:schemeClr val="tx1"/>
                </a:solidFill>
                <a:round/>
                <a:headEnd/>
                <a:tailEnd type="triangle" w="med" len="med"/>
              </a:ln>
            </p:spPr>
            <p:txBody>
              <a:bodyPr/>
              <a:lstStyle/>
              <a:p>
                <a:endParaRPr lang="en-US"/>
              </a:p>
            </p:txBody>
          </p:sp>
          <p:sp>
            <p:nvSpPr>
              <p:cNvPr id="14379" name="Oval 18"/>
              <p:cNvSpPr>
                <a:spLocks noChangeArrowheads="1"/>
              </p:cNvSpPr>
              <p:nvPr/>
            </p:nvSpPr>
            <p:spPr bwMode="auto">
              <a:xfrm>
                <a:off x="6341237" y="1634692"/>
                <a:ext cx="76200" cy="762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4380" name="Text Box 25"/>
              <p:cNvSpPr txBox="1">
                <a:spLocks noChangeArrowheads="1"/>
              </p:cNvSpPr>
              <p:nvPr/>
            </p:nvSpPr>
            <p:spPr bwMode="auto">
              <a:xfrm>
                <a:off x="8382000" y="1239837"/>
                <a:ext cx="523875" cy="304800"/>
              </a:xfrm>
              <a:prstGeom prst="rect">
                <a:avLst/>
              </a:prstGeom>
              <a:noFill/>
              <a:ln w="9525">
                <a:noFill/>
                <a:miter lim="800000"/>
                <a:headEnd/>
                <a:tailEnd/>
              </a:ln>
            </p:spPr>
            <p:txBody>
              <a:bodyPr wrap="none">
                <a:spAutoFit/>
              </a:bodyPr>
              <a:lstStyle/>
              <a:p>
                <a:r>
                  <a:rPr lang="en-US" sz="1400"/>
                  <a:t>Z=D</a:t>
                </a:r>
              </a:p>
            </p:txBody>
          </p:sp>
          <p:sp>
            <p:nvSpPr>
              <p:cNvPr id="14381" name="Text Box 26"/>
              <p:cNvSpPr txBox="1">
                <a:spLocks noChangeArrowheads="1"/>
              </p:cNvSpPr>
              <p:nvPr/>
            </p:nvSpPr>
            <p:spPr bwMode="auto">
              <a:xfrm>
                <a:off x="8382000" y="2001837"/>
                <a:ext cx="493713" cy="304800"/>
              </a:xfrm>
              <a:prstGeom prst="rect">
                <a:avLst/>
              </a:prstGeom>
              <a:noFill/>
              <a:ln w="9525">
                <a:noFill/>
                <a:miter lim="800000"/>
                <a:headEnd/>
                <a:tailEnd/>
              </a:ln>
            </p:spPr>
            <p:txBody>
              <a:bodyPr wrap="none">
                <a:spAutoFit/>
              </a:bodyPr>
              <a:lstStyle/>
              <a:p>
                <a:r>
                  <a:rPr lang="en-US" sz="1400"/>
                  <a:t>Z=0</a:t>
                </a:r>
              </a:p>
            </p:txBody>
          </p:sp>
          <p:sp>
            <p:nvSpPr>
              <p:cNvPr id="14384" name="Line 33"/>
              <p:cNvSpPr>
                <a:spLocks noChangeShapeType="1"/>
              </p:cNvSpPr>
              <p:nvPr/>
            </p:nvSpPr>
            <p:spPr bwMode="auto">
              <a:xfrm>
                <a:off x="5257800" y="1392237"/>
                <a:ext cx="0" cy="762000"/>
              </a:xfrm>
              <a:prstGeom prst="line">
                <a:avLst/>
              </a:prstGeom>
              <a:noFill/>
              <a:ln w="9525">
                <a:solidFill>
                  <a:schemeClr val="tx1"/>
                </a:solidFill>
                <a:round/>
                <a:headEnd/>
                <a:tailEnd type="triangle" w="med" len="med"/>
              </a:ln>
            </p:spPr>
            <p:txBody>
              <a:bodyPr/>
              <a:lstStyle/>
              <a:p>
                <a:endParaRPr lang="en-US"/>
              </a:p>
            </p:txBody>
          </p:sp>
          <p:sp>
            <p:nvSpPr>
              <p:cNvPr id="14385" name="Text Box 34"/>
              <p:cNvSpPr txBox="1">
                <a:spLocks noChangeArrowheads="1"/>
              </p:cNvSpPr>
              <p:nvPr/>
            </p:nvSpPr>
            <p:spPr bwMode="auto">
              <a:xfrm>
                <a:off x="5257800" y="1544637"/>
                <a:ext cx="336550" cy="366713"/>
              </a:xfrm>
              <a:prstGeom prst="rect">
                <a:avLst/>
              </a:prstGeom>
              <a:noFill/>
              <a:ln w="9525">
                <a:noFill/>
                <a:miter lim="800000"/>
                <a:headEnd/>
                <a:tailEnd/>
              </a:ln>
            </p:spPr>
            <p:txBody>
              <a:bodyPr wrap="none">
                <a:spAutoFit/>
              </a:bodyPr>
              <a:lstStyle/>
              <a:p>
                <a:r>
                  <a:rPr lang="en-US"/>
                  <a:t>E</a:t>
                </a:r>
              </a:p>
            </p:txBody>
          </p:sp>
        </p:grpSp>
        <p:sp>
          <p:nvSpPr>
            <p:cNvPr id="14358" name="Oval 18"/>
            <p:cNvSpPr>
              <a:spLocks noChangeArrowheads="1"/>
            </p:cNvSpPr>
            <p:nvPr/>
          </p:nvSpPr>
          <p:spPr bwMode="auto">
            <a:xfrm>
              <a:off x="1879996" y="2775320"/>
              <a:ext cx="88871" cy="85725"/>
            </a:xfrm>
            <a:prstGeom prst="ellipse">
              <a:avLst/>
            </a:prstGeom>
            <a:solidFill>
              <a:srgbClr val="FF0000"/>
            </a:solidFill>
            <a:ln w="9525">
              <a:solidFill>
                <a:schemeClr val="tx1"/>
              </a:solidFill>
              <a:round/>
              <a:headEnd/>
              <a:tailEnd/>
            </a:ln>
          </p:spPr>
          <p:txBody>
            <a:bodyPr wrap="none" anchor="ctr"/>
            <a:lstStyle/>
            <a:p>
              <a:endParaRPr lang="en-US"/>
            </a:p>
          </p:txBody>
        </p:sp>
        <p:sp>
          <p:nvSpPr>
            <p:cNvPr id="14359" name="Oval 18"/>
            <p:cNvSpPr>
              <a:spLocks noChangeArrowheads="1"/>
            </p:cNvSpPr>
            <p:nvPr/>
          </p:nvSpPr>
          <p:spPr bwMode="auto">
            <a:xfrm>
              <a:off x="1885696" y="2882611"/>
              <a:ext cx="88871" cy="85725"/>
            </a:xfrm>
            <a:prstGeom prst="ellipse">
              <a:avLst/>
            </a:prstGeom>
            <a:solidFill>
              <a:srgbClr val="FF0000"/>
            </a:solidFill>
            <a:ln w="9525">
              <a:solidFill>
                <a:schemeClr val="tx1"/>
              </a:solidFill>
              <a:round/>
              <a:headEnd/>
              <a:tailEnd/>
            </a:ln>
          </p:spPr>
          <p:txBody>
            <a:bodyPr wrap="none" anchor="ctr"/>
            <a:lstStyle/>
            <a:p>
              <a:endParaRPr lang="en-US"/>
            </a:p>
          </p:txBody>
        </p:sp>
        <p:sp>
          <p:nvSpPr>
            <p:cNvPr id="14360" name="Oval 18"/>
            <p:cNvSpPr>
              <a:spLocks noChangeArrowheads="1"/>
            </p:cNvSpPr>
            <p:nvPr/>
          </p:nvSpPr>
          <p:spPr bwMode="auto">
            <a:xfrm>
              <a:off x="1885696" y="3024702"/>
              <a:ext cx="88871" cy="85725"/>
            </a:xfrm>
            <a:prstGeom prst="ellipse">
              <a:avLst/>
            </a:prstGeom>
            <a:solidFill>
              <a:srgbClr val="FF0000"/>
            </a:solidFill>
            <a:ln w="9525">
              <a:solidFill>
                <a:schemeClr val="tx1"/>
              </a:solidFill>
              <a:round/>
              <a:headEnd/>
              <a:tailEnd/>
            </a:ln>
          </p:spPr>
          <p:txBody>
            <a:bodyPr wrap="none" anchor="ctr"/>
            <a:lstStyle/>
            <a:p>
              <a:endParaRPr lang="en-US"/>
            </a:p>
          </p:txBody>
        </p:sp>
        <p:sp>
          <p:nvSpPr>
            <p:cNvPr id="14361" name="Oval 18"/>
            <p:cNvSpPr>
              <a:spLocks noChangeArrowheads="1"/>
            </p:cNvSpPr>
            <p:nvPr/>
          </p:nvSpPr>
          <p:spPr bwMode="auto">
            <a:xfrm>
              <a:off x="1885696" y="2500745"/>
              <a:ext cx="88871" cy="85725"/>
            </a:xfrm>
            <a:prstGeom prst="ellipse">
              <a:avLst/>
            </a:prstGeom>
            <a:solidFill>
              <a:srgbClr val="FF0000"/>
            </a:solidFill>
            <a:ln w="9525">
              <a:solidFill>
                <a:schemeClr val="tx1"/>
              </a:solidFill>
              <a:round/>
              <a:headEnd/>
              <a:tailEnd/>
            </a:ln>
          </p:spPr>
          <p:txBody>
            <a:bodyPr wrap="none" anchor="ctr"/>
            <a:lstStyle/>
            <a:p>
              <a:endParaRPr lang="en-US"/>
            </a:p>
          </p:txBody>
        </p:sp>
        <p:sp>
          <p:nvSpPr>
            <p:cNvPr id="14362" name="Oval 18"/>
            <p:cNvSpPr>
              <a:spLocks noChangeArrowheads="1"/>
            </p:cNvSpPr>
            <p:nvPr/>
          </p:nvSpPr>
          <p:spPr bwMode="auto">
            <a:xfrm>
              <a:off x="1885696" y="2376055"/>
              <a:ext cx="88871" cy="85725"/>
            </a:xfrm>
            <a:prstGeom prst="ellipse">
              <a:avLst/>
            </a:prstGeom>
            <a:solidFill>
              <a:srgbClr val="FF0000"/>
            </a:solidFill>
            <a:ln w="9525">
              <a:solidFill>
                <a:schemeClr val="tx1"/>
              </a:solidFill>
              <a:round/>
              <a:headEnd/>
              <a:tailEnd/>
            </a:ln>
          </p:spPr>
          <p:txBody>
            <a:bodyPr wrap="none" anchor="ctr"/>
            <a:lstStyle/>
            <a:p>
              <a:endParaRPr lang="en-US"/>
            </a:p>
          </p:txBody>
        </p:sp>
        <p:sp>
          <p:nvSpPr>
            <p:cNvPr id="14363" name="Oval 6"/>
            <p:cNvSpPr>
              <a:spLocks noChangeArrowheads="1"/>
            </p:cNvSpPr>
            <p:nvPr/>
          </p:nvSpPr>
          <p:spPr bwMode="auto">
            <a:xfrm>
              <a:off x="2015744" y="2789093"/>
              <a:ext cx="88871" cy="8572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4364" name="Oval 6"/>
            <p:cNvSpPr>
              <a:spLocks noChangeArrowheads="1"/>
            </p:cNvSpPr>
            <p:nvPr/>
          </p:nvSpPr>
          <p:spPr bwMode="auto">
            <a:xfrm>
              <a:off x="2015744" y="2913784"/>
              <a:ext cx="88871" cy="8572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4365" name="Oval 6"/>
            <p:cNvSpPr>
              <a:spLocks noChangeArrowheads="1"/>
            </p:cNvSpPr>
            <p:nvPr/>
          </p:nvSpPr>
          <p:spPr bwMode="auto">
            <a:xfrm>
              <a:off x="2015744" y="3038475"/>
              <a:ext cx="88871" cy="8572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4366" name="Oval 6"/>
            <p:cNvSpPr>
              <a:spLocks noChangeArrowheads="1"/>
            </p:cNvSpPr>
            <p:nvPr/>
          </p:nvSpPr>
          <p:spPr bwMode="auto">
            <a:xfrm>
              <a:off x="2015744" y="2477366"/>
              <a:ext cx="88871" cy="8572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4367" name="Oval 6"/>
            <p:cNvSpPr>
              <a:spLocks noChangeArrowheads="1"/>
            </p:cNvSpPr>
            <p:nvPr/>
          </p:nvSpPr>
          <p:spPr bwMode="auto">
            <a:xfrm>
              <a:off x="2015744" y="2370074"/>
              <a:ext cx="88871" cy="85725"/>
            </a:xfrm>
            <a:prstGeom prst="ellipse">
              <a:avLst/>
            </a:prstGeom>
            <a:solidFill>
              <a:schemeClr val="accent1"/>
            </a:solidFill>
            <a:ln w="9525">
              <a:solidFill>
                <a:schemeClr val="tx1"/>
              </a:solidFill>
              <a:round/>
              <a:headEnd/>
              <a:tailEnd/>
            </a:ln>
          </p:spPr>
          <p:txBody>
            <a:bodyPr wrap="none" anchor="ctr"/>
            <a:lstStyle/>
            <a:p>
              <a:endParaRPr lang="en-US"/>
            </a:p>
          </p:txBody>
        </p:sp>
      </p:grpSp>
      <p:grpSp>
        <p:nvGrpSpPr>
          <p:cNvPr id="14342" name="Group 53"/>
          <p:cNvGrpSpPr>
            <a:grpSpLocks/>
          </p:cNvGrpSpPr>
          <p:nvPr/>
        </p:nvGrpSpPr>
        <p:grpSpPr bwMode="auto">
          <a:xfrm>
            <a:off x="74613" y="4191000"/>
            <a:ext cx="3278187" cy="1905000"/>
            <a:chOff x="2438400" y="4191000"/>
            <a:chExt cx="3277395" cy="1905000"/>
          </a:xfrm>
        </p:grpSpPr>
        <p:sp>
          <p:nvSpPr>
            <p:cNvPr id="14351" name="Line 19"/>
            <p:cNvSpPr>
              <a:spLocks noChangeShapeType="1"/>
            </p:cNvSpPr>
            <p:nvPr/>
          </p:nvSpPr>
          <p:spPr bwMode="auto">
            <a:xfrm>
              <a:off x="3011774" y="4191000"/>
              <a:ext cx="0" cy="1420085"/>
            </a:xfrm>
            <a:prstGeom prst="line">
              <a:avLst/>
            </a:prstGeom>
            <a:noFill/>
            <a:ln w="25400">
              <a:solidFill>
                <a:schemeClr val="tx1"/>
              </a:solidFill>
              <a:round/>
              <a:headEnd type="triangle" w="med" len="med"/>
              <a:tailEnd/>
            </a:ln>
          </p:spPr>
          <p:txBody>
            <a:bodyPr/>
            <a:lstStyle/>
            <a:p>
              <a:endParaRPr lang="en-US"/>
            </a:p>
          </p:txBody>
        </p:sp>
        <p:sp>
          <p:nvSpPr>
            <p:cNvPr id="14352" name="Rectangle 23"/>
            <p:cNvSpPr>
              <a:spLocks noChangeArrowheads="1"/>
            </p:cNvSpPr>
            <p:nvPr/>
          </p:nvSpPr>
          <p:spPr bwMode="auto">
            <a:xfrm>
              <a:off x="2438400" y="4409475"/>
              <a:ext cx="657778" cy="485338"/>
            </a:xfrm>
            <a:prstGeom prst="rect">
              <a:avLst/>
            </a:prstGeom>
            <a:noFill/>
            <a:ln w="9525">
              <a:noFill/>
              <a:miter lim="800000"/>
              <a:headEnd/>
              <a:tailEnd/>
            </a:ln>
          </p:spPr>
          <p:txBody>
            <a:bodyPr wrap="none">
              <a:spAutoFit/>
            </a:bodyPr>
            <a:lstStyle/>
            <a:p>
              <a:r>
                <a:rPr lang="en-US" sz="1600" b="1"/>
                <a:t>I</a:t>
              </a:r>
              <a:r>
                <a:rPr lang="en-US" sz="1600" b="1" baseline="-25000"/>
                <a:t>1</a:t>
              </a:r>
              <a:r>
                <a:rPr lang="en-US" sz="1600" b="1"/>
                <a:t>(t)</a:t>
              </a:r>
              <a:endParaRPr lang="en-US" sz="1600" b="1" baseline="-25000"/>
            </a:p>
          </p:txBody>
        </p:sp>
        <p:sp>
          <p:nvSpPr>
            <p:cNvPr id="14353" name="Rectangle 24"/>
            <p:cNvSpPr>
              <a:spLocks noChangeArrowheads="1"/>
            </p:cNvSpPr>
            <p:nvPr/>
          </p:nvSpPr>
          <p:spPr bwMode="auto">
            <a:xfrm>
              <a:off x="3877456" y="5681977"/>
              <a:ext cx="1139405" cy="414023"/>
            </a:xfrm>
            <a:prstGeom prst="rect">
              <a:avLst/>
            </a:prstGeom>
            <a:noFill/>
            <a:ln w="9525">
              <a:noFill/>
              <a:miter lim="800000"/>
              <a:headEnd/>
              <a:tailEnd/>
            </a:ln>
          </p:spPr>
          <p:txBody>
            <a:bodyPr wrap="none">
              <a:spAutoFit/>
            </a:bodyPr>
            <a:lstStyle/>
            <a:p>
              <a:r>
                <a:rPr lang="en-US" sz="1600" b="1"/>
                <a:t>T=2-3ns</a:t>
              </a:r>
              <a:endParaRPr lang="en-US" sz="1600" b="1" baseline="-25000"/>
            </a:p>
          </p:txBody>
        </p:sp>
        <p:sp>
          <p:nvSpPr>
            <p:cNvPr id="49" name="Isosceles Triangle 48"/>
            <p:cNvSpPr/>
            <p:nvPr/>
          </p:nvSpPr>
          <p:spPr>
            <a:xfrm>
              <a:off x="3016110" y="4495800"/>
              <a:ext cx="1250648" cy="1143000"/>
            </a:xfrm>
            <a:prstGeom prst="triangle">
              <a:avLst>
                <a:gd name="adj" fmla="val 0"/>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 name="Isosceles Triangle 49"/>
            <p:cNvSpPr/>
            <p:nvPr/>
          </p:nvSpPr>
          <p:spPr>
            <a:xfrm>
              <a:off x="3016110" y="4648200"/>
              <a:ext cx="1371269" cy="990600"/>
            </a:xfrm>
            <a:prstGeom prst="triangle">
              <a:avLst>
                <a:gd name="adj" fmla="val 0"/>
              </a:avLst>
            </a:prstGeom>
            <a:no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2" name="Straight Connector 51"/>
            <p:cNvCxnSpPr>
              <a:stCxn id="50" idx="2"/>
            </p:cNvCxnSpPr>
            <p:nvPr/>
          </p:nvCxnSpPr>
          <p:spPr>
            <a:xfrm rot="16200000" flipH="1">
              <a:off x="4364365" y="4288958"/>
              <a:ext cx="3175" cy="2699685"/>
            </a:xfrm>
            <a:prstGeom prst="line">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4343" name="Line 19"/>
          <p:cNvSpPr>
            <a:spLocks noChangeShapeType="1"/>
          </p:cNvSpPr>
          <p:nvPr/>
        </p:nvSpPr>
        <p:spPr bwMode="auto">
          <a:xfrm>
            <a:off x="5983288" y="4294188"/>
            <a:ext cx="0" cy="1420812"/>
          </a:xfrm>
          <a:prstGeom prst="line">
            <a:avLst/>
          </a:prstGeom>
          <a:noFill/>
          <a:ln w="25400">
            <a:solidFill>
              <a:schemeClr val="tx1"/>
            </a:solidFill>
            <a:round/>
            <a:headEnd type="triangle" w="med" len="med"/>
            <a:tailEnd/>
          </a:ln>
        </p:spPr>
        <p:txBody>
          <a:bodyPr/>
          <a:lstStyle/>
          <a:p>
            <a:endParaRPr lang="en-US"/>
          </a:p>
        </p:txBody>
      </p:sp>
      <p:sp>
        <p:nvSpPr>
          <p:cNvPr id="14344" name="Rectangle 23"/>
          <p:cNvSpPr>
            <a:spLocks noChangeArrowheads="1"/>
          </p:cNvSpPr>
          <p:nvPr/>
        </p:nvSpPr>
        <p:spPr bwMode="auto">
          <a:xfrm>
            <a:off x="5410200" y="4486275"/>
            <a:ext cx="657225" cy="484188"/>
          </a:xfrm>
          <a:prstGeom prst="rect">
            <a:avLst/>
          </a:prstGeom>
          <a:noFill/>
          <a:ln w="9525">
            <a:noFill/>
            <a:miter lim="800000"/>
            <a:headEnd/>
            <a:tailEnd/>
          </a:ln>
        </p:spPr>
        <p:txBody>
          <a:bodyPr wrap="none">
            <a:spAutoFit/>
          </a:bodyPr>
          <a:lstStyle/>
          <a:p>
            <a:r>
              <a:rPr lang="en-US" sz="1600" b="1"/>
              <a:t>I</a:t>
            </a:r>
            <a:r>
              <a:rPr lang="en-US" sz="1600" b="1" baseline="-25000"/>
              <a:t>1</a:t>
            </a:r>
            <a:r>
              <a:rPr lang="en-US" sz="1600" b="1"/>
              <a:t>(t)</a:t>
            </a:r>
            <a:endParaRPr lang="en-US" sz="1600" b="1" baseline="-25000"/>
          </a:p>
        </p:txBody>
      </p:sp>
      <p:sp>
        <p:nvSpPr>
          <p:cNvPr id="14345" name="Rectangle 24"/>
          <p:cNvSpPr>
            <a:spLocks noChangeArrowheads="1"/>
          </p:cNvSpPr>
          <p:nvPr/>
        </p:nvSpPr>
        <p:spPr bwMode="auto">
          <a:xfrm>
            <a:off x="6848475" y="5757863"/>
            <a:ext cx="1139825" cy="414337"/>
          </a:xfrm>
          <a:prstGeom prst="rect">
            <a:avLst/>
          </a:prstGeom>
          <a:noFill/>
          <a:ln w="9525">
            <a:noFill/>
            <a:miter lim="800000"/>
            <a:headEnd/>
            <a:tailEnd/>
          </a:ln>
        </p:spPr>
        <p:txBody>
          <a:bodyPr wrap="none">
            <a:spAutoFit/>
          </a:bodyPr>
          <a:lstStyle/>
          <a:p>
            <a:r>
              <a:rPr lang="en-US" sz="1600" b="1"/>
              <a:t>T=2-3ns</a:t>
            </a:r>
            <a:endParaRPr lang="en-US" sz="1600" b="1" baseline="-25000"/>
          </a:p>
        </p:txBody>
      </p:sp>
      <p:cxnSp>
        <p:nvCxnSpPr>
          <p:cNvPr id="61" name="Straight Connector 60"/>
          <p:cNvCxnSpPr/>
          <p:nvPr/>
        </p:nvCxnSpPr>
        <p:spPr>
          <a:xfrm rot="16200000" flipH="1">
            <a:off x="7336631" y="4364832"/>
            <a:ext cx="3175" cy="2700338"/>
          </a:xfrm>
          <a:prstGeom prst="line">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347" name="TextBox 7"/>
          <p:cNvSpPr txBox="1">
            <a:spLocks noChangeArrowheads="1"/>
          </p:cNvSpPr>
          <p:nvPr/>
        </p:nvSpPr>
        <p:spPr bwMode="auto">
          <a:xfrm>
            <a:off x="2057400" y="4038600"/>
            <a:ext cx="3048000" cy="1077913"/>
          </a:xfrm>
          <a:prstGeom prst="rect">
            <a:avLst/>
          </a:prstGeom>
          <a:noFill/>
          <a:ln w="9525">
            <a:noFill/>
            <a:miter lim="800000"/>
            <a:headEnd/>
            <a:tailEnd/>
          </a:ln>
        </p:spPr>
        <p:txBody>
          <a:bodyPr>
            <a:spAutoFit/>
          </a:bodyPr>
          <a:lstStyle/>
          <a:p>
            <a:r>
              <a:rPr lang="en-US" sz="1600" b="1">
                <a:solidFill>
                  <a:srgbClr val="008000"/>
                </a:solidFill>
              </a:rPr>
              <a:t>However, charges are trapped along the track, only about 50% of </a:t>
            </a:r>
            <a:r>
              <a:rPr lang="en-US" sz="1600" b="1" i="1">
                <a:solidFill>
                  <a:srgbClr val="008000"/>
                </a:solidFill>
              </a:rPr>
              <a:t>produced </a:t>
            </a:r>
            <a:r>
              <a:rPr lang="en-US" sz="1600" b="1">
                <a:solidFill>
                  <a:srgbClr val="008000"/>
                </a:solidFill>
              </a:rPr>
              <a:t>primary charge is </a:t>
            </a:r>
            <a:r>
              <a:rPr lang="en-US" sz="1600" b="1" i="1">
                <a:solidFill>
                  <a:srgbClr val="008000"/>
                </a:solidFill>
              </a:rPr>
              <a:t>induced</a:t>
            </a:r>
            <a:r>
              <a:rPr lang="en-US" sz="1600" b="1">
                <a:solidFill>
                  <a:srgbClr val="008000"/>
                </a:solidFill>
              </a:rPr>
              <a:t> </a:t>
            </a:r>
            <a:r>
              <a:rPr lang="en-US" sz="1600" b="1">
                <a:solidFill>
                  <a:srgbClr val="008000"/>
                </a:solidFill>
                <a:sym typeface="Wingdings" pitchFamily="2" charset="2"/>
              </a:rPr>
              <a:t></a:t>
            </a:r>
            <a:endParaRPr lang="en-US" sz="1600" b="1">
              <a:solidFill>
                <a:srgbClr val="008000"/>
              </a:solidFill>
            </a:endParaRPr>
          </a:p>
        </p:txBody>
      </p:sp>
      <p:sp>
        <p:nvSpPr>
          <p:cNvPr id="64" name="Arc 63"/>
          <p:cNvSpPr/>
          <p:nvPr/>
        </p:nvSpPr>
        <p:spPr>
          <a:xfrm rot="10800000">
            <a:off x="5988050" y="3709988"/>
            <a:ext cx="2743200" cy="1981200"/>
          </a:xfrm>
          <a:prstGeom prst="arc">
            <a:avLst>
              <a:gd name="adj1" fmla="val 16214473"/>
              <a:gd name="adj2" fmla="val 0"/>
            </a:avLst>
          </a:prstGeom>
          <a:ln w="317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5" name="Arc 64"/>
          <p:cNvSpPr/>
          <p:nvPr/>
        </p:nvSpPr>
        <p:spPr>
          <a:xfrm rot="10800000">
            <a:off x="5973763" y="4191000"/>
            <a:ext cx="3627437" cy="1495425"/>
          </a:xfrm>
          <a:prstGeom prst="arc">
            <a:avLst>
              <a:gd name="adj1" fmla="val 16214473"/>
              <a:gd name="adj2" fmla="val 0"/>
            </a:avLst>
          </a:prstGeom>
          <a:ln w="31750">
            <a:solidFill>
              <a:srgbClr val="00206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14350" name="Picture 6"/>
          <p:cNvPicPr>
            <a:picLocks noChangeAspect="1" noChangeArrowheads="1"/>
          </p:cNvPicPr>
          <p:nvPr/>
        </p:nvPicPr>
        <p:blipFill>
          <a:blip r:embed="rId2" cstate="print"/>
          <a:srcRect/>
          <a:stretch>
            <a:fillRect/>
          </a:stretch>
        </p:blipFill>
        <p:spPr bwMode="auto">
          <a:xfrm>
            <a:off x="4648200" y="990600"/>
            <a:ext cx="4114800" cy="2662238"/>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schlumpf">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10961</TotalTime>
  <Words>4114</Words>
  <Application>Microsoft Office PowerPoint</Application>
  <PresentationFormat>On-screen Show (4:3)</PresentationFormat>
  <Paragraphs>862</Paragraphs>
  <Slides>78</Slides>
  <Notes>4</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78</vt:i4>
      </vt:variant>
    </vt:vector>
  </HeadingPairs>
  <TitlesOfParts>
    <vt:vector size="88" baseType="lpstr">
      <vt:lpstr>Arial</vt:lpstr>
      <vt:lpstr>Wingdings</vt:lpstr>
      <vt:lpstr>Symbol</vt:lpstr>
      <vt:lpstr>Times New Roman</vt:lpstr>
      <vt:lpstr>Calibri</vt:lpstr>
      <vt:lpstr>Mathematica1</vt:lpstr>
      <vt:lpstr>Comic Sans MS</vt:lpstr>
      <vt:lpstr>schlumpf</vt:lpstr>
      <vt:lpstr>Equation</vt:lpstr>
      <vt:lpstr>Photo Editor Photo</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Obvious Goal: Monolithic Solid State Detectors Sensor and Readout Electronics as integral unit  </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CNGS Project</vt:lpstr>
      <vt:lpstr>Slide 56</vt:lpstr>
      <vt:lpstr>Slide 57</vt:lpstr>
      <vt:lpstr>Slide 58</vt:lpstr>
      <vt:lpstr>Slide 59</vt:lpstr>
      <vt:lpstr>Neutrinos at CNGS: Some Numbers</vt:lpstr>
      <vt:lpstr>Slide 61</vt:lpstr>
      <vt:lpstr>Slide 62</vt:lpstr>
      <vt:lpstr>Slide 63</vt:lpstr>
      <vt:lpstr>Slide 64</vt:lpstr>
      <vt:lpstr>Slide 65</vt:lpstr>
      <vt:lpstr>AMS</vt:lpstr>
      <vt:lpstr>AMS</vt:lpstr>
      <vt:lpstr>Slide 68</vt:lpstr>
      <vt:lpstr>Slide 69</vt:lpstr>
      <vt:lpstr>Slide 70</vt:lpstr>
      <vt:lpstr>Slide 71</vt:lpstr>
      <vt:lpstr>Slide 72</vt:lpstr>
      <vt:lpstr>Slide 73</vt:lpstr>
      <vt:lpstr>Slide 74</vt:lpstr>
      <vt:lpstr>Slide 75</vt:lpstr>
      <vt:lpstr>Slide 76</vt:lpstr>
      <vt:lpstr>Slide 77</vt:lpstr>
      <vt:lpstr>Slide 78</vt:lpstr>
    </vt:vector>
  </TitlesOfParts>
  <Company>CERN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riegler</dc:creator>
  <cp:lastModifiedBy>riegler</cp:lastModifiedBy>
  <cp:revision>416</cp:revision>
  <dcterms:created xsi:type="dcterms:W3CDTF">2006-01-30T20:34:42Z</dcterms:created>
  <dcterms:modified xsi:type="dcterms:W3CDTF">2010-07-15T21:57:06Z</dcterms:modified>
</cp:coreProperties>
</file>