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62"/>
  </p:notesMasterIdLst>
  <p:sldIdLst>
    <p:sldId id="448" r:id="rId3"/>
    <p:sldId id="506" r:id="rId4"/>
    <p:sldId id="471" r:id="rId5"/>
    <p:sldId id="507" r:id="rId6"/>
    <p:sldId id="508" r:id="rId7"/>
    <p:sldId id="509" r:id="rId8"/>
    <p:sldId id="473" r:id="rId9"/>
    <p:sldId id="474" r:id="rId10"/>
    <p:sldId id="475" r:id="rId11"/>
    <p:sldId id="476" r:id="rId12"/>
    <p:sldId id="477" r:id="rId13"/>
    <p:sldId id="478" r:id="rId14"/>
    <p:sldId id="479" r:id="rId15"/>
    <p:sldId id="480" r:id="rId16"/>
    <p:sldId id="481" r:id="rId17"/>
    <p:sldId id="482" r:id="rId18"/>
    <p:sldId id="483" r:id="rId19"/>
    <p:sldId id="489" r:id="rId20"/>
    <p:sldId id="490" r:id="rId21"/>
    <p:sldId id="491" r:id="rId22"/>
    <p:sldId id="492" r:id="rId23"/>
    <p:sldId id="493" r:id="rId24"/>
    <p:sldId id="494" r:id="rId25"/>
    <p:sldId id="495" r:id="rId26"/>
    <p:sldId id="496" r:id="rId27"/>
    <p:sldId id="497" r:id="rId28"/>
    <p:sldId id="498" r:id="rId29"/>
    <p:sldId id="499" r:id="rId30"/>
    <p:sldId id="500" r:id="rId31"/>
    <p:sldId id="501" r:id="rId32"/>
    <p:sldId id="502" r:id="rId33"/>
    <p:sldId id="503" r:id="rId34"/>
    <p:sldId id="449" r:id="rId35"/>
    <p:sldId id="450" r:id="rId36"/>
    <p:sldId id="451" r:id="rId37"/>
    <p:sldId id="452" r:id="rId38"/>
    <p:sldId id="453" r:id="rId39"/>
    <p:sldId id="454" r:id="rId40"/>
    <p:sldId id="455" r:id="rId41"/>
    <p:sldId id="456" r:id="rId42"/>
    <p:sldId id="457" r:id="rId43"/>
    <p:sldId id="458" r:id="rId44"/>
    <p:sldId id="459" r:id="rId45"/>
    <p:sldId id="460" r:id="rId46"/>
    <p:sldId id="461" r:id="rId47"/>
    <p:sldId id="462" r:id="rId48"/>
    <p:sldId id="510" r:id="rId49"/>
    <p:sldId id="511" r:id="rId50"/>
    <p:sldId id="512" r:id="rId51"/>
    <p:sldId id="463" r:id="rId52"/>
    <p:sldId id="464" r:id="rId53"/>
    <p:sldId id="465" r:id="rId54"/>
    <p:sldId id="466" r:id="rId55"/>
    <p:sldId id="467" r:id="rId56"/>
    <p:sldId id="468" r:id="rId57"/>
    <p:sldId id="469" r:id="rId58"/>
    <p:sldId id="470" r:id="rId59"/>
    <p:sldId id="447" r:id="rId60"/>
    <p:sldId id="445" r:id="rId6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000066"/>
    <a:srgbClr val="00269E"/>
    <a:srgbClr val="008000"/>
    <a:srgbClr val="4F6228"/>
    <a:srgbClr val="000099"/>
    <a:srgbClr val="0033CC"/>
    <a:srgbClr val="0099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648" y="-126"/>
      </p:cViewPr>
      <p:guideLst>
        <p:guide orient="horz" pos="2160"/>
        <p:guide pos="2880"/>
      </p:guideLst>
    </p:cSldViewPr>
  </p:slideViewPr>
  <p:notesTextViewPr>
    <p:cViewPr>
      <p:scale>
        <a:sx n="100" d="100"/>
        <a:sy n="100" d="100"/>
      </p:scale>
      <p:origin x="0" y="0"/>
    </p:cViewPr>
  </p:notesTextViewPr>
  <p:sorterViewPr>
    <p:cViewPr>
      <p:scale>
        <a:sx n="50" d="100"/>
        <a:sy n="50" d="100"/>
      </p:scale>
      <p:origin x="0" y="552"/>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image" Target="../media/image22.png"/><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B4C635F9-602C-4A72-9BDA-C6487FDE5C23}" type="datetimeFigureOut">
              <a:rPr lang="en-US"/>
              <a:pPr>
                <a:defRPr/>
              </a:pPr>
              <a:t>10/17/2010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FEC4CCB2-A814-475D-82DA-54158D5408F6}"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ChangeArrowheads="1" noTextEdit="1"/>
          </p:cNvSpPr>
          <p:nvPr>
            <p:ph type="sldImg"/>
          </p:nvPr>
        </p:nvSpPr>
        <p:spPr bwMode="auto">
          <a:xfrm>
            <a:off x="1144588" y="685800"/>
            <a:ext cx="4573587" cy="3429000"/>
          </a:xfrm>
          <a:noFill/>
          <a:ln>
            <a:solidFill>
              <a:srgbClr val="000000"/>
            </a:solidFill>
            <a:miter lim="800000"/>
            <a:headEnd/>
            <a:tailEnd/>
          </a:ln>
        </p:spPr>
      </p:sp>
      <p:sp>
        <p:nvSpPr>
          <p:cNvPr id="74755" name="Rectangle 3"/>
          <p:cNvSpPr>
            <a:spLocks noGrp="1" noChangeArrowheads="1"/>
          </p:cNvSpPr>
          <p:nvPr>
            <p:ph type="body" idx="1"/>
          </p:nvPr>
        </p:nvSpPr>
        <p:spPr bwMode="auto">
          <a:xfrm>
            <a:off x="914400" y="4343400"/>
            <a:ext cx="5029200" cy="4114800"/>
          </a:xfrm>
          <a:noFill/>
        </p:spPr>
        <p:txBody>
          <a:bodyPr wrap="square" lIns="91717" tIns="45859" rIns="91717" bIns="45859" numCol="1" anchor="t" anchorCtr="0" compatLnSpc="1">
            <a:prstTxWarp prst="textNoShape">
              <a:avLst/>
            </a:prstTxWarp>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3B0DB79-9A40-4119-88F5-41C37F6BF5C1}" type="datetime1">
              <a:rPr lang="en-US"/>
              <a:pPr>
                <a:defRPr/>
              </a:pPr>
              <a:t>10/17/2010</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W. Riegler, Particle Detectors</a:t>
            </a:r>
          </a:p>
        </p:txBody>
      </p:sp>
      <p:sp>
        <p:nvSpPr>
          <p:cNvPr id="6" name="Slide Number Placeholder 5"/>
          <p:cNvSpPr>
            <a:spLocks noGrp="1"/>
          </p:cNvSpPr>
          <p:nvPr>
            <p:ph type="sldNum" sz="quarter" idx="12"/>
          </p:nvPr>
        </p:nvSpPr>
        <p:spPr/>
        <p:txBody>
          <a:bodyPr/>
          <a:lstStyle>
            <a:lvl1pPr>
              <a:defRPr/>
            </a:lvl1pPr>
          </a:lstStyle>
          <a:p>
            <a:pPr>
              <a:defRPr/>
            </a:pPr>
            <a:fld id="{7157FBAD-7E3C-46AB-9079-31116B387A0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B10FBC3-9626-417B-A6FE-C5E3E64D9BB3}" type="datetime1">
              <a:rPr lang="en-US"/>
              <a:pPr>
                <a:defRPr/>
              </a:pPr>
              <a:t>10/17/2010</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W. Riegler, Particle Detectors</a:t>
            </a:r>
          </a:p>
        </p:txBody>
      </p:sp>
      <p:sp>
        <p:nvSpPr>
          <p:cNvPr id="6" name="Slide Number Placeholder 5"/>
          <p:cNvSpPr>
            <a:spLocks noGrp="1"/>
          </p:cNvSpPr>
          <p:nvPr>
            <p:ph type="sldNum" sz="quarter" idx="12"/>
          </p:nvPr>
        </p:nvSpPr>
        <p:spPr/>
        <p:txBody>
          <a:bodyPr/>
          <a:lstStyle>
            <a:lvl1pPr>
              <a:defRPr/>
            </a:lvl1pPr>
          </a:lstStyle>
          <a:p>
            <a:pPr>
              <a:defRPr/>
            </a:pPr>
            <a:fld id="{0D74DDD2-8862-4EEA-BCB7-F7290CF2A79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D90B3B8-9260-4584-8D91-34F1192B59A3}" type="datetime1">
              <a:rPr lang="en-US"/>
              <a:pPr>
                <a:defRPr/>
              </a:pPr>
              <a:t>10/17/2010</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W. Riegler, Particle Detectors</a:t>
            </a:r>
          </a:p>
        </p:txBody>
      </p:sp>
      <p:sp>
        <p:nvSpPr>
          <p:cNvPr id="6" name="Slide Number Placeholder 5"/>
          <p:cNvSpPr>
            <a:spLocks noGrp="1"/>
          </p:cNvSpPr>
          <p:nvPr>
            <p:ph type="sldNum" sz="quarter" idx="12"/>
          </p:nvPr>
        </p:nvSpPr>
        <p:spPr/>
        <p:txBody>
          <a:bodyPr/>
          <a:lstStyle>
            <a:lvl1pPr>
              <a:defRPr/>
            </a:lvl1pPr>
          </a:lstStyle>
          <a:p>
            <a:pPr>
              <a:defRPr/>
            </a:pPr>
            <a:fld id="{60264D2A-FF87-476B-94DF-068322555382}"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2"/>
          <p:cNvSpPr>
            <a:spLocks noGrp="1" noChangeArrowheads="1"/>
          </p:cNvSpPr>
          <p:nvPr>
            <p:ph type="dt" sz="half" idx="10"/>
          </p:nvPr>
        </p:nvSpPr>
        <p:spPr/>
        <p:txBody>
          <a:bodyPr/>
          <a:lstStyle>
            <a:lvl1pPr eaLnBrk="1" hangingPunct="1">
              <a:defRPr/>
            </a:lvl1pPr>
          </a:lstStyle>
          <a:p>
            <a:pPr>
              <a:defRPr/>
            </a:pPr>
            <a:endParaRPr lang="en-US"/>
          </a:p>
        </p:txBody>
      </p:sp>
      <p:sp>
        <p:nvSpPr>
          <p:cNvPr id="5" name="Rectangle 15"/>
          <p:cNvSpPr>
            <a:spLocks noGrp="1" noChangeArrowheads="1"/>
          </p:cNvSpPr>
          <p:nvPr>
            <p:ph type="sldNum" sz="quarter" idx="11"/>
          </p:nvPr>
        </p:nvSpPr>
        <p:spPr/>
        <p:txBody>
          <a:bodyPr/>
          <a:lstStyle>
            <a:lvl1pPr eaLnBrk="1" hangingPunct="1">
              <a:defRPr/>
            </a:lvl1pPr>
          </a:lstStyle>
          <a:p>
            <a:pPr>
              <a:defRPr/>
            </a:pPr>
            <a:fld id="{AE0A078C-A3E5-432D-B544-5489EA192DA2}" type="slidenum">
              <a:rPr lang="en-US"/>
              <a:pPr>
                <a:defRPr/>
              </a:pPr>
              <a:t>‹#›</a:t>
            </a:fld>
            <a:endParaRPr lang="en-US" dirty="0"/>
          </a:p>
        </p:txBody>
      </p:sp>
      <p:sp>
        <p:nvSpPr>
          <p:cNvPr id="6" name="Rectangle 3"/>
          <p:cNvSpPr>
            <a:spLocks noGrp="1" noChangeArrowheads="1"/>
          </p:cNvSpPr>
          <p:nvPr>
            <p:ph type="ftr" sz="quarter" idx="12"/>
          </p:nvPr>
        </p:nvSpPr>
        <p:spPr/>
        <p:txBody>
          <a:bodyPr/>
          <a:lstStyle>
            <a:lvl1pPr eaLnBrk="1" hangingPunct="1">
              <a:defRPr/>
            </a:lvl1pPr>
          </a:lstStyle>
          <a:p>
            <a:pPr>
              <a:defRPr/>
            </a:pPr>
            <a:r>
              <a:rPr lang="en-US"/>
              <a:t>W. Riegler/CERN</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p:txBody>
          <a:bodyPr/>
          <a:lstStyle>
            <a:lvl1pPr eaLnBrk="1" hangingPunct="1">
              <a:defRPr/>
            </a:lvl1pPr>
          </a:lstStyle>
          <a:p>
            <a:pPr>
              <a:defRPr/>
            </a:pPr>
            <a:endParaRPr lang="en-US"/>
          </a:p>
        </p:txBody>
      </p:sp>
      <p:sp>
        <p:nvSpPr>
          <p:cNvPr id="5" name="Rectangle 15"/>
          <p:cNvSpPr>
            <a:spLocks noGrp="1" noChangeArrowheads="1"/>
          </p:cNvSpPr>
          <p:nvPr>
            <p:ph type="sldNum" sz="quarter" idx="11"/>
          </p:nvPr>
        </p:nvSpPr>
        <p:spPr>
          <a:xfrm>
            <a:off x="8610600" y="6477000"/>
            <a:ext cx="533400" cy="457200"/>
          </a:xfrm>
        </p:spPr>
        <p:txBody>
          <a:bodyPr/>
          <a:lstStyle>
            <a:lvl1pPr eaLnBrk="1" hangingPunct="1">
              <a:defRPr sz="1200">
                <a:latin typeface="+mj-lt"/>
              </a:defRPr>
            </a:lvl1pPr>
          </a:lstStyle>
          <a:p>
            <a:pPr>
              <a:defRPr/>
            </a:pPr>
            <a:fld id="{5E53A587-80CB-40F0-ADD9-E966C3CF3EB7}" type="slidenum">
              <a:rPr lang="en-US"/>
              <a:pPr>
                <a:defRPr/>
              </a:pPr>
              <a:t>‹#›</a:t>
            </a:fld>
            <a:endParaRPr lang="en-US" dirty="0"/>
          </a:p>
        </p:txBody>
      </p:sp>
      <p:sp>
        <p:nvSpPr>
          <p:cNvPr id="6" name="Rectangle 3"/>
          <p:cNvSpPr>
            <a:spLocks noGrp="1" noChangeArrowheads="1"/>
          </p:cNvSpPr>
          <p:nvPr>
            <p:ph type="ftr" sz="quarter" idx="12"/>
          </p:nvPr>
        </p:nvSpPr>
        <p:spPr>
          <a:xfrm>
            <a:off x="-76200" y="6477000"/>
            <a:ext cx="1524000" cy="457200"/>
          </a:xfrm>
        </p:spPr>
        <p:txBody>
          <a:bodyPr/>
          <a:lstStyle>
            <a:lvl1pPr eaLnBrk="1" hangingPunct="1">
              <a:defRPr/>
            </a:lvl1pPr>
          </a:lstStyle>
          <a:p>
            <a:pPr>
              <a:defRPr/>
            </a:pPr>
            <a:r>
              <a:rPr lang="en-US"/>
              <a:t>W. Riegler/CERN</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p:txBody>
          <a:bodyPr/>
          <a:lstStyle>
            <a:lvl1pPr eaLnBrk="1" hangingPunct="1">
              <a:defRPr/>
            </a:lvl1pPr>
          </a:lstStyle>
          <a:p>
            <a:pPr>
              <a:defRPr/>
            </a:pPr>
            <a:endParaRPr lang="en-US"/>
          </a:p>
        </p:txBody>
      </p:sp>
      <p:sp>
        <p:nvSpPr>
          <p:cNvPr id="5" name="Rectangle 15"/>
          <p:cNvSpPr>
            <a:spLocks noGrp="1" noChangeArrowheads="1"/>
          </p:cNvSpPr>
          <p:nvPr>
            <p:ph type="sldNum" sz="quarter" idx="11"/>
          </p:nvPr>
        </p:nvSpPr>
        <p:spPr/>
        <p:txBody>
          <a:bodyPr/>
          <a:lstStyle>
            <a:lvl1pPr eaLnBrk="1" hangingPunct="1">
              <a:defRPr/>
            </a:lvl1pPr>
          </a:lstStyle>
          <a:p>
            <a:pPr>
              <a:defRPr/>
            </a:pPr>
            <a:fld id="{A82571BF-8DDC-464C-AD7A-C013036E4DD8}" type="slidenum">
              <a:rPr lang="en-US"/>
              <a:pPr>
                <a:defRPr/>
              </a:pPr>
              <a:t>‹#›</a:t>
            </a:fld>
            <a:endParaRPr lang="en-US" dirty="0"/>
          </a:p>
        </p:txBody>
      </p:sp>
      <p:sp>
        <p:nvSpPr>
          <p:cNvPr id="6" name="Rectangle 3"/>
          <p:cNvSpPr>
            <a:spLocks noGrp="1" noChangeArrowheads="1"/>
          </p:cNvSpPr>
          <p:nvPr>
            <p:ph type="ftr" sz="quarter" idx="12"/>
          </p:nvPr>
        </p:nvSpPr>
        <p:spPr/>
        <p:txBody>
          <a:bodyPr/>
          <a:lstStyle>
            <a:lvl1pPr eaLnBrk="1" hangingPunct="1">
              <a:defRPr/>
            </a:lvl1pPr>
          </a:lstStyle>
          <a:p>
            <a:pPr>
              <a:defRPr/>
            </a:pPr>
            <a:r>
              <a:rPr lang="en-US"/>
              <a:t>W. Riegler/CERN</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p:txBody>
          <a:bodyPr/>
          <a:lstStyle>
            <a:lvl1pPr eaLnBrk="1" hangingPunct="1">
              <a:defRPr/>
            </a:lvl1pPr>
          </a:lstStyle>
          <a:p>
            <a:pPr>
              <a:defRPr/>
            </a:pPr>
            <a:endParaRPr lang="en-US"/>
          </a:p>
        </p:txBody>
      </p:sp>
      <p:sp>
        <p:nvSpPr>
          <p:cNvPr id="6" name="Rectangle 15"/>
          <p:cNvSpPr>
            <a:spLocks noGrp="1" noChangeArrowheads="1"/>
          </p:cNvSpPr>
          <p:nvPr>
            <p:ph type="sldNum" sz="quarter" idx="11"/>
          </p:nvPr>
        </p:nvSpPr>
        <p:spPr/>
        <p:txBody>
          <a:bodyPr/>
          <a:lstStyle>
            <a:lvl1pPr eaLnBrk="1" hangingPunct="1">
              <a:defRPr/>
            </a:lvl1pPr>
          </a:lstStyle>
          <a:p>
            <a:pPr>
              <a:defRPr/>
            </a:pPr>
            <a:fld id="{572E51FE-A859-4250-A0F2-4EE0E0F4385C}" type="slidenum">
              <a:rPr lang="en-US"/>
              <a:pPr>
                <a:defRPr/>
              </a:pPr>
              <a:t>‹#›</a:t>
            </a:fld>
            <a:endParaRPr lang="en-US" dirty="0"/>
          </a:p>
        </p:txBody>
      </p:sp>
      <p:sp>
        <p:nvSpPr>
          <p:cNvPr id="7" name="Rectangle 3"/>
          <p:cNvSpPr>
            <a:spLocks noGrp="1" noChangeArrowheads="1"/>
          </p:cNvSpPr>
          <p:nvPr>
            <p:ph type="ftr" sz="quarter" idx="12"/>
          </p:nvPr>
        </p:nvSpPr>
        <p:spPr/>
        <p:txBody>
          <a:bodyPr/>
          <a:lstStyle>
            <a:lvl1pPr eaLnBrk="1" hangingPunct="1">
              <a:defRPr/>
            </a:lvl1pPr>
          </a:lstStyle>
          <a:p>
            <a:pPr>
              <a:defRPr/>
            </a:pPr>
            <a:r>
              <a:rPr lang="en-US"/>
              <a:t>W. Riegler/CERN</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dt" sz="half" idx="10"/>
          </p:nvPr>
        </p:nvSpPr>
        <p:spPr/>
        <p:txBody>
          <a:bodyPr/>
          <a:lstStyle>
            <a:lvl1pPr eaLnBrk="1" hangingPunct="1">
              <a:defRPr/>
            </a:lvl1pPr>
          </a:lstStyle>
          <a:p>
            <a:pPr>
              <a:defRPr/>
            </a:pPr>
            <a:endParaRPr lang="en-US"/>
          </a:p>
        </p:txBody>
      </p:sp>
      <p:sp>
        <p:nvSpPr>
          <p:cNvPr id="8" name="Rectangle 15"/>
          <p:cNvSpPr>
            <a:spLocks noGrp="1" noChangeArrowheads="1"/>
          </p:cNvSpPr>
          <p:nvPr>
            <p:ph type="sldNum" sz="quarter" idx="11"/>
          </p:nvPr>
        </p:nvSpPr>
        <p:spPr/>
        <p:txBody>
          <a:bodyPr/>
          <a:lstStyle>
            <a:lvl1pPr eaLnBrk="1" hangingPunct="1">
              <a:defRPr/>
            </a:lvl1pPr>
          </a:lstStyle>
          <a:p>
            <a:pPr>
              <a:defRPr/>
            </a:pPr>
            <a:fld id="{7FD0EE39-6232-4407-A7F8-04D88249F843}" type="slidenum">
              <a:rPr lang="en-US"/>
              <a:pPr>
                <a:defRPr/>
              </a:pPr>
              <a:t>‹#›</a:t>
            </a:fld>
            <a:endParaRPr lang="en-US" dirty="0"/>
          </a:p>
        </p:txBody>
      </p:sp>
      <p:sp>
        <p:nvSpPr>
          <p:cNvPr id="9" name="Rectangle 3"/>
          <p:cNvSpPr>
            <a:spLocks noGrp="1" noChangeArrowheads="1"/>
          </p:cNvSpPr>
          <p:nvPr>
            <p:ph type="ftr" sz="quarter" idx="12"/>
          </p:nvPr>
        </p:nvSpPr>
        <p:spPr/>
        <p:txBody>
          <a:bodyPr/>
          <a:lstStyle>
            <a:lvl1pPr eaLnBrk="1" hangingPunct="1">
              <a:defRPr/>
            </a:lvl1pPr>
          </a:lstStyle>
          <a:p>
            <a:pPr>
              <a:defRPr/>
            </a:pPr>
            <a:r>
              <a:rPr lang="en-US"/>
              <a:t>W. Riegler/CERN</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dt" sz="half" idx="10"/>
          </p:nvPr>
        </p:nvSpPr>
        <p:spPr/>
        <p:txBody>
          <a:bodyPr/>
          <a:lstStyle>
            <a:lvl1pPr eaLnBrk="1" hangingPunct="1">
              <a:defRPr/>
            </a:lvl1pPr>
          </a:lstStyle>
          <a:p>
            <a:pPr>
              <a:defRPr/>
            </a:pPr>
            <a:endParaRPr lang="en-US"/>
          </a:p>
        </p:txBody>
      </p:sp>
      <p:sp>
        <p:nvSpPr>
          <p:cNvPr id="4" name="Rectangle 15"/>
          <p:cNvSpPr>
            <a:spLocks noGrp="1" noChangeArrowheads="1"/>
          </p:cNvSpPr>
          <p:nvPr>
            <p:ph type="sldNum" sz="quarter" idx="11"/>
          </p:nvPr>
        </p:nvSpPr>
        <p:spPr/>
        <p:txBody>
          <a:bodyPr/>
          <a:lstStyle>
            <a:lvl1pPr eaLnBrk="1" hangingPunct="1">
              <a:defRPr/>
            </a:lvl1pPr>
          </a:lstStyle>
          <a:p>
            <a:pPr>
              <a:defRPr/>
            </a:pPr>
            <a:fld id="{CE727F7A-EB19-463A-BE01-014CCCFDE5DF}" type="slidenum">
              <a:rPr lang="en-US"/>
              <a:pPr>
                <a:defRPr/>
              </a:pPr>
              <a:t>‹#›</a:t>
            </a:fld>
            <a:endParaRPr lang="en-US" dirty="0"/>
          </a:p>
        </p:txBody>
      </p:sp>
      <p:sp>
        <p:nvSpPr>
          <p:cNvPr id="5" name="Rectangle 3"/>
          <p:cNvSpPr>
            <a:spLocks noGrp="1" noChangeArrowheads="1"/>
          </p:cNvSpPr>
          <p:nvPr>
            <p:ph type="ftr" sz="quarter" idx="12"/>
          </p:nvPr>
        </p:nvSpPr>
        <p:spPr/>
        <p:txBody>
          <a:bodyPr/>
          <a:lstStyle>
            <a:lvl1pPr eaLnBrk="1" hangingPunct="1">
              <a:defRPr/>
            </a:lvl1pPr>
          </a:lstStyle>
          <a:p>
            <a:pPr>
              <a:defRPr/>
            </a:pPr>
            <a:r>
              <a:rPr lang="en-US"/>
              <a:t>W. Riegler/CERN</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p:txBody>
          <a:bodyPr/>
          <a:lstStyle>
            <a:lvl1pPr eaLnBrk="1" hangingPunct="1">
              <a:defRPr/>
            </a:lvl1pPr>
          </a:lstStyle>
          <a:p>
            <a:pPr>
              <a:defRPr/>
            </a:pPr>
            <a:endParaRPr lang="en-US"/>
          </a:p>
        </p:txBody>
      </p:sp>
      <p:sp>
        <p:nvSpPr>
          <p:cNvPr id="3" name="Rectangle 15"/>
          <p:cNvSpPr>
            <a:spLocks noGrp="1" noChangeArrowheads="1"/>
          </p:cNvSpPr>
          <p:nvPr>
            <p:ph type="sldNum" sz="quarter" idx="11"/>
          </p:nvPr>
        </p:nvSpPr>
        <p:spPr/>
        <p:txBody>
          <a:bodyPr/>
          <a:lstStyle>
            <a:lvl1pPr eaLnBrk="1" hangingPunct="1">
              <a:defRPr/>
            </a:lvl1pPr>
          </a:lstStyle>
          <a:p>
            <a:pPr>
              <a:defRPr/>
            </a:pPr>
            <a:fld id="{EE1ACA58-6B99-4449-8AC8-E7BE93ADFF24}" type="slidenum">
              <a:rPr lang="en-US"/>
              <a:pPr>
                <a:defRPr/>
              </a:pPr>
              <a:t>‹#›</a:t>
            </a:fld>
            <a:endParaRPr lang="en-US" dirty="0"/>
          </a:p>
        </p:txBody>
      </p:sp>
      <p:sp>
        <p:nvSpPr>
          <p:cNvPr id="4" name="Rectangle 3"/>
          <p:cNvSpPr>
            <a:spLocks noGrp="1" noChangeArrowheads="1"/>
          </p:cNvSpPr>
          <p:nvPr>
            <p:ph type="ftr" sz="quarter" idx="12"/>
          </p:nvPr>
        </p:nvSpPr>
        <p:spPr/>
        <p:txBody>
          <a:bodyPr/>
          <a:lstStyle>
            <a:lvl1pPr eaLnBrk="1" hangingPunct="1">
              <a:defRPr/>
            </a:lvl1pPr>
          </a:lstStyle>
          <a:p>
            <a:pPr>
              <a:defRPr/>
            </a:pPr>
            <a:r>
              <a:rPr lang="en-US"/>
              <a:t>W. Riegler/CERN</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p:txBody>
          <a:bodyPr/>
          <a:lstStyle>
            <a:lvl1pPr eaLnBrk="1" hangingPunct="1">
              <a:defRPr/>
            </a:lvl1pPr>
          </a:lstStyle>
          <a:p>
            <a:pPr>
              <a:defRPr/>
            </a:pPr>
            <a:endParaRPr lang="en-US"/>
          </a:p>
        </p:txBody>
      </p:sp>
      <p:sp>
        <p:nvSpPr>
          <p:cNvPr id="6" name="Rectangle 15"/>
          <p:cNvSpPr>
            <a:spLocks noGrp="1" noChangeArrowheads="1"/>
          </p:cNvSpPr>
          <p:nvPr>
            <p:ph type="sldNum" sz="quarter" idx="11"/>
          </p:nvPr>
        </p:nvSpPr>
        <p:spPr/>
        <p:txBody>
          <a:bodyPr/>
          <a:lstStyle>
            <a:lvl1pPr eaLnBrk="1" hangingPunct="1">
              <a:defRPr/>
            </a:lvl1pPr>
          </a:lstStyle>
          <a:p>
            <a:pPr>
              <a:defRPr/>
            </a:pPr>
            <a:fld id="{CB8D605F-B64A-4816-BF18-9084994DAAF6}" type="slidenum">
              <a:rPr lang="en-US"/>
              <a:pPr>
                <a:defRPr/>
              </a:pPr>
              <a:t>‹#›</a:t>
            </a:fld>
            <a:endParaRPr lang="en-US" dirty="0"/>
          </a:p>
        </p:txBody>
      </p:sp>
      <p:sp>
        <p:nvSpPr>
          <p:cNvPr id="7" name="Rectangle 3"/>
          <p:cNvSpPr>
            <a:spLocks noGrp="1" noChangeArrowheads="1"/>
          </p:cNvSpPr>
          <p:nvPr>
            <p:ph type="ftr" sz="quarter" idx="12"/>
          </p:nvPr>
        </p:nvSpPr>
        <p:spPr/>
        <p:txBody>
          <a:bodyPr/>
          <a:lstStyle>
            <a:lvl1pPr eaLnBrk="1" hangingPunct="1">
              <a:defRPr/>
            </a:lvl1pPr>
          </a:lstStyle>
          <a:p>
            <a:pPr>
              <a:defRPr/>
            </a:pPr>
            <a:r>
              <a:rPr lang="en-US"/>
              <a:t>W. Riegler/CERN</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DA32F3B-67A5-4206-AC98-2DE1E535CF5C}" type="datetime1">
              <a:rPr lang="en-US"/>
              <a:pPr>
                <a:defRPr/>
              </a:pPr>
              <a:t>10/17/2010</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W. Riegler, Particle Detectors</a:t>
            </a:r>
          </a:p>
        </p:txBody>
      </p:sp>
      <p:sp>
        <p:nvSpPr>
          <p:cNvPr id="6" name="Slide Number Placeholder 5"/>
          <p:cNvSpPr>
            <a:spLocks noGrp="1"/>
          </p:cNvSpPr>
          <p:nvPr>
            <p:ph type="sldNum" sz="quarter" idx="12"/>
          </p:nvPr>
        </p:nvSpPr>
        <p:spPr/>
        <p:txBody>
          <a:bodyPr/>
          <a:lstStyle>
            <a:lvl1pPr>
              <a:defRPr/>
            </a:lvl1pPr>
          </a:lstStyle>
          <a:p>
            <a:pPr>
              <a:defRPr/>
            </a:pPr>
            <a:fld id="{E55037EF-143A-4C63-B27D-5896CDC5503A}"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p:txBody>
          <a:bodyPr/>
          <a:lstStyle>
            <a:lvl1pPr eaLnBrk="1" hangingPunct="1">
              <a:defRPr/>
            </a:lvl1pPr>
          </a:lstStyle>
          <a:p>
            <a:pPr>
              <a:defRPr/>
            </a:pPr>
            <a:endParaRPr lang="en-US"/>
          </a:p>
        </p:txBody>
      </p:sp>
      <p:sp>
        <p:nvSpPr>
          <p:cNvPr id="6" name="Rectangle 15"/>
          <p:cNvSpPr>
            <a:spLocks noGrp="1" noChangeArrowheads="1"/>
          </p:cNvSpPr>
          <p:nvPr>
            <p:ph type="sldNum" sz="quarter" idx="11"/>
          </p:nvPr>
        </p:nvSpPr>
        <p:spPr/>
        <p:txBody>
          <a:bodyPr/>
          <a:lstStyle>
            <a:lvl1pPr eaLnBrk="1" hangingPunct="1">
              <a:defRPr/>
            </a:lvl1pPr>
          </a:lstStyle>
          <a:p>
            <a:pPr>
              <a:defRPr/>
            </a:pPr>
            <a:fld id="{4872993C-9DBE-417A-8973-4979139C8DDF}" type="slidenum">
              <a:rPr lang="en-US"/>
              <a:pPr>
                <a:defRPr/>
              </a:pPr>
              <a:t>‹#›</a:t>
            </a:fld>
            <a:endParaRPr lang="en-US" dirty="0"/>
          </a:p>
        </p:txBody>
      </p:sp>
      <p:sp>
        <p:nvSpPr>
          <p:cNvPr id="7" name="Rectangle 3"/>
          <p:cNvSpPr>
            <a:spLocks noGrp="1" noChangeArrowheads="1"/>
          </p:cNvSpPr>
          <p:nvPr>
            <p:ph type="ftr" sz="quarter" idx="12"/>
          </p:nvPr>
        </p:nvSpPr>
        <p:spPr/>
        <p:txBody>
          <a:bodyPr/>
          <a:lstStyle>
            <a:lvl1pPr eaLnBrk="1" hangingPunct="1">
              <a:defRPr/>
            </a:lvl1pPr>
          </a:lstStyle>
          <a:p>
            <a:pPr>
              <a:defRPr/>
            </a:pPr>
            <a:r>
              <a:rPr lang="en-US"/>
              <a:t>W. Riegler/CERN</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p:txBody>
          <a:bodyPr/>
          <a:lstStyle>
            <a:lvl1pPr eaLnBrk="1" hangingPunct="1">
              <a:defRPr/>
            </a:lvl1pPr>
          </a:lstStyle>
          <a:p>
            <a:pPr>
              <a:defRPr/>
            </a:pPr>
            <a:endParaRPr lang="en-US"/>
          </a:p>
        </p:txBody>
      </p:sp>
      <p:sp>
        <p:nvSpPr>
          <p:cNvPr id="5" name="Rectangle 15"/>
          <p:cNvSpPr>
            <a:spLocks noGrp="1" noChangeArrowheads="1"/>
          </p:cNvSpPr>
          <p:nvPr>
            <p:ph type="sldNum" sz="quarter" idx="11"/>
          </p:nvPr>
        </p:nvSpPr>
        <p:spPr/>
        <p:txBody>
          <a:bodyPr/>
          <a:lstStyle>
            <a:lvl1pPr eaLnBrk="1" hangingPunct="1">
              <a:defRPr/>
            </a:lvl1pPr>
          </a:lstStyle>
          <a:p>
            <a:pPr>
              <a:defRPr/>
            </a:pPr>
            <a:fld id="{A3C06693-993A-44F9-8CF5-43A3F9AAE562}" type="slidenum">
              <a:rPr lang="en-US"/>
              <a:pPr>
                <a:defRPr/>
              </a:pPr>
              <a:t>‹#›</a:t>
            </a:fld>
            <a:endParaRPr lang="en-US" dirty="0"/>
          </a:p>
        </p:txBody>
      </p:sp>
      <p:sp>
        <p:nvSpPr>
          <p:cNvPr id="6" name="Rectangle 3"/>
          <p:cNvSpPr>
            <a:spLocks noGrp="1" noChangeArrowheads="1"/>
          </p:cNvSpPr>
          <p:nvPr>
            <p:ph type="ftr" sz="quarter" idx="12"/>
          </p:nvPr>
        </p:nvSpPr>
        <p:spPr/>
        <p:txBody>
          <a:bodyPr/>
          <a:lstStyle>
            <a:lvl1pPr eaLnBrk="1" hangingPunct="1">
              <a:defRPr/>
            </a:lvl1pPr>
          </a:lstStyle>
          <a:p>
            <a:pPr>
              <a:defRPr/>
            </a:pPr>
            <a:r>
              <a:rPr lang="en-US"/>
              <a:t>W. Riegler/CERN</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1" y="381000"/>
            <a:ext cx="19431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381000"/>
            <a:ext cx="56769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p:txBody>
          <a:bodyPr/>
          <a:lstStyle>
            <a:lvl1pPr eaLnBrk="1" hangingPunct="1">
              <a:defRPr/>
            </a:lvl1pPr>
          </a:lstStyle>
          <a:p>
            <a:pPr>
              <a:defRPr/>
            </a:pPr>
            <a:endParaRPr lang="en-US"/>
          </a:p>
        </p:txBody>
      </p:sp>
      <p:sp>
        <p:nvSpPr>
          <p:cNvPr id="5" name="Rectangle 15"/>
          <p:cNvSpPr>
            <a:spLocks noGrp="1" noChangeArrowheads="1"/>
          </p:cNvSpPr>
          <p:nvPr>
            <p:ph type="sldNum" sz="quarter" idx="11"/>
          </p:nvPr>
        </p:nvSpPr>
        <p:spPr/>
        <p:txBody>
          <a:bodyPr/>
          <a:lstStyle>
            <a:lvl1pPr eaLnBrk="1" hangingPunct="1">
              <a:defRPr/>
            </a:lvl1pPr>
          </a:lstStyle>
          <a:p>
            <a:pPr>
              <a:defRPr/>
            </a:pPr>
            <a:fld id="{5D13A06A-4CCB-4E5E-B69D-C3DDB654B03C}" type="slidenum">
              <a:rPr lang="en-US"/>
              <a:pPr>
                <a:defRPr/>
              </a:pPr>
              <a:t>‹#›</a:t>
            </a:fld>
            <a:endParaRPr lang="en-US" dirty="0"/>
          </a:p>
        </p:txBody>
      </p:sp>
      <p:sp>
        <p:nvSpPr>
          <p:cNvPr id="6" name="Rectangle 3"/>
          <p:cNvSpPr>
            <a:spLocks noGrp="1" noChangeArrowheads="1"/>
          </p:cNvSpPr>
          <p:nvPr>
            <p:ph type="ftr" sz="quarter" idx="12"/>
          </p:nvPr>
        </p:nvSpPr>
        <p:spPr/>
        <p:txBody>
          <a:bodyPr/>
          <a:lstStyle>
            <a:lvl1pPr eaLnBrk="1" hangingPunct="1">
              <a:defRPr/>
            </a:lvl1pPr>
          </a:lstStyle>
          <a:p>
            <a:pPr>
              <a:defRPr/>
            </a:pPr>
            <a:r>
              <a:rPr lang="en-US"/>
              <a:t>W. Riegler/CERN</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9C65615-8A71-4371-AC54-C18C7B167579}" type="datetime1">
              <a:rPr lang="en-US"/>
              <a:pPr>
                <a:defRPr/>
              </a:pPr>
              <a:t>10/17/2010</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W. Riegler, Particle Detectors</a:t>
            </a:r>
          </a:p>
        </p:txBody>
      </p:sp>
      <p:sp>
        <p:nvSpPr>
          <p:cNvPr id="6" name="Slide Number Placeholder 5"/>
          <p:cNvSpPr>
            <a:spLocks noGrp="1"/>
          </p:cNvSpPr>
          <p:nvPr>
            <p:ph type="sldNum" sz="quarter" idx="12"/>
          </p:nvPr>
        </p:nvSpPr>
        <p:spPr/>
        <p:txBody>
          <a:bodyPr/>
          <a:lstStyle>
            <a:lvl1pPr>
              <a:defRPr/>
            </a:lvl1pPr>
          </a:lstStyle>
          <a:p>
            <a:pPr>
              <a:defRPr/>
            </a:pPr>
            <a:fld id="{1757EBBE-C7F6-449A-8BCB-64570142B07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E604ADE-C672-41C6-867E-E911A8105BE7}" type="datetime1">
              <a:rPr lang="en-US"/>
              <a:pPr>
                <a:defRPr/>
              </a:pPr>
              <a:t>10/17/2010</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W. Riegler, Particle Detectors</a:t>
            </a:r>
          </a:p>
        </p:txBody>
      </p:sp>
      <p:sp>
        <p:nvSpPr>
          <p:cNvPr id="7" name="Slide Number Placeholder 5"/>
          <p:cNvSpPr>
            <a:spLocks noGrp="1"/>
          </p:cNvSpPr>
          <p:nvPr>
            <p:ph type="sldNum" sz="quarter" idx="12"/>
          </p:nvPr>
        </p:nvSpPr>
        <p:spPr/>
        <p:txBody>
          <a:bodyPr/>
          <a:lstStyle>
            <a:lvl1pPr>
              <a:defRPr/>
            </a:lvl1pPr>
          </a:lstStyle>
          <a:p>
            <a:pPr>
              <a:defRPr/>
            </a:pPr>
            <a:fld id="{9836FBE2-C7E9-4CD1-A875-59578665CA7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0926756-F2C3-4A10-8D23-176B050E4515}" type="datetime1">
              <a:rPr lang="en-US"/>
              <a:pPr>
                <a:defRPr/>
              </a:pPr>
              <a:t>10/17/2010</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a:t>W. Riegler, Particle Detectors</a:t>
            </a:r>
          </a:p>
        </p:txBody>
      </p:sp>
      <p:sp>
        <p:nvSpPr>
          <p:cNvPr id="9" name="Slide Number Placeholder 5"/>
          <p:cNvSpPr>
            <a:spLocks noGrp="1"/>
          </p:cNvSpPr>
          <p:nvPr>
            <p:ph type="sldNum" sz="quarter" idx="12"/>
          </p:nvPr>
        </p:nvSpPr>
        <p:spPr/>
        <p:txBody>
          <a:bodyPr/>
          <a:lstStyle>
            <a:lvl1pPr>
              <a:defRPr/>
            </a:lvl1pPr>
          </a:lstStyle>
          <a:p>
            <a:pPr>
              <a:defRPr/>
            </a:pPr>
            <a:fld id="{DD259144-7513-41C4-BCDF-9D368CEDD733}"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D5FDBB8-C629-4BE5-8210-811DA65EF52F}" type="datetime1">
              <a:rPr lang="en-US"/>
              <a:pPr>
                <a:defRPr/>
              </a:pPr>
              <a:t>10/17/2010</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a:t>W. Riegler, Particle Detectors</a:t>
            </a:r>
          </a:p>
        </p:txBody>
      </p:sp>
      <p:sp>
        <p:nvSpPr>
          <p:cNvPr id="5" name="Slide Number Placeholder 5"/>
          <p:cNvSpPr>
            <a:spLocks noGrp="1"/>
          </p:cNvSpPr>
          <p:nvPr>
            <p:ph type="sldNum" sz="quarter" idx="12"/>
          </p:nvPr>
        </p:nvSpPr>
        <p:spPr/>
        <p:txBody>
          <a:bodyPr/>
          <a:lstStyle>
            <a:lvl1pPr>
              <a:defRPr/>
            </a:lvl1pPr>
          </a:lstStyle>
          <a:p>
            <a:pPr>
              <a:defRPr/>
            </a:pPr>
            <a:fld id="{4D6CC76F-2B4E-416D-8EBD-969CCE91468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50638E1-AEC4-4676-9243-979532C5417B}" type="datetime1">
              <a:rPr lang="en-US"/>
              <a:pPr>
                <a:defRPr/>
              </a:pPr>
              <a:t>10/17/2010</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a:t>W. Riegler, Particle Detectors</a:t>
            </a:r>
          </a:p>
        </p:txBody>
      </p:sp>
      <p:sp>
        <p:nvSpPr>
          <p:cNvPr id="4" name="Slide Number Placeholder 5"/>
          <p:cNvSpPr>
            <a:spLocks noGrp="1"/>
          </p:cNvSpPr>
          <p:nvPr>
            <p:ph type="sldNum" sz="quarter" idx="12"/>
          </p:nvPr>
        </p:nvSpPr>
        <p:spPr/>
        <p:txBody>
          <a:bodyPr/>
          <a:lstStyle>
            <a:lvl1pPr>
              <a:defRPr/>
            </a:lvl1pPr>
          </a:lstStyle>
          <a:p>
            <a:pPr>
              <a:defRPr/>
            </a:pPr>
            <a:fld id="{7D31D7F5-D467-47BF-8DD6-21CB5C8EA11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35609F5-37C9-470C-ADE8-1E1AFE4D513B}" type="datetime1">
              <a:rPr lang="en-US"/>
              <a:pPr>
                <a:defRPr/>
              </a:pPr>
              <a:t>10/17/2010</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W. Riegler, Particle Detectors</a:t>
            </a:r>
          </a:p>
        </p:txBody>
      </p:sp>
      <p:sp>
        <p:nvSpPr>
          <p:cNvPr id="7" name="Slide Number Placeholder 5"/>
          <p:cNvSpPr>
            <a:spLocks noGrp="1"/>
          </p:cNvSpPr>
          <p:nvPr>
            <p:ph type="sldNum" sz="quarter" idx="12"/>
          </p:nvPr>
        </p:nvSpPr>
        <p:spPr/>
        <p:txBody>
          <a:bodyPr/>
          <a:lstStyle>
            <a:lvl1pPr>
              <a:defRPr/>
            </a:lvl1pPr>
          </a:lstStyle>
          <a:p>
            <a:pPr>
              <a:defRPr/>
            </a:pPr>
            <a:fld id="{C81A2102-40EE-427C-937B-00C79788E9D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A7EB30B-BD33-4ECC-873D-FF9FE2CDDF14}" type="datetime1">
              <a:rPr lang="en-US"/>
              <a:pPr>
                <a:defRPr/>
              </a:pPr>
              <a:t>10/17/2010</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W. Riegler, Particle Detectors</a:t>
            </a:r>
          </a:p>
        </p:txBody>
      </p:sp>
      <p:sp>
        <p:nvSpPr>
          <p:cNvPr id="7" name="Slide Number Placeholder 5"/>
          <p:cNvSpPr>
            <a:spLocks noGrp="1"/>
          </p:cNvSpPr>
          <p:nvPr>
            <p:ph type="sldNum" sz="quarter" idx="12"/>
          </p:nvPr>
        </p:nvSpPr>
        <p:spPr/>
        <p:txBody>
          <a:bodyPr/>
          <a:lstStyle>
            <a:lvl1pPr>
              <a:defRPr/>
            </a:lvl1pPr>
          </a:lstStyle>
          <a:p>
            <a:pPr>
              <a:defRPr/>
            </a:pPr>
            <a:fld id="{46E3C61D-4335-4FC7-B8B3-1046C875B96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916B0125-1948-45A0-903E-6D14F7AF1C83}" type="datetime1">
              <a:rPr lang="en-US"/>
              <a:pPr>
                <a:defRPr/>
              </a:pPr>
              <a:t>10/17/2010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r>
              <a:rPr lang="en-US"/>
              <a:t>W. Riegler, Particle Detectors</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786B7364-6B4C-42CC-BA10-357904040F6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p:hf hd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dt" sz="half" idx="2"/>
          </p:nvPr>
        </p:nvSpPr>
        <p:spPr bwMode="auto">
          <a:xfrm>
            <a:off x="7924800" y="0"/>
            <a:ext cx="12192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eaLnBrk="0" hangingPunct="0">
              <a:lnSpc>
                <a:spcPct val="100000"/>
              </a:lnSpc>
              <a:spcBef>
                <a:spcPct val="0"/>
              </a:spcBef>
              <a:buClrTx/>
              <a:buSzTx/>
              <a:buFontTx/>
              <a:buNone/>
              <a:defRPr sz="1400" b="0">
                <a:solidFill>
                  <a:srgbClr val="000000"/>
                </a:solidFill>
                <a:latin typeface="Times New Roman" pitchFamily="18" charset="0"/>
              </a:defRPr>
            </a:lvl1pPr>
          </a:lstStyle>
          <a:p>
            <a:pPr>
              <a:defRPr/>
            </a:pPr>
            <a:endParaRPr lang="en-US"/>
          </a:p>
        </p:txBody>
      </p:sp>
      <p:sp>
        <p:nvSpPr>
          <p:cNvPr id="1029" name="Rectangle 5"/>
          <p:cNvSpPr>
            <a:spLocks noGrp="1" noChangeArrowheads="1"/>
          </p:cNvSpPr>
          <p:nvPr>
            <p:ph type="title"/>
          </p:nvPr>
        </p:nvSpPr>
        <p:spPr bwMode="auto">
          <a:xfrm>
            <a:off x="1295400" y="381000"/>
            <a:ext cx="60198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dirty="0" smtClean="0"/>
              <a:t>Slide Title</a:t>
            </a:r>
          </a:p>
        </p:txBody>
      </p:sp>
      <p:sp>
        <p:nvSpPr>
          <p:cNvPr id="1030" name="Rectangle 6"/>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Body Text</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9" name="Rectangle 15"/>
          <p:cNvSpPr>
            <a:spLocks noGrp="1" noChangeArrowheads="1"/>
          </p:cNvSpPr>
          <p:nvPr>
            <p:ph type="sldNum" sz="quarter" idx="4"/>
          </p:nvPr>
        </p:nvSpPr>
        <p:spPr bwMode="auto">
          <a:xfrm>
            <a:off x="8534400" y="6477000"/>
            <a:ext cx="5334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0" hangingPunct="0">
              <a:lnSpc>
                <a:spcPct val="100000"/>
              </a:lnSpc>
              <a:spcBef>
                <a:spcPct val="0"/>
              </a:spcBef>
              <a:buClrTx/>
              <a:buSzTx/>
              <a:buFontTx/>
              <a:buNone/>
              <a:defRPr sz="1000" b="0">
                <a:solidFill>
                  <a:srgbClr val="000000"/>
                </a:solidFill>
                <a:latin typeface="Times New Roman" pitchFamily="18" charset="0"/>
              </a:defRPr>
            </a:lvl1pPr>
          </a:lstStyle>
          <a:p>
            <a:pPr>
              <a:defRPr/>
            </a:pPr>
            <a:fld id="{3CA525E8-F4F2-4348-BE15-C198637AB177}" type="slidenum">
              <a:rPr lang="en-US"/>
              <a:pPr>
                <a:defRPr/>
              </a:pPr>
              <a:t>‹#›</a:t>
            </a:fld>
            <a:endParaRPr lang="en-US" dirty="0"/>
          </a:p>
        </p:txBody>
      </p:sp>
      <p:sp>
        <p:nvSpPr>
          <p:cNvPr id="1027" name="Rectangle 3"/>
          <p:cNvSpPr>
            <a:spLocks noGrp="1" noChangeArrowheads="1"/>
          </p:cNvSpPr>
          <p:nvPr>
            <p:ph type="ftr" sz="quarter" idx="3"/>
          </p:nvPr>
        </p:nvSpPr>
        <p:spPr bwMode="auto">
          <a:xfrm>
            <a:off x="-152400" y="6477000"/>
            <a:ext cx="1524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eaLnBrk="0" hangingPunct="0">
              <a:lnSpc>
                <a:spcPct val="100000"/>
              </a:lnSpc>
              <a:spcBef>
                <a:spcPct val="0"/>
              </a:spcBef>
              <a:buClrTx/>
              <a:buSzTx/>
              <a:buFontTx/>
              <a:buNone/>
              <a:defRPr sz="1000" b="0">
                <a:solidFill>
                  <a:srgbClr val="000000"/>
                </a:solidFill>
                <a:latin typeface="+mj-lt"/>
              </a:defRPr>
            </a:lvl1pPr>
          </a:lstStyle>
          <a:p>
            <a:pPr>
              <a:defRPr/>
            </a:pPr>
            <a:r>
              <a:rPr lang="en-US"/>
              <a:t>W. Riegler/CERN</a:t>
            </a:r>
          </a:p>
        </p:txBody>
      </p:sp>
      <p:sp>
        <p:nvSpPr>
          <p:cNvPr id="1044" name="Line 20"/>
          <p:cNvSpPr>
            <a:spLocks noChangeShapeType="1"/>
          </p:cNvSpPr>
          <p:nvPr/>
        </p:nvSpPr>
        <p:spPr bwMode="auto">
          <a:xfrm>
            <a:off x="0" y="1295400"/>
            <a:ext cx="0" cy="0"/>
          </a:xfrm>
          <a:prstGeom prst="line">
            <a:avLst/>
          </a:prstGeom>
          <a:noFill/>
          <a:ln w="9525">
            <a:noFill/>
            <a:round/>
            <a:headEnd/>
            <a:tailEnd/>
          </a:ln>
          <a:effectLst/>
        </p:spPr>
        <p:txBody>
          <a:bodyPr wrap="none" lIns="92075" tIns="46038" rIns="92075" bIns="46038" anchor="ctr"/>
          <a:lstStyle/>
          <a:p>
            <a:pPr eaLnBrk="0" hangingPunct="0">
              <a:lnSpc>
                <a:spcPct val="90000"/>
              </a:lnSpc>
              <a:spcBef>
                <a:spcPct val="30000"/>
              </a:spcBef>
              <a:buClr>
                <a:srgbClr val="008000"/>
              </a:buClr>
              <a:buSzPct val="70000"/>
              <a:buFont typeface="Wingdings" pitchFamily="2" charset="2"/>
              <a:buNone/>
              <a:defRPr/>
            </a:pPr>
            <a:endParaRPr lang="en-US" sz="1500" b="1">
              <a:solidFill>
                <a:srgbClr val="000000"/>
              </a:solidFill>
              <a:latin typeface="Arial" pitchFamily="34" charset="0"/>
            </a:endParaRPr>
          </a:p>
        </p:txBody>
      </p:sp>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hf hdr="0" dt="0"/>
  <p:txStyles>
    <p:titleStyle>
      <a:lvl1pPr algn="ctr" rtl="0" eaLnBrk="0" fontAlgn="base" hangingPunct="0">
        <a:lnSpc>
          <a:spcPct val="90000"/>
        </a:lnSpc>
        <a:spcBef>
          <a:spcPct val="0"/>
        </a:spcBef>
        <a:spcAft>
          <a:spcPct val="0"/>
        </a:spcAft>
        <a:defRPr sz="3200" b="1">
          <a:solidFill>
            <a:srgbClr val="FF0000"/>
          </a:solidFill>
          <a:effectLst>
            <a:outerShdw blurRad="38100" dist="38100" dir="2700000" algn="tl">
              <a:srgbClr val="C0C0C0"/>
            </a:outerShdw>
          </a:effectLst>
          <a:latin typeface="+mj-lt"/>
          <a:ea typeface="+mj-ea"/>
          <a:cs typeface="+mj-cs"/>
        </a:defRPr>
      </a:lvl1pPr>
      <a:lvl2pPr algn="ctr" rtl="0" eaLnBrk="0" fontAlgn="base" hangingPunct="0">
        <a:lnSpc>
          <a:spcPct val="90000"/>
        </a:lnSpc>
        <a:spcBef>
          <a:spcPct val="0"/>
        </a:spcBef>
        <a:spcAft>
          <a:spcPct val="0"/>
        </a:spcAft>
        <a:defRPr sz="3200" b="1">
          <a:solidFill>
            <a:srgbClr val="FF0000"/>
          </a:solidFill>
          <a:effectLst>
            <a:outerShdw blurRad="38100" dist="38100" dir="2700000" algn="tl">
              <a:srgbClr val="C0C0C0"/>
            </a:outerShdw>
          </a:effectLst>
          <a:latin typeface="Arial" pitchFamily="34" charset="0"/>
        </a:defRPr>
      </a:lvl2pPr>
      <a:lvl3pPr algn="ctr" rtl="0" eaLnBrk="0" fontAlgn="base" hangingPunct="0">
        <a:lnSpc>
          <a:spcPct val="90000"/>
        </a:lnSpc>
        <a:spcBef>
          <a:spcPct val="0"/>
        </a:spcBef>
        <a:spcAft>
          <a:spcPct val="0"/>
        </a:spcAft>
        <a:defRPr sz="3200" b="1">
          <a:solidFill>
            <a:srgbClr val="FF0000"/>
          </a:solidFill>
          <a:effectLst>
            <a:outerShdw blurRad="38100" dist="38100" dir="2700000" algn="tl">
              <a:srgbClr val="C0C0C0"/>
            </a:outerShdw>
          </a:effectLst>
          <a:latin typeface="Arial" pitchFamily="34" charset="0"/>
        </a:defRPr>
      </a:lvl3pPr>
      <a:lvl4pPr algn="ctr" rtl="0" eaLnBrk="0" fontAlgn="base" hangingPunct="0">
        <a:lnSpc>
          <a:spcPct val="90000"/>
        </a:lnSpc>
        <a:spcBef>
          <a:spcPct val="0"/>
        </a:spcBef>
        <a:spcAft>
          <a:spcPct val="0"/>
        </a:spcAft>
        <a:defRPr sz="3200" b="1">
          <a:solidFill>
            <a:srgbClr val="FF0000"/>
          </a:solidFill>
          <a:effectLst>
            <a:outerShdw blurRad="38100" dist="38100" dir="2700000" algn="tl">
              <a:srgbClr val="C0C0C0"/>
            </a:outerShdw>
          </a:effectLst>
          <a:latin typeface="Arial" pitchFamily="34" charset="0"/>
        </a:defRPr>
      </a:lvl4pPr>
      <a:lvl5pPr algn="ctr" rtl="0" eaLnBrk="0" fontAlgn="base" hangingPunct="0">
        <a:lnSpc>
          <a:spcPct val="90000"/>
        </a:lnSpc>
        <a:spcBef>
          <a:spcPct val="0"/>
        </a:spcBef>
        <a:spcAft>
          <a:spcPct val="0"/>
        </a:spcAft>
        <a:defRPr sz="3200" b="1">
          <a:solidFill>
            <a:srgbClr val="FF0000"/>
          </a:solidFill>
          <a:effectLst>
            <a:outerShdw blurRad="38100" dist="38100" dir="2700000" algn="tl">
              <a:srgbClr val="C0C0C0"/>
            </a:outerShdw>
          </a:effectLst>
          <a:latin typeface="Arial" pitchFamily="34" charset="0"/>
        </a:defRPr>
      </a:lvl5pPr>
      <a:lvl6pPr marL="457200" algn="ctr" rtl="0" eaLnBrk="0" fontAlgn="base" hangingPunct="0">
        <a:lnSpc>
          <a:spcPct val="90000"/>
        </a:lnSpc>
        <a:spcBef>
          <a:spcPct val="0"/>
        </a:spcBef>
        <a:spcAft>
          <a:spcPct val="0"/>
        </a:spcAft>
        <a:defRPr sz="3200" b="1">
          <a:solidFill>
            <a:srgbClr val="FF0000"/>
          </a:solidFill>
          <a:effectLst>
            <a:outerShdw blurRad="38100" dist="38100" dir="2700000" algn="tl">
              <a:srgbClr val="C0C0C0"/>
            </a:outerShdw>
          </a:effectLst>
          <a:latin typeface="Arial" pitchFamily="34" charset="0"/>
        </a:defRPr>
      </a:lvl6pPr>
      <a:lvl7pPr marL="914400" algn="ctr" rtl="0" eaLnBrk="0" fontAlgn="base" hangingPunct="0">
        <a:lnSpc>
          <a:spcPct val="90000"/>
        </a:lnSpc>
        <a:spcBef>
          <a:spcPct val="0"/>
        </a:spcBef>
        <a:spcAft>
          <a:spcPct val="0"/>
        </a:spcAft>
        <a:defRPr sz="3200" b="1">
          <a:solidFill>
            <a:srgbClr val="FF0000"/>
          </a:solidFill>
          <a:effectLst>
            <a:outerShdw blurRad="38100" dist="38100" dir="2700000" algn="tl">
              <a:srgbClr val="C0C0C0"/>
            </a:outerShdw>
          </a:effectLst>
          <a:latin typeface="Arial" pitchFamily="34" charset="0"/>
        </a:defRPr>
      </a:lvl7pPr>
      <a:lvl8pPr marL="1371600" algn="ctr" rtl="0" eaLnBrk="0" fontAlgn="base" hangingPunct="0">
        <a:lnSpc>
          <a:spcPct val="90000"/>
        </a:lnSpc>
        <a:spcBef>
          <a:spcPct val="0"/>
        </a:spcBef>
        <a:spcAft>
          <a:spcPct val="0"/>
        </a:spcAft>
        <a:defRPr sz="3200" b="1">
          <a:solidFill>
            <a:srgbClr val="FF0000"/>
          </a:solidFill>
          <a:effectLst>
            <a:outerShdw blurRad="38100" dist="38100" dir="2700000" algn="tl">
              <a:srgbClr val="C0C0C0"/>
            </a:outerShdw>
          </a:effectLst>
          <a:latin typeface="Arial" pitchFamily="34" charset="0"/>
        </a:defRPr>
      </a:lvl8pPr>
      <a:lvl9pPr marL="1828800" algn="ctr" rtl="0" eaLnBrk="0" fontAlgn="base" hangingPunct="0">
        <a:lnSpc>
          <a:spcPct val="90000"/>
        </a:lnSpc>
        <a:spcBef>
          <a:spcPct val="0"/>
        </a:spcBef>
        <a:spcAft>
          <a:spcPct val="0"/>
        </a:spcAft>
        <a:defRPr sz="3200" b="1">
          <a:solidFill>
            <a:srgbClr val="FF0000"/>
          </a:solidFill>
          <a:effectLst>
            <a:outerShdw blurRad="38100" dist="38100" dir="2700000" algn="tl">
              <a:srgbClr val="C0C0C0"/>
            </a:outerShdw>
          </a:effectLst>
          <a:latin typeface="Arial" pitchFamily="34" charset="0"/>
        </a:defRPr>
      </a:lvl9pPr>
    </p:titleStyle>
    <p:bodyStyle>
      <a:lvl1pPr marL="384175" indent="-384175" algn="l" rtl="0" eaLnBrk="0" fontAlgn="base" hangingPunct="0">
        <a:lnSpc>
          <a:spcPct val="90000"/>
        </a:lnSpc>
        <a:spcBef>
          <a:spcPct val="30000"/>
        </a:spcBef>
        <a:spcAft>
          <a:spcPct val="0"/>
        </a:spcAft>
        <a:buClr>
          <a:srgbClr val="008000"/>
        </a:buClr>
        <a:buSzPct val="70000"/>
        <a:buFont typeface="Wingdings" pitchFamily="2" charset="2"/>
        <a:buChar char="u"/>
        <a:defRPr sz="2000" b="1">
          <a:solidFill>
            <a:srgbClr val="0000FF"/>
          </a:solidFill>
          <a:effectLst>
            <a:outerShdw blurRad="38100" dist="38100" dir="2700000" algn="tl">
              <a:srgbClr val="C0C0C0"/>
            </a:outerShdw>
          </a:effectLst>
          <a:latin typeface="+mn-lt"/>
          <a:ea typeface="+mn-ea"/>
          <a:cs typeface="+mn-cs"/>
        </a:defRPr>
      </a:lvl1pPr>
      <a:lvl2pPr marL="855663" indent="-280988" algn="l" rtl="0" eaLnBrk="0" fontAlgn="base" hangingPunct="0">
        <a:lnSpc>
          <a:spcPct val="90000"/>
        </a:lnSpc>
        <a:spcBef>
          <a:spcPct val="30000"/>
        </a:spcBef>
        <a:spcAft>
          <a:spcPct val="0"/>
        </a:spcAft>
        <a:buClr>
          <a:srgbClr val="008000"/>
        </a:buClr>
        <a:buSzPct val="70000"/>
        <a:buFont typeface="Wingdings" pitchFamily="2" charset="2"/>
        <a:buChar char="n"/>
        <a:defRPr sz="1700" b="1">
          <a:solidFill>
            <a:schemeClr val="tx1"/>
          </a:solidFill>
          <a:latin typeface="+mn-lt"/>
        </a:defRPr>
      </a:lvl2pPr>
      <a:lvl3pPr marL="1330325" indent="-192088" algn="l" rtl="0" eaLnBrk="0" fontAlgn="base" hangingPunct="0">
        <a:lnSpc>
          <a:spcPct val="90000"/>
        </a:lnSpc>
        <a:spcBef>
          <a:spcPct val="30000"/>
        </a:spcBef>
        <a:spcAft>
          <a:spcPct val="0"/>
        </a:spcAft>
        <a:buClr>
          <a:schemeClr val="tx1"/>
        </a:buClr>
        <a:buSzPct val="80000"/>
        <a:buFont typeface="Wingdings" pitchFamily="2" charset="2"/>
        <a:buChar char="l"/>
        <a:defRPr sz="1600" b="1">
          <a:solidFill>
            <a:schemeClr val="tx1"/>
          </a:solidFill>
          <a:latin typeface="+mn-lt"/>
        </a:defRPr>
      </a:lvl3pPr>
      <a:lvl4pPr marL="1712913" indent="-192088" algn="l" rtl="0" eaLnBrk="0" fontAlgn="base" hangingPunct="0">
        <a:lnSpc>
          <a:spcPct val="90000"/>
        </a:lnSpc>
        <a:spcBef>
          <a:spcPct val="30000"/>
        </a:spcBef>
        <a:spcAft>
          <a:spcPct val="0"/>
        </a:spcAft>
        <a:buClr>
          <a:schemeClr val="tx2"/>
        </a:buClr>
        <a:buSzPct val="70000"/>
        <a:buFont typeface="Wingdings" pitchFamily="2" charset="2"/>
        <a:buChar char="u"/>
        <a:defRPr sz="1400" b="1">
          <a:solidFill>
            <a:srgbClr val="0000FF"/>
          </a:solidFill>
          <a:latin typeface="+mn-lt"/>
        </a:defRPr>
      </a:lvl4pPr>
      <a:lvl5pPr marL="2097088" indent="-192088" algn="l" rtl="0" eaLnBrk="0" fontAlgn="base" hangingPunct="0">
        <a:lnSpc>
          <a:spcPct val="90000"/>
        </a:lnSpc>
        <a:spcBef>
          <a:spcPct val="30000"/>
        </a:spcBef>
        <a:spcAft>
          <a:spcPct val="0"/>
        </a:spcAft>
        <a:buChar char="»"/>
        <a:defRPr sz="1400" b="1">
          <a:solidFill>
            <a:srgbClr val="0000FF"/>
          </a:solidFill>
          <a:latin typeface="+mn-lt"/>
        </a:defRPr>
      </a:lvl5pPr>
      <a:lvl6pPr marL="2554288" indent="-192088" algn="l" rtl="0" eaLnBrk="0" fontAlgn="base" hangingPunct="0">
        <a:lnSpc>
          <a:spcPct val="90000"/>
        </a:lnSpc>
        <a:spcBef>
          <a:spcPct val="30000"/>
        </a:spcBef>
        <a:spcAft>
          <a:spcPct val="0"/>
        </a:spcAft>
        <a:defRPr sz="1400" b="1">
          <a:solidFill>
            <a:srgbClr val="0000FF"/>
          </a:solidFill>
          <a:latin typeface="+mn-lt"/>
        </a:defRPr>
      </a:lvl6pPr>
      <a:lvl7pPr marL="3011488" indent="-192088" algn="l" rtl="0" eaLnBrk="0" fontAlgn="base" hangingPunct="0">
        <a:lnSpc>
          <a:spcPct val="90000"/>
        </a:lnSpc>
        <a:spcBef>
          <a:spcPct val="30000"/>
        </a:spcBef>
        <a:spcAft>
          <a:spcPct val="0"/>
        </a:spcAft>
        <a:defRPr sz="1400" b="1">
          <a:solidFill>
            <a:srgbClr val="0000FF"/>
          </a:solidFill>
          <a:latin typeface="+mn-lt"/>
        </a:defRPr>
      </a:lvl7pPr>
      <a:lvl8pPr marL="3468688" indent="-192088" algn="l" rtl="0" eaLnBrk="0" fontAlgn="base" hangingPunct="0">
        <a:lnSpc>
          <a:spcPct val="90000"/>
        </a:lnSpc>
        <a:spcBef>
          <a:spcPct val="30000"/>
        </a:spcBef>
        <a:spcAft>
          <a:spcPct val="0"/>
        </a:spcAft>
        <a:defRPr sz="1400" b="1">
          <a:solidFill>
            <a:srgbClr val="0000FF"/>
          </a:solidFill>
          <a:latin typeface="+mn-lt"/>
        </a:defRPr>
      </a:lvl8pPr>
      <a:lvl9pPr marL="3925888" indent="-192088" algn="l" rtl="0" eaLnBrk="0" fontAlgn="base" hangingPunct="0">
        <a:lnSpc>
          <a:spcPct val="90000"/>
        </a:lnSpc>
        <a:spcBef>
          <a:spcPct val="30000"/>
        </a:spcBef>
        <a:spcAft>
          <a:spcPct val="0"/>
        </a:spcAft>
        <a:defRPr sz="1400" b="1">
          <a:solidFill>
            <a:srgbClr val="0000F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werner.riegler@cern.ch" TargetMode="External"/><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wmf"/><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oleObject" Target="../embeddings/oleObject1.bin"/><Relationship Id="rId7" Type="http://schemas.openxmlformats.org/officeDocument/2006/relationships/oleObject" Target="../embeddings/oleObject5.bin"/><Relationship Id="rId2" Type="http://schemas.openxmlformats.org/officeDocument/2006/relationships/slideLayout" Target="../slideLayouts/slideLayout18.xml"/><Relationship Id="rId1" Type="http://schemas.openxmlformats.org/officeDocument/2006/relationships/vmlDrawing" Target="../drawings/vmlDrawing1.vml"/><Relationship Id="rId6" Type="http://schemas.openxmlformats.org/officeDocument/2006/relationships/oleObject" Target="../embeddings/oleObject4.bin"/><Relationship Id="rId5" Type="http://schemas.openxmlformats.org/officeDocument/2006/relationships/oleObject" Target="../embeddings/oleObject3.bin"/><Relationship Id="rId4" Type="http://schemas.openxmlformats.org/officeDocument/2006/relationships/oleObject" Target="../embeddings/oleObject2.bin"/><Relationship Id="rId9" Type="http://schemas.openxmlformats.org/officeDocument/2006/relationships/image" Target="../media/image21.wmf"/></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8.xml"/><Relationship Id="rId4" Type="http://schemas.openxmlformats.org/officeDocument/2006/relationships/image" Target="../media/image30.jpeg"/></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8.xml"/><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1.wmf"/><Relationship Id="rId1" Type="http://schemas.openxmlformats.org/officeDocument/2006/relationships/slideLayout" Target="../slideLayouts/slideLayout18.xml"/><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slideLayout" Target="../slideLayouts/slideLayout18.xml"/><Relationship Id="rId1" Type="http://schemas.openxmlformats.org/officeDocument/2006/relationships/vmlDrawing" Target="../drawings/vmlDrawing2.vml"/><Relationship Id="rId4" Type="http://schemas.openxmlformats.org/officeDocument/2006/relationships/oleObject" Target="../embeddings/oleObject7.bin"/></Relationships>
</file>

<file path=ppt/slides/_rels/slide2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18.xml"/><Relationship Id="rId4" Type="http://schemas.openxmlformats.org/officeDocument/2006/relationships/image" Target="../media/image45.jpeg"/></Relationships>
</file>

<file path=ppt/slides/_rels/slide2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18.xml"/><Relationship Id="rId4" Type="http://schemas.openxmlformats.org/officeDocument/2006/relationships/image" Target="../media/image48.jpeg"/></Relationships>
</file>

<file path=ppt/slides/_rels/slide2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2.png"/><Relationship Id="rId1" Type="http://schemas.openxmlformats.org/officeDocument/2006/relationships/slideLayout" Target="../slideLayouts/slideLayout18.xml"/><Relationship Id="rId4" Type="http://schemas.openxmlformats.org/officeDocument/2006/relationships/image" Target="../media/image54.png"/></Relationships>
</file>

<file path=ppt/slides/_rels/slide28.x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image" Target="../media/image2.png"/><Relationship Id="rId1" Type="http://schemas.openxmlformats.org/officeDocument/2006/relationships/slideLayout" Target="../slideLayouts/slideLayout18.xml"/><Relationship Id="rId4" Type="http://schemas.openxmlformats.org/officeDocument/2006/relationships/image" Target="../media/image56.wmf"/></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8" Type="http://schemas.openxmlformats.org/officeDocument/2006/relationships/image" Target="../media/image63.png"/><Relationship Id="rId13" Type="http://schemas.openxmlformats.org/officeDocument/2006/relationships/image" Target="../media/image68.png"/><Relationship Id="rId3" Type="http://schemas.openxmlformats.org/officeDocument/2006/relationships/image" Target="../media/image58.png"/><Relationship Id="rId7" Type="http://schemas.openxmlformats.org/officeDocument/2006/relationships/image" Target="../media/image62.png"/><Relationship Id="rId12" Type="http://schemas.openxmlformats.org/officeDocument/2006/relationships/image" Target="../media/image67.png"/><Relationship Id="rId2" Type="http://schemas.openxmlformats.org/officeDocument/2006/relationships/image" Target="../media/image57.png"/><Relationship Id="rId16" Type="http://schemas.openxmlformats.org/officeDocument/2006/relationships/image" Target="../media/image71.png"/><Relationship Id="rId1" Type="http://schemas.openxmlformats.org/officeDocument/2006/relationships/slideLayout" Target="../slideLayouts/slideLayout18.xml"/><Relationship Id="rId6" Type="http://schemas.openxmlformats.org/officeDocument/2006/relationships/image" Target="../media/image61.png"/><Relationship Id="rId11" Type="http://schemas.openxmlformats.org/officeDocument/2006/relationships/image" Target="../media/image66.png"/><Relationship Id="rId5" Type="http://schemas.openxmlformats.org/officeDocument/2006/relationships/image" Target="../media/image60.png"/><Relationship Id="rId15" Type="http://schemas.openxmlformats.org/officeDocument/2006/relationships/image" Target="../media/image70.png"/><Relationship Id="rId10" Type="http://schemas.openxmlformats.org/officeDocument/2006/relationships/image" Target="../media/image65.png"/><Relationship Id="rId4" Type="http://schemas.openxmlformats.org/officeDocument/2006/relationships/image" Target="../media/image59.png"/><Relationship Id="rId9" Type="http://schemas.openxmlformats.org/officeDocument/2006/relationships/image" Target="../media/image64.png"/><Relationship Id="rId14" Type="http://schemas.openxmlformats.org/officeDocument/2006/relationships/image" Target="../media/image69.png"/></Relationships>
</file>

<file path=ppt/slides/_rels/slide31.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jpeg"/><Relationship Id="rId1" Type="http://schemas.openxmlformats.org/officeDocument/2006/relationships/slideLayout" Target="../slideLayouts/slideLayout18.xml"/><Relationship Id="rId5" Type="http://schemas.openxmlformats.org/officeDocument/2006/relationships/image" Target="../media/image75.jpeg"/><Relationship Id="rId4" Type="http://schemas.openxmlformats.org/officeDocument/2006/relationships/image" Target="../media/image74.jpeg"/></Relationships>
</file>

<file path=ppt/slides/_rels/slide32.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slideLayout" Target="../slideLayouts/slideLayout18.xml"/><Relationship Id="rId1" Type="http://schemas.openxmlformats.org/officeDocument/2006/relationships/video" Target="file:///C:\Users\Lucie\Documents\Studie\master\project\RD51\helix_colour.wmv" TargetMode="External"/><Relationship Id="rId5" Type="http://schemas.openxmlformats.org/officeDocument/2006/relationships/image" Target="../media/image78.png"/><Relationship Id="rId4" Type="http://schemas.openxmlformats.org/officeDocument/2006/relationships/image" Target="../media/image77.png"/></Relationships>
</file>

<file path=ppt/slides/_rels/slide33.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hyperlink" Target="http://upload.wikimedia.org/wikipedia/commons/4/4b/B%C3%A4ndermodell-Potentialt%C3%B6pfe.png" TargetMode="Externa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hyperlink" Target="http://upload.wikimedia.org/wikipedia/commons/4/4b/B%C3%A4ndermodell-Potentialt%C3%B6pfe.png" TargetMode="Externa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hyperlink" Target="http://upload.wikimedia.org/wikipedia/commons/4/4b/B%C3%A4ndermodell-Potentialt%C3%B6pfe.png" TargetMode="Externa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hyperlink" Target="http://upload.wikimedia.org/wikipedia/commons/4/4b/B%C3%A4ndermodell-Potentialt%C3%B6pfe.png" TargetMode="Externa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7.xml"/><Relationship Id="rId5" Type="http://schemas.openxmlformats.org/officeDocument/2006/relationships/image" Target="../media/image88.png"/><Relationship Id="rId4" Type="http://schemas.openxmlformats.org/officeDocument/2006/relationships/image" Target="../media/image87.png"/></Relationships>
</file>

<file path=ppt/slides/_rels/slide42.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91.png"/></Relationships>
</file>

<file path=ppt/slides/_rels/slide47.xml.rels><?xml version="1.0" encoding="UTF-8" standalone="yes"?>
<Relationships xmlns="http://schemas.openxmlformats.org/package/2006/relationships"><Relationship Id="rId8" Type="http://schemas.openxmlformats.org/officeDocument/2006/relationships/image" Target="../media/image98.png"/><Relationship Id="rId3" Type="http://schemas.openxmlformats.org/officeDocument/2006/relationships/image" Target="../media/image93.png"/><Relationship Id="rId7" Type="http://schemas.openxmlformats.org/officeDocument/2006/relationships/image" Target="../media/image97.png"/><Relationship Id="rId2" Type="http://schemas.openxmlformats.org/officeDocument/2006/relationships/image" Target="../media/image92.png"/><Relationship Id="rId1" Type="http://schemas.openxmlformats.org/officeDocument/2006/relationships/slideLayout" Target="../slideLayouts/slideLayout7.xml"/><Relationship Id="rId6" Type="http://schemas.openxmlformats.org/officeDocument/2006/relationships/image" Target="../media/image96.png"/><Relationship Id="rId5" Type="http://schemas.openxmlformats.org/officeDocument/2006/relationships/image" Target="../media/image95.png"/><Relationship Id="rId4" Type="http://schemas.openxmlformats.org/officeDocument/2006/relationships/image" Target="../media/image94.png"/></Relationships>
</file>

<file path=ppt/slides/_rels/slide48.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9.png"/><Relationship Id="rId1" Type="http://schemas.openxmlformats.org/officeDocument/2006/relationships/slideLayout" Target="../slideLayouts/slideLayout7.xml"/><Relationship Id="rId6" Type="http://schemas.openxmlformats.org/officeDocument/2006/relationships/image" Target="../media/image103.png"/><Relationship Id="rId5" Type="http://schemas.openxmlformats.org/officeDocument/2006/relationships/image" Target="../media/image102.png"/><Relationship Id="rId4" Type="http://schemas.openxmlformats.org/officeDocument/2006/relationships/image" Target="../media/image101.png"/></Relationships>
</file>

<file path=ppt/slides/_rels/slide49.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8.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3" Type="http://schemas.openxmlformats.org/officeDocument/2006/relationships/image" Target="../media/image106.jpeg"/><Relationship Id="rId2" Type="http://schemas.openxmlformats.org/officeDocument/2006/relationships/image" Target="../media/image105.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109.jpeg"/><Relationship Id="rId2" Type="http://schemas.openxmlformats.org/officeDocument/2006/relationships/image" Target="../media/image108.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110.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112.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image" Target="../media/image113.jpeg"/><Relationship Id="rId1" Type="http://schemas.openxmlformats.org/officeDocument/2006/relationships/slideLayout" Target="../slideLayouts/slideLayout7.xml"/><Relationship Id="rId4" Type="http://schemas.openxmlformats.org/officeDocument/2006/relationships/image" Target="../media/image115.jpeg"/></Relationships>
</file>

<file path=ppt/slides/_rels/slide57.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image" Target="../media/image116.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118.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8.xml"/><Relationship Id="rId5" Type="http://schemas.openxmlformats.org/officeDocument/2006/relationships/image" Target="../media/image11.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jpe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4"/>
          <p:cNvSpPr>
            <a:spLocks noGrp="1"/>
          </p:cNvSpPr>
          <p:nvPr>
            <p:ph type="sldNum" sz="quarter" idx="11"/>
          </p:nvPr>
        </p:nvSpPr>
        <p:spPr>
          <a:noFill/>
        </p:spPr>
        <p:txBody>
          <a:bodyPr/>
          <a:lstStyle/>
          <a:p>
            <a:fld id="{83DC8672-AD5D-4A14-BB36-EDABD8854A0A}" type="slidenum">
              <a:rPr lang="en-US" smtClean="0"/>
              <a:pPr/>
              <a:t>1</a:t>
            </a:fld>
            <a:endParaRPr lang="en-US" smtClean="0"/>
          </a:p>
        </p:txBody>
      </p:sp>
      <p:sp>
        <p:nvSpPr>
          <p:cNvPr id="3075" name="Footer Placeholder 5"/>
          <p:cNvSpPr>
            <a:spLocks noGrp="1"/>
          </p:cNvSpPr>
          <p:nvPr>
            <p:ph type="ftr" sz="quarter" idx="12"/>
          </p:nvPr>
        </p:nvSpPr>
        <p:spPr/>
        <p:txBody>
          <a:bodyPr/>
          <a:lstStyle/>
          <a:p>
            <a:pPr>
              <a:defRPr/>
            </a:pPr>
            <a:r>
              <a:rPr lang="en-US" smtClean="0"/>
              <a:t>W. Riegler/CERN</a:t>
            </a:r>
          </a:p>
        </p:txBody>
      </p:sp>
      <p:sp>
        <p:nvSpPr>
          <p:cNvPr id="14340" name="Rectangle 4"/>
          <p:cNvSpPr>
            <a:spLocks noGrp="1" noChangeArrowheads="1"/>
          </p:cNvSpPr>
          <p:nvPr>
            <p:ph type="title" idx="4294967295"/>
          </p:nvPr>
        </p:nvSpPr>
        <p:spPr>
          <a:xfrm>
            <a:off x="0" y="304800"/>
            <a:ext cx="9144000" cy="838200"/>
          </a:xfrm>
          <a:noFill/>
        </p:spPr>
        <p:txBody>
          <a:bodyPr/>
          <a:lstStyle/>
          <a:p>
            <a:r>
              <a:rPr lang="en-US" sz="2800" smtClean="0">
                <a:effectLst/>
              </a:rPr>
              <a:t>Signal Formation in Particle Detectors</a:t>
            </a:r>
          </a:p>
        </p:txBody>
      </p:sp>
      <p:sp>
        <p:nvSpPr>
          <p:cNvPr id="14341" name="Text Box 9"/>
          <p:cNvSpPr txBox="1">
            <a:spLocks noChangeArrowheads="1"/>
          </p:cNvSpPr>
          <p:nvPr/>
        </p:nvSpPr>
        <p:spPr bwMode="auto">
          <a:xfrm>
            <a:off x="0" y="1584325"/>
            <a:ext cx="9144000" cy="1154113"/>
          </a:xfrm>
          <a:prstGeom prst="rect">
            <a:avLst/>
          </a:prstGeom>
          <a:noFill/>
          <a:ln w="9525">
            <a:noFill/>
            <a:miter lim="800000"/>
            <a:headEnd/>
            <a:tailEnd/>
          </a:ln>
        </p:spPr>
        <p:txBody>
          <a:bodyPr lIns="92075" tIns="46038" rIns="92075" bIns="46038">
            <a:spAutoFit/>
          </a:bodyPr>
          <a:lstStyle/>
          <a:p>
            <a:pPr algn="ctr" eaLnBrk="0" hangingPunct="0">
              <a:lnSpc>
                <a:spcPct val="90000"/>
              </a:lnSpc>
              <a:spcBef>
                <a:spcPct val="30000"/>
              </a:spcBef>
              <a:buClr>
                <a:srgbClr val="008000"/>
              </a:buClr>
              <a:buSzPct val="70000"/>
              <a:buFont typeface="Wingdings" pitchFamily="2" charset="2"/>
              <a:buNone/>
            </a:pPr>
            <a:r>
              <a:rPr lang="en-US" b="1">
                <a:solidFill>
                  <a:srgbClr val="000000"/>
                </a:solidFill>
              </a:rPr>
              <a:t> </a:t>
            </a:r>
            <a:r>
              <a:rPr lang="en-US" sz="1600" b="1">
                <a:solidFill>
                  <a:srgbClr val="000000"/>
                </a:solidFill>
              </a:rPr>
              <a:t>Werner Riegler, CERN,  </a:t>
            </a:r>
            <a:r>
              <a:rPr lang="en-US" sz="1400" b="1">
                <a:solidFill>
                  <a:srgbClr val="009D00"/>
                </a:solidFill>
                <a:hlinkClick r:id="rId3"/>
              </a:rPr>
              <a:t>werner.riegler@cern.ch</a:t>
            </a:r>
            <a:endParaRPr lang="en-US" sz="1400" b="1">
              <a:solidFill>
                <a:srgbClr val="009D00"/>
              </a:solidFill>
            </a:endParaRPr>
          </a:p>
          <a:p>
            <a:pPr algn="ctr" eaLnBrk="0" hangingPunct="0">
              <a:lnSpc>
                <a:spcPct val="90000"/>
              </a:lnSpc>
              <a:spcBef>
                <a:spcPct val="30000"/>
              </a:spcBef>
              <a:buClr>
                <a:srgbClr val="008000"/>
              </a:buClr>
              <a:buSzPct val="70000"/>
              <a:buFont typeface="Wingdings" pitchFamily="2" charset="2"/>
              <a:buNone/>
            </a:pPr>
            <a:r>
              <a:rPr lang="it-IT" sz="1400" b="1">
                <a:solidFill>
                  <a:srgbClr val="000000"/>
                </a:solidFill>
              </a:rPr>
              <a:t>II Seminario Nazionale Rivelatori Innovativi</a:t>
            </a:r>
          </a:p>
          <a:p>
            <a:pPr algn="ctr" eaLnBrk="0" hangingPunct="0">
              <a:lnSpc>
                <a:spcPct val="90000"/>
              </a:lnSpc>
              <a:spcBef>
                <a:spcPct val="30000"/>
              </a:spcBef>
              <a:buClr>
                <a:srgbClr val="008000"/>
              </a:buClr>
              <a:buSzPct val="70000"/>
              <a:buFont typeface="Wingdings" pitchFamily="2" charset="2"/>
              <a:buNone/>
            </a:pPr>
            <a:r>
              <a:rPr lang="it-IT" sz="1400" b="1">
                <a:solidFill>
                  <a:srgbClr val="000000"/>
                </a:solidFill>
              </a:rPr>
              <a:t>18-22 October 2010, Trieste</a:t>
            </a:r>
          </a:p>
          <a:p>
            <a:pPr algn="ctr" eaLnBrk="0" hangingPunct="0">
              <a:lnSpc>
                <a:spcPct val="90000"/>
              </a:lnSpc>
              <a:spcBef>
                <a:spcPct val="30000"/>
              </a:spcBef>
              <a:buClr>
                <a:srgbClr val="008000"/>
              </a:buClr>
              <a:buSzPct val="70000"/>
              <a:buFont typeface="Wingdings" pitchFamily="2" charset="2"/>
              <a:buNone/>
            </a:pPr>
            <a:endParaRPr lang="en-US" sz="1400" b="1">
              <a:solidFill>
                <a:srgbClr val="009D00"/>
              </a:solidFill>
            </a:endParaRPr>
          </a:p>
        </p:txBody>
      </p:sp>
      <p:sp>
        <p:nvSpPr>
          <p:cNvPr id="14342" name="Rectangle 7"/>
          <p:cNvSpPr>
            <a:spLocks noChangeArrowheads="1"/>
          </p:cNvSpPr>
          <p:nvPr/>
        </p:nvSpPr>
        <p:spPr bwMode="auto">
          <a:xfrm>
            <a:off x="1600200" y="2971800"/>
            <a:ext cx="5791200" cy="1255713"/>
          </a:xfrm>
          <a:prstGeom prst="rect">
            <a:avLst/>
          </a:prstGeom>
          <a:noFill/>
          <a:ln w="9525">
            <a:noFill/>
            <a:miter lim="800000"/>
            <a:headEnd/>
            <a:tailEnd/>
          </a:ln>
        </p:spPr>
        <p:txBody>
          <a:bodyPr>
            <a:spAutoFit/>
          </a:bodyPr>
          <a:lstStyle/>
          <a:p>
            <a:pPr algn="ctr" eaLnBrk="0" hangingPunct="0">
              <a:lnSpc>
                <a:spcPct val="70000"/>
              </a:lnSpc>
              <a:spcBef>
                <a:spcPct val="30000"/>
              </a:spcBef>
              <a:buClr>
                <a:srgbClr val="008000"/>
              </a:buClr>
              <a:buSzPts val="1300"/>
              <a:buFont typeface="Wingdings" pitchFamily="2" charset="2"/>
              <a:buNone/>
            </a:pPr>
            <a:r>
              <a:rPr lang="en-US" sz="2800" b="1" dirty="0" smtClean="0">
                <a:solidFill>
                  <a:srgbClr val="000066"/>
                </a:solidFill>
              </a:rPr>
              <a:t>Lecture3/3</a:t>
            </a:r>
            <a:endParaRPr lang="en-US" sz="2800" b="1" dirty="0">
              <a:solidFill>
                <a:srgbClr val="000066"/>
              </a:solidFill>
            </a:endParaRPr>
          </a:p>
          <a:p>
            <a:pPr algn="ctr" eaLnBrk="0" hangingPunct="0">
              <a:lnSpc>
                <a:spcPct val="70000"/>
              </a:lnSpc>
              <a:spcBef>
                <a:spcPct val="30000"/>
              </a:spcBef>
              <a:buClr>
                <a:srgbClr val="008000"/>
              </a:buClr>
              <a:buSzPts val="1300"/>
              <a:buFont typeface="Wingdings" pitchFamily="2" charset="2"/>
              <a:buNone/>
            </a:pPr>
            <a:endParaRPr lang="en-US" sz="2800" b="1" dirty="0">
              <a:solidFill>
                <a:srgbClr val="FF0000"/>
              </a:solidFill>
            </a:endParaRPr>
          </a:p>
          <a:p>
            <a:pPr algn="ctr"/>
            <a:r>
              <a:rPr lang="en-US" sz="2800" b="1" dirty="0">
                <a:solidFill>
                  <a:srgbClr val="FF0000"/>
                </a:solidFill>
                <a:cs typeface="Arial" charset="0"/>
              </a:rPr>
              <a:t>Signals in Detectors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4"/>
          <p:cNvPicPr>
            <a:picLocks noChangeAspect="1" noChangeArrowheads="1"/>
          </p:cNvPicPr>
          <p:nvPr/>
        </p:nvPicPr>
        <p:blipFill>
          <a:blip r:embed="rId2" cstate="print"/>
          <a:srcRect/>
          <a:stretch>
            <a:fillRect/>
          </a:stretch>
        </p:blipFill>
        <p:spPr bwMode="auto">
          <a:xfrm>
            <a:off x="533400" y="457200"/>
            <a:ext cx="4038600" cy="2516188"/>
          </a:xfrm>
          <a:prstGeom prst="rect">
            <a:avLst/>
          </a:prstGeom>
          <a:noFill/>
          <a:ln w="9525">
            <a:noFill/>
            <a:miter lim="800000"/>
            <a:headEnd/>
            <a:tailEnd/>
          </a:ln>
        </p:spPr>
      </p:pic>
      <p:sp>
        <p:nvSpPr>
          <p:cNvPr id="32771" name="Text Box 9"/>
          <p:cNvSpPr txBox="1">
            <a:spLocks noChangeArrowheads="1"/>
          </p:cNvSpPr>
          <p:nvPr/>
        </p:nvSpPr>
        <p:spPr bwMode="auto">
          <a:xfrm>
            <a:off x="0" y="0"/>
            <a:ext cx="9144000" cy="523875"/>
          </a:xfrm>
          <a:prstGeom prst="rect">
            <a:avLst/>
          </a:prstGeom>
          <a:noFill/>
          <a:ln w="9525">
            <a:noFill/>
            <a:miter lim="800000"/>
            <a:headEnd/>
            <a:tailEnd/>
          </a:ln>
        </p:spPr>
        <p:txBody>
          <a:bodyPr>
            <a:spAutoFit/>
          </a:bodyPr>
          <a:lstStyle/>
          <a:p>
            <a:pPr algn="ctr"/>
            <a:r>
              <a:rPr lang="en-US" sz="2800" b="1">
                <a:solidFill>
                  <a:srgbClr val="FF0000"/>
                </a:solidFill>
              </a:rPr>
              <a:t>Multi Wire Proportional Chamber</a:t>
            </a:r>
          </a:p>
        </p:txBody>
      </p:sp>
      <p:grpSp>
        <p:nvGrpSpPr>
          <p:cNvPr id="2" name="Group 15"/>
          <p:cNvGrpSpPr>
            <a:grpSpLocks/>
          </p:cNvGrpSpPr>
          <p:nvPr/>
        </p:nvGrpSpPr>
        <p:grpSpPr bwMode="auto">
          <a:xfrm>
            <a:off x="0" y="2971800"/>
            <a:ext cx="4572000" cy="3429000"/>
            <a:chOff x="0" y="2971800"/>
            <a:chExt cx="4572000" cy="3429000"/>
          </a:xfrm>
        </p:grpSpPr>
        <p:pic>
          <p:nvPicPr>
            <p:cNvPr id="32777" name="Picture 8" descr="det1"/>
            <p:cNvPicPr>
              <a:picLocks noChangeAspect="1" noChangeArrowheads="1"/>
            </p:cNvPicPr>
            <p:nvPr/>
          </p:nvPicPr>
          <p:blipFill>
            <a:blip r:embed="rId3" cstate="print"/>
            <a:srcRect/>
            <a:stretch>
              <a:fillRect/>
            </a:stretch>
          </p:blipFill>
          <p:spPr bwMode="auto">
            <a:xfrm>
              <a:off x="0" y="3124200"/>
              <a:ext cx="4572000" cy="3076575"/>
            </a:xfrm>
            <a:prstGeom prst="rect">
              <a:avLst/>
            </a:prstGeom>
            <a:noFill/>
            <a:ln w="9525">
              <a:noFill/>
              <a:miter lim="800000"/>
              <a:headEnd/>
              <a:tailEnd/>
            </a:ln>
          </p:spPr>
        </p:pic>
        <p:sp>
          <p:nvSpPr>
            <p:cNvPr id="32778" name="Line 10"/>
            <p:cNvSpPr>
              <a:spLocks noChangeShapeType="1"/>
            </p:cNvSpPr>
            <p:nvPr/>
          </p:nvSpPr>
          <p:spPr bwMode="auto">
            <a:xfrm flipV="1">
              <a:off x="2971800" y="2971800"/>
              <a:ext cx="0" cy="3429000"/>
            </a:xfrm>
            <a:prstGeom prst="line">
              <a:avLst/>
            </a:prstGeom>
            <a:noFill/>
            <a:ln w="38100">
              <a:solidFill>
                <a:srgbClr val="FF0000"/>
              </a:solidFill>
              <a:round/>
              <a:headEnd/>
              <a:tailEnd type="triangle" w="med" len="med"/>
            </a:ln>
          </p:spPr>
          <p:txBody>
            <a:bodyPr/>
            <a:lstStyle/>
            <a:p>
              <a:endParaRPr lang="en-US"/>
            </a:p>
          </p:txBody>
        </p:sp>
        <p:sp>
          <p:nvSpPr>
            <p:cNvPr id="32779" name="Line 11"/>
            <p:cNvSpPr>
              <a:spLocks noChangeShapeType="1"/>
            </p:cNvSpPr>
            <p:nvPr/>
          </p:nvSpPr>
          <p:spPr bwMode="auto">
            <a:xfrm>
              <a:off x="2971800" y="3810000"/>
              <a:ext cx="76200" cy="381000"/>
            </a:xfrm>
            <a:prstGeom prst="line">
              <a:avLst/>
            </a:prstGeom>
            <a:noFill/>
            <a:ln w="9525">
              <a:solidFill>
                <a:schemeClr val="tx1"/>
              </a:solidFill>
              <a:round/>
              <a:headEnd/>
              <a:tailEnd type="triangle" w="med" len="med"/>
            </a:ln>
          </p:spPr>
          <p:txBody>
            <a:bodyPr/>
            <a:lstStyle/>
            <a:p>
              <a:endParaRPr lang="en-US"/>
            </a:p>
          </p:txBody>
        </p:sp>
        <p:sp>
          <p:nvSpPr>
            <p:cNvPr id="32780" name="Line 12"/>
            <p:cNvSpPr>
              <a:spLocks noChangeShapeType="1"/>
            </p:cNvSpPr>
            <p:nvPr/>
          </p:nvSpPr>
          <p:spPr bwMode="auto">
            <a:xfrm>
              <a:off x="2971800" y="3581400"/>
              <a:ext cx="76200" cy="381000"/>
            </a:xfrm>
            <a:prstGeom prst="line">
              <a:avLst/>
            </a:prstGeom>
            <a:noFill/>
            <a:ln w="9525">
              <a:solidFill>
                <a:schemeClr val="tx1"/>
              </a:solidFill>
              <a:round/>
              <a:headEnd/>
              <a:tailEnd type="triangle" w="med" len="med"/>
            </a:ln>
          </p:spPr>
          <p:txBody>
            <a:bodyPr/>
            <a:lstStyle/>
            <a:p>
              <a:endParaRPr lang="en-US"/>
            </a:p>
          </p:txBody>
        </p:sp>
        <p:sp>
          <p:nvSpPr>
            <p:cNvPr id="32781" name="Line 13"/>
            <p:cNvSpPr>
              <a:spLocks noChangeShapeType="1"/>
            </p:cNvSpPr>
            <p:nvPr/>
          </p:nvSpPr>
          <p:spPr bwMode="auto">
            <a:xfrm flipV="1">
              <a:off x="2971800" y="4495800"/>
              <a:ext cx="76200" cy="152400"/>
            </a:xfrm>
            <a:prstGeom prst="line">
              <a:avLst/>
            </a:prstGeom>
            <a:noFill/>
            <a:ln w="9525">
              <a:solidFill>
                <a:schemeClr val="tx1"/>
              </a:solidFill>
              <a:round/>
              <a:headEnd/>
              <a:tailEnd type="triangle" w="med" len="med"/>
            </a:ln>
          </p:spPr>
          <p:txBody>
            <a:bodyPr/>
            <a:lstStyle/>
            <a:p>
              <a:endParaRPr lang="en-US"/>
            </a:p>
          </p:txBody>
        </p:sp>
        <p:sp>
          <p:nvSpPr>
            <p:cNvPr id="32782" name="Line 14"/>
            <p:cNvSpPr>
              <a:spLocks noChangeShapeType="1"/>
            </p:cNvSpPr>
            <p:nvPr/>
          </p:nvSpPr>
          <p:spPr bwMode="auto">
            <a:xfrm>
              <a:off x="2971800" y="4191000"/>
              <a:ext cx="76200" cy="152400"/>
            </a:xfrm>
            <a:prstGeom prst="line">
              <a:avLst/>
            </a:prstGeom>
            <a:noFill/>
            <a:ln w="9525">
              <a:solidFill>
                <a:schemeClr val="tx1"/>
              </a:solidFill>
              <a:round/>
              <a:headEnd/>
              <a:tailEnd type="triangle" w="med" len="med"/>
            </a:ln>
          </p:spPr>
          <p:txBody>
            <a:bodyPr/>
            <a:lstStyle/>
            <a:p>
              <a:endParaRPr lang="en-US"/>
            </a:p>
          </p:txBody>
        </p:sp>
        <p:sp>
          <p:nvSpPr>
            <p:cNvPr id="32783" name="Line 15"/>
            <p:cNvSpPr>
              <a:spLocks noChangeShapeType="1"/>
            </p:cNvSpPr>
            <p:nvPr/>
          </p:nvSpPr>
          <p:spPr bwMode="auto">
            <a:xfrm flipV="1">
              <a:off x="2971800" y="4953000"/>
              <a:ext cx="76200" cy="381000"/>
            </a:xfrm>
            <a:prstGeom prst="line">
              <a:avLst/>
            </a:prstGeom>
            <a:noFill/>
            <a:ln w="9525">
              <a:solidFill>
                <a:schemeClr val="tx1"/>
              </a:solidFill>
              <a:round/>
              <a:headEnd/>
              <a:tailEnd type="triangle" w="med" len="med"/>
            </a:ln>
          </p:spPr>
          <p:txBody>
            <a:bodyPr/>
            <a:lstStyle/>
            <a:p>
              <a:endParaRPr lang="en-US"/>
            </a:p>
          </p:txBody>
        </p:sp>
        <p:sp>
          <p:nvSpPr>
            <p:cNvPr id="32784" name="Line 16"/>
            <p:cNvSpPr>
              <a:spLocks noChangeShapeType="1"/>
            </p:cNvSpPr>
            <p:nvPr/>
          </p:nvSpPr>
          <p:spPr bwMode="auto">
            <a:xfrm flipV="1">
              <a:off x="2971800" y="4648200"/>
              <a:ext cx="76200" cy="304800"/>
            </a:xfrm>
            <a:prstGeom prst="line">
              <a:avLst/>
            </a:prstGeom>
            <a:noFill/>
            <a:ln w="9525">
              <a:solidFill>
                <a:schemeClr val="tx1"/>
              </a:solidFill>
              <a:round/>
              <a:headEnd/>
              <a:tailEnd type="triangle" w="med" len="med"/>
            </a:ln>
          </p:spPr>
          <p:txBody>
            <a:bodyPr/>
            <a:lstStyle/>
            <a:p>
              <a:endParaRPr lang="en-US"/>
            </a:p>
          </p:txBody>
        </p:sp>
      </p:grpSp>
      <p:sp>
        <p:nvSpPr>
          <p:cNvPr id="32773" name="Line 17"/>
          <p:cNvSpPr>
            <a:spLocks noChangeShapeType="1"/>
          </p:cNvSpPr>
          <p:nvPr/>
        </p:nvSpPr>
        <p:spPr bwMode="auto">
          <a:xfrm flipV="1">
            <a:off x="1905000" y="914400"/>
            <a:ext cx="0" cy="1524000"/>
          </a:xfrm>
          <a:prstGeom prst="line">
            <a:avLst/>
          </a:prstGeom>
          <a:noFill/>
          <a:ln w="28575">
            <a:solidFill>
              <a:srgbClr val="FF0000"/>
            </a:solidFill>
            <a:round/>
            <a:headEnd/>
            <a:tailEnd type="triangle" w="med" len="med"/>
          </a:ln>
        </p:spPr>
        <p:txBody>
          <a:bodyPr/>
          <a:lstStyle/>
          <a:p>
            <a:endParaRPr lang="en-US"/>
          </a:p>
        </p:txBody>
      </p:sp>
      <p:sp>
        <p:nvSpPr>
          <p:cNvPr id="32774" name="Footer Placeholder 15"/>
          <p:cNvSpPr>
            <a:spLocks noGrp="1"/>
          </p:cNvSpPr>
          <p:nvPr>
            <p:ph type="ftr" sz="quarter" idx="11"/>
          </p:nvPr>
        </p:nvSpPr>
        <p:spPr>
          <a:noFill/>
        </p:spPr>
        <p:txBody>
          <a:bodyPr/>
          <a:lstStyle/>
          <a:p>
            <a:r>
              <a:rPr lang="en-US" smtClean="0"/>
              <a:t>W. Riegler/CERN</a:t>
            </a:r>
          </a:p>
        </p:txBody>
      </p:sp>
      <p:sp>
        <p:nvSpPr>
          <p:cNvPr id="32775" name="Slide Number Placeholder 14"/>
          <p:cNvSpPr>
            <a:spLocks noGrp="1"/>
          </p:cNvSpPr>
          <p:nvPr>
            <p:ph type="sldNum" sz="quarter" idx="12"/>
          </p:nvPr>
        </p:nvSpPr>
        <p:spPr>
          <a:noFill/>
        </p:spPr>
        <p:txBody>
          <a:bodyPr/>
          <a:lstStyle/>
          <a:p>
            <a:fld id="{66FB3E05-D100-4D0E-A0B3-DCD627F60661}" type="slidenum">
              <a:rPr lang="en-US" smtClean="0"/>
              <a:pPr/>
              <a:t>10</a:t>
            </a:fld>
            <a:endParaRPr lang="en-US" smtClean="0"/>
          </a:p>
        </p:txBody>
      </p:sp>
      <p:sp>
        <p:nvSpPr>
          <p:cNvPr id="32776" name="Rectangle 17"/>
          <p:cNvSpPr>
            <a:spLocks noChangeArrowheads="1"/>
          </p:cNvSpPr>
          <p:nvPr/>
        </p:nvSpPr>
        <p:spPr bwMode="auto">
          <a:xfrm>
            <a:off x="4572000" y="1066800"/>
            <a:ext cx="4572000" cy="4770438"/>
          </a:xfrm>
          <a:prstGeom prst="rect">
            <a:avLst/>
          </a:prstGeom>
          <a:noFill/>
          <a:ln w="9525">
            <a:noFill/>
            <a:miter lim="800000"/>
            <a:headEnd/>
            <a:tailEnd/>
          </a:ln>
        </p:spPr>
        <p:txBody>
          <a:bodyPr>
            <a:spAutoFit/>
          </a:bodyPr>
          <a:lstStyle/>
          <a:p>
            <a:pPr>
              <a:spcBef>
                <a:spcPct val="50000"/>
              </a:spcBef>
            </a:pPr>
            <a:r>
              <a:rPr lang="de-DE" sz="1600" b="1">
                <a:solidFill>
                  <a:srgbClr val="002060"/>
                </a:solidFill>
              </a:rPr>
              <a:t>Classic geometry (Crossection), Charpak 1968 :</a:t>
            </a:r>
          </a:p>
          <a:p>
            <a:pPr>
              <a:spcBef>
                <a:spcPct val="50000"/>
              </a:spcBef>
            </a:pPr>
            <a:r>
              <a:rPr lang="en-US" sz="1600" b="1">
                <a:solidFill>
                  <a:srgbClr val="009900"/>
                </a:solidFill>
              </a:rPr>
              <a:t>One plane of thin sense wires is placed between two parallel plates.</a:t>
            </a:r>
            <a:endParaRPr lang="de-DE" sz="1600" b="1">
              <a:solidFill>
                <a:srgbClr val="009900"/>
              </a:solidFill>
            </a:endParaRPr>
          </a:p>
          <a:p>
            <a:pPr>
              <a:spcBef>
                <a:spcPct val="50000"/>
              </a:spcBef>
            </a:pPr>
            <a:r>
              <a:rPr lang="de-DE" sz="1600" b="1">
                <a:solidFill>
                  <a:srgbClr val="002060"/>
                </a:solidFill>
              </a:rPr>
              <a:t>Typical dimensions:</a:t>
            </a:r>
          </a:p>
          <a:p>
            <a:pPr>
              <a:spcBef>
                <a:spcPct val="50000"/>
              </a:spcBef>
            </a:pPr>
            <a:r>
              <a:rPr lang="de-DE" sz="1600" b="1">
                <a:solidFill>
                  <a:srgbClr val="002060"/>
                </a:solidFill>
              </a:rPr>
              <a:t>Wire distance 2-5mm,  distance between cathode planes ~10mm. </a:t>
            </a:r>
          </a:p>
          <a:p>
            <a:pPr>
              <a:spcBef>
                <a:spcPct val="50000"/>
              </a:spcBef>
            </a:pPr>
            <a:r>
              <a:rPr lang="de-DE" sz="1600" b="1">
                <a:solidFill>
                  <a:srgbClr val="009900"/>
                </a:solidFill>
              </a:rPr>
              <a:t>Electrons (v</a:t>
            </a:r>
            <a:r>
              <a:rPr lang="de-DE" sz="1600" b="1">
                <a:solidFill>
                  <a:srgbClr val="009900"/>
                </a:solidFill>
                <a:sym typeface="Symbol" pitchFamily="18" charset="2"/>
              </a:rPr>
              <a:t></a:t>
            </a:r>
            <a:r>
              <a:rPr lang="de-DE" sz="1600" b="1">
                <a:solidFill>
                  <a:srgbClr val="009900"/>
                </a:solidFill>
              </a:rPr>
              <a:t>5cm/</a:t>
            </a:r>
            <a:r>
              <a:rPr lang="de-DE" sz="1600" b="1">
                <a:solidFill>
                  <a:srgbClr val="009900"/>
                </a:solidFill>
                <a:sym typeface="Symbol" pitchFamily="18" charset="2"/>
              </a:rPr>
              <a:t>s) are collected within</a:t>
            </a:r>
            <a:r>
              <a:rPr lang="de-DE" sz="1600" b="1">
                <a:solidFill>
                  <a:srgbClr val="009900"/>
                </a:solidFill>
              </a:rPr>
              <a:t> </a:t>
            </a:r>
            <a:r>
              <a:rPr lang="de-DE" sz="1600" b="1">
                <a:solidFill>
                  <a:srgbClr val="009900"/>
                </a:solidFill>
                <a:sym typeface="Symbol" pitchFamily="18" charset="2"/>
              </a:rPr>
              <a:t></a:t>
            </a:r>
            <a:r>
              <a:rPr lang="de-DE" sz="1600" b="1">
                <a:solidFill>
                  <a:srgbClr val="009900"/>
                </a:solidFill>
              </a:rPr>
              <a:t> 100ns. The ion tail can be eliminated by electronics filters </a:t>
            </a:r>
            <a:r>
              <a:rPr lang="de-DE" sz="1600" b="1">
                <a:solidFill>
                  <a:srgbClr val="009900"/>
                </a:solidFill>
                <a:sym typeface="Wingdings" pitchFamily="2" charset="2"/>
              </a:rPr>
              <a:t> pulses  of &lt;100ns length.</a:t>
            </a:r>
            <a:endParaRPr lang="de-DE" sz="1600" b="1">
              <a:solidFill>
                <a:srgbClr val="009900"/>
              </a:solidFill>
            </a:endParaRPr>
          </a:p>
          <a:p>
            <a:pPr>
              <a:spcBef>
                <a:spcPct val="50000"/>
              </a:spcBef>
            </a:pPr>
            <a:r>
              <a:rPr lang="de-DE" sz="1600" b="1">
                <a:solidFill>
                  <a:srgbClr val="009900"/>
                </a:solidFill>
              </a:rPr>
              <a:t> </a:t>
            </a:r>
          </a:p>
          <a:p>
            <a:pPr>
              <a:spcBef>
                <a:spcPct val="50000"/>
              </a:spcBef>
            </a:pPr>
            <a:r>
              <a:rPr lang="de-DE" sz="1600" b="1">
                <a:solidFill>
                  <a:srgbClr val="002060"/>
                </a:solidFill>
                <a:sym typeface="Wingdings" pitchFamily="2" charset="2"/>
              </a:rPr>
              <a:t>F</a:t>
            </a:r>
            <a:r>
              <a:rPr lang="en-US" sz="1600" b="1">
                <a:solidFill>
                  <a:srgbClr val="002060"/>
                </a:solidFill>
                <a:cs typeface="Arial" pitchFamily="34" charset="0"/>
                <a:sym typeface="Wingdings" pitchFamily="2" charset="2"/>
              </a:rPr>
              <a:t>or</a:t>
            </a:r>
            <a:r>
              <a:rPr lang="de-DE" sz="1600" b="1">
                <a:solidFill>
                  <a:srgbClr val="002060"/>
                </a:solidFill>
                <a:sym typeface="Wingdings" pitchFamily="2" charset="2"/>
              </a:rPr>
              <a:t> 10% occupancy  every </a:t>
            </a:r>
            <a:r>
              <a:rPr lang="de-DE" sz="1600" b="1">
                <a:solidFill>
                  <a:srgbClr val="002060"/>
                </a:solidFill>
                <a:sym typeface="Symbol" pitchFamily="18" charset="2"/>
              </a:rPr>
              <a:t></a:t>
            </a:r>
            <a:r>
              <a:rPr lang="de-DE" sz="1600" b="1">
                <a:solidFill>
                  <a:srgbClr val="002060"/>
                </a:solidFill>
                <a:sym typeface="Wingdings" pitchFamily="2" charset="2"/>
              </a:rPr>
              <a:t>s one pulse </a:t>
            </a:r>
          </a:p>
          <a:p>
            <a:pPr>
              <a:spcBef>
                <a:spcPct val="50000"/>
              </a:spcBef>
            </a:pPr>
            <a:r>
              <a:rPr lang="de-DE" sz="1600" b="1">
                <a:solidFill>
                  <a:srgbClr val="009900"/>
                </a:solidFill>
                <a:sym typeface="Wingdings" pitchFamily="2" charset="2"/>
              </a:rPr>
              <a:t> 1MHz/wire rate capabiliy !</a:t>
            </a:r>
          </a:p>
          <a:p>
            <a:pPr>
              <a:spcBef>
                <a:spcPct val="50000"/>
              </a:spcBef>
            </a:pPr>
            <a:r>
              <a:rPr lang="de-DE" sz="1600" b="1">
                <a:solidFill>
                  <a:srgbClr val="002060"/>
                </a:solidFill>
                <a:sym typeface="Wingdings" pitchFamily="2" charset="2"/>
              </a:rPr>
              <a:t> Compare to Bubble Chamber with 10 Hz !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cstate="print"/>
          <a:srcRect/>
          <a:stretch>
            <a:fillRect/>
          </a:stretch>
        </p:blipFill>
        <p:spPr bwMode="auto">
          <a:xfrm>
            <a:off x="533400" y="457200"/>
            <a:ext cx="4038600" cy="2516188"/>
          </a:xfrm>
          <a:prstGeom prst="rect">
            <a:avLst/>
          </a:prstGeom>
          <a:noFill/>
          <a:ln w="9525">
            <a:noFill/>
            <a:miter lim="800000"/>
            <a:headEnd/>
            <a:tailEnd/>
          </a:ln>
        </p:spPr>
      </p:pic>
      <p:sp>
        <p:nvSpPr>
          <p:cNvPr id="33795" name="Text Box 3"/>
          <p:cNvSpPr txBox="1">
            <a:spLocks noChangeArrowheads="1"/>
          </p:cNvSpPr>
          <p:nvPr/>
        </p:nvSpPr>
        <p:spPr bwMode="auto">
          <a:xfrm>
            <a:off x="4800600" y="990600"/>
            <a:ext cx="4343400" cy="5607050"/>
          </a:xfrm>
          <a:prstGeom prst="rect">
            <a:avLst/>
          </a:prstGeom>
          <a:noFill/>
          <a:ln w="9525">
            <a:noFill/>
            <a:miter lim="800000"/>
            <a:headEnd/>
            <a:tailEnd/>
          </a:ln>
        </p:spPr>
        <p:txBody>
          <a:bodyPr>
            <a:spAutoFit/>
          </a:bodyPr>
          <a:lstStyle/>
          <a:p>
            <a:pPr>
              <a:spcBef>
                <a:spcPct val="50000"/>
              </a:spcBef>
            </a:pPr>
            <a:r>
              <a:rPr lang="de-DE" sz="1600" b="1">
                <a:solidFill>
                  <a:srgbClr val="008000"/>
                </a:solidFill>
                <a:sym typeface="Symbol" pitchFamily="18" charset="2"/>
              </a:rPr>
              <a:t>In order to eliminate the left/right ambiguities: Shift two wire chambers by half the wire pitch.</a:t>
            </a:r>
          </a:p>
          <a:p>
            <a:pPr>
              <a:spcBef>
                <a:spcPct val="50000"/>
              </a:spcBef>
            </a:pPr>
            <a:r>
              <a:rPr lang="de-DE" sz="1600" b="1">
                <a:solidFill>
                  <a:srgbClr val="002060"/>
                </a:solidFill>
                <a:sym typeface="Symbol" pitchFamily="18" charset="2"/>
              </a:rPr>
              <a:t>For second coordinate:</a:t>
            </a:r>
          </a:p>
          <a:p>
            <a:pPr>
              <a:spcBef>
                <a:spcPct val="50000"/>
              </a:spcBef>
              <a:buFont typeface="Wingdings" pitchFamily="2" charset="2"/>
              <a:buChar char="à"/>
            </a:pPr>
            <a:r>
              <a:rPr lang="de-DE" sz="1600" b="1">
                <a:solidFill>
                  <a:srgbClr val="008000"/>
                </a:solidFill>
                <a:sym typeface="Symbol" pitchFamily="18" charset="2"/>
              </a:rPr>
              <a:t>Another chamber at 90</a:t>
            </a:r>
            <a:r>
              <a:rPr lang="de-DE" sz="1600" b="1" baseline="30000">
                <a:solidFill>
                  <a:srgbClr val="008000"/>
                </a:solidFill>
                <a:sym typeface="Symbol" pitchFamily="18" charset="2"/>
              </a:rPr>
              <a:t>0  </a:t>
            </a:r>
            <a:r>
              <a:rPr lang="de-DE" sz="1600" b="1">
                <a:solidFill>
                  <a:srgbClr val="008000"/>
                </a:solidFill>
                <a:sym typeface="Symbol" pitchFamily="18" charset="2"/>
              </a:rPr>
              <a:t>relative rotation</a:t>
            </a:r>
          </a:p>
          <a:p>
            <a:pPr>
              <a:spcBef>
                <a:spcPct val="50000"/>
              </a:spcBef>
              <a:buFont typeface="Wingdings" pitchFamily="2" charset="2"/>
              <a:buChar char="à"/>
            </a:pPr>
            <a:r>
              <a:rPr lang="de-DE" sz="1600" b="1">
                <a:solidFill>
                  <a:srgbClr val="002060"/>
                </a:solidFill>
                <a:sym typeface="Symbol" pitchFamily="18" charset="2"/>
              </a:rPr>
              <a:t>Signal propagation to the two ends of the wire.</a:t>
            </a:r>
          </a:p>
          <a:p>
            <a:pPr>
              <a:spcBef>
                <a:spcPct val="50000"/>
              </a:spcBef>
              <a:buFont typeface="Wingdings" pitchFamily="2" charset="2"/>
              <a:buChar char="à"/>
            </a:pPr>
            <a:r>
              <a:rPr lang="de-DE" sz="1600" b="1">
                <a:solidFill>
                  <a:srgbClr val="008000"/>
                </a:solidFill>
                <a:sym typeface="Symbol" pitchFamily="18" charset="2"/>
              </a:rPr>
              <a:t>Pulse height measurement on both ends of the wire. Because of resisitvity of the wire, both ends see different charge</a:t>
            </a:r>
            <a:r>
              <a:rPr lang="de-DE" sz="1600" b="1">
                <a:solidFill>
                  <a:srgbClr val="009900"/>
                </a:solidFill>
                <a:sym typeface="Symbol" pitchFamily="18" charset="2"/>
              </a:rPr>
              <a:t>.</a:t>
            </a:r>
          </a:p>
          <a:p>
            <a:pPr>
              <a:spcBef>
                <a:spcPct val="50000"/>
              </a:spcBef>
            </a:pPr>
            <a:r>
              <a:rPr lang="de-DE" sz="1600" b="1">
                <a:solidFill>
                  <a:srgbClr val="002060"/>
                </a:solidFill>
                <a:sym typeface="Symbol" pitchFamily="18" charset="2"/>
              </a:rPr>
              <a:t>Segmenting of the cathode into strips or pads:</a:t>
            </a:r>
          </a:p>
          <a:p>
            <a:pPr>
              <a:spcBef>
                <a:spcPct val="50000"/>
              </a:spcBef>
              <a:buFont typeface="Wingdings" pitchFamily="2" charset="2"/>
              <a:buNone/>
            </a:pPr>
            <a:r>
              <a:rPr lang="de-DE" sz="1600" b="1">
                <a:solidFill>
                  <a:srgbClr val="008000"/>
                </a:solidFill>
                <a:sym typeface="Symbol" pitchFamily="18" charset="2"/>
              </a:rPr>
              <a:t>The movement of the charges induces a signal on the wire AND on the cathode. By segmentation of  the cathode plane and charge interpolation, resolutions of 50m can be achieved.</a:t>
            </a:r>
          </a:p>
          <a:p>
            <a:pPr>
              <a:lnSpc>
                <a:spcPct val="70000"/>
              </a:lnSpc>
              <a:spcBef>
                <a:spcPct val="50000"/>
              </a:spcBef>
              <a:buFont typeface="Wingdings" pitchFamily="2" charset="2"/>
              <a:buNone/>
            </a:pPr>
            <a:endParaRPr lang="de-DE" sz="1600" b="1">
              <a:solidFill>
                <a:schemeClr val="accent2"/>
              </a:solidFill>
            </a:endParaRPr>
          </a:p>
          <a:p>
            <a:pPr>
              <a:lnSpc>
                <a:spcPct val="70000"/>
              </a:lnSpc>
              <a:spcBef>
                <a:spcPct val="50000"/>
              </a:spcBef>
            </a:pPr>
            <a:endParaRPr lang="de-DE" sz="1600" b="1">
              <a:solidFill>
                <a:schemeClr val="accent2"/>
              </a:solidFill>
            </a:endParaRPr>
          </a:p>
        </p:txBody>
      </p:sp>
      <p:pic>
        <p:nvPicPr>
          <p:cNvPr id="33796" name="Picture 4" descr="det1"/>
          <p:cNvPicPr>
            <a:picLocks noChangeAspect="1" noChangeArrowheads="1"/>
          </p:cNvPicPr>
          <p:nvPr/>
        </p:nvPicPr>
        <p:blipFill>
          <a:blip r:embed="rId3" cstate="print"/>
          <a:srcRect/>
          <a:stretch>
            <a:fillRect/>
          </a:stretch>
        </p:blipFill>
        <p:spPr bwMode="auto">
          <a:xfrm>
            <a:off x="0" y="3124200"/>
            <a:ext cx="4572000" cy="3076575"/>
          </a:xfrm>
          <a:prstGeom prst="rect">
            <a:avLst/>
          </a:prstGeom>
          <a:noFill/>
          <a:ln w="9525">
            <a:noFill/>
            <a:miter lim="800000"/>
            <a:headEnd/>
            <a:tailEnd/>
          </a:ln>
        </p:spPr>
      </p:pic>
      <p:sp>
        <p:nvSpPr>
          <p:cNvPr id="33797" name="Line 6"/>
          <p:cNvSpPr>
            <a:spLocks noChangeShapeType="1"/>
          </p:cNvSpPr>
          <p:nvPr/>
        </p:nvSpPr>
        <p:spPr bwMode="auto">
          <a:xfrm flipV="1">
            <a:off x="2971800" y="2971800"/>
            <a:ext cx="0" cy="3429000"/>
          </a:xfrm>
          <a:prstGeom prst="line">
            <a:avLst/>
          </a:prstGeom>
          <a:noFill/>
          <a:ln w="38100">
            <a:solidFill>
              <a:srgbClr val="FF0000"/>
            </a:solidFill>
            <a:round/>
            <a:headEnd/>
            <a:tailEnd type="triangle" w="med" len="med"/>
          </a:ln>
        </p:spPr>
        <p:txBody>
          <a:bodyPr/>
          <a:lstStyle/>
          <a:p>
            <a:endParaRPr lang="en-US"/>
          </a:p>
        </p:txBody>
      </p:sp>
      <p:sp>
        <p:nvSpPr>
          <p:cNvPr id="33798" name="Line 7"/>
          <p:cNvSpPr>
            <a:spLocks noChangeShapeType="1"/>
          </p:cNvSpPr>
          <p:nvPr/>
        </p:nvSpPr>
        <p:spPr bwMode="auto">
          <a:xfrm>
            <a:off x="2971800" y="3810000"/>
            <a:ext cx="76200" cy="381000"/>
          </a:xfrm>
          <a:prstGeom prst="line">
            <a:avLst/>
          </a:prstGeom>
          <a:noFill/>
          <a:ln w="9525">
            <a:solidFill>
              <a:schemeClr val="tx1"/>
            </a:solidFill>
            <a:round/>
            <a:headEnd/>
            <a:tailEnd type="triangle" w="med" len="med"/>
          </a:ln>
        </p:spPr>
        <p:txBody>
          <a:bodyPr/>
          <a:lstStyle/>
          <a:p>
            <a:endParaRPr lang="en-US"/>
          </a:p>
        </p:txBody>
      </p:sp>
      <p:sp>
        <p:nvSpPr>
          <p:cNvPr id="33799" name="Line 8"/>
          <p:cNvSpPr>
            <a:spLocks noChangeShapeType="1"/>
          </p:cNvSpPr>
          <p:nvPr/>
        </p:nvSpPr>
        <p:spPr bwMode="auto">
          <a:xfrm>
            <a:off x="2971800" y="3581400"/>
            <a:ext cx="76200" cy="381000"/>
          </a:xfrm>
          <a:prstGeom prst="line">
            <a:avLst/>
          </a:prstGeom>
          <a:noFill/>
          <a:ln w="9525">
            <a:solidFill>
              <a:schemeClr val="tx1"/>
            </a:solidFill>
            <a:round/>
            <a:headEnd/>
            <a:tailEnd type="triangle" w="med" len="med"/>
          </a:ln>
        </p:spPr>
        <p:txBody>
          <a:bodyPr/>
          <a:lstStyle/>
          <a:p>
            <a:endParaRPr lang="en-US"/>
          </a:p>
        </p:txBody>
      </p:sp>
      <p:sp>
        <p:nvSpPr>
          <p:cNvPr id="33800" name="Line 9"/>
          <p:cNvSpPr>
            <a:spLocks noChangeShapeType="1"/>
          </p:cNvSpPr>
          <p:nvPr/>
        </p:nvSpPr>
        <p:spPr bwMode="auto">
          <a:xfrm flipV="1">
            <a:off x="2971800" y="4495800"/>
            <a:ext cx="76200" cy="152400"/>
          </a:xfrm>
          <a:prstGeom prst="line">
            <a:avLst/>
          </a:prstGeom>
          <a:noFill/>
          <a:ln w="9525">
            <a:solidFill>
              <a:schemeClr val="tx1"/>
            </a:solidFill>
            <a:round/>
            <a:headEnd/>
            <a:tailEnd type="triangle" w="med" len="med"/>
          </a:ln>
        </p:spPr>
        <p:txBody>
          <a:bodyPr/>
          <a:lstStyle/>
          <a:p>
            <a:endParaRPr lang="en-US"/>
          </a:p>
        </p:txBody>
      </p:sp>
      <p:sp>
        <p:nvSpPr>
          <p:cNvPr id="33801" name="Line 10"/>
          <p:cNvSpPr>
            <a:spLocks noChangeShapeType="1"/>
          </p:cNvSpPr>
          <p:nvPr/>
        </p:nvSpPr>
        <p:spPr bwMode="auto">
          <a:xfrm>
            <a:off x="2971800" y="4191000"/>
            <a:ext cx="76200" cy="152400"/>
          </a:xfrm>
          <a:prstGeom prst="line">
            <a:avLst/>
          </a:prstGeom>
          <a:noFill/>
          <a:ln w="9525">
            <a:solidFill>
              <a:schemeClr val="tx1"/>
            </a:solidFill>
            <a:round/>
            <a:headEnd/>
            <a:tailEnd type="triangle" w="med" len="med"/>
          </a:ln>
        </p:spPr>
        <p:txBody>
          <a:bodyPr/>
          <a:lstStyle/>
          <a:p>
            <a:endParaRPr lang="en-US"/>
          </a:p>
        </p:txBody>
      </p:sp>
      <p:sp>
        <p:nvSpPr>
          <p:cNvPr id="33802" name="Line 11"/>
          <p:cNvSpPr>
            <a:spLocks noChangeShapeType="1"/>
          </p:cNvSpPr>
          <p:nvPr/>
        </p:nvSpPr>
        <p:spPr bwMode="auto">
          <a:xfrm flipV="1">
            <a:off x="2971800" y="4953000"/>
            <a:ext cx="76200" cy="381000"/>
          </a:xfrm>
          <a:prstGeom prst="line">
            <a:avLst/>
          </a:prstGeom>
          <a:noFill/>
          <a:ln w="9525">
            <a:solidFill>
              <a:schemeClr val="tx1"/>
            </a:solidFill>
            <a:round/>
            <a:headEnd/>
            <a:tailEnd type="triangle" w="med" len="med"/>
          </a:ln>
        </p:spPr>
        <p:txBody>
          <a:bodyPr/>
          <a:lstStyle/>
          <a:p>
            <a:endParaRPr lang="en-US"/>
          </a:p>
        </p:txBody>
      </p:sp>
      <p:sp>
        <p:nvSpPr>
          <p:cNvPr id="33803" name="Line 12"/>
          <p:cNvSpPr>
            <a:spLocks noChangeShapeType="1"/>
          </p:cNvSpPr>
          <p:nvPr/>
        </p:nvSpPr>
        <p:spPr bwMode="auto">
          <a:xfrm flipV="1">
            <a:off x="2971800" y="4648200"/>
            <a:ext cx="76200" cy="304800"/>
          </a:xfrm>
          <a:prstGeom prst="line">
            <a:avLst/>
          </a:prstGeom>
          <a:noFill/>
          <a:ln w="9525">
            <a:solidFill>
              <a:schemeClr val="tx1"/>
            </a:solidFill>
            <a:round/>
            <a:headEnd/>
            <a:tailEnd type="triangle" w="med" len="med"/>
          </a:ln>
        </p:spPr>
        <p:txBody>
          <a:bodyPr/>
          <a:lstStyle/>
          <a:p>
            <a:endParaRPr lang="en-US"/>
          </a:p>
        </p:txBody>
      </p:sp>
      <p:sp>
        <p:nvSpPr>
          <p:cNvPr id="33804" name="Line 13"/>
          <p:cNvSpPr>
            <a:spLocks noChangeShapeType="1"/>
          </p:cNvSpPr>
          <p:nvPr/>
        </p:nvSpPr>
        <p:spPr bwMode="auto">
          <a:xfrm flipV="1">
            <a:off x="1905000" y="914400"/>
            <a:ext cx="0" cy="1524000"/>
          </a:xfrm>
          <a:prstGeom prst="line">
            <a:avLst/>
          </a:prstGeom>
          <a:noFill/>
          <a:ln w="28575">
            <a:solidFill>
              <a:srgbClr val="FF0000"/>
            </a:solidFill>
            <a:round/>
            <a:headEnd/>
            <a:tailEnd type="triangle" w="med" len="med"/>
          </a:ln>
        </p:spPr>
        <p:txBody>
          <a:bodyPr/>
          <a:lstStyle/>
          <a:p>
            <a:endParaRPr lang="en-US"/>
          </a:p>
        </p:txBody>
      </p:sp>
      <p:sp>
        <p:nvSpPr>
          <p:cNvPr id="33805" name="Footer Placeholder 15"/>
          <p:cNvSpPr>
            <a:spLocks noGrp="1"/>
          </p:cNvSpPr>
          <p:nvPr>
            <p:ph type="ftr" sz="quarter" idx="11"/>
          </p:nvPr>
        </p:nvSpPr>
        <p:spPr>
          <a:noFill/>
        </p:spPr>
        <p:txBody>
          <a:bodyPr/>
          <a:lstStyle/>
          <a:p>
            <a:r>
              <a:rPr lang="en-US" smtClean="0"/>
              <a:t>W. Riegler/CERN</a:t>
            </a:r>
          </a:p>
        </p:txBody>
      </p:sp>
      <p:sp>
        <p:nvSpPr>
          <p:cNvPr id="33806" name="Slide Number Placeholder 14"/>
          <p:cNvSpPr>
            <a:spLocks noGrp="1"/>
          </p:cNvSpPr>
          <p:nvPr>
            <p:ph type="sldNum" sz="quarter" idx="12"/>
          </p:nvPr>
        </p:nvSpPr>
        <p:spPr>
          <a:noFill/>
        </p:spPr>
        <p:txBody>
          <a:bodyPr/>
          <a:lstStyle/>
          <a:p>
            <a:fld id="{8ACDE34D-8FCF-48C4-8C91-7B61C7C4122F}" type="slidenum">
              <a:rPr lang="en-US" smtClean="0"/>
              <a:pPr/>
              <a:t>11</a:t>
            </a:fld>
            <a:endParaRPr lang="en-US" smtClean="0"/>
          </a:p>
        </p:txBody>
      </p:sp>
      <p:sp>
        <p:nvSpPr>
          <p:cNvPr id="33807" name="Text Box 9"/>
          <p:cNvSpPr txBox="1">
            <a:spLocks noChangeArrowheads="1"/>
          </p:cNvSpPr>
          <p:nvPr/>
        </p:nvSpPr>
        <p:spPr bwMode="auto">
          <a:xfrm>
            <a:off x="0" y="0"/>
            <a:ext cx="9144000" cy="523875"/>
          </a:xfrm>
          <a:prstGeom prst="rect">
            <a:avLst/>
          </a:prstGeom>
          <a:noFill/>
          <a:ln w="9525">
            <a:noFill/>
            <a:miter lim="800000"/>
            <a:headEnd/>
            <a:tailEnd/>
          </a:ln>
        </p:spPr>
        <p:txBody>
          <a:bodyPr>
            <a:spAutoFit/>
          </a:bodyPr>
          <a:lstStyle/>
          <a:p>
            <a:pPr algn="ctr"/>
            <a:r>
              <a:rPr lang="en-US" sz="2800" b="1">
                <a:solidFill>
                  <a:srgbClr val="FF0000"/>
                </a:solidFill>
              </a:rPr>
              <a:t>Multi Wire Proportional Chamber</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4"/>
          <p:cNvPicPr>
            <a:picLocks noChangeAspect="1" noChangeArrowheads="1"/>
          </p:cNvPicPr>
          <p:nvPr/>
        </p:nvPicPr>
        <p:blipFill>
          <a:blip r:embed="rId2" cstate="print"/>
          <a:srcRect/>
          <a:stretch>
            <a:fillRect/>
          </a:stretch>
        </p:blipFill>
        <p:spPr bwMode="auto">
          <a:xfrm>
            <a:off x="609600" y="3352800"/>
            <a:ext cx="7467600" cy="3170238"/>
          </a:xfrm>
          <a:prstGeom prst="rect">
            <a:avLst/>
          </a:prstGeom>
          <a:noFill/>
          <a:ln w="9525">
            <a:noFill/>
            <a:miter lim="800000"/>
            <a:headEnd/>
            <a:tailEnd/>
          </a:ln>
        </p:spPr>
      </p:pic>
      <p:pic>
        <p:nvPicPr>
          <p:cNvPr id="34819" name="Picture 5" descr="det1"/>
          <p:cNvPicPr>
            <a:picLocks noChangeAspect="1" noChangeArrowheads="1"/>
          </p:cNvPicPr>
          <p:nvPr/>
        </p:nvPicPr>
        <p:blipFill>
          <a:blip r:embed="rId3" cstate="print"/>
          <a:srcRect/>
          <a:stretch>
            <a:fillRect/>
          </a:stretch>
        </p:blipFill>
        <p:spPr bwMode="auto">
          <a:xfrm>
            <a:off x="533400" y="609600"/>
            <a:ext cx="3505200" cy="2359025"/>
          </a:xfrm>
          <a:prstGeom prst="rect">
            <a:avLst/>
          </a:prstGeom>
          <a:noFill/>
          <a:ln w="9525">
            <a:noFill/>
            <a:miter lim="800000"/>
            <a:headEnd/>
            <a:tailEnd/>
          </a:ln>
        </p:spPr>
      </p:pic>
      <p:sp>
        <p:nvSpPr>
          <p:cNvPr id="34820" name="Text Box 6"/>
          <p:cNvSpPr txBox="1">
            <a:spLocks noChangeArrowheads="1"/>
          </p:cNvSpPr>
          <p:nvPr/>
        </p:nvSpPr>
        <p:spPr bwMode="auto">
          <a:xfrm>
            <a:off x="4495800" y="838200"/>
            <a:ext cx="4191000" cy="2062163"/>
          </a:xfrm>
          <a:prstGeom prst="rect">
            <a:avLst/>
          </a:prstGeom>
          <a:noFill/>
          <a:ln w="9525">
            <a:noFill/>
            <a:miter lim="800000"/>
            <a:headEnd/>
            <a:tailEnd/>
          </a:ln>
        </p:spPr>
        <p:txBody>
          <a:bodyPr>
            <a:spAutoFit/>
          </a:bodyPr>
          <a:lstStyle/>
          <a:p>
            <a:r>
              <a:rPr lang="en-US" sz="1600" b="1">
                <a:solidFill>
                  <a:srgbClr val="002060"/>
                </a:solidFill>
              </a:rPr>
              <a:t>Cathode strip: </a:t>
            </a:r>
          </a:p>
          <a:p>
            <a:endParaRPr lang="en-US" sz="1600" b="1">
              <a:solidFill>
                <a:schemeClr val="accent2"/>
              </a:solidFill>
            </a:endParaRPr>
          </a:p>
          <a:p>
            <a:r>
              <a:rPr lang="en-US" sz="1600" b="1">
                <a:solidFill>
                  <a:srgbClr val="009900"/>
                </a:solidFill>
              </a:rPr>
              <a:t>Width (1</a:t>
            </a:r>
            <a:r>
              <a:rPr lang="en-US" sz="1600" b="1">
                <a:solidFill>
                  <a:srgbClr val="009900"/>
                </a:solidFill>
                <a:sym typeface="Symbol" pitchFamily="18" charset="2"/>
              </a:rPr>
              <a:t>) </a:t>
            </a:r>
            <a:r>
              <a:rPr lang="en-US" sz="1600" b="1">
                <a:solidFill>
                  <a:srgbClr val="009900"/>
                </a:solidFill>
              </a:rPr>
              <a:t>of the charge distribution </a:t>
            </a:r>
            <a:r>
              <a:rPr lang="en-US" sz="1600" b="1">
                <a:solidFill>
                  <a:srgbClr val="009900"/>
                </a:solidFill>
                <a:sym typeface="Symbol" pitchFamily="18" charset="2"/>
              </a:rPr>
              <a:t> distance between Wire</a:t>
            </a:r>
            <a:r>
              <a:rPr lang="en-US" sz="1600" b="1">
                <a:solidFill>
                  <a:srgbClr val="009900"/>
                </a:solidFill>
                <a:sym typeface="Wingdings" pitchFamily="2" charset="2"/>
              </a:rPr>
              <a:t>s and cathode plane.</a:t>
            </a:r>
          </a:p>
          <a:p>
            <a:endParaRPr lang="en-US" sz="1600" b="1">
              <a:solidFill>
                <a:srgbClr val="009900"/>
              </a:solidFill>
              <a:sym typeface="Symbol" pitchFamily="18" charset="2"/>
            </a:endParaRPr>
          </a:p>
          <a:p>
            <a:r>
              <a:rPr lang="en-US" sz="1600" b="1">
                <a:solidFill>
                  <a:srgbClr val="002060"/>
                </a:solidFill>
                <a:sym typeface="Symbol" pitchFamily="18" charset="2"/>
              </a:rPr>
              <a:t>‘Center of gravity’ defines the particle trajectory. </a:t>
            </a:r>
            <a:endParaRPr lang="en-US" sz="1600" b="1">
              <a:solidFill>
                <a:srgbClr val="002060"/>
              </a:solidFill>
            </a:endParaRPr>
          </a:p>
        </p:txBody>
      </p:sp>
      <p:sp>
        <p:nvSpPr>
          <p:cNvPr id="34821" name="Line 7"/>
          <p:cNvSpPr>
            <a:spLocks noChangeShapeType="1"/>
          </p:cNvSpPr>
          <p:nvPr/>
        </p:nvSpPr>
        <p:spPr bwMode="auto">
          <a:xfrm>
            <a:off x="5791200" y="3429000"/>
            <a:ext cx="0" cy="457200"/>
          </a:xfrm>
          <a:prstGeom prst="line">
            <a:avLst/>
          </a:prstGeom>
          <a:noFill/>
          <a:ln w="28575">
            <a:solidFill>
              <a:srgbClr val="FF0000"/>
            </a:solidFill>
            <a:round/>
            <a:headEnd/>
            <a:tailEnd type="triangle" w="med" len="med"/>
          </a:ln>
        </p:spPr>
        <p:txBody>
          <a:bodyPr/>
          <a:lstStyle/>
          <a:p>
            <a:endParaRPr lang="en-US"/>
          </a:p>
        </p:txBody>
      </p:sp>
      <p:sp>
        <p:nvSpPr>
          <p:cNvPr id="34822" name="Text Box 8"/>
          <p:cNvSpPr txBox="1">
            <a:spLocks noChangeArrowheads="1"/>
          </p:cNvSpPr>
          <p:nvPr/>
        </p:nvSpPr>
        <p:spPr bwMode="auto">
          <a:xfrm>
            <a:off x="5105400" y="3048000"/>
            <a:ext cx="1136650" cy="338138"/>
          </a:xfrm>
          <a:prstGeom prst="rect">
            <a:avLst/>
          </a:prstGeom>
          <a:noFill/>
          <a:ln w="9525">
            <a:noFill/>
            <a:miter lim="800000"/>
            <a:headEnd/>
            <a:tailEnd/>
          </a:ln>
        </p:spPr>
        <p:txBody>
          <a:bodyPr wrap="none">
            <a:spAutoFit/>
          </a:bodyPr>
          <a:lstStyle/>
          <a:p>
            <a:r>
              <a:rPr lang="en-US" sz="1600"/>
              <a:t>Avalanche</a:t>
            </a:r>
          </a:p>
        </p:txBody>
      </p:sp>
      <p:sp>
        <p:nvSpPr>
          <p:cNvPr id="34823" name="Rectangle 11"/>
          <p:cNvSpPr>
            <a:spLocks noChangeArrowheads="1"/>
          </p:cNvSpPr>
          <p:nvPr/>
        </p:nvSpPr>
        <p:spPr bwMode="auto">
          <a:xfrm>
            <a:off x="5486400" y="4191000"/>
            <a:ext cx="381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4824" name="Rectangle 12"/>
          <p:cNvSpPr>
            <a:spLocks noChangeArrowheads="1"/>
          </p:cNvSpPr>
          <p:nvPr/>
        </p:nvSpPr>
        <p:spPr bwMode="auto">
          <a:xfrm>
            <a:off x="6019800" y="4267200"/>
            <a:ext cx="381000" cy="2286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4825" name="Rectangle 13"/>
          <p:cNvSpPr>
            <a:spLocks noChangeArrowheads="1"/>
          </p:cNvSpPr>
          <p:nvPr/>
        </p:nvSpPr>
        <p:spPr bwMode="auto">
          <a:xfrm>
            <a:off x="4953000" y="4343400"/>
            <a:ext cx="381000" cy="152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4826" name="Footer Placeholder 11"/>
          <p:cNvSpPr>
            <a:spLocks noGrp="1"/>
          </p:cNvSpPr>
          <p:nvPr>
            <p:ph type="ftr" sz="quarter" idx="11"/>
          </p:nvPr>
        </p:nvSpPr>
        <p:spPr>
          <a:noFill/>
        </p:spPr>
        <p:txBody>
          <a:bodyPr/>
          <a:lstStyle/>
          <a:p>
            <a:r>
              <a:rPr lang="en-US" smtClean="0"/>
              <a:t>W. Riegler/CERN</a:t>
            </a:r>
          </a:p>
        </p:txBody>
      </p:sp>
      <p:sp>
        <p:nvSpPr>
          <p:cNvPr id="34827" name="Slide Number Placeholder 10"/>
          <p:cNvSpPr>
            <a:spLocks noGrp="1"/>
          </p:cNvSpPr>
          <p:nvPr>
            <p:ph type="sldNum" sz="quarter" idx="12"/>
          </p:nvPr>
        </p:nvSpPr>
        <p:spPr>
          <a:noFill/>
        </p:spPr>
        <p:txBody>
          <a:bodyPr/>
          <a:lstStyle/>
          <a:p>
            <a:fld id="{0A1CB487-9562-4468-95B4-281FBA54C985}" type="slidenum">
              <a:rPr lang="en-US" smtClean="0"/>
              <a:pPr/>
              <a:t>12</a:t>
            </a:fld>
            <a:endParaRPr lang="en-US" smtClean="0"/>
          </a:p>
        </p:txBody>
      </p:sp>
      <p:sp>
        <p:nvSpPr>
          <p:cNvPr id="34828" name="Text Box 9"/>
          <p:cNvSpPr txBox="1">
            <a:spLocks noChangeArrowheads="1"/>
          </p:cNvSpPr>
          <p:nvPr/>
        </p:nvSpPr>
        <p:spPr bwMode="auto">
          <a:xfrm>
            <a:off x="0" y="0"/>
            <a:ext cx="9144000" cy="523875"/>
          </a:xfrm>
          <a:prstGeom prst="rect">
            <a:avLst/>
          </a:prstGeom>
          <a:noFill/>
          <a:ln w="9525">
            <a:noFill/>
            <a:miter lim="800000"/>
            <a:headEnd/>
            <a:tailEnd/>
          </a:ln>
        </p:spPr>
        <p:txBody>
          <a:bodyPr>
            <a:spAutoFit/>
          </a:bodyPr>
          <a:lstStyle/>
          <a:p>
            <a:pPr algn="ctr"/>
            <a:r>
              <a:rPr lang="en-US" sz="2800" b="1">
                <a:solidFill>
                  <a:srgbClr val="FF0000"/>
                </a:solidFill>
              </a:rPr>
              <a:t>Multi Wire Proportional Chamber</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11"/>
          <p:cNvPicPr>
            <a:picLocks noChangeAspect="1" noChangeArrowheads="1"/>
          </p:cNvPicPr>
          <p:nvPr/>
        </p:nvPicPr>
        <p:blipFill>
          <a:blip r:embed="rId2" cstate="print"/>
          <a:srcRect/>
          <a:stretch>
            <a:fillRect/>
          </a:stretch>
        </p:blipFill>
        <p:spPr bwMode="auto">
          <a:xfrm>
            <a:off x="381000" y="152400"/>
            <a:ext cx="7848600" cy="3070225"/>
          </a:xfrm>
          <a:prstGeom prst="rect">
            <a:avLst/>
          </a:prstGeom>
          <a:noFill/>
          <a:ln w="9525" algn="ctr">
            <a:noFill/>
            <a:miter lim="800000"/>
            <a:headEnd/>
            <a:tailEnd/>
          </a:ln>
        </p:spPr>
      </p:pic>
      <p:sp>
        <p:nvSpPr>
          <p:cNvPr id="35843" name="Text Box 2"/>
          <p:cNvSpPr txBox="1">
            <a:spLocks noChangeArrowheads="1"/>
          </p:cNvSpPr>
          <p:nvPr/>
        </p:nvSpPr>
        <p:spPr bwMode="auto">
          <a:xfrm>
            <a:off x="381000" y="152400"/>
            <a:ext cx="2781300" cy="523875"/>
          </a:xfrm>
          <a:prstGeom prst="rect">
            <a:avLst/>
          </a:prstGeom>
          <a:noFill/>
          <a:ln w="9525">
            <a:noFill/>
            <a:miter lim="800000"/>
            <a:headEnd/>
            <a:tailEnd/>
          </a:ln>
        </p:spPr>
        <p:txBody>
          <a:bodyPr wrap="none">
            <a:spAutoFit/>
          </a:bodyPr>
          <a:lstStyle/>
          <a:p>
            <a:r>
              <a:rPr lang="en-US" sz="2800" b="1">
                <a:solidFill>
                  <a:srgbClr val="FF0000"/>
                </a:solidFill>
              </a:rPr>
              <a:t>Drift Chambers</a:t>
            </a:r>
            <a:endParaRPr lang="en-US" sz="2800" b="1">
              <a:solidFill>
                <a:srgbClr val="FF0000"/>
              </a:solidFill>
              <a:sym typeface="Symbol" pitchFamily="18" charset="2"/>
            </a:endParaRPr>
          </a:p>
        </p:txBody>
      </p:sp>
      <p:pic>
        <p:nvPicPr>
          <p:cNvPr id="35844" name="Picture 10"/>
          <p:cNvPicPr>
            <a:picLocks noChangeAspect="1" noChangeArrowheads="1"/>
          </p:cNvPicPr>
          <p:nvPr/>
        </p:nvPicPr>
        <p:blipFill>
          <a:blip r:embed="rId3" cstate="print">
            <a:lum bright="70000" contrast="-70000"/>
          </a:blip>
          <a:srcRect/>
          <a:stretch>
            <a:fillRect/>
          </a:stretch>
        </p:blipFill>
        <p:spPr bwMode="auto">
          <a:xfrm>
            <a:off x="8089900" y="6697663"/>
            <a:ext cx="1033463" cy="134937"/>
          </a:xfrm>
          <a:prstGeom prst="rect">
            <a:avLst/>
          </a:prstGeom>
          <a:noFill/>
          <a:ln w="9525" algn="ctr">
            <a:noFill/>
            <a:miter lim="800000"/>
            <a:headEnd/>
            <a:tailEnd/>
          </a:ln>
        </p:spPr>
      </p:pic>
      <p:sp>
        <p:nvSpPr>
          <p:cNvPr id="35845" name="Text Box 12"/>
          <p:cNvSpPr txBox="1">
            <a:spLocks noChangeArrowheads="1"/>
          </p:cNvSpPr>
          <p:nvPr/>
        </p:nvSpPr>
        <p:spPr bwMode="auto">
          <a:xfrm>
            <a:off x="533400" y="3352800"/>
            <a:ext cx="7772400" cy="2892425"/>
          </a:xfrm>
          <a:prstGeom prst="rect">
            <a:avLst/>
          </a:prstGeom>
          <a:noFill/>
          <a:ln w="9525">
            <a:noFill/>
            <a:miter lim="800000"/>
            <a:headEnd/>
            <a:tailEnd/>
          </a:ln>
        </p:spPr>
        <p:txBody>
          <a:bodyPr>
            <a:spAutoFit/>
          </a:bodyPr>
          <a:lstStyle/>
          <a:p>
            <a:r>
              <a:rPr lang="en-US" sz="1400" b="1">
                <a:solidFill>
                  <a:srgbClr val="002060"/>
                </a:solidFill>
              </a:rPr>
              <a:t>In an alternating sequence of wires with different potentials one finds an electric field between the ‘sense wires’ and ‘field wires’.</a:t>
            </a:r>
          </a:p>
          <a:p>
            <a:endParaRPr lang="en-US" sz="1400" b="1">
              <a:solidFill>
                <a:schemeClr val="accent2"/>
              </a:solidFill>
            </a:endParaRPr>
          </a:p>
          <a:p>
            <a:r>
              <a:rPr lang="en-US" sz="1400" b="1">
                <a:solidFill>
                  <a:srgbClr val="008000"/>
                </a:solidFill>
              </a:rPr>
              <a:t>The electrons are moving to the sense wires  and produce an avalanche which induces a signal that is read out by electronics. </a:t>
            </a:r>
          </a:p>
          <a:p>
            <a:endParaRPr lang="en-US" sz="1400" b="1">
              <a:solidFill>
                <a:srgbClr val="009900"/>
              </a:solidFill>
            </a:endParaRPr>
          </a:p>
          <a:p>
            <a:r>
              <a:rPr lang="en-US" sz="1400" b="1">
                <a:solidFill>
                  <a:srgbClr val="002060"/>
                </a:solidFill>
              </a:rPr>
              <a:t>The time between the passage of the particle and the arrival of the electrons at the wire is measured.</a:t>
            </a:r>
          </a:p>
          <a:p>
            <a:endParaRPr lang="en-US" sz="1400" b="1">
              <a:solidFill>
                <a:schemeClr val="accent2"/>
              </a:solidFill>
            </a:endParaRPr>
          </a:p>
          <a:p>
            <a:r>
              <a:rPr lang="en-US" sz="1400" b="1">
                <a:solidFill>
                  <a:srgbClr val="008000"/>
                </a:solidFill>
              </a:rPr>
              <a:t>The drift time T is a measure of the position of the particle !</a:t>
            </a:r>
          </a:p>
          <a:p>
            <a:endParaRPr lang="en-US" sz="1400" b="1">
              <a:solidFill>
                <a:srgbClr val="009900"/>
              </a:solidFill>
            </a:endParaRPr>
          </a:p>
          <a:p>
            <a:r>
              <a:rPr lang="en-US" sz="1400" b="1">
                <a:solidFill>
                  <a:srgbClr val="002060"/>
                </a:solidFill>
              </a:rPr>
              <a:t>By measuring the drift time, the wire distance can be increased (compared to the Multi Wire Proportional Chamber) </a:t>
            </a:r>
            <a:r>
              <a:rPr lang="en-US" sz="1400" b="1">
                <a:solidFill>
                  <a:srgbClr val="002060"/>
                </a:solidFill>
                <a:sym typeface="Wingdings" pitchFamily="2" charset="2"/>
              </a:rPr>
              <a:t> save electronics channels !</a:t>
            </a:r>
            <a:endParaRPr lang="en-US" sz="1400" b="1">
              <a:solidFill>
                <a:srgbClr val="002060"/>
              </a:solidFill>
            </a:endParaRPr>
          </a:p>
        </p:txBody>
      </p:sp>
      <p:sp>
        <p:nvSpPr>
          <p:cNvPr id="35846" name="Line 13"/>
          <p:cNvSpPr>
            <a:spLocks noChangeShapeType="1"/>
          </p:cNvSpPr>
          <p:nvPr/>
        </p:nvSpPr>
        <p:spPr bwMode="auto">
          <a:xfrm>
            <a:off x="3505200" y="1752600"/>
            <a:ext cx="381000" cy="0"/>
          </a:xfrm>
          <a:prstGeom prst="line">
            <a:avLst/>
          </a:prstGeom>
          <a:noFill/>
          <a:ln w="9525">
            <a:solidFill>
              <a:srgbClr val="FF0000"/>
            </a:solidFill>
            <a:round/>
            <a:headEnd/>
            <a:tailEnd type="triangle" w="med" len="med"/>
          </a:ln>
        </p:spPr>
        <p:txBody>
          <a:bodyPr/>
          <a:lstStyle/>
          <a:p>
            <a:endParaRPr lang="en-US"/>
          </a:p>
        </p:txBody>
      </p:sp>
      <p:sp>
        <p:nvSpPr>
          <p:cNvPr id="35847" name="Line 14"/>
          <p:cNvSpPr>
            <a:spLocks noChangeShapeType="1"/>
          </p:cNvSpPr>
          <p:nvPr/>
        </p:nvSpPr>
        <p:spPr bwMode="auto">
          <a:xfrm flipH="1">
            <a:off x="4038600" y="1752600"/>
            <a:ext cx="381000" cy="0"/>
          </a:xfrm>
          <a:prstGeom prst="line">
            <a:avLst/>
          </a:prstGeom>
          <a:noFill/>
          <a:ln w="9525">
            <a:solidFill>
              <a:srgbClr val="FF0000"/>
            </a:solidFill>
            <a:round/>
            <a:headEnd/>
            <a:tailEnd type="triangle" w="med" len="med"/>
          </a:ln>
        </p:spPr>
        <p:txBody>
          <a:bodyPr/>
          <a:lstStyle/>
          <a:p>
            <a:endParaRPr lang="en-US"/>
          </a:p>
        </p:txBody>
      </p:sp>
      <p:sp>
        <p:nvSpPr>
          <p:cNvPr id="35848" name="Line 15"/>
          <p:cNvSpPr>
            <a:spLocks noChangeShapeType="1"/>
          </p:cNvSpPr>
          <p:nvPr/>
        </p:nvSpPr>
        <p:spPr bwMode="auto">
          <a:xfrm>
            <a:off x="2362200" y="1752600"/>
            <a:ext cx="381000" cy="0"/>
          </a:xfrm>
          <a:prstGeom prst="line">
            <a:avLst/>
          </a:prstGeom>
          <a:noFill/>
          <a:ln w="9525">
            <a:solidFill>
              <a:srgbClr val="FF0000"/>
            </a:solidFill>
            <a:round/>
            <a:headEnd/>
            <a:tailEnd type="triangle" w="med" len="med"/>
          </a:ln>
        </p:spPr>
        <p:txBody>
          <a:bodyPr/>
          <a:lstStyle/>
          <a:p>
            <a:endParaRPr lang="en-US"/>
          </a:p>
        </p:txBody>
      </p:sp>
      <p:sp>
        <p:nvSpPr>
          <p:cNvPr id="35849" name="Line 16"/>
          <p:cNvSpPr>
            <a:spLocks noChangeShapeType="1"/>
          </p:cNvSpPr>
          <p:nvPr/>
        </p:nvSpPr>
        <p:spPr bwMode="auto">
          <a:xfrm>
            <a:off x="4648200" y="1752600"/>
            <a:ext cx="381000" cy="0"/>
          </a:xfrm>
          <a:prstGeom prst="line">
            <a:avLst/>
          </a:prstGeom>
          <a:noFill/>
          <a:ln w="9525">
            <a:solidFill>
              <a:srgbClr val="FF0000"/>
            </a:solidFill>
            <a:round/>
            <a:headEnd/>
            <a:tailEnd type="triangle" w="med" len="med"/>
          </a:ln>
        </p:spPr>
        <p:txBody>
          <a:bodyPr/>
          <a:lstStyle/>
          <a:p>
            <a:endParaRPr lang="en-US"/>
          </a:p>
        </p:txBody>
      </p:sp>
      <p:sp>
        <p:nvSpPr>
          <p:cNvPr id="35850" name="Line 17"/>
          <p:cNvSpPr>
            <a:spLocks noChangeShapeType="1"/>
          </p:cNvSpPr>
          <p:nvPr/>
        </p:nvSpPr>
        <p:spPr bwMode="auto">
          <a:xfrm flipH="1">
            <a:off x="5181600" y="1752600"/>
            <a:ext cx="381000" cy="0"/>
          </a:xfrm>
          <a:prstGeom prst="line">
            <a:avLst/>
          </a:prstGeom>
          <a:noFill/>
          <a:ln w="9525">
            <a:solidFill>
              <a:srgbClr val="FF0000"/>
            </a:solidFill>
            <a:round/>
            <a:headEnd/>
            <a:tailEnd type="triangle" w="med" len="med"/>
          </a:ln>
        </p:spPr>
        <p:txBody>
          <a:bodyPr/>
          <a:lstStyle/>
          <a:p>
            <a:endParaRPr lang="en-US"/>
          </a:p>
        </p:txBody>
      </p:sp>
      <p:sp>
        <p:nvSpPr>
          <p:cNvPr id="35851" name="Line 18"/>
          <p:cNvSpPr>
            <a:spLocks noChangeShapeType="1"/>
          </p:cNvSpPr>
          <p:nvPr/>
        </p:nvSpPr>
        <p:spPr bwMode="auto">
          <a:xfrm flipH="1">
            <a:off x="2895600" y="1752600"/>
            <a:ext cx="381000" cy="0"/>
          </a:xfrm>
          <a:prstGeom prst="line">
            <a:avLst/>
          </a:prstGeom>
          <a:noFill/>
          <a:ln w="9525">
            <a:solidFill>
              <a:srgbClr val="FF0000"/>
            </a:solidFill>
            <a:round/>
            <a:headEnd/>
            <a:tailEnd type="triangle" w="med" len="med"/>
          </a:ln>
        </p:spPr>
        <p:txBody>
          <a:bodyPr/>
          <a:lstStyle/>
          <a:p>
            <a:endParaRPr lang="en-US"/>
          </a:p>
        </p:txBody>
      </p:sp>
      <p:sp>
        <p:nvSpPr>
          <p:cNvPr id="35852" name="Text Box 19"/>
          <p:cNvSpPr txBox="1">
            <a:spLocks noChangeArrowheads="1"/>
          </p:cNvSpPr>
          <p:nvPr/>
        </p:nvSpPr>
        <p:spPr bwMode="auto">
          <a:xfrm>
            <a:off x="2286000" y="1371600"/>
            <a:ext cx="336550" cy="366713"/>
          </a:xfrm>
          <a:prstGeom prst="rect">
            <a:avLst/>
          </a:prstGeom>
          <a:noFill/>
          <a:ln w="9525">
            <a:noFill/>
            <a:miter lim="800000"/>
            <a:headEnd/>
            <a:tailEnd/>
          </a:ln>
        </p:spPr>
        <p:txBody>
          <a:bodyPr wrap="none">
            <a:spAutoFit/>
          </a:bodyPr>
          <a:lstStyle/>
          <a:p>
            <a:pPr algn="ctr"/>
            <a:r>
              <a:rPr lang="en-US" b="1">
                <a:solidFill>
                  <a:srgbClr val="FF0000"/>
                </a:solidFill>
              </a:rPr>
              <a:t>E</a:t>
            </a:r>
          </a:p>
        </p:txBody>
      </p:sp>
      <p:sp>
        <p:nvSpPr>
          <p:cNvPr id="35853" name="Rectangle 20"/>
          <p:cNvSpPr>
            <a:spLocks noChangeArrowheads="1"/>
          </p:cNvSpPr>
          <p:nvPr/>
        </p:nvSpPr>
        <p:spPr bwMode="auto">
          <a:xfrm>
            <a:off x="2438400" y="2667000"/>
            <a:ext cx="3429000" cy="152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5854" name="Text Box 21"/>
          <p:cNvSpPr txBox="1">
            <a:spLocks noChangeArrowheads="1"/>
          </p:cNvSpPr>
          <p:nvPr/>
        </p:nvSpPr>
        <p:spPr bwMode="auto">
          <a:xfrm>
            <a:off x="6003925" y="2574925"/>
            <a:ext cx="1676400" cy="338138"/>
          </a:xfrm>
          <a:prstGeom prst="rect">
            <a:avLst/>
          </a:prstGeom>
          <a:noFill/>
          <a:ln w="9525">
            <a:noFill/>
            <a:miter lim="800000"/>
            <a:headEnd/>
            <a:tailEnd/>
          </a:ln>
        </p:spPr>
        <p:txBody>
          <a:bodyPr wrap="none">
            <a:spAutoFit/>
          </a:bodyPr>
          <a:lstStyle/>
          <a:p>
            <a:r>
              <a:rPr lang="en-US" sz="1600" b="1">
                <a:solidFill>
                  <a:srgbClr val="FF0000"/>
                </a:solidFill>
              </a:rPr>
              <a:t>Scintillator: t=0</a:t>
            </a:r>
          </a:p>
        </p:txBody>
      </p:sp>
      <p:sp>
        <p:nvSpPr>
          <p:cNvPr id="35855" name="AutoShape 22"/>
          <p:cNvSpPr>
            <a:spLocks noChangeArrowheads="1"/>
          </p:cNvSpPr>
          <p:nvPr/>
        </p:nvSpPr>
        <p:spPr bwMode="auto">
          <a:xfrm rot="-8167398">
            <a:off x="5105400" y="381000"/>
            <a:ext cx="457200" cy="457200"/>
          </a:xfrm>
          <a:prstGeom prst="rtTriangle">
            <a:avLst/>
          </a:prstGeom>
          <a:solidFill>
            <a:schemeClr val="accent1"/>
          </a:solidFill>
          <a:ln w="9525">
            <a:solidFill>
              <a:schemeClr val="tx1"/>
            </a:solidFill>
            <a:miter lim="800000"/>
            <a:headEnd/>
            <a:tailEnd/>
          </a:ln>
        </p:spPr>
        <p:txBody>
          <a:bodyPr wrap="none" anchor="ctr"/>
          <a:lstStyle/>
          <a:p>
            <a:endParaRPr lang="en-US"/>
          </a:p>
        </p:txBody>
      </p:sp>
      <p:sp>
        <p:nvSpPr>
          <p:cNvPr id="35856" name="Line 25"/>
          <p:cNvSpPr>
            <a:spLocks noChangeShapeType="1"/>
          </p:cNvSpPr>
          <p:nvPr/>
        </p:nvSpPr>
        <p:spPr bwMode="auto">
          <a:xfrm flipV="1">
            <a:off x="4572000" y="457200"/>
            <a:ext cx="0" cy="1219200"/>
          </a:xfrm>
          <a:prstGeom prst="line">
            <a:avLst/>
          </a:prstGeom>
          <a:noFill/>
          <a:ln w="9525">
            <a:solidFill>
              <a:schemeClr val="tx1"/>
            </a:solidFill>
            <a:round/>
            <a:headEnd/>
            <a:tailEnd/>
          </a:ln>
        </p:spPr>
        <p:txBody>
          <a:bodyPr/>
          <a:lstStyle/>
          <a:p>
            <a:endParaRPr lang="en-US"/>
          </a:p>
        </p:txBody>
      </p:sp>
      <p:sp>
        <p:nvSpPr>
          <p:cNvPr id="35857" name="Line 26"/>
          <p:cNvSpPr>
            <a:spLocks noChangeShapeType="1"/>
          </p:cNvSpPr>
          <p:nvPr/>
        </p:nvSpPr>
        <p:spPr bwMode="auto">
          <a:xfrm>
            <a:off x="4572000" y="457200"/>
            <a:ext cx="762000" cy="0"/>
          </a:xfrm>
          <a:prstGeom prst="line">
            <a:avLst/>
          </a:prstGeom>
          <a:noFill/>
          <a:ln w="9525">
            <a:solidFill>
              <a:schemeClr val="tx1"/>
            </a:solidFill>
            <a:round/>
            <a:headEnd/>
            <a:tailEnd/>
          </a:ln>
        </p:spPr>
        <p:txBody>
          <a:bodyPr/>
          <a:lstStyle/>
          <a:p>
            <a:endParaRPr lang="en-US"/>
          </a:p>
        </p:txBody>
      </p:sp>
      <p:sp>
        <p:nvSpPr>
          <p:cNvPr id="35858" name="Line 27"/>
          <p:cNvSpPr>
            <a:spLocks noChangeShapeType="1"/>
          </p:cNvSpPr>
          <p:nvPr/>
        </p:nvSpPr>
        <p:spPr bwMode="auto">
          <a:xfrm flipV="1">
            <a:off x="4876800" y="762000"/>
            <a:ext cx="0" cy="609600"/>
          </a:xfrm>
          <a:prstGeom prst="line">
            <a:avLst/>
          </a:prstGeom>
          <a:noFill/>
          <a:ln w="9525">
            <a:solidFill>
              <a:schemeClr val="tx1"/>
            </a:solidFill>
            <a:round/>
            <a:headEnd/>
            <a:tailEnd/>
          </a:ln>
        </p:spPr>
        <p:txBody>
          <a:bodyPr/>
          <a:lstStyle/>
          <a:p>
            <a:endParaRPr lang="en-US"/>
          </a:p>
        </p:txBody>
      </p:sp>
      <p:sp>
        <p:nvSpPr>
          <p:cNvPr id="35859" name="Line 28"/>
          <p:cNvSpPr>
            <a:spLocks noChangeShapeType="1"/>
          </p:cNvSpPr>
          <p:nvPr/>
        </p:nvSpPr>
        <p:spPr bwMode="auto">
          <a:xfrm>
            <a:off x="4876800" y="762000"/>
            <a:ext cx="457200" cy="0"/>
          </a:xfrm>
          <a:prstGeom prst="line">
            <a:avLst/>
          </a:prstGeom>
          <a:noFill/>
          <a:ln w="9525">
            <a:solidFill>
              <a:schemeClr val="tx1"/>
            </a:solidFill>
            <a:round/>
            <a:headEnd/>
            <a:tailEnd/>
          </a:ln>
        </p:spPr>
        <p:txBody>
          <a:bodyPr/>
          <a:lstStyle/>
          <a:p>
            <a:endParaRPr lang="en-US"/>
          </a:p>
        </p:txBody>
      </p:sp>
      <p:sp>
        <p:nvSpPr>
          <p:cNvPr id="35860" name="Line 29"/>
          <p:cNvSpPr>
            <a:spLocks noChangeShapeType="1"/>
          </p:cNvSpPr>
          <p:nvPr/>
        </p:nvSpPr>
        <p:spPr bwMode="auto">
          <a:xfrm>
            <a:off x="5638800" y="609600"/>
            <a:ext cx="381000" cy="0"/>
          </a:xfrm>
          <a:prstGeom prst="line">
            <a:avLst/>
          </a:prstGeom>
          <a:noFill/>
          <a:ln w="9525">
            <a:solidFill>
              <a:schemeClr val="tx1"/>
            </a:solidFill>
            <a:round/>
            <a:headEnd/>
            <a:tailEnd/>
          </a:ln>
        </p:spPr>
        <p:txBody>
          <a:bodyPr/>
          <a:lstStyle/>
          <a:p>
            <a:endParaRPr lang="en-US"/>
          </a:p>
        </p:txBody>
      </p:sp>
      <p:sp>
        <p:nvSpPr>
          <p:cNvPr id="35861" name="Text Box 30"/>
          <p:cNvSpPr txBox="1">
            <a:spLocks noChangeArrowheads="1"/>
          </p:cNvSpPr>
          <p:nvPr/>
        </p:nvSpPr>
        <p:spPr bwMode="auto">
          <a:xfrm>
            <a:off x="6096000" y="457200"/>
            <a:ext cx="1516063" cy="338138"/>
          </a:xfrm>
          <a:prstGeom prst="rect">
            <a:avLst/>
          </a:prstGeom>
          <a:noFill/>
          <a:ln w="9525">
            <a:noFill/>
            <a:miter lim="800000"/>
            <a:headEnd/>
            <a:tailEnd/>
          </a:ln>
        </p:spPr>
        <p:txBody>
          <a:bodyPr wrap="none">
            <a:spAutoFit/>
          </a:bodyPr>
          <a:lstStyle/>
          <a:p>
            <a:r>
              <a:rPr lang="en-US" sz="1600" b="1">
                <a:solidFill>
                  <a:srgbClr val="FF0000"/>
                </a:solidFill>
              </a:rPr>
              <a:t>Amplifier: t=T</a:t>
            </a:r>
          </a:p>
        </p:txBody>
      </p:sp>
      <p:sp>
        <p:nvSpPr>
          <p:cNvPr id="35862" name="Line 31"/>
          <p:cNvSpPr>
            <a:spLocks noChangeShapeType="1"/>
          </p:cNvSpPr>
          <p:nvPr/>
        </p:nvSpPr>
        <p:spPr bwMode="auto">
          <a:xfrm>
            <a:off x="4267200" y="1600200"/>
            <a:ext cx="152400" cy="76200"/>
          </a:xfrm>
          <a:prstGeom prst="line">
            <a:avLst/>
          </a:prstGeom>
          <a:noFill/>
          <a:ln w="9525">
            <a:solidFill>
              <a:schemeClr val="tx1"/>
            </a:solidFill>
            <a:round/>
            <a:headEnd/>
            <a:tailEnd type="triangle" w="med" len="med"/>
          </a:ln>
        </p:spPr>
        <p:txBody>
          <a:bodyPr/>
          <a:lstStyle/>
          <a:p>
            <a:endParaRPr lang="en-US"/>
          </a:p>
        </p:txBody>
      </p:sp>
      <p:sp>
        <p:nvSpPr>
          <p:cNvPr id="35863" name="Line 32"/>
          <p:cNvSpPr>
            <a:spLocks noChangeShapeType="1"/>
          </p:cNvSpPr>
          <p:nvPr/>
        </p:nvSpPr>
        <p:spPr bwMode="auto">
          <a:xfrm>
            <a:off x="4267200" y="1752600"/>
            <a:ext cx="152400" cy="0"/>
          </a:xfrm>
          <a:prstGeom prst="line">
            <a:avLst/>
          </a:prstGeom>
          <a:noFill/>
          <a:ln w="9525">
            <a:solidFill>
              <a:schemeClr val="tx1"/>
            </a:solidFill>
            <a:round/>
            <a:headEnd/>
            <a:tailEnd type="triangle" w="med" len="med"/>
          </a:ln>
        </p:spPr>
        <p:txBody>
          <a:bodyPr/>
          <a:lstStyle/>
          <a:p>
            <a:endParaRPr lang="en-US"/>
          </a:p>
        </p:txBody>
      </p:sp>
      <p:sp>
        <p:nvSpPr>
          <p:cNvPr id="35864" name="Line 33"/>
          <p:cNvSpPr>
            <a:spLocks noChangeShapeType="1"/>
          </p:cNvSpPr>
          <p:nvPr/>
        </p:nvSpPr>
        <p:spPr bwMode="auto">
          <a:xfrm flipV="1">
            <a:off x="4267200" y="1828800"/>
            <a:ext cx="152400" cy="76200"/>
          </a:xfrm>
          <a:prstGeom prst="line">
            <a:avLst/>
          </a:prstGeom>
          <a:noFill/>
          <a:ln w="9525">
            <a:solidFill>
              <a:schemeClr val="tx1"/>
            </a:solidFill>
            <a:round/>
            <a:headEnd/>
            <a:tailEnd type="triangle" w="med" len="med"/>
          </a:ln>
        </p:spPr>
        <p:txBody>
          <a:bodyPr/>
          <a:lstStyle/>
          <a:p>
            <a:endParaRPr lang="en-US"/>
          </a:p>
        </p:txBody>
      </p:sp>
      <p:sp>
        <p:nvSpPr>
          <p:cNvPr id="35865" name="Footer Placeholder 26"/>
          <p:cNvSpPr>
            <a:spLocks noGrp="1"/>
          </p:cNvSpPr>
          <p:nvPr>
            <p:ph type="ftr" sz="quarter" idx="11"/>
          </p:nvPr>
        </p:nvSpPr>
        <p:spPr>
          <a:noFill/>
        </p:spPr>
        <p:txBody>
          <a:bodyPr/>
          <a:lstStyle/>
          <a:p>
            <a:r>
              <a:rPr lang="en-US" smtClean="0"/>
              <a:t>W. Riegler/CERN</a:t>
            </a:r>
          </a:p>
        </p:txBody>
      </p:sp>
      <p:sp>
        <p:nvSpPr>
          <p:cNvPr id="35866" name="Slide Number Placeholder 25"/>
          <p:cNvSpPr>
            <a:spLocks noGrp="1"/>
          </p:cNvSpPr>
          <p:nvPr>
            <p:ph type="sldNum" sz="quarter" idx="12"/>
          </p:nvPr>
        </p:nvSpPr>
        <p:spPr>
          <a:noFill/>
        </p:spPr>
        <p:txBody>
          <a:bodyPr/>
          <a:lstStyle/>
          <a:p>
            <a:fld id="{7255FDA1-19B3-4D66-9060-880E57CE818E}" type="slidenum">
              <a:rPr lang="en-US" smtClean="0"/>
              <a:pPr/>
              <a:t>13</a:t>
            </a:fld>
            <a:endParaRPr lang="en-US"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5"/>
          <p:cNvGraphicFramePr>
            <a:graphicFrameLocks noChangeAspect="1"/>
          </p:cNvGraphicFramePr>
          <p:nvPr/>
        </p:nvGraphicFramePr>
        <p:xfrm>
          <a:off x="646113" y="1127125"/>
          <a:ext cx="2581275" cy="1238250"/>
        </p:xfrm>
        <a:graphic>
          <a:graphicData uri="http://schemas.openxmlformats.org/presentationml/2006/ole">
            <p:oleObj spid="_x0000_s99330" name="Ulead Image Editor Image" r:id="rId3" imgW="2234188" imgH="1027091" progId="">
              <p:embed/>
            </p:oleObj>
          </a:graphicData>
        </a:graphic>
      </p:graphicFrame>
      <p:graphicFrame>
        <p:nvGraphicFramePr>
          <p:cNvPr id="2051" name="Object 6"/>
          <p:cNvGraphicFramePr>
            <a:graphicFrameLocks noChangeAspect="1"/>
          </p:cNvGraphicFramePr>
          <p:nvPr/>
        </p:nvGraphicFramePr>
        <p:xfrm>
          <a:off x="3378200" y="1014413"/>
          <a:ext cx="3962400" cy="1423987"/>
        </p:xfrm>
        <a:graphic>
          <a:graphicData uri="http://schemas.openxmlformats.org/presentationml/2006/ole">
            <p:oleObj spid="_x0000_s99331" name="Ulead Image Editor Image" r:id="rId4" imgW="3797494" imgH="1365507" progId="">
              <p:embed/>
            </p:oleObj>
          </a:graphicData>
        </a:graphic>
      </p:graphicFrame>
      <p:graphicFrame>
        <p:nvGraphicFramePr>
          <p:cNvPr id="2052" name="Object 7"/>
          <p:cNvGraphicFramePr>
            <a:graphicFrameLocks noChangeAspect="1"/>
          </p:cNvGraphicFramePr>
          <p:nvPr/>
        </p:nvGraphicFramePr>
        <p:xfrm>
          <a:off x="781050" y="3003550"/>
          <a:ext cx="2438400" cy="1039813"/>
        </p:xfrm>
        <a:graphic>
          <a:graphicData uri="http://schemas.openxmlformats.org/presentationml/2006/ole">
            <p:oleObj spid="_x0000_s99332" name="Ulead Image Editor Image" r:id="rId5" imgW="1935320" imgH="825870" progId="">
              <p:embed/>
            </p:oleObj>
          </a:graphicData>
        </a:graphic>
      </p:graphicFrame>
      <p:graphicFrame>
        <p:nvGraphicFramePr>
          <p:cNvPr id="2053" name="Object 8"/>
          <p:cNvGraphicFramePr>
            <a:graphicFrameLocks noChangeAspect="1"/>
          </p:cNvGraphicFramePr>
          <p:nvPr/>
        </p:nvGraphicFramePr>
        <p:xfrm>
          <a:off x="3500438" y="2690813"/>
          <a:ext cx="3878262" cy="1423987"/>
        </p:xfrm>
        <a:graphic>
          <a:graphicData uri="http://schemas.openxmlformats.org/presentationml/2006/ole">
            <p:oleObj spid="_x0000_s99333" name="Ulead Image Editor Image" r:id="rId6" imgW="3788672" imgH="1392821" progId="">
              <p:embed/>
            </p:oleObj>
          </a:graphicData>
        </a:graphic>
      </p:graphicFrame>
      <p:graphicFrame>
        <p:nvGraphicFramePr>
          <p:cNvPr id="2054" name="Object 9"/>
          <p:cNvGraphicFramePr>
            <a:graphicFrameLocks noChangeAspect="1"/>
          </p:cNvGraphicFramePr>
          <p:nvPr/>
        </p:nvGraphicFramePr>
        <p:xfrm>
          <a:off x="733425" y="4741863"/>
          <a:ext cx="2798763" cy="1077912"/>
        </p:xfrm>
        <a:graphic>
          <a:graphicData uri="http://schemas.openxmlformats.org/presentationml/2006/ole">
            <p:oleObj spid="_x0000_s99334" name="Ulead Image Editor Image" r:id="rId7" imgW="2301050" imgH="886669" progId="">
              <p:embed/>
            </p:oleObj>
          </a:graphicData>
        </a:graphic>
      </p:graphicFrame>
      <p:graphicFrame>
        <p:nvGraphicFramePr>
          <p:cNvPr id="2055" name="Object 10"/>
          <p:cNvGraphicFramePr>
            <a:graphicFrameLocks noChangeAspect="1"/>
          </p:cNvGraphicFramePr>
          <p:nvPr/>
        </p:nvGraphicFramePr>
        <p:xfrm>
          <a:off x="3586163" y="4419600"/>
          <a:ext cx="3767137" cy="1749425"/>
        </p:xfrm>
        <a:graphic>
          <a:graphicData uri="http://schemas.openxmlformats.org/presentationml/2006/ole">
            <p:oleObj spid="_x0000_s99335" name="Ulead Image Editor Image" r:id="rId8" imgW="3880112" imgH="1758551" progId="">
              <p:embed/>
            </p:oleObj>
          </a:graphicData>
        </a:graphic>
      </p:graphicFrame>
      <p:pic>
        <p:nvPicPr>
          <p:cNvPr id="2056" name="Picture 13"/>
          <p:cNvPicPr>
            <a:picLocks noChangeAspect="1" noChangeArrowheads="1"/>
          </p:cNvPicPr>
          <p:nvPr/>
        </p:nvPicPr>
        <p:blipFill>
          <a:blip r:embed="rId9" cstate="print">
            <a:lum bright="70000" contrast="-70000"/>
          </a:blip>
          <a:srcRect/>
          <a:stretch>
            <a:fillRect/>
          </a:stretch>
        </p:blipFill>
        <p:spPr bwMode="auto">
          <a:xfrm>
            <a:off x="8089900" y="6697663"/>
            <a:ext cx="1033463" cy="134937"/>
          </a:xfrm>
          <a:prstGeom prst="rect">
            <a:avLst/>
          </a:prstGeom>
          <a:noFill/>
          <a:ln w="9525" algn="ctr">
            <a:noFill/>
            <a:miter lim="800000"/>
            <a:headEnd/>
            <a:tailEnd/>
          </a:ln>
        </p:spPr>
      </p:pic>
      <p:sp>
        <p:nvSpPr>
          <p:cNvPr id="2057" name="Text Box 14"/>
          <p:cNvSpPr txBox="1">
            <a:spLocks noChangeArrowheads="1"/>
          </p:cNvSpPr>
          <p:nvPr/>
        </p:nvSpPr>
        <p:spPr bwMode="auto">
          <a:xfrm>
            <a:off x="5410200" y="533400"/>
            <a:ext cx="2466975" cy="338138"/>
          </a:xfrm>
          <a:prstGeom prst="rect">
            <a:avLst/>
          </a:prstGeom>
          <a:noFill/>
          <a:ln w="9525">
            <a:noFill/>
            <a:miter lim="800000"/>
            <a:headEnd/>
            <a:tailEnd/>
          </a:ln>
        </p:spPr>
        <p:txBody>
          <a:bodyPr wrap="none">
            <a:spAutoFit/>
          </a:bodyPr>
          <a:lstStyle/>
          <a:p>
            <a:r>
              <a:rPr lang="en-US" sz="1600" b="1">
                <a:solidFill>
                  <a:srgbClr val="009900"/>
                </a:solidFill>
              </a:rPr>
              <a:t>Electric Field </a:t>
            </a:r>
            <a:r>
              <a:rPr lang="en-US" sz="1600" b="1">
                <a:solidFill>
                  <a:srgbClr val="009900"/>
                </a:solidFill>
                <a:sym typeface="Symbol" pitchFamily="18" charset="2"/>
              </a:rPr>
              <a:t></a:t>
            </a:r>
            <a:r>
              <a:rPr lang="en-US" sz="1600" b="1">
                <a:solidFill>
                  <a:srgbClr val="009900"/>
                </a:solidFill>
              </a:rPr>
              <a:t> 1kV/cm</a:t>
            </a:r>
          </a:p>
        </p:txBody>
      </p:sp>
      <p:sp>
        <p:nvSpPr>
          <p:cNvPr id="2058" name="Footer Placeholder 13"/>
          <p:cNvSpPr>
            <a:spLocks noGrp="1"/>
          </p:cNvSpPr>
          <p:nvPr>
            <p:ph type="ftr" sz="quarter" idx="11"/>
          </p:nvPr>
        </p:nvSpPr>
        <p:spPr>
          <a:noFill/>
        </p:spPr>
        <p:txBody>
          <a:bodyPr/>
          <a:lstStyle/>
          <a:p>
            <a:r>
              <a:rPr lang="en-US" smtClean="0"/>
              <a:t>W. Riegler/CERN</a:t>
            </a:r>
          </a:p>
        </p:txBody>
      </p:sp>
      <p:sp>
        <p:nvSpPr>
          <p:cNvPr id="2059" name="Slide Number Placeholder 12"/>
          <p:cNvSpPr>
            <a:spLocks noGrp="1"/>
          </p:cNvSpPr>
          <p:nvPr>
            <p:ph type="sldNum" sz="quarter" idx="12"/>
          </p:nvPr>
        </p:nvSpPr>
        <p:spPr>
          <a:noFill/>
        </p:spPr>
        <p:txBody>
          <a:bodyPr/>
          <a:lstStyle/>
          <a:p>
            <a:fld id="{25749A0F-6AF7-4EDF-B955-7E37C0F271E9}" type="slidenum">
              <a:rPr lang="en-US" smtClean="0"/>
              <a:pPr/>
              <a:t>14</a:t>
            </a:fld>
            <a:endParaRPr lang="en-US" smtClean="0"/>
          </a:p>
        </p:txBody>
      </p:sp>
      <p:sp>
        <p:nvSpPr>
          <p:cNvPr id="2060" name="Text Box 2"/>
          <p:cNvSpPr txBox="1">
            <a:spLocks noChangeArrowheads="1"/>
          </p:cNvSpPr>
          <p:nvPr/>
        </p:nvSpPr>
        <p:spPr bwMode="auto">
          <a:xfrm>
            <a:off x="0" y="0"/>
            <a:ext cx="9144000" cy="523875"/>
          </a:xfrm>
          <a:prstGeom prst="rect">
            <a:avLst/>
          </a:prstGeom>
          <a:noFill/>
          <a:ln w="9525">
            <a:noFill/>
            <a:miter lim="800000"/>
            <a:headEnd/>
            <a:tailEnd/>
          </a:ln>
        </p:spPr>
        <p:txBody>
          <a:bodyPr>
            <a:spAutoFit/>
          </a:bodyPr>
          <a:lstStyle/>
          <a:p>
            <a:pPr algn="ctr"/>
            <a:r>
              <a:rPr lang="en-US" sz="2800" b="1">
                <a:solidFill>
                  <a:srgbClr val="FF0000"/>
                </a:solidFill>
              </a:rPr>
              <a:t>Drift Chambers, typical Geometries</a:t>
            </a:r>
            <a:endParaRPr lang="en-US" sz="2800" b="1">
              <a:solidFill>
                <a:srgbClr val="FF0000"/>
              </a:solidFill>
              <a:sym typeface="Symbol" pitchFamily="18" charset="2"/>
            </a:endParaRPr>
          </a:p>
        </p:txBody>
      </p:sp>
      <p:sp>
        <p:nvSpPr>
          <p:cNvPr id="2061" name="Rectangle 13"/>
          <p:cNvSpPr>
            <a:spLocks noChangeArrowheads="1"/>
          </p:cNvSpPr>
          <p:nvPr/>
        </p:nvSpPr>
        <p:spPr bwMode="auto">
          <a:xfrm>
            <a:off x="152400" y="6172200"/>
            <a:ext cx="4572000" cy="276225"/>
          </a:xfrm>
          <a:prstGeom prst="rect">
            <a:avLst/>
          </a:prstGeom>
          <a:noFill/>
          <a:ln w="9525">
            <a:noFill/>
            <a:miter lim="800000"/>
            <a:headEnd/>
            <a:tailEnd/>
          </a:ln>
        </p:spPr>
        <p:txBody>
          <a:bodyPr>
            <a:spAutoFit/>
          </a:bodyPr>
          <a:lstStyle/>
          <a:p>
            <a:r>
              <a:rPr lang="en-US" sz="1200">
                <a:latin typeface="Times New Roman" pitchFamily="18" charset="0"/>
                <a:cs typeface="Times New Roman" pitchFamily="18" charset="0"/>
              </a:rPr>
              <a:t>U.Becker Instr. of HEP, Vol#9, p516 World Scientific (1992) ed F.Sauli</a:t>
            </a:r>
            <a:endParaRPr lang="en-US" sz="12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4"/>
          <p:cNvSpPr txBox="1">
            <a:spLocks noChangeArrowheads="1"/>
          </p:cNvSpPr>
          <p:nvPr/>
        </p:nvSpPr>
        <p:spPr bwMode="auto">
          <a:xfrm>
            <a:off x="0" y="0"/>
            <a:ext cx="9144000" cy="523875"/>
          </a:xfrm>
          <a:prstGeom prst="rect">
            <a:avLst/>
          </a:prstGeom>
          <a:noFill/>
          <a:ln w="9525">
            <a:noFill/>
            <a:miter lim="800000"/>
            <a:headEnd/>
            <a:tailEnd/>
          </a:ln>
        </p:spPr>
        <p:txBody>
          <a:bodyPr>
            <a:spAutoFit/>
          </a:bodyPr>
          <a:lstStyle/>
          <a:p>
            <a:pPr algn="ctr"/>
            <a:r>
              <a:rPr lang="en-US" sz="2800" b="1">
                <a:solidFill>
                  <a:srgbClr val="FF0000"/>
                </a:solidFill>
              </a:rPr>
              <a:t>The Geiger Counter reloaded: Drift Tube</a:t>
            </a:r>
            <a:endParaRPr lang="en-US" sz="2800" b="1">
              <a:solidFill>
                <a:srgbClr val="FF0000"/>
              </a:solidFill>
              <a:sym typeface="Symbol" pitchFamily="18" charset="2"/>
            </a:endParaRPr>
          </a:p>
        </p:txBody>
      </p:sp>
      <p:pic>
        <p:nvPicPr>
          <p:cNvPr id="36867" name="Picture 6" descr="MDT_principle"/>
          <p:cNvPicPr>
            <a:picLocks noChangeAspect="1" noChangeArrowheads="1"/>
          </p:cNvPicPr>
          <p:nvPr/>
        </p:nvPicPr>
        <p:blipFill>
          <a:blip r:embed="rId2" cstate="print"/>
          <a:srcRect/>
          <a:stretch>
            <a:fillRect/>
          </a:stretch>
        </p:blipFill>
        <p:spPr bwMode="auto">
          <a:xfrm>
            <a:off x="228600" y="1905000"/>
            <a:ext cx="5181600" cy="1485900"/>
          </a:xfrm>
          <a:prstGeom prst="rect">
            <a:avLst/>
          </a:prstGeom>
          <a:noFill/>
          <a:ln w="9525">
            <a:noFill/>
            <a:miter lim="800000"/>
            <a:headEnd/>
            <a:tailEnd/>
          </a:ln>
        </p:spPr>
      </p:pic>
      <p:pic>
        <p:nvPicPr>
          <p:cNvPr id="184327" name="Picture 7" descr="chamber"/>
          <p:cNvPicPr>
            <a:picLocks noChangeAspect="1" noChangeArrowheads="1"/>
          </p:cNvPicPr>
          <p:nvPr/>
        </p:nvPicPr>
        <p:blipFill>
          <a:blip r:embed="rId3" cstate="print"/>
          <a:srcRect/>
          <a:stretch>
            <a:fillRect/>
          </a:stretch>
        </p:blipFill>
        <p:spPr bwMode="auto">
          <a:xfrm>
            <a:off x="381000" y="4114800"/>
            <a:ext cx="3124200" cy="2051050"/>
          </a:xfrm>
          <a:prstGeom prst="rect">
            <a:avLst/>
          </a:prstGeom>
          <a:noFill/>
          <a:ln w="9525">
            <a:noFill/>
            <a:miter lim="800000"/>
            <a:headEnd/>
            <a:tailEnd/>
          </a:ln>
        </p:spPr>
      </p:pic>
      <p:pic>
        <p:nvPicPr>
          <p:cNvPr id="184328" name="Picture 8" descr="chamber_track"/>
          <p:cNvPicPr>
            <a:picLocks noChangeAspect="1" noChangeArrowheads="1"/>
          </p:cNvPicPr>
          <p:nvPr/>
        </p:nvPicPr>
        <p:blipFill>
          <a:blip r:embed="rId4" cstate="print"/>
          <a:srcRect/>
          <a:stretch>
            <a:fillRect/>
          </a:stretch>
        </p:blipFill>
        <p:spPr bwMode="auto">
          <a:xfrm>
            <a:off x="4191000" y="4419600"/>
            <a:ext cx="4495800" cy="1631950"/>
          </a:xfrm>
          <a:prstGeom prst="rect">
            <a:avLst/>
          </a:prstGeom>
          <a:noFill/>
          <a:ln w="9525">
            <a:noFill/>
            <a:miter lim="800000"/>
            <a:headEnd/>
            <a:tailEnd/>
          </a:ln>
        </p:spPr>
      </p:pic>
      <p:sp>
        <p:nvSpPr>
          <p:cNvPr id="36870" name="Line 10"/>
          <p:cNvSpPr>
            <a:spLocks noChangeShapeType="1"/>
          </p:cNvSpPr>
          <p:nvPr/>
        </p:nvSpPr>
        <p:spPr bwMode="auto">
          <a:xfrm flipV="1">
            <a:off x="228600" y="1752600"/>
            <a:ext cx="1524000" cy="1295400"/>
          </a:xfrm>
          <a:prstGeom prst="line">
            <a:avLst/>
          </a:prstGeom>
          <a:noFill/>
          <a:ln w="28575">
            <a:solidFill>
              <a:schemeClr val="hlink"/>
            </a:solidFill>
            <a:round/>
            <a:headEnd/>
            <a:tailEnd type="triangle" w="med" len="med"/>
          </a:ln>
        </p:spPr>
        <p:txBody>
          <a:bodyPr lIns="92075" tIns="46038" rIns="92075" bIns="46038"/>
          <a:lstStyle/>
          <a:p>
            <a:endParaRPr lang="en-US"/>
          </a:p>
        </p:txBody>
      </p:sp>
      <p:sp>
        <p:nvSpPr>
          <p:cNvPr id="36871" name="Text Box 11"/>
          <p:cNvSpPr txBox="1">
            <a:spLocks noChangeArrowheads="1"/>
          </p:cNvSpPr>
          <p:nvPr/>
        </p:nvSpPr>
        <p:spPr bwMode="auto">
          <a:xfrm>
            <a:off x="5562600" y="762000"/>
            <a:ext cx="3311525" cy="3001963"/>
          </a:xfrm>
          <a:prstGeom prst="rect">
            <a:avLst/>
          </a:prstGeom>
          <a:noFill/>
          <a:ln w="9525">
            <a:noFill/>
            <a:miter lim="800000"/>
            <a:headEnd/>
            <a:tailEnd/>
          </a:ln>
        </p:spPr>
        <p:txBody>
          <a:bodyPr lIns="92075" tIns="46038" rIns="92075" bIns="46038">
            <a:spAutoFit/>
          </a:bodyPr>
          <a:lstStyle/>
          <a:p>
            <a:pPr eaLnBrk="0" hangingPunct="0">
              <a:lnSpc>
                <a:spcPct val="90000"/>
              </a:lnSpc>
              <a:spcBef>
                <a:spcPct val="30000"/>
              </a:spcBef>
              <a:buClr>
                <a:srgbClr val="008000"/>
              </a:buClr>
              <a:buSzPct val="70000"/>
              <a:buFont typeface="Wingdings" pitchFamily="2" charset="2"/>
              <a:buNone/>
            </a:pPr>
            <a:r>
              <a:rPr lang="en-US" sz="1500" b="1">
                <a:solidFill>
                  <a:srgbClr val="002060"/>
                </a:solidFill>
              </a:rPr>
              <a:t>Primary electrons are drifting to the wire.</a:t>
            </a:r>
          </a:p>
          <a:p>
            <a:pPr eaLnBrk="0" hangingPunct="0">
              <a:lnSpc>
                <a:spcPct val="90000"/>
              </a:lnSpc>
              <a:spcBef>
                <a:spcPct val="30000"/>
              </a:spcBef>
              <a:buClr>
                <a:srgbClr val="008000"/>
              </a:buClr>
              <a:buSzPct val="70000"/>
              <a:buFont typeface="Wingdings" pitchFamily="2" charset="2"/>
              <a:buNone/>
            </a:pPr>
            <a:endParaRPr lang="en-US" sz="1500" b="1">
              <a:solidFill>
                <a:schemeClr val="accent2"/>
              </a:solidFill>
            </a:endParaRPr>
          </a:p>
          <a:p>
            <a:pPr eaLnBrk="0" hangingPunct="0">
              <a:lnSpc>
                <a:spcPct val="90000"/>
              </a:lnSpc>
              <a:spcBef>
                <a:spcPct val="30000"/>
              </a:spcBef>
              <a:buClr>
                <a:srgbClr val="008000"/>
              </a:buClr>
              <a:buSzPct val="70000"/>
              <a:buFont typeface="Wingdings" pitchFamily="2" charset="2"/>
              <a:buNone/>
            </a:pPr>
            <a:r>
              <a:rPr lang="en-US" sz="1500" b="1">
                <a:solidFill>
                  <a:srgbClr val="008000"/>
                </a:solidFill>
              </a:rPr>
              <a:t>Electron avalanche at the wire.</a:t>
            </a:r>
          </a:p>
          <a:p>
            <a:pPr eaLnBrk="0" hangingPunct="0">
              <a:lnSpc>
                <a:spcPct val="90000"/>
              </a:lnSpc>
              <a:spcBef>
                <a:spcPct val="30000"/>
              </a:spcBef>
              <a:buClr>
                <a:srgbClr val="008000"/>
              </a:buClr>
              <a:buSzPct val="70000"/>
              <a:buFont typeface="Wingdings" pitchFamily="2" charset="2"/>
              <a:buNone/>
            </a:pPr>
            <a:endParaRPr lang="en-US" sz="1500" b="1">
              <a:solidFill>
                <a:srgbClr val="008000"/>
              </a:solidFill>
            </a:endParaRPr>
          </a:p>
          <a:p>
            <a:pPr eaLnBrk="0" hangingPunct="0">
              <a:lnSpc>
                <a:spcPct val="90000"/>
              </a:lnSpc>
              <a:spcBef>
                <a:spcPct val="30000"/>
              </a:spcBef>
              <a:buClr>
                <a:srgbClr val="008000"/>
              </a:buClr>
              <a:buSzPct val="70000"/>
              <a:buFont typeface="Wingdings" pitchFamily="2" charset="2"/>
              <a:buNone/>
            </a:pPr>
            <a:r>
              <a:rPr lang="en-US" sz="1500" b="1">
                <a:solidFill>
                  <a:srgbClr val="002060"/>
                </a:solidFill>
              </a:rPr>
              <a:t>The measured drift time is converted to a radius by a (calibrated) radius-time correlation.</a:t>
            </a:r>
          </a:p>
          <a:p>
            <a:pPr eaLnBrk="0" hangingPunct="0">
              <a:lnSpc>
                <a:spcPct val="90000"/>
              </a:lnSpc>
              <a:spcBef>
                <a:spcPct val="30000"/>
              </a:spcBef>
              <a:buClr>
                <a:srgbClr val="008000"/>
              </a:buClr>
              <a:buSzPct val="70000"/>
              <a:buFont typeface="Wingdings" pitchFamily="2" charset="2"/>
              <a:buNone/>
            </a:pPr>
            <a:endParaRPr lang="en-US" sz="1500" b="1">
              <a:solidFill>
                <a:schemeClr val="accent2"/>
              </a:solidFill>
            </a:endParaRPr>
          </a:p>
          <a:p>
            <a:pPr eaLnBrk="0" hangingPunct="0">
              <a:lnSpc>
                <a:spcPct val="90000"/>
              </a:lnSpc>
              <a:spcBef>
                <a:spcPct val="30000"/>
              </a:spcBef>
              <a:buClr>
                <a:srgbClr val="008000"/>
              </a:buClr>
              <a:buSzPct val="70000"/>
              <a:buFont typeface="Wingdings" pitchFamily="2" charset="2"/>
              <a:buNone/>
            </a:pPr>
            <a:r>
              <a:rPr lang="en-US" sz="1500" b="1">
                <a:solidFill>
                  <a:srgbClr val="008000"/>
                </a:solidFill>
              </a:rPr>
              <a:t>Many of these circles define the particle track. </a:t>
            </a:r>
            <a:endParaRPr lang="en-US" sz="1500" b="1">
              <a:solidFill>
                <a:srgbClr val="009900"/>
              </a:solidFill>
            </a:endParaRPr>
          </a:p>
        </p:txBody>
      </p:sp>
      <p:sp>
        <p:nvSpPr>
          <p:cNvPr id="184332" name="Text Box 12"/>
          <p:cNvSpPr txBox="1">
            <a:spLocks noChangeArrowheads="1"/>
          </p:cNvSpPr>
          <p:nvPr/>
        </p:nvSpPr>
        <p:spPr bwMode="auto">
          <a:xfrm>
            <a:off x="4724400" y="6248400"/>
            <a:ext cx="2798763" cy="312738"/>
          </a:xfrm>
          <a:prstGeom prst="rect">
            <a:avLst/>
          </a:prstGeom>
          <a:noFill/>
          <a:ln w="9525">
            <a:noFill/>
            <a:miter lim="800000"/>
            <a:headEnd/>
            <a:tailEnd/>
          </a:ln>
        </p:spPr>
        <p:txBody>
          <a:bodyPr wrap="none" lIns="92075" tIns="46038" rIns="92075" bIns="46038">
            <a:spAutoFit/>
          </a:bodyPr>
          <a:lstStyle/>
          <a:p>
            <a:pPr eaLnBrk="0" hangingPunct="0">
              <a:lnSpc>
                <a:spcPct val="90000"/>
              </a:lnSpc>
              <a:spcBef>
                <a:spcPct val="30000"/>
              </a:spcBef>
              <a:buClr>
                <a:srgbClr val="008000"/>
              </a:buClr>
              <a:buSzPct val="70000"/>
              <a:buFont typeface="Wingdings" pitchFamily="2" charset="2"/>
              <a:buNone/>
            </a:pPr>
            <a:r>
              <a:rPr lang="en-US" sz="1500" b="1">
                <a:solidFill>
                  <a:srgbClr val="008000"/>
                </a:solidFill>
              </a:rPr>
              <a:t>ATLAS MDTs, 80</a:t>
            </a:r>
            <a:r>
              <a:rPr lang="en-US" sz="1600" b="1">
                <a:solidFill>
                  <a:srgbClr val="008000"/>
                </a:solidFill>
                <a:sym typeface="Symbol" pitchFamily="18" charset="2"/>
              </a:rPr>
              <a:t></a:t>
            </a:r>
            <a:r>
              <a:rPr lang="en-US" sz="1500" b="1">
                <a:solidFill>
                  <a:srgbClr val="008000"/>
                </a:solidFill>
              </a:rPr>
              <a:t>m per tube</a:t>
            </a:r>
          </a:p>
        </p:txBody>
      </p:sp>
      <p:sp>
        <p:nvSpPr>
          <p:cNvPr id="184333" name="Text Box 13"/>
          <p:cNvSpPr txBox="1">
            <a:spLocks noChangeArrowheads="1"/>
          </p:cNvSpPr>
          <p:nvPr/>
        </p:nvSpPr>
        <p:spPr bwMode="auto">
          <a:xfrm>
            <a:off x="228600" y="3994150"/>
            <a:ext cx="1928813" cy="257175"/>
          </a:xfrm>
          <a:prstGeom prst="rect">
            <a:avLst/>
          </a:prstGeom>
          <a:noFill/>
          <a:ln w="9525">
            <a:noFill/>
            <a:miter lim="800000"/>
            <a:headEnd/>
            <a:tailEnd/>
          </a:ln>
        </p:spPr>
        <p:txBody>
          <a:bodyPr wrap="none" lIns="92075" tIns="46038" rIns="92075" bIns="46038">
            <a:spAutoFit/>
          </a:bodyPr>
          <a:lstStyle/>
          <a:p>
            <a:pPr eaLnBrk="0" hangingPunct="0">
              <a:lnSpc>
                <a:spcPct val="90000"/>
              </a:lnSpc>
              <a:spcBef>
                <a:spcPct val="30000"/>
              </a:spcBef>
              <a:buClr>
                <a:srgbClr val="008000"/>
              </a:buClr>
              <a:buSzPct val="70000"/>
              <a:buFont typeface="Wingdings" pitchFamily="2" charset="2"/>
              <a:buNone/>
            </a:pPr>
            <a:r>
              <a:rPr lang="en-US" sz="1200" b="1">
                <a:solidFill>
                  <a:srgbClr val="0000FF"/>
                </a:solidFill>
              </a:rPr>
              <a:t>ATLAS Muon Chambers</a:t>
            </a:r>
          </a:p>
        </p:txBody>
      </p:sp>
      <p:sp>
        <p:nvSpPr>
          <p:cNvPr id="36874" name="Text Box 14"/>
          <p:cNvSpPr txBox="1">
            <a:spLocks noChangeArrowheads="1"/>
          </p:cNvSpPr>
          <p:nvPr/>
        </p:nvSpPr>
        <p:spPr bwMode="auto">
          <a:xfrm>
            <a:off x="304800" y="1371600"/>
            <a:ext cx="2211388" cy="257175"/>
          </a:xfrm>
          <a:prstGeom prst="rect">
            <a:avLst/>
          </a:prstGeom>
          <a:noFill/>
          <a:ln w="9525">
            <a:noFill/>
            <a:miter lim="800000"/>
            <a:headEnd/>
            <a:tailEnd/>
          </a:ln>
        </p:spPr>
        <p:txBody>
          <a:bodyPr wrap="none" lIns="92075" tIns="46038" rIns="92075" bIns="46038">
            <a:spAutoFit/>
          </a:bodyPr>
          <a:lstStyle/>
          <a:p>
            <a:pPr eaLnBrk="0" hangingPunct="0">
              <a:lnSpc>
                <a:spcPct val="90000"/>
              </a:lnSpc>
              <a:spcBef>
                <a:spcPct val="30000"/>
              </a:spcBef>
              <a:buClr>
                <a:srgbClr val="008000"/>
              </a:buClr>
              <a:buSzPct val="70000"/>
              <a:buFont typeface="Wingdings" pitchFamily="2" charset="2"/>
              <a:buNone/>
            </a:pPr>
            <a:r>
              <a:rPr lang="en-US" sz="1200" b="1">
                <a:solidFill>
                  <a:srgbClr val="008000"/>
                </a:solidFill>
              </a:rPr>
              <a:t>ATLAS MDT R(tube) =15mm</a:t>
            </a:r>
          </a:p>
        </p:txBody>
      </p:sp>
      <p:sp>
        <p:nvSpPr>
          <p:cNvPr id="36875" name="Text Box 15"/>
          <p:cNvSpPr txBox="1">
            <a:spLocks noChangeArrowheads="1"/>
          </p:cNvSpPr>
          <p:nvPr/>
        </p:nvSpPr>
        <p:spPr bwMode="auto">
          <a:xfrm>
            <a:off x="3200400" y="1371600"/>
            <a:ext cx="2057400" cy="422275"/>
          </a:xfrm>
          <a:prstGeom prst="rect">
            <a:avLst/>
          </a:prstGeom>
          <a:noFill/>
          <a:ln w="9525">
            <a:noFill/>
            <a:miter lim="800000"/>
            <a:headEnd/>
            <a:tailEnd/>
          </a:ln>
        </p:spPr>
        <p:txBody>
          <a:bodyPr lIns="92075" tIns="46038" rIns="92075" bIns="46038">
            <a:spAutoFit/>
          </a:bodyPr>
          <a:lstStyle/>
          <a:p>
            <a:pPr eaLnBrk="0" hangingPunct="0">
              <a:lnSpc>
                <a:spcPct val="90000"/>
              </a:lnSpc>
              <a:spcBef>
                <a:spcPct val="30000"/>
              </a:spcBef>
              <a:buClr>
                <a:srgbClr val="008000"/>
              </a:buClr>
              <a:buSzPct val="70000"/>
              <a:buFont typeface="Wingdings" pitchFamily="2" charset="2"/>
              <a:buNone/>
            </a:pPr>
            <a:r>
              <a:rPr lang="en-US" sz="1200" b="1">
                <a:solidFill>
                  <a:srgbClr val="008000"/>
                </a:solidFill>
              </a:rPr>
              <a:t>Calibrated Radius-Time correlation</a:t>
            </a:r>
          </a:p>
        </p:txBody>
      </p:sp>
      <p:sp>
        <p:nvSpPr>
          <p:cNvPr id="36876" name="Footer Placeholder 13"/>
          <p:cNvSpPr>
            <a:spLocks noGrp="1"/>
          </p:cNvSpPr>
          <p:nvPr>
            <p:ph type="ftr" sz="quarter" idx="11"/>
          </p:nvPr>
        </p:nvSpPr>
        <p:spPr>
          <a:noFill/>
        </p:spPr>
        <p:txBody>
          <a:bodyPr/>
          <a:lstStyle/>
          <a:p>
            <a:r>
              <a:rPr lang="en-US" smtClean="0"/>
              <a:t>W. Riegler/CERN</a:t>
            </a:r>
          </a:p>
        </p:txBody>
      </p:sp>
      <p:sp>
        <p:nvSpPr>
          <p:cNvPr id="36877" name="Slide Number Placeholder 12"/>
          <p:cNvSpPr>
            <a:spLocks noGrp="1"/>
          </p:cNvSpPr>
          <p:nvPr>
            <p:ph type="sldNum" sz="quarter" idx="12"/>
          </p:nvPr>
        </p:nvSpPr>
        <p:spPr>
          <a:noFill/>
        </p:spPr>
        <p:txBody>
          <a:bodyPr/>
          <a:lstStyle/>
          <a:p>
            <a:fld id="{668918A6-1CA1-4742-A569-7E9A02477413}" type="slidenum">
              <a:rPr lang="en-US" smtClean="0"/>
              <a:pPr/>
              <a:t>15</a:t>
            </a:fld>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2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432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433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43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32" grpId="0"/>
      <p:bldP spid="18433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4" descr="atlas_atlas_muon_xy"/>
          <p:cNvPicPr>
            <a:picLocks noChangeAspect="1" noChangeArrowheads="1"/>
          </p:cNvPicPr>
          <p:nvPr/>
        </p:nvPicPr>
        <p:blipFill>
          <a:blip r:embed="rId2" cstate="print"/>
          <a:srcRect/>
          <a:stretch>
            <a:fillRect/>
          </a:stretch>
        </p:blipFill>
        <p:spPr bwMode="auto">
          <a:xfrm>
            <a:off x="381000" y="2743200"/>
            <a:ext cx="3214688" cy="3429000"/>
          </a:xfrm>
          <a:prstGeom prst="rect">
            <a:avLst/>
          </a:prstGeom>
          <a:noFill/>
          <a:ln w="9525">
            <a:noFill/>
            <a:miter lim="800000"/>
            <a:headEnd/>
            <a:tailEnd/>
          </a:ln>
        </p:spPr>
      </p:pic>
      <p:pic>
        <p:nvPicPr>
          <p:cNvPr id="37891" name="Picture 5" descr="chamber"/>
          <p:cNvPicPr>
            <a:picLocks noChangeAspect="1" noChangeArrowheads="1"/>
          </p:cNvPicPr>
          <p:nvPr/>
        </p:nvPicPr>
        <p:blipFill>
          <a:blip r:embed="rId3" cstate="print"/>
          <a:srcRect/>
          <a:stretch>
            <a:fillRect/>
          </a:stretch>
        </p:blipFill>
        <p:spPr bwMode="auto">
          <a:xfrm>
            <a:off x="5410200" y="228600"/>
            <a:ext cx="3733800" cy="2451100"/>
          </a:xfrm>
          <a:prstGeom prst="rect">
            <a:avLst/>
          </a:prstGeom>
          <a:noFill/>
          <a:ln w="9525">
            <a:noFill/>
            <a:miter lim="800000"/>
            <a:headEnd/>
            <a:tailEnd/>
          </a:ln>
        </p:spPr>
      </p:pic>
      <p:pic>
        <p:nvPicPr>
          <p:cNvPr id="37892" name="Picture 6"/>
          <p:cNvPicPr>
            <a:picLocks noChangeAspect="1" noChangeArrowheads="1"/>
          </p:cNvPicPr>
          <p:nvPr/>
        </p:nvPicPr>
        <p:blipFill>
          <a:blip r:embed="rId4" cstate="print"/>
          <a:srcRect/>
          <a:stretch>
            <a:fillRect/>
          </a:stretch>
        </p:blipFill>
        <p:spPr bwMode="auto">
          <a:xfrm>
            <a:off x="3733800" y="2971800"/>
            <a:ext cx="5410200" cy="3182938"/>
          </a:xfrm>
          <a:prstGeom prst="rect">
            <a:avLst/>
          </a:prstGeom>
          <a:noFill/>
          <a:ln w="9525">
            <a:noFill/>
            <a:miter lim="800000"/>
            <a:headEnd/>
            <a:tailEnd/>
          </a:ln>
        </p:spPr>
      </p:pic>
      <p:sp>
        <p:nvSpPr>
          <p:cNvPr id="37893" name="Text Box 8"/>
          <p:cNvSpPr txBox="1">
            <a:spLocks noChangeArrowheads="1"/>
          </p:cNvSpPr>
          <p:nvPr/>
        </p:nvSpPr>
        <p:spPr bwMode="auto">
          <a:xfrm>
            <a:off x="152400" y="762000"/>
            <a:ext cx="5715000" cy="1962150"/>
          </a:xfrm>
          <a:prstGeom prst="rect">
            <a:avLst/>
          </a:prstGeom>
          <a:noFill/>
          <a:ln w="9525">
            <a:noFill/>
            <a:miter lim="800000"/>
            <a:headEnd/>
            <a:tailEnd/>
          </a:ln>
        </p:spPr>
        <p:txBody>
          <a:bodyPr lIns="92075" tIns="46038" rIns="92075" bIns="46038">
            <a:spAutoFit/>
          </a:bodyPr>
          <a:lstStyle/>
          <a:p>
            <a:pPr eaLnBrk="0" hangingPunct="0">
              <a:lnSpc>
                <a:spcPct val="90000"/>
              </a:lnSpc>
              <a:spcBef>
                <a:spcPct val="30000"/>
              </a:spcBef>
              <a:buClr>
                <a:srgbClr val="008000"/>
              </a:buClr>
              <a:buSzPct val="70000"/>
              <a:buFont typeface="Wingdings" pitchFamily="2" charset="2"/>
              <a:buNone/>
            </a:pPr>
            <a:r>
              <a:rPr lang="en-US" sz="1500" b="1">
                <a:solidFill>
                  <a:srgbClr val="002060"/>
                </a:solidFill>
              </a:rPr>
              <a:t>Atlas Muon Spectrometer, 44m long, from r=5 to11m.</a:t>
            </a:r>
          </a:p>
          <a:p>
            <a:pPr eaLnBrk="0" hangingPunct="0">
              <a:lnSpc>
                <a:spcPct val="90000"/>
              </a:lnSpc>
              <a:spcBef>
                <a:spcPct val="30000"/>
              </a:spcBef>
              <a:buClr>
                <a:srgbClr val="008000"/>
              </a:buClr>
              <a:buSzPct val="70000"/>
              <a:buFont typeface="Wingdings" pitchFamily="2" charset="2"/>
              <a:buNone/>
            </a:pPr>
            <a:r>
              <a:rPr lang="en-US" sz="1500" b="1">
                <a:solidFill>
                  <a:srgbClr val="009900"/>
                </a:solidFill>
              </a:rPr>
              <a:t>1200 Chambers</a:t>
            </a:r>
          </a:p>
          <a:p>
            <a:pPr eaLnBrk="0" hangingPunct="0">
              <a:lnSpc>
                <a:spcPct val="90000"/>
              </a:lnSpc>
              <a:spcBef>
                <a:spcPct val="30000"/>
              </a:spcBef>
              <a:buClr>
                <a:srgbClr val="008000"/>
              </a:buClr>
              <a:buSzPct val="70000"/>
              <a:buFont typeface="Wingdings" pitchFamily="2" charset="2"/>
              <a:buNone/>
            </a:pPr>
            <a:r>
              <a:rPr lang="en-US" sz="1500" b="1">
                <a:solidFill>
                  <a:srgbClr val="002060"/>
                </a:solidFill>
              </a:rPr>
              <a:t>6 layers of 3cm tubes per chamber. </a:t>
            </a:r>
          </a:p>
          <a:p>
            <a:pPr eaLnBrk="0" hangingPunct="0">
              <a:lnSpc>
                <a:spcPct val="90000"/>
              </a:lnSpc>
              <a:spcBef>
                <a:spcPct val="30000"/>
              </a:spcBef>
              <a:buClr>
                <a:srgbClr val="008000"/>
              </a:buClr>
              <a:buSzPct val="70000"/>
              <a:buFont typeface="Wingdings" pitchFamily="2" charset="2"/>
              <a:buNone/>
            </a:pPr>
            <a:r>
              <a:rPr lang="en-US" sz="1500" b="1">
                <a:solidFill>
                  <a:srgbClr val="009900"/>
                </a:solidFill>
              </a:rPr>
              <a:t>Length of the chambers  1-6m !</a:t>
            </a:r>
          </a:p>
          <a:p>
            <a:pPr eaLnBrk="0" hangingPunct="0">
              <a:lnSpc>
                <a:spcPct val="90000"/>
              </a:lnSpc>
              <a:spcBef>
                <a:spcPct val="30000"/>
              </a:spcBef>
              <a:buClr>
                <a:srgbClr val="008000"/>
              </a:buClr>
              <a:buSzPct val="70000"/>
              <a:buFont typeface="Wingdings" pitchFamily="2" charset="2"/>
              <a:buNone/>
            </a:pPr>
            <a:r>
              <a:rPr lang="en-US" sz="1500" b="1">
                <a:solidFill>
                  <a:srgbClr val="002060"/>
                </a:solidFill>
              </a:rPr>
              <a:t>Position resolution: 80</a:t>
            </a:r>
            <a:r>
              <a:rPr lang="en-US" sz="1500" b="1">
                <a:solidFill>
                  <a:srgbClr val="002060"/>
                </a:solidFill>
                <a:sym typeface="Symbol" pitchFamily="18" charset="2"/>
              </a:rPr>
              <a:t></a:t>
            </a:r>
            <a:r>
              <a:rPr lang="en-US" sz="1500" b="1">
                <a:solidFill>
                  <a:srgbClr val="002060"/>
                </a:solidFill>
              </a:rPr>
              <a:t>m/tube, &lt;50</a:t>
            </a:r>
            <a:r>
              <a:rPr lang="en-US" sz="1500" b="1">
                <a:solidFill>
                  <a:srgbClr val="002060"/>
                </a:solidFill>
                <a:sym typeface="Symbol" pitchFamily="18" charset="2"/>
              </a:rPr>
              <a:t></a:t>
            </a:r>
            <a:r>
              <a:rPr lang="en-US" sz="1500" b="1">
                <a:solidFill>
                  <a:srgbClr val="002060"/>
                </a:solidFill>
              </a:rPr>
              <a:t>m/chamber (3 bar)</a:t>
            </a:r>
          </a:p>
          <a:p>
            <a:pPr eaLnBrk="0" hangingPunct="0">
              <a:lnSpc>
                <a:spcPct val="90000"/>
              </a:lnSpc>
              <a:spcBef>
                <a:spcPct val="30000"/>
              </a:spcBef>
              <a:buClr>
                <a:srgbClr val="008000"/>
              </a:buClr>
              <a:buSzPct val="70000"/>
              <a:buFont typeface="Wingdings" pitchFamily="2" charset="2"/>
              <a:buNone/>
            </a:pPr>
            <a:r>
              <a:rPr lang="en-US" sz="1500" b="1">
                <a:solidFill>
                  <a:srgbClr val="009900"/>
                </a:solidFill>
              </a:rPr>
              <a:t>Maximum drift time </a:t>
            </a:r>
            <a:r>
              <a:rPr lang="en-US" sz="1500" b="1">
                <a:solidFill>
                  <a:srgbClr val="009900"/>
                </a:solidFill>
                <a:sym typeface="Symbol" pitchFamily="18" charset="2"/>
              </a:rPr>
              <a:t></a:t>
            </a:r>
            <a:r>
              <a:rPr lang="en-US" sz="1500" b="1">
                <a:solidFill>
                  <a:srgbClr val="009900"/>
                </a:solidFill>
              </a:rPr>
              <a:t>700ns</a:t>
            </a:r>
          </a:p>
          <a:p>
            <a:pPr eaLnBrk="0" hangingPunct="0">
              <a:lnSpc>
                <a:spcPct val="90000"/>
              </a:lnSpc>
              <a:spcBef>
                <a:spcPct val="30000"/>
              </a:spcBef>
              <a:buClr>
                <a:srgbClr val="008000"/>
              </a:buClr>
              <a:buSzPct val="70000"/>
              <a:buFont typeface="Wingdings" pitchFamily="2" charset="2"/>
              <a:buNone/>
            </a:pPr>
            <a:r>
              <a:rPr lang="en-US" sz="1500" b="1">
                <a:solidFill>
                  <a:srgbClr val="002060"/>
                </a:solidFill>
              </a:rPr>
              <a:t>Gas Ar/CO</a:t>
            </a:r>
            <a:r>
              <a:rPr lang="en-US" sz="1500" b="1" baseline="-25000">
                <a:solidFill>
                  <a:srgbClr val="002060"/>
                </a:solidFill>
              </a:rPr>
              <a:t>2 </a:t>
            </a:r>
            <a:r>
              <a:rPr lang="en-US" sz="1500" b="1">
                <a:solidFill>
                  <a:srgbClr val="002060"/>
                </a:solidFill>
              </a:rPr>
              <a:t>93/7</a:t>
            </a:r>
          </a:p>
        </p:txBody>
      </p:sp>
      <p:sp>
        <p:nvSpPr>
          <p:cNvPr id="37894" name="Footer Placeholder 8"/>
          <p:cNvSpPr>
            <a:spLocks noGrp="1"/>
          </p:cNvSpPr>
          <p:nvPr>
            <p:ph type="ftr" sz="quarter" idx="11"/>
          </p:nvPr>
        </p:nvSpPr>
        <p:spPr>
          <a:noFill/>
        </p:spPr>
        <p:txBody>
          <a:bodyPr/>
          <a:lstStyle/>
          <a:p>
            <a:r>
              <a:rPr lang="en-US" smtClean="0"/>
              <a:t>W. Riegler/CERN</a:t>
            </a:r>
          </a:p>
        </p:txBody>
      </p:sp>
      <p:sp>
        <p:nvSpPr>
          <p:cNvPr id="37895" name="Slide Number Placeholder 7"/>
          <p:cNvSpPr>
            <a:spLocks noGrp="1"/>
          </p:cNvSpPr>
          <p:nvPr>
            <p:ph type="sldNum" sz="quarter" idx="12"/>
          </p:nvPr>
        </p:nvSpPr>
        <p:spPr>
          <a:noFill/>
        </p:spPr>
        <p:txBody>
          <a:bodyPr/>
          <a:lstStyle/>
          <a:p>
            <a:fld id="{B79DAA13-3668-4A2A-82CD-1665F2983300}" type="slidenum">
              <a:rPr lang="en-US" smtClean="0"/>
              <a:pPr/>
              <a:t>16</a:t>
            </a:fld>
            <a:endParaRPr lang="en-US" smtClean="0"/>
          </a:p>
        </p:txBody>
      </p:sp>
      <p:sp>
        <p:nvSpPr>
          <p:cNvPr id="37896" name="Text Box 4"/>
          <p:cNvSpPr txBox="1">
            <a:spLocks noChangeArrowheads="1"/>
          </p:cNvSpPr>
          <p:nvPr/>
        </p:nvSpPr>
        <p:spPr bwMode="auto">
          <a:xfrm>
            <a:off x="228600" y="0"/>
            <a:ext cx="6969125" cy="523875"/>
          </a:xfrm>
          <a:prstGeom prst="rect">
            <a:avLst/>
          </a:prstGeom>
          <a:noFill/>
          <a:ln w="9525">
            <a:noFill/>
            <a:miter lim="800000"/>
            <a:headEnd/>
            <a:tailEnd/>
          </a:ln>
        </p:spPr>
        <p:txBody>
          <a:bodyPr wrap="none">
            <a:spAutoFit/>
          </a:bodyPr>
          <a:lstStyle/>
          <a:p>
            <a:r>
              <a:rPr lang="en-US" sz="2800" b="1">
                <a:solidFill>
                  <a:srgbClr val="FF0000"/>
                </a:solidFill>
              </a:rPr>
              <a:t>The Geiger counter reloaded: Drift Tube</a:t>
            </a:r>
            <a:endParaRPr lang="en-US" sz="2800" b="1">
              <a:solidFill>
                <a:srgbClr val="FF0000"/>
              </a:solidFill>
              <a:sym typeface="Symbol" pitchFamily="18" charset="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4"/>
          <p:cNvPicPr>
            <a:picLocks noChangeAspect="1" noChangeArrowheads="1"/>
          </p:cNvPicPr>
          <p:nvPr/>
        </p:nvPicPr>
        <p:blipFill>
          <a:blip r:embed="rId2" cstate="print"/>
          <a:srcRect l="868" b="-722"/>
          <a:stretch>
            <a:fillRect/>
          </a:stretch>
        </p:blipFill>
        <p:spPr bwMode="auto">
          <a:xfrm>
            <a:off x="381000" y="838200"/>
            <a:ext cx="2743200" cy="3352800"/>
          </a:xfrm>
          <a:prstGeom prst="rect">
            <a:avLst/>
          </a:prstGeom>
          <a:noFill/>
          <a:ln w="9525">
            <a:noFill/>
            <a:miter lim="800000"/>
            <a:headEnd/>
            <a:tailEnd/>
          </a:ln>
        </p:spPr>
      </p:pic>
      <p:pic>
        <p:nvPicPr>
          <p:cNvPr id="38915" name="Picture 5"/>
          <p:cNvPicPr>
            <a:picLocks noChangeAspect="1" noChangeArrowheads="1"/>
          </p:cNvPicPr>
          <p:nvPr/>
        </p:nvPicPr>
        <p:blipFill>
          <a:blip r:embed="rId3" cstate="print"/>
          <a:srcRect/>
          <a:stretch>
            <a:fillRect/>
          </a:stretch>
        </p:blipFill>
        <p:spPr bwMode="auto">
          <a:xfrm>
            <a:off x="381000" y="4343400"/>
            <a:ext cx="5257800" cy="2266950"/>
          </a:xfrm>
          <a:prstGeom prst="rect">
            <a:avLst/>
          </a:prstGeom>
          <a:noFill/>
          <a:ln w="9525">
            <a:noFill/>
            <a:miter lim="800000"/>
            <a:headEnd/>
            <a:tailEnd/>
          </a:ln>
        </p:spPr>
      </p:pic>
      <p:sp>
        <p:nvSpPr>
          <p:cNvPr id="38916" name="Text Box 6"/>
          <p:cNvSpPr txBox="1">
            <a:spLocks noChangeArrowheads="1"/>
          </p:cNvSpPr>
          <p:nvPr/>
        </p:nvSpPr>
        <p:spPr bwMode="auto">
          <a:xfrm>
            <a:off x="2590800" y="152400"/>
            <a:ext cx="3860800" cy="523875"/>
          </a:xfrm>
          <a:prstGeom prst="rect">
            <a:avLst/>
          </a:prstGeom>
          <a:noFill/>
          <a:ln w="9525">
            <a:noFill/>
            <a:miter lim="800000"/>
            <a:headEnd/>
            <a:tailEnd/>
          </a:ln>
        </p:spPr>
        <p:txBody>
          <a:bodyPr wrap="none">
            <a:spAutoFit/>
          </a:bodyPr>
          <a:lstStyle/>
          <a:p>
            <a:r>
              <a:rPr lang="en-US" sz="2800" b="1">
                <a:solidFill>
                  <a:srgbClr val="FF0000"/>
                </a:solidFill>
              </a:rPr>
              <a:t>Large Drift Chambers</a:t>
            </a:r>
            <a:endParaRPr lang="en-US" sz="2800" b="1">
              <a:solidFill>
                <a:srgbClr val="009900"/>
              </a:solidFill>
              <a:sym typeface="Symbol" pitchFamily="18" charset="2"/>
            </a:endParaRPr>
          </a:p>
        </p:txBody>
      </p:sp>
      <p:sp>
        <p:nvSpPr>
          <p:cNvPr id="38917" name="Text Box 8"/>
          <p:cNvSpPr txBox="1">
            <a:spLocks noChangeArrowheads="1"/>
          </p:cNvSpPr>
          <p:nvPr/>
        </p:nvSpPr>
        <p:spPr bwMode="auto">
          <a:xfrm>
            <a:off x="6096000" y="5029200"/>
            <a:ext cx="2743200" cy="366713"/>
          </a:xfrm>
          <a:prstGeom prst="rect">
            <a:avLst/>
          </a:prstGeom>
          <a:noFill/>
          <a:ln w="9525">
            <a:noFill/>
            <a:miter lim="800000"/>
            <a:headEnd/>
            <a:tailEnd/>
          </a:ln>
        </p:spPr>
        <p:txBody>
          <a:bodyPr>
            <a:spAutoFit/>
          </a:bodyPr>
          <a:lstStyle/>
          <a:p>
            <a:r>
              <a:rPr lang="en-US" b="1">
                <a:solidFill>
                  <a:srgbClr val="009900"/>
                </a:solidFill>
              </a:rPr>
              <a:t>Drift cell</a:t>
            </a:r>
          </a:p>
        </p:txBody>
      </p:sp>
      <p:sp>
        <p:nvSpPr>
          <p:cNvPr id="38918" name="Footer Placeholder 8"/>
          <p:cNvSpPr>
            <a:spLocks noGrp="1"/>
          </p:cNvSpPr>
          <p:nvPr>
            <p:ph type="ftr" sz="quarter" idx="11"/>
          </p:nvPr>
        </p:nvSpPr>
        <p:spPr>
          <a:noFill/>
        </p:spPr>
        <p:txBody>
          <a:bodyPr/>
          <a:lstStyle/>
          <a:p>
            <a:r>
              <a:rPr lang="en-US" smtClean="0"/>
              <a:t>W. Riegler/CERN</a:t>
            </a:r>
          </a:p>
        </p:txBody>
      </p:sp>
      <p:sp>
        <p:nvSpPr>
          <p:cNvPr id="38919" name="Slide Number Placeholder 7"/>
          <p:cNvSpPr>
            <a:spLocks noGrp="1"/>
          </p:cNvSpPr>
          <p:nvPr>
            <p:ph type="sldNum" sz="quarter" idx="12"/>
          </p:nvPr>
        </p:nvSpPr>
        <p:spPr>
          <a:noFill/>
        </p:spPr>
        <p:txBody>
          <a:bodyPr/>
          <a:lstStyle/>
          <a:p>
            <a:fld id="{DC40E614-40DA-43D9-A0AB-11D8DD9E5B27}" type="slidenum">
              <a:rPr lang="en-US" smtClean="0"/>
              <a:pPr/>
              <a:t>17</a:t>
            </a:fld>
            <a:endParaRPr lang="en-US" smtClean="0"/>
          </a:p>
        </p:txBody>
      </p:sp>
      <p:sp>
        <p:nvSpPr>
          <p:cNvPr id="38920" name="Rectangle 9"/>
          <p:cNvSpPr>
            <a:spLocks noChangeArrowheads="1"/>
          </p:cNvSpPr>
          <p:nvPr/>
        </p:nvSpPr>
        <p:spPr bwMode="auto">
          <a:xfrm>
            <a:off x="3886200" y="1219200"/>
            <a:ext cx="4572000" cy="1754188"/>
          </a:xfrm>
          <a:prstGeom prst="rect">
            <a:avLst/>
          </a:prstGeom>
          <a:noFill/>
          <a:ln w="9525">
            <a:noFill/>
            <a:miter lim="800000"/>
            <a:headEnd/>
            <a:tailEnd/>
          </a:ln>
        </p:spPr>
        <p:txBody>
          <a:bodyPr>
            <a:spAutoFit/>
          </a:bodyPr>
          <a:lstStyle/>
          <a:p>
            <a:r>
              <a:rPr lang="en-US" b="1">
                <a:solidFill>
                  <a:srgbClr val="009900"/>
                </a:solidFill>
              </a:rPr>
              <a:t>Central Tracking Chamber CDF Experiment.</a:t>
            </a:r>
          </a:p>
          <a:p>
            <a:endParaRPr lang="en-US" b="1">
              <a:solidFill>
                <a:srgbClr val="009900"/>
              </a:solidFill>
            </a:endParaRPr>
          </a:p>
          <a:p>
            <a:r>
              <a:rPr lang="en-US" b="1">
                <a:solidFill>
                  <a:srgbClr val="002060"/>
                </a:solidFill>
              </a:rPr>
              <a:t>660 drift cells tilted 45</a:t>
            </a:r>
            <a:r>
              <a:rPr lang="en-US" b="1" baseline="30000">
                <a:solidFill>
                  <a:srgbClr val="002060"/>
                </a:solidFill>
              </a:rPr>
              <a:t>0 </a:t>
            </a:r>
            <a:r>
              <a:rPr lang="en-US" b="1">
                <a:solidFill>
                  <a:srgbClr val="002060"/>
                </a:solidFill>
              </a:rPr>
              <a:t> with respect to the particle track.</a:t>
            </a:r>
          </a:p>
          <a:p>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4"/>
          <p:cNvPicPr>
            <a:picLocks noChangeAspect="1" noChangeArrowheads="1"/>
          </p:cNvPicPr>
          <p:nvPr/>
        </p:nvPicPr>
        <p:blipFill>
          <a:blip r:embed="rId2" cstate="print">
            <a:lum bright="70000" contrast="-70000"/>
          </a:blip>
          <a:srcRect/>
          <a:stretch>
            <a:fillRect/>
          </a:stretch>
        </p:blipFill>
        <p:spPr bwMode="auto">
          <a:xfrm>
            <a:off x="8089900" y="6697663"/>
            <a:ext cx="1033463" cy="134937"/>
          </a:xfrm>
          <a:prstGeom prst="rect">
            <a:avLst/>
          </a:prstGeom>
          <a:noFill/>
          <a:ln w="9525" algn="ctr">
            <a:noFill/>
            <a:miter lim="800000"/>
            <a:headEnd/>
            <a:tailEnd/>
          </a:ln>
        </p:spPr>
      </p:pic>
      <p:sp>
        <p:nvSpPr>
          <p:cNvPr id="44035" name="AutoShape 6"/>
          <p:cNvSpPr>
            <a:spLocks noChangeArrowheads="1"/>
          </p:cNvSpPr>
          <p:nvPr/>
        </p:nvSpPr>
        <p:spPr bwMode="auto">
          <a:xfrm>
            <a:off x="360363" y="4572000"/>
            <a:ext cx="3886200" cy="457200"/>
          </a:xfrm>
          <a:prstGeom prst="parallelogram">
            <a:avLst>
              <a:gd name="adj" fmla="val 113255"/>
            </a:avLst>
          </a:prstGeom>
          <a:noFill/>
          <a:ln w="12700">
            <a:solidFill>
              <a:schemeClr val="bg2"/>
            </a:solidFill>
            <a:miter lim="800000"/>
            <a:headEnd type="none" w="sm" len="sm"/>
            <a:tailEnd type="none" w="sm" len="sm"/>
          </a:ln>
        </p:spPr>
        <p:txBody>
          <a:bodyPr wrap="none" lIns="92075" tIns="46038" rIns="92075" bIns="46038" anchor="ctr"/>
          <a:lstStyle/>
          <a:p>
            <a:endParaRPr lang="en-US"/>
          </a:p>
        </p:txBody>
      </p:sp>
      <p:sp>
        <p:nvSpPr>
          <p:cNvPr id="44036" name="Rectangle 7"/>
          <p:cNvSpPr>
            <a:spLocks noChangeArrowheads="1"/>
          </p:cNvSpPr>
          <p:nvPr/>
        </p:nvSpPr>
        <p:spPr bwMode="auto">
          <a:xfrm>
            <a:off x="893763" y="3200400"/>
            <a:ext cx="3352800" cy="1371600"/>
          </a:xfrm>
          <a:prstGeom prst="rect">
            <a:avLst/>
          </a:prstGeom>
          <a:noFill/>
          <a:ln w="12700">
            <a:solidFill>
              <a:schemeClr val="bg2"/>
            </a:solidFill>
            <a:miter lim="800000"/>
            <a:headEnd type="none" w="sm" len="sm"/>
            <a:tailEnd type="none" w="sm" len="sm"/>
          </a:ln>
        </p:spPr>
        <p:txBody>
          <a:bodyPr wrap="none" lIns="92075" tIns="46038" rIns="92075" bIns="46038" anchor="ctr"/>
          <a:lstStyle/>
          <a:p>
            <a:endParaRPr lang="en-US"/>
          </a:p>
        </p:txBody>
      </p:sp>
      <p:sp>
        <p:nvSpPr>
          <p:cNvPr id="44037" name="Line 8"/>
          <p:cNvSpPr>
            <a:spLocks noChangeShapeType="1"/>
          </p:cNvSpPr>
          <p:nvPr/>
        </p:nvSpPr>
        <p:spPr bwMode="auto">
          <a:xfrm flipV="1">
            <a:off x="360363" y="4495800"/>
            <a:ext cx="0" cy="533400"/>
          </a:xfrm>
          <a:prstGeom prst="line">
            <a:avLst/>
          </a:prstGeom>
          <a:noFill/>
          <a:ln w="28575">
            <a:solidFill>
              <a:schemeClr val="tx1"/>
            </a:solidFill>
            <a:round/>
            <a:headEnd type="none" w="sm" len="sm"/>
            <a:tailEnd type="triangle" w="med" len="med"/>
          </a:ln>
        </p:spPr>
        <p:txBody>
          <a:bodyPr wrap="none" lIns="92075" tIns="46038" rIns="92075" bIns="46038" anchor="ctr"/>
          <a:lstStyle/>
          <a:p>
            <a:endParaRPr lang="en-US"/>
          </a:p>
        </p:txBody>
      </p:sp>
      <p:sp>
        <p:nvSpPr>
          <p:cNvPr id="44038" name="Line 9"/>
          <p:cNvSpPr>
            <a:spLocks noChangeShapeType="1"/>
          </p:cNvSpPr>
          <p:nvPr/>
        </p:nvSpPr>
        <p:spPr bwMode="auto">
          <a:xfrm flipV="1">
            <a:off x="360363" y="5029200"/>
            <a:ext cx="533400" cy="0"/>
          </a:xfrm>
          <a:prstGeom prst="line">
            <a:avLst/>
          </a:prstGeom>
          <a:noFill/>
          <a:ln w="28575">
            <a:solidFill>
              <a:schemeClr val="tx1"/>
            </a:solidFill>
            <a:round/>
            <a:headEnd type="none" w="sm" len="sm"/>
            <a:tailEnd type="triangle" w="med" len="med"/>
          </a:ln>
        </p:spPr>
        <p:txBody>
          <a:bodyPr wrap="none" lIns="92075" tIns="46038" rIns="92075" bIns="46038" anchor="ctr"/>
          <a:lstStyle/>
          <a:p>
            <a:endParaRPr lang="en-US"/>
          </a:p>
        </p:txBody>
      </p:sp>
      <p:sp>
        <p:nvSpPr>
          <p:cNvPr id="44039" name="Line 10"/>
          <p:cNvSpPr>
            <a:spLocks noChangeShapeType="1"/>
          </p:cNvSpPr>
          <p:nvPr/>
        </p:nvSpPr>
        <p:spPr bwMode="auto">
          <a:xfrm flipV="1">
            <a:off x="360363" y="4724400"/>
            <a:ext cx="381000" cy="304800"/>
          </a:xfrm>
          <a:prstGeom prst="line">
            <a:avLst/>
          </a:prstGeom>
          <a:noFill/>
          <a:ln w="28575">
            <a:solidFill>
              <a:schemeClr val="tx1"/>
            </a:solidFill>
            <a:round/>
            <a:headEnd type="none" w="sm" len="sm"/>
            <a:tailEnd type="triangle" w="med" len="med"/>
          </a:ln>
        </p:spPr>
        <p:txBody>
          <a:bodyPr wrap="none" lIns="92075" tIns="46038" rIns="92075" bIns="46038" anchor="ctr"/>
          <a:lstStyle/>
          <a:p>
            <a:endParaRPr lang="en-US"/>
          </a:p>
        </p:txBody>
      </p:sp>
      <p:sp>
        <p:nvSpPr>
          <p:cNvPr id="44040" name="Text Box 11"/>
          <p:cNvSpPr txBox="1">
            <a:spLocks noChangeArrowheads="1"/>
          </p:cNvSpPr>
          <p:nvPr/>
        </p:nvSpPr>
        <p:spPr bwMode="auto">
          <a:xfrm>
            <a:off x="0" y="4449763"/>
            <a:ext cx="285750" cy="336550"/>
          </a:xfrm>
          <a:prstGeom prst="rect">
            <a:avLst/>
          </a:prstGeom>
          <a:noFill/>
          <a:ln w="12700">
            <a:noFill/>
            <a:miter lim="800000"/>
            <a:headEnd type="none" w="sm" len="sm"/>
            <a:tailEnd type="none" w="sm" len="sm"/>
          </a:ln>
        </p:spPr>
        <p:txBody>
          <a:bodyPr wrap="none" lIns="92075" tIns="46038" rIns="92075" bIns="46038">
            <a:spAutoFit/>
          </a:bodyPr>
          <a:lstStyle/>
          <a:p>
            <a:pPr eaLnBrk="0" hangingPunct="0"/>
            <a:r>
              <a:rPr lang="en-US" sz="1600" b="1">
                <a:latin typeface="Times New Roman" pitchFamily="18" charset="0"/>
              </a:rPr>
              <a:t>y</a:t>
            </a:r>
          </a:p>
        </p:txBody>
      </p:sp>
      <p:sp>
        <p:nvSpPr>
          <p:cNvPr id="44041" name="Text Box 12"/>
          <p:cNvSpPr txBox="1">
            <a:spLocks noChangeArrowheads="1"/>
          </p:cNvSpPr>
          <p:nvPr/>
        </p:nvSpPr>
        <p:spPr bwMode="auto">
          <a:xfrm>
            <a:off x="436563" y="4978400"/>
            <a:ext cx="274637" cy="336550"/>
          </a:xfrm>
          <a:prstGeom prst="rect">
            <a:avLst/>
          </a:prstGeom>
          <a:noFill/>
          <a:ln w="12700">
            <a:noFill/>
            <a:miter lim="800000"/>
            <a:headEnd type="none" w="sm" len="sm"/>
            <a:tailEnd type="none" w="sm" len="sm"/>
          </a:ln>
        </p:spPr>
        <p:txBody>
          <a:bodyPr wrap="none" lIns="92075" tIns="46038" rIns="92075" bIns="46038">
            <a:spAutoFit/>
          </a:bodyPr>
          <a:lstStyle/>
          <a:p>
            <a:pPr eaLnBrk="0" hangingPunct="0"/>
            <a:r>
              <a:rPr lang="en-US" sz="1600" b="1">
                <a:latin typeface="Times New Roman" pitchFamily="18" charset="0"/>
              </a:rPr>
              <a:t>z</a:t>
            </a:r>
          </a:p>
        </p:txBody>
      </p:sp>
      <p:sp>
        <p:nvSpPr>
          <p:cNvPr id="44042" name="Text Box 13"/>
          <p:cNvSpPr txBox="1">
            <a:spLocks noChangeArrowheads="1"/>
          </p:cNvSpPr>
          <p:nvPr/>
        </p:nvSpPr>
        <p:spPr bwMode="auto">
          <a:xfrm>
            <a:off x="665163" y="4597400"/>
            <a:ext cx="285750" cy="336550"/>
          </a:xfrm>
          <a:prstGeom prst="rect">
            <a:avLst/>
          </a:prstGeom>
          <a:noFill/>
          <a:ln w="12700">
            <a:noFill/>
            <a:miter lim="800000"/>
            <a:headEnd type="none" w="sm" len="sm"/>
            <a:tailEnd type="none" w="sm" len="sm"/>
          </a:ln>
        </p:spPr>
        <p:txBody>
          <a:bodyPr wrap="none" lIns="92075" tIns="46038" rIns="92075" bIns="46038">
            <a:spAutoFit/>
          </a:bodyPr>
          <a:lstStyle/>
          <a:p>
            <a:pPr eaLnBrk="0" hangingPunct="0"/>
            <a:r>
              <a:rPr lang="en-US" sz="1600" b="1">
                <a:latin typeface="Times New Roman" pitchFamily="18" charset="0"/>
              </a:rPr>
              <a:t>x</a:t>
            </a:r>
          </a:p>
        </p:txBody>
      </p:sp>
      <p:sp>
        <p:nvSpPr>
          <p:cNvPr id="44043" name="Line 14"/>
          <p:cNvSpPr>
            <a:spLocks noChangeShapeType="1"/>
          </p:cNvSpPr>
          <p:nvPr/>
        </p:nvSpPr>
        <p:spPr bwMode="auto">
          <a:xfrm flipH="1" flipV="1">
            <a:off x="1198563" y="2667000"/>
            <a:ext cx="1524000" cy="2743200"/>
          </a:xfrm>
          <a:prstGeom prst="line">
            <a:avLst/>
          </a:prstGeom>
          <a:noFill/>
          <a:ln w="28575">
            <a:solidFill>
              <a:srgbClr val="FF3300"/>
            </a:solidFill>
            <a:prstDash val="sysDot"/>
            <a:round/>
            <a:headEnd type="none" w="sm" len="sm"/>
            <a:tailEnd type="arrow" w="med" len="med"/>
          </a:ln>
        </p:spPr>
        <p:txBody>
          <a:bodyPr wrap="none" lIns="92075" tIns="46038" rIns="92075" bIns="46038" anchor="ctr"/>
          <a:lstStyle/>
          <a:p>
            <a:endParaRPr lang="en-US"/>
          </a:p>
        </p:txBody>
      </p:sp>
      <p:sp>
        <p:nvSpPr>
          <p:cNvPr id="44044" name="Line 15"/>
          <p:cNvSpPr>
            <a:spLocks noChangeShapeType="1"/>
          </p:cNvSpPr>
          <p:nvPr/>
        </p:nvSpPr>
        <p:spPr bwMode="auto">
          <a:xfrm flipV="1">
            <a:off x="3713163" y="3276600"/>
            <a:ext cx="533400" cy="457200"/>
          </a:xfrm>
          <a:prstGeom prst="line">
            <a:avLst/>
          </a:prstGeom>
          <a:noFill/>
          <a:ln w="12700">
            <a:solidFill>
              <a:schemeClr val="tx1"/>
            </a:solidFill>
            <a:round/>
            <a:headEnd type="none" w="sm" len="sm"/>
            <a:tailEnd type="none" w="sm" len="sm"/>
          </a:ln>
        </p:spPr>
        <p:txBody>
          <a:bodyPr wrap="none" lIns="92075" tIns="46038" rIns="92075" bIns="46038" anchor="ctr"/>
          <a:lstStyle/>
          <a:p>
            <a:endParaRPr lang="en-US"/>
          </a:p>
        </p:txBody>
      </p:sp>
      <p:sp>
        <p:nvSpPr>
          <p:cNvPr id="44045" name="Line 16"/>
          <p:cNvSpPr>
            <a:spLocks noChangeShapeType="1"/>
          </p:cNvSpPr>
          <p:nvPr/>
        </p:nvSpPr>
        <p:spPr bwMode="auto">
          <a:xfrm flipV="1">
            <a:off x="3713163" y="3352800"/>
            <a:ext cx="533400" cy="457200"/>
          </a:xfrm>
          <a:prstGeom prst="line">
            <a:avLst/>
          </a:prstGeom>
          <a:noFill/>
          <a:ln w="12700">
            <a:solidFill>
              <a:schemeClr val="tx1"/>
            </a:solidFill>
            <a:round/>
            <a:headEnd type="none" w="sm" len="sm"/>
            <a:tailEnd type="none" w="sm" len="sm"/>
          </a:ln>
        </p:spPr>
        <p:txBody>
          <a:bodyPr wrap="none" lIns="92075" tIns="46038" rIns="92075" bIns="46038" anchor="ctr"/>
          <a:lstStyle/>
          <a:p>
            <a:endParaRPr lang="en-US"/>
          </a:p>
        </p:txBody>
      </p:sp>
      <p:sp>
        <p:nvSpPr>
          <p:cNvPr id="44046" name="Line 17"/>
          <p:cNvSpPr>
            <a:spLocks noChangeShapeType="1"/>
          </p:cNvSpPr>
          <p:nvPr/>
        </p:nvSpPr>
        <p:spPr bwMode="auto">
          <a:xfrm flipV="1">
            <a:off x="3713163" y="3429000"/>
            <a:ext cx="533400" cy="457200"/>
          </a:xfrm>
          <a:prstGeom prst="line">
            <a:avLst/>
          </a:prstGeom>
          <a:noFill/>
          <a:ln w="12700">
            <a:solidFill>
              <a:schemeClr val="tx1"/>
            </a:solidFill>
            <a:round/>
            <a:headEnd type="none" w="sm" len="sm"/>
            <a:tailEnd type="none" w="sm" len="sm"/>
          </a:ln>
        </p:spPr>
        <p:txBody>
          <a:bodyPr wrap="none" lIns="92075" tIns="46038" rIns="92075" bIns="46038" anchor="ctr"/>
          <a:lstStyle/>
          <a:p>
            <a:endParaRPr lang="en-US"/>
          </a:p>
        </p:txBody>
      </p:sp>
      <p:sp>
        <p:nvSpPr>
          <p:cNvPr id="44047" name="Line 18"/>
          <p:cNvSpPr>
            <a:spLocks noChangeShapeType="1"/>
          </p:cNvSpPr>
          <p:nvPr/>
        </p:nvSpPr>
        <p:spPr bwMode="auto">
          <a:xfrm flipV="1">
            <a:off x="3713163" y="3505200"/>
            <a:ext cx="533400" cy="457200"/>
          </a:xfrm>
          <a:prstGeom prst="line">
            <a:avLst/>
          </a:prstGeom>
          <a:noFill/>
          <a:ln w="12700">
            <a:solidFill>
              <a:schemeClr val="tx1"/>
            </a:solidFill>
            <a:round/>
            <a:headEnd type="none" w="sm" len="sm"/>
            <a:tailEnd type="none" w="sm" len="sm"/>
          </a:ln>
        </p:spPr>
        <p:txBody>
          <a:bodyPr wrap="none" lIns="92075" tIns="46038" rIns="92075" bIns="46038" anchor="ctr"/>
          <a:lstStyle/>
          <a:p>
            <a:endParaRPr lang="en-US"/>
          </a:p>
        </p:txBody>
      </p:sp>
      <p:sp>
        <p:nvSpPr>
          <p:cNvPr id="44048" name="Line 19"/>
          <p:cNvSpPr>
            <a:spLocks noChangeShapeType="1"/>
          </p:cNvSpPr>
          <p:nvPr/>
        </p:nvSpPr>
        <p:spPr bwMode="auto">
          <a:xfrm flipV="1">
            <a:off x="3713163" y="3581400"/>
            <a:ext cx="533400" cy="457200"/>
          </a:xfrm>
          <a:prstGeom prst="line">
            <a:avLst/>
          </a:prstGeom>
          <a:noFill/>
          <a:ln w="12700">
            <a:solidFill>
              <a:schemeClr val="tx1"/>
            </a:solidFill>
            <a:round/>
            <a:headEnd type="none" w="sm" len="sm"/>
            <a:tailEnd type="none" w="sm" len="sm"/>
          </a:ln>
        </p:spPr>
        <p:txBody>
          <a:bodyPr wrap="none" lIns="92075" tIns="46038" rIns="92075" bIns="46038" anchor="ctr"/>
          <a:lstStyle/>
          <a:p>
            <a:endParaRPr lang="en-US"/>
          </a:p>
        </p:txBody>
      </p:sp>
      <p:sp>
        <p:nvSpPr>
          <p:cNvPr id="44049" name="Line 20"/>
          <p:cNvSpPr>
            <a:spLocks noChangeShapeType="1"/>
          </p:cNvSpPr>
          <p:nvPr/>
        </p:nvSpPr>
        <p:spPr bwMode="auto">
          <a:xfrm flipV="1">
            <a:off x="3713163" y="3657600"/>
            <a:ext cx="533400" cy="457200"/>
          </a:xfrm>
          <a:prstGeom prst="line">
            <a:avLst/>
          </a:prstGeom>
          <a:noFill/>
          <a:ln w="12700">
            <a:solidFill>
              <a:schemeClr val="tx1"/>
            </a:solidFill>
            <a:round/>
            <a:headEnd type="none" w="sm" len="sm"/>
            <a:tailEnd type="none" w="sm" len="sm"/>
          </a:ln>
        </p:spPr>
        <p:txBody>
          <a:bodyPr wrap="none" lIns="92075" tIns="46038" rIns="92075" bIns="46038" anchor="ctr"/>
          <a:lstStyle/>
          <a:p>
            <a:endParaRPr lang="en-US"/>
          </a:p>
        </p:txBody>
      </p:sp>
      <p:sp>
        <p:nvSpPr>
          <p:cNvPr id="44050" name="Line 21"/>
          <p:cNvSpPr>
            <a:spLocks noChangeShapeType="1"/>
          </p:cNvSpPr>
          <p:nvPr/>
        </p:nvSpPr>
        <p:spPr bwMode="auto">
          <a:xfrm flipV="1">
            <a:off x="3713163" y="3733800"/>
            <a:ext cx="533400" cy="457200"/>
          </a:xfrm>
          <a:prstGeom prst="line">
            <a:avLst/>
          </a:prstGeom>
          <a:noFill/>
          <a:ln w="12700">
            <a:solidFill>
              <a:schemeClr val="tx1"/>
            </a:solidFill>
            <a:round/>
            <a:headEnd type="none" w="sm" len="sm"/>
            <a:tailEnd type="none" w="sm" len="sm"/>
          </a:ln>
        </p:spPr>
        <p:txBody>
          <a:bodyPr wrap="none" lIns="92075" tIns="46038" rIns="92075" bIns="46038" anchor="ctr"/>
          <a:lstStyle/>
          <a:p>
            <a:endParaRPr lang="en-US"/>
          </a:p>
        </p:txBody>
      </p:sp>
      <p:sp>
        <p:nvSpPr>
          <p:cNvPr id="44051" name="Line 22"/>
          <p:cNvSpPr>
            <a:spLocks noChangeShapeType="1"/>
          </p:cNvSpPr>
          <p:nvPr/>
        </p:nvSpPr>
        <p:spPr bwMode="auto">
          <a:xfrm flipV="1">
            <a:off x="3713163" y="3810000"/>
            <a:ext cx="533400" cy="457200"/>
          </a:xfrm>
          <a:prstGeom prst="line">
            <a:avLst/>
          </a:prstGeom>
          <a:noFill/>
          <a:ln w="12700">
            <a:solidFill>
              <a:schemeClr val="tx1"/>
            </a:solidFill>
            <a:round/>
            <a:headEnd type="none" w="sm" len="sm"/>
            <a:tailEnd type="none" w="sm" len="sm"/>
          </a:ln>
        </p:spPr>
        <p:txBody>
          <a:bodyPr wrap="none" lIns="92075" tIns="46038" rIns="92075" bIns="46038" anchor="ctr"/>
          <a:lstStyle/>
          <a:p>
            <a:endParaRPr lang="en-US"/>
          </a:p>
        </p:txBody>
      </p:sp>
      <p:sp>
        <p:nvSpPr>
          <p:cNvPr id="44052" name="Line 23"/>
          <p:cNvSpPr>
            <a:spLocks noChangeShapeType="1"/>
          </p:cNvSpPr>
          <p:nvPr/>
        </p:nvSpPr>
        <p:spPr bwMode="auto">
          <a:xfrm flipV="1">
            <a:off x="3713163" y="3886200"/>
            <a:ext cx="533400" cy="457200"/>
          </a:xfrm>
          <a:prstGeom prst="line">
            <a:avLst/>
          </a:prstGeom>
          <a:noFill/>
          <a:ln w="12700">
            <a:solidFill>
              <a:schemeClr val="tx1"/>
            </a:solidFill>
            <a:round/>
            <a:headEnd type="none" w="sm" len="sm"/>
            <a:tailEnd type="none" w="sm" len="sm"/>
          </a:ln>
        </p:spPr>
        <p:txBody>
          <a:bodyPr wrap="none" lIns="92075" tIns="46038" rIns="92075" bIns="46038" anchor="ctr"/>
          <a:lstStyle/>
          <a:p>
            <a:endParaRPr lang="en-US"/>
          </a:p>
        </p:txBody>
      </p:sp>
      <p:sp>
        <p:nvSpPr>
          <p:cNvPr id="44053" name="Line 24"/>
          <p:cNvSpPr>
            <a:spLocks noChangeShapeType="1"/>
          </p:cNvSpPr>
          <p:nvPr/>
        </p:nvSpPr>
        <p:spPr bwMode="auto">
          <a:xfrm flipV="1">
            <a:off x="3713163" y="3962400"/>
            <a:ext cx="533400" cy="457200"/>
          </a:xfrm>
          <a:prstGeom prst="line">
            <a:avLst/>
          </a:prstGeom>
          <a:noFill/>
          <a:ln w="12700">
            <a:solidFill>
              <a:schemeClr val="tx1"/>
            </a:solidFill>
            <a:round/>
            <a:headEnd type="none" w="sm" len="sm"/>
            <a:tailEnd type="none" w="sm" len="sm"/>
          </a:ln>
        </p:spPr>
        <p:txBody>
          <a:bodyPr wrap="none" lIns="92075" tIns="46038" rIns="92075" bIns="46038" anchor="ctr"/>
          <a:lstStyle/>
          <a:p>
            <a:endParaRPr lang="en-US"/>
          </a:p>
        </p:txBody>
      </p:sp>
      <p:sp>
        <p:nvSpPr>
          <p:cNvPr id="44054" name="Line 25"/>
          <p:cNvSpPr>
            <a:spLocks noChangeShapeType="1"/>
          </p:cNvSpPr>
          <p:nvPr/>
        </p:nvSpPr>
        <p:spPr bwMode="auto">
          <a:xfrm flipV="1">
            <a:off x="3713163" y="4038600"/>
            <a:ext cx="533400" cy="457200"/>
          </a:xfrm>
          <a:prstGeom prst="line">
            <a:avLst/>
          </a:prstGeom>
          <a:noFill/>
          <a:ln w="12700">
            <a:solidFill>
              <a:schemeClr val="tx1"/>
            </a:solidFill>
            <a:round/>
            <a:headEnd type="none" w="sm" len="sm"/>
            <a:tailEnd type="none" w="sm" len="sm"/>
          </a:ln>
        </p:spPr>
        <p:txBody>
          <a:bodyPr wrap="none" lIns="92075" tIns="46038" rIns="92075" bIns="46038" anchor="ctr"/>
          <a:lstStyle/>
          <a:p>
            <a:endParaRPr lang="en-US"/>
          </a:p>
        </p:txBody>
      </p:sp>
      <p:sp>
        <p:nvSpPr>
          <p:cNvPr id="44055" name="Line 26"/>
          <p:cNvSpPr>
            <a:spLocks noChangeShapeType="1"/>
          </p:cNvSpPr>
          <p:nvPr/>
        </p:nvSpPr>
        <p:spPr bwMode="auto">
          <a:xfrm flipV="1">
            <a:off x="3713163" y="4114800"/>
            <a:ext cx="533400" cy="457200"/>
          </a:xfrm>
          <a:prstGeom prst="line">
            <a:avLst/>
          </a:prstGeom>
          <a:noFill/>
          <a:ln w="12700">
            <a:solidFill>
              <a:schemeClr val="tx1"/>
            </a:solidFill>
            <a:round/>
            <a:headEnd type="none" w="sm" len="sm"/>
            <a:tailEnd type="none" w="sm" len="sm"/>
          </a:ln>
        </p:spPr>
        <p:txBody>
          <a:bodyPr wrap="none" lIns="92075" tIns="46038" rIns="92075" bIns="46038" anchor="ctr"/>
          <a:lstStyle/>
          <a:p>
            <a:endParaRPr lang="en-US"/>
          </a:p>
        </p:txBody>
      </p:sp>
      <p:sp>
        <p:nvSpPr>
          <p:cNvPr id="44056" name="Line 27"/>
          <p:cNvSpPr>
            <a:spLocks noChangeShapeType="1"/>
          </p:cNvSpPr>
          <p:nvPr/>
        </p:nvSpPr>
        <p:spPr bwMode="auto">
          <a:xfrm flipV="1">
            <a:off x="3713163" y="4191000"/>
            <a:ext cx="533400" cy="457200"/>
          </a:xfrm>
          <a:prstGeom prst="line">
            <a:avLst/>
          </a:prstGeom>
          <a:noFill/>
          <a:ln w="12700">
            <a:solidFill>
              <a:schemeClr val="tx1"/>
            </a:solidFill>
            <a:round/>
            <a:headEnd type="none" w="sm" len="sm"/>
            <a:tailEnd type="none" w="sm" len="sm"/>
          </a:ln>
        </p:spPr>
        <p:txBody>
          <a:bodyPr wrap="none" lIns="92075" tIns="46038" rIns="92075" bIns="46038" anchor="ctr"/>
          <a:lstStyle/>
          <a:p>
            <a:endParaRPr lang="en-US"/>
          </a:p>
        </p:txBody>
      </p:sp>
      <p:sp>
        <p:nvSpPr>
          <p:cNvPr id="44057" name="Line 28"/>
          <p:cNvSpPr>
            <a:spLocks noChangeShapeType="1"/>
          </p:cNvSpPr>
          <p:nvPr/>
        </p:nvSpPr>
        <p:spPr bwMode="auto">
          <a:xfrm flipV="1">
            <a:off x="3713163" y="4267200"/>
            <a:ext cx="533400" cy="457200"/>
          </a:xfrm>
          <a:prstGeom prst="line">
            <a:avLst/>
          </a:prstGeom>
          <a:noFill/>
          <a:ln w="12700">
            <a:solidFill>
              <a:schemeClr val="tx1"/>
            </a:solidFill>
            <a:round/>
            <a:headEnd type="none" w="sm" len="sm"/>
            <a:tailEnd type="none" w="sm" len="sm"/>
          </a:ln>
        </p:spPr>
        <p:txBody>
          <a:bodyPr wrap="none" lIns="92075" tIns="46038" rIns="92075" bIns="46038" anchor="ctr"/>
          <a:lstStyle/>
          <a:p>
            <a:endParaRPr lang="en-US"/>
          </a:p>
        </p:txBody>
      </p:sp>
      <p:sp>
        <p:nvSpPr>
          <p:cNvPr id="44058" name="Line 29"/>
          <p:cNvSpPr>
            <a:spLocks noChangeShapeType="1"/>
          </p:cNvSpPr>
          <p:nvPr/>
        </p:nvSpPr>
        <p:spPr bwMode="auto">
          <a:xfrm flipV="1">
            <a:off x="3713163" y="4343400"/>
            <a:ext cx="533400" cy="457200"/>
          </a:xfrm>
          <a:prstGeom prst="line">
            <a:avLst/>
          </a:prstGeom>
          <a:noFill/>
          <a:ln w="12700">
            <a:solidFill>
              <a:schemeClr val="tx1"/>
            </a:solidFill>
            <a:round/>
            <a:headEnd type="none" w="sm" len="sm"/>
            <a:tailEnd type="none" w="sm" len="sm"/>
          </a:ln>
        </p:spPr>
        <p:txBody>
          <a:bodyPr wrap="none" lIns="92075" tIns="46038" rIns="92075" bIns="46038" anchor="ctr"/>
          <a:lstStyle/>
          <a:p>
            <a:endParaRPr lang="en-US"/>
          </a:p>
        </p:txBody>
      </p:sp>
      <p:sp>
        <p:nvSpPr>
          <p:cNvPr id="44059" name="Line 30"/>
          <p:cNvSpPr>
            <a:spLocks noChangeShapeType="1"/>
          </p:cNvSpPr>
          <p:nvPr/>
        </p:nvSpPr>
        <p:spPr bwMode="auto">
          <a:xfrm flipV="1">
            <a:off x="3713163" y="4419600"/>
            <a:ext cx="533400" cy="457200"/>
          </a:xfrm>
          <a:prstGeom prst="line">
            <a:avLst/>
          </a:prstGeom>
          <a:noFill/>
          <a:ln w="12700">
            <a:solidFill>
              <a:schemeClr val="tx1"/>
            </a:solidFill>
            <a:round/>
            <a:headEnd type="none" w="sm" len="sm"/>
            <a:tailEnd type="none" w="sm" len="sm"/>
          </a:ln>
        </p:spPr>
        <p:txBody>
          <a:bodyPr wrap="none" lIns="92075" tIns="46038" rIns="92075" bIns="46038" anchor="ctr"/>
          <a:lstStyle/>
          <a:p>
            <a:endParaRPr lang="en-US"/>
          </a:p>
        </p:txBody>
      </p:sp>
      <p:sp>
        <p:nvSpPr>
          <p:cNvPr id="44060" name="Line 31"/>
          <p:cNvSpPr>
            <a:spLocks noChangeShapeType="1"/>
          </p:cNvSpPr>
          <p:nvPr/>
        </p:nvSpPr>
        <p:spPr bwMode="auto">
          <a:xfrm flipV="1">
            <a:off x="3713163" y="4495800"/>
            <a:ext cx="533400" cy="457200"/>
          </a:xfrm>
          <a:prstGeom prst="line">
            <a:avLst/>
          </a:prstGeom>
          <a:noFill/>
          <a:ln w="12700">
            <a:solidFill>
              <a:schemeClr val="tx1"/>
            </a:solidFill>
            <a:round/>
            <a:headEnd type="none" w="sm" len="sm"/>
            <a:tailEnd type="none" w="sm" len="sm"/>
          </a:ln>
        </p:spPr>
        <p:txBody>
          <a:bodyPr wrap="none" lIns="92075" tIns="46038" rIns="92075" bIns="46038" anchor="ctr"/>
          <a:lstStyle/>
          <a:p>
            <a:endParaRPr lang="en-US"/>
          </a:p>
        </p:txBody>
      </p:sp>
      <p:grpSp>
        <p:nvGrpSpPr>
          <p:cNvPr id="2" name="Group 32"/>
          <p:cNvGrpSpPr>
            <a:grpSpLocks/>
          </p:cNvGrpSpPr>
          <p:nvPr/>
        </p:nvGrpSpPr>
        <p:grpSpPr bwMode="auto">
          <a:xfrm>
            <a:off x="1274763" y="4216400"/>
            <a:ext cx="395287" cy="336550"/>
            <a:chOff x="871" y="2603"/>
            <a:chExt cx="249" cy="212"/>
          </a:xfrm>
        </p:grpSpPr>
        <p:sp>
          <p:nvSpPr>
            <p:cNvPr id="44093" name="Text Box 33"/>
            <p:cNvSpPr txBox="1">
              <a:spLocks noChangeArrowheads="1"/>
            </p:cNvSpPr>
            <p:nvPr/>
          </p:nvSpPr>
          <p:spPr bwMode="auto">
            <a:xfrm>
              <a:off x="919" y="2603"/>
              <a:ext cx="201" cy="212"/>
            </a:xfrm>
            <a:prstGeom prst="rect">
              <a:avLst/>
            </a:prstGeom>
            <a:noFill/>
            <a:ln w="12700">
              <a:noFill/>
              <a:miter lim="800000"/>
              <a:headEnd type="none" w="sm" len="sm"/>
              <a:tailEnd type="none" w="sm" len="sm"/>
            </a:ln>
          </p:spPr>
          <p:txBody>
            <a:bodyPr wrap="none" lIns="92075" tIns="46038" rIns="92075" bIns="46038">
              <a:spAutoFit/>
            </a:bodyPr>
            <a:lstStyle/>
            <a:p>
              <a:pPr eaLnBrk="0" hangingPunct="0"/>
              <a:r>
                <a:rPr lang="en-US" sz="1600" b="1">
                  <a:solidFill>
                    <a:srgbClr val="FF3300"/>
                  </a:solidFill>
                  <a:latin typeface="Times New Roman" pitchFamily="18" charset="0"/>
                </a:rPr>
                <a:t>E</a:t>
              </a:r>
            </a:p>
          </p:txBody>
        </p:sp>
        <p:sp>
          <p:nvSpPr>
            <p:cNvPr id="44094" name="Line 34"/>
            <p:cNvSpPr>
              <a:spLocks noChangeShapeType="1"/>
            </p:cNvSpPr>
            <p:nvPr/>
          </p:nvSpPr>
          <p:spPr bwMode="auto">
            <a:xfrm flipH="1">
              <a:off x="871" y="2635"/>
              <a:ext cx="240" cy="0"/>
            </a:xfrm>
            <a:prstGeom prst="line">
              <a:avLst/>
            </a:prstGeom>
            <a:noFill/>
            <a:ln w="19050">
              <a:solidFill>
                <a:srgbClr val="FF3300"/>
              </a:solidFill>
              <a:round/>
              <a:headEnd type="none" w="sm" len="sm"/>
              <a:tailEnd type="arrow" w="med" len="med"/>
            </a:ln>
          </p:spPr>
          <p:txBody>
            <a:bodyPr wrap="none" lIns="92075" tIns="46038" rIns="92075" bIns="46038" anchor="ctr"/>
            <a:lstStyle/>
            <a:p>
              <a:endParaRPr lang="en-US"/>
            </a:p>
          </p:txBody>
        </p:sp>
      </p:grpSp>
      <p:grpSp>
        <p:nvGrpSpPr>
          <p:cNvPr id="3" name="Group 35"/>
          <p:cNvGrpSpPr>
            <a:grpSpLocks/>
          </p:cNvGrpSpPr>
          <p:nvPr/>
        </p:nvGrpSpPr>
        <p:grpSpPr bwMode="auto">
          <a:xfrm>
            <a:off x="1274763" y="3683000"/>
            <a:ext cx="398462" cy="355600"/>
            <a:chOff x="871" y="2267"/>
            <a:chExt cx="251" cy="224"/>
          </a:xfrm>
        </p:grpSpPr>
        <p:sp>
          <p:nvSpPr>
            <p:cNvPr id="44091" name="Line 36"/>
            <p:cNvSpPr>
              <a:spLocks noChangeShapeType="1"/>
            </p:cNvSpPr>
            <p:nvPr/>
          </p:nvSpPr>
          <p:spPr bwMode="auto">
            <a:xfrm flipH="1">
              <a:off x="871" y="2491"/>
              <a:ext cx="240" cy="0"/>
            </a:xfrm>
            <a:prstGeom prst="line">
              <a:avLst/>
            </a:prstGeom>
            <a:noFill/>
            <a:ln w="19050">
              <a:solidFill>
                <a:srgbClr val="002060"/>
              </a:solidFill>
              <a:round/>
              <a:headEnd type="none" w="sm" len="sm"/>
              <a:tailEnd type="arrow" w="med" len="med"/>
            </a:ln>
          </p:spPr>
          <p:txBody>
            <a:bodyPr wrap="none" lIns="92075" tIns="46038" rIns="92075" bIns="46038" anchor="ctr"/>
            <a:lstStyle/>
            <a:p>
              <a:endParaRPr lang="en-US"/>
            </a:p>
          </p:txBody>
        </p:sp>
        <p:sp>
          <p:nvSpPr>
            <p:cNvPr id="44092" name="Text Box 37"/>
            <p:cNvSpPr txBox="1">
              <a:spLocks noChangeArrowheads="1"/>
            </p:cNvSpPr>
            <p:nvPr/>
          </p:nvSpPr>
          <p:spPr bwMode="auto">
            <a:xfrm>
              <a:off x="919" y="2267"/>
              <a:ext cx="203" cy="214"/>
            </a:xfrm>
            <a:prstGeom prst="rect">
              <a:avLst/>
            </a:prstGeom>
            <a:noFill/>
            <a:ln w="12700">
              <a:noFill/>
              <a:miter lim="800000"/>
              <a:headEnd type="none" w="sm" len="sm"/>
              <a:tailEnd type="none" w="sm" len="sm"/>
            </a:ln>
          </p:spPr>
          <p:txBody>
            <a:bodyPr wrap="none" lIns="92075" tIns="46038" rIns="92075" bIns="46038">
              <a:spAutoFit/>
            </a:bodyPr>
            <a:lstStyle/>
            <a:p>
              <a:pPr eaLnBrk="0" hangingPunct="0"/>
              <a:r>
                <a:rPr lang="en-US" sz="1600" b="1">
                  <a:solidFill>
                    <a:srgbClr val="002060"/>
                  </a:solidFill>
                  <a:latin typeface="Times New Roman" pitchFamily="18" charset="0"/>
                </a:rPr>
                <a:t>B</a:t>
              </a:r>
            </a:p>
          </p:txBody>
        </p:sp>
      </p:grpSp>
      <p:sp>
        <p:nvSpPr>
          <p:cNvPr id="44063" name="AutoShape 38"/>
          <p:cNvSpPr>
            <a:spLocks noChangeArrowheads="1"/>
          </p:cNvSpPr>
          <p:nvPr/>
        </p:nvSpPr>
        <p:spPr bwMode="auto">
          <a:xfrm>
            <a:off x="360363" y="3200400"/>
            <a:ext cx="3886200" cy="457200"/>
          </a:xfrm>
          <a:prstGeom prst="parallelogram">
            <a:avLst>
              <a:gd name="adj" fmla="val 113255"/>
            </a:avLst>
          </a:prstGeom>
          <a:noFill/>
          <a:ln w="19050">
            <a:solidFill>
              <a:schemeClr val="tx1"/>
            </a:solidFill>
            <a:miter lim="800000"/>
            <a:headEnd type="none" w="sm" len="sm"/>
            <a:tailEnd type="none" w="sm" len="sm"/>
          </a:ln>
        </p:spPr>
        <p:txBody>
          <a:bodyPr wrap="none" lIns="92075" tIns="46038" rIns="92075" bIns="46038" anchor="ctr"/>
          <a:lstStyle/>
          <a:p>
            <a:endParaRPr lang="en-US"/>
          </a:p>
        </p:txBody>
      </p:sp>
      <p:sp>
        <p:nvSpPr>
          <p:cNvPr id="44064" name="Rectangle 39"/>
          <p:cNvSpPr>
            <a:spLocks noChangeArrowheads="1"/>
          </p:cNvSpPr>
          <p:nvPr/>
        </p:nvSpPr>
        <p:spPr bwMode="auto">
          <a:xfrm>
            <a:off x="360363" y="3657600"/>
            <a:ext cx="3352800" cy="1371600"/>
          </a:xfrm>
          <a:prstGeom prst="rect">
            <a:avLst/>
          </a:prstGeom>
          <a:noFill/>
          <a:ln w="19050">
            <a:solidFill>
              <a:schemeClr val="tx1"/>
            </a:solidFill>
            <a:miter lim="800000"/>
            <a:headEnd type="none" w="sm" len="sm"/>
            <a:tailEnd type="none" w="sm" len="sm"/>
          </a:ln>
        </p:spPr>
        <p:txBody>
          <a:bodyPr wrap="none" lIns="92075" tIns="46038" rIns="92075" bIns="46038" anchor="ctr"/>
          <a:lstStyle/>
          <a:p>
            <a:endParaRPr lang="en-US"/>
          </a:p>
        </p:txBody>
      </p:sp>
      <p:sp>
        <p:nvSpPr>
          <p:cNvPr id="44065" name="Freeform 40"/>
          <p:cNvSpPr>
            <a:spLocks/>
          </p:cNvSpPr>
          <p:nvPr/>
        </p:nvSpPr>
        <p:spPr bwMode="auto">
          <a:xfrm>
            <a:off x="1500188" y="3265488"/>
            <a:ext cx="80962" cy="65087"/>
          </a:xfrm>
          <a:custGeom>
            <a:avLst/>
            <a:gdLst>
              <a:gd name="T0" fmla="*/ 2147483647 w 51"/>
              <a:gd name="T1" fmla="*/ 2147483647 h 41"/>
              <a:gd name="T2" fmla="*/ 2147483647 w 51"/>
              <a:gd name="T3" fmla="*/ 2147483647 h 41"/>
              <a:gd name="T4" fmla="*/ 2147483647 w 51"/>
              <a:gd name="T5" fmla="*/ 2147483647 h 41"/>
              <a:gd name="T6" fmla="*/ 2147483647 w 51"/>
              <a:gd name="T7" fmla="*/ 2147483647 h 41"/>
              <a:gd name="T8" fmla="*/ 2147483647 w 51"/>
              <a:gd name="T9" fmla="*/ 2147483647 h 41"/>
              <a:gd name="T10" fmla="*/ 2147483647 w 51"/>
              <a:gd name="T11" fmla="*/ 2147483647 h 41"/>
              <a:gd name="T12" fmla="*/ 2147483647 w 51"/>
              <a:gd name="T13" fmla="*/ 2147483647 h 41"/>
              <a:gd name="T14" fmla="*/ 2147483647 w 51"/>
              <a:gd name="T15" fmla="*/ 2147483647 h 41"/>
              <a:gd name="T16" fmla="*/ 2147483647 w 51"/>
              <a:gd name="T17" fmla="*/ 2147483647 h 41"/>
              <a:gd name="T18" fmla="*/ 2147483647 w 51"/>
              <a:gd name="T19" fmla="*/ 2147483647 h 41"/>
              <a:gd name="T20" fmla="*/ 2147483647 w 51"/>
              <a:gd name="T21" fmla="*/ 2147483647 h 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
              <a:gd name="T34" fmla="*/ 0 h 41"/>
              <a:gd name="T35" fmla="*/ 51 w 51"/>
              <a:gd name="T36" fmla="*/ 41 h 4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 h="41">
                <a:moveTo>
                  <a:pt x="32" y="10"/>
                </a:moveTo>
                <a:cubicBezTo>
                  <a:pt x="6" y="13"/>
                  <a:pt x="0" y="16"/>
                  <a:pt x="23" y="28"/>
                </a:cubicBezTo>
                <a:cubicBezTo>
                  <a:pt x="31" y="27"/>
                  <a:pt x="41" y="30"/>
                  <a:pt x="47" y="25"/>
                </a:cubicBezTo>
                <a:cubicBezTo>
                  <a:pt x="51" y="22"/>
                  <a:pt x="49" y="12"/>
                  <a:pt x="44" y="10"/>
                </a:cubicBezTo>
                <a:cubicBezTo>
                  <a:pt x="34" y="7"/>
                  <a:pt x="22" y="12"/>
                  <a:pt x="11" y="13"/>
                </a:cubicBezTo>
                <a:cubicBezTo>
                  <a:pt x="5" y="32"/>
                  <a:pt x="21" y="27"/>
                  <a:pt x="35" y="25"/>
                </a:cubicBezTo>
                <a:cubicBezTo>
                  <a:pt x="29" y="0"/>
                  <a:pt x="16" y="9"/>
                  <a:pt x="11" y="28"/>
                </a:cubicBezTo>
                <a:cubicBezTo>
                  <a:pt x="27" y="32"/>
                  <a:pt x="44" y="41"/>
                  <a:pt x="32" y="16"/>
                </a:cubicBezTo>
                <a:cubicBezTo>
                  <a:pt x="27" y="17"/>
                  <a:pt x="21" y="15"/>
                  <a:pt x="17" y="19"/>
                </a:cubicBezTo>
                <a:cubicBezTo>
                  <a:pt x="15" y="21"/>
                  <a:pt x="17" y="27"/>
                  <a:pt x="20" y="28"/>
                </a:cubicBezTo>
                <a:cubicBezTo>
                  <a:pt x="30" y="31"/>
                  <a:pt x="40" y="28"/>
                  <a:pt x="50" y="28"/>
                </a:cubicBezTo>
              </a:path>
            </a:pathLst>
          </a:custGeom>
          <a:noFill/>
          <a:ln w="19050">
            <a:solidFill>
              <a:schemeClr val="tx1"/>
            </a:solidFill>
            <a:round/>
            <a:headEnd type="none" w="sm" len="sm"/>
            <a:tailEnd type="none" w="sm" len="sm"/>
          </a:ln>
        </p:spPr>
        <p:txBody>
          <a:bodyPr wrap="none" lIns="92075" tIns="46038" rIns="92075" bIns="46038" anchor="ctr"/>
          <a:lstStyle/>
          <a:p>
            <a:endParaRPr lang="en-US"/>
          </a:p>
        </p:txBody>
      </p:sp>
      <p:sp>
        <p:nvSpPr>
          <p:cNvPr id="44066" name="Freeform 41"/>
          <p:cNvSpPr>
            <a:spLocks/>
          </p:cNvSpPr>
          <p:nvPr/>
        </p:nvSpPr>
        <p:spPr bwMode="auto">
          <a:xfrm>
            <a:off x="2417763" y="4876800"/>
            <a:ext cx="80962" cy="65088"/>
          </a:xfrm>
          <a:custGeom>
            <a:avLst/>
            <a:gdLst>
              <a:gd name="T0" fmla="*/ 2147483647 w 51"/>
              <a:gd name="T1" fmla="*/ 2147483647 h 41"/>
              <a:gd name="T2" fmla="*/ 2147483647 w 51"/>
              <a:gd name="T3" fmla="*/ 2147483647 h 41"/>
              <a:gd name="T4" fmla="*/ 2147483647 w 51"/>
              <a:gd name="T5" fmla="*/ 2147483647 h 41"/>
              <a:gd name="T6" fmla="*/ 2147483647 w 51"/>
              <a:gd name="T7" fmla="*/ 2147483647 h 41"/>
              <a:gd name="T8" fmla="*/ 2147483647 w 51"/>
              <a:gd name="T9" fmla="*/ 2147483647 h 41"/>
              <a:gd name="T10" fmla="*/ 2147483647 w 51"/>
              <a:gd name="T11" fmla="*/ 2147483647 h 41"/>
              <a:gd name="T12" fmla="*/ 2147483647 w 51"/>
              <a:gd name="T13" fmla="*/ 2147483647 h 41"/>
              <a:gd name="T14" fmla="*/ 2147483647 w 51"/>
              <a:gd name="T15" fmla="*/ 2147483647 h 41"/>
              <a:gd name="T16" fmla="*/ 2147483647 w 51"/>
              <a:gd name="T17" fmla="*/ 2147483647 h 41"/>
              <a:gd name="T18" fmla="*/ 2147483647 w 51"/>
              <a:gd name="T19" fmla="*/ 2147483647 h 41"/>
              <a:gd name="T20" fmla="*/ 2147483647 w 51"/>
              <a:gd name="T21" fmla="*/ 2147483647 h 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
              <a:gd name="T34" fmla="*/ 0 h 41"/>
              <a:gd name="T35" fmla="*/ 51 w 51"/>
              <a:gd name="T36" fmla="*/ 41 h 4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 h="41">
                <a:moveTo>
                  <a:pt x="32" y="10"/>
                </a:moveTo>
                <a:cubicBezTo>
                  <a:pt x="6" y="13"/>
                  <a:pt x="0" y="16"/>
                  <a:pt x="23" y="28"/>
                </a:cubicBezTo>
                <a:cubicBezTo>
                  <a:pt x="31" y="27"/>
                  <a:pt x="41" y="30"/>
                  <a:pt x="47" y="25"/>
                </a:cubicBezTo>
                <a:cubicBezTo>
                  <a:pt x="51" y="22"/>
                  <a:pt x="49" y="12"/>
                  <a:pt x="44" y="10"/>
                </a:cubicBezTo>
                <a:cubicBezTo>
                  <a:pt x="34" y="7"/>
                  <a:pt x="22" y="12"/>
                  <a:pt x="11" y="13"/>
                </a:cubicBezTo>
                <a:cubicBezTo>
                  <a:pt x="5" y="32"/>
                  <a:pt x="21" y="27"/>
                  <a:pt x="35" y="25"/>
                </a:cubicBezTo>
                <a:cubicBezTo>
                  <a:pt x="29" y="0"/>
                  <a:pt x="16" y="9"/>
                  <a:pt x="11" y="28"/>
                </a:cubicBezTo>
                <a:cubicBezTo>
                  <a:pt x="27" y="32"/>
                  <a:pt x="44" y="41"/>
                  <a:pt x="32" y="16"/>
                </a:cubicBezTo>
                <a:cubicBezTo>
                  <a:pt x="27" y="17"/>
                  <a:pt x="21" y="15"/>
                  <a:pt x="17" y="19"/>
                </a:cubicBezTo>
                <a:cubicBezTo>
                  <a:pt x="15" y="21"/>
                  <a:pt x="17" y="27"/>
                  <a:pt x="20" y="28"/>
                </a:cubicBezTo>
                <a:cubicBezTo>
                  <a:pt x="30" y="31"/>
                  <a:pt x="40" y="28"/>
                  <a:pt x="50" y="28"/>
                </a:cubicBezTo>
              </a:path>
            </a:pathLst>
          </a:custGeom>
          <a:noFill/>
          <a:ln w="19050">
            <a:solidFill>
              <a:schemeClr val="tx1"/>
            </a:solidFill>
            <a:round/>
            <a:headEnd type="none" w="sm" len="sm"/>
            <a:tailEnd type="none" w="sm" len="sm"/>
          </a:ln>
        </p:spPr>
        <p:txBody>
          <a:bodyPr wrap="none" lIns="92075" tIns="46038" rIns="92075" bIns="46038" anchor="ctr"/>
          <a:lstStyle/>
          <a:p>
            <a:endParaRPr lang="en-US"/>
          </a:p>
        </p:txBody>
      </p:sp>
      <p:sp>
        <p:nvSpPr>
          <p:cNvPr id="44067" name="Line 42"/>
          <p:cNvSpPr>
            <a:spLocks noChangeShapeType="1"/>
          </p:cNvSpPr>
          <p:nvPr/>
        </p:nvSpPr>
        <p:spPr bwMode="auto">
          <a:xfrm flipH="1">
            <a:off x="3865563" y="3276600"/>
            <a:ext cx="304800" cy="1600200"/>
          </a:xfrm>
          <a:prstGeom prst="line">
            <a:avLst/>
          </a:prstGeom>
          <a:noFill/>
          <a:ln w="28575">
            <a:solidFill>
              <a:schemeClr val="tx1"/>
            </a:solidFill>
            <a:prstDash val="sysDot"/>
            <a:round/>
            <a:headEnd type="none" w="sm" len="sm"/>
            <a:tailEnd type="none" w="sm" len="sm"/>
          </a:ln>
        </p:spPr>
        <p:txBody>
          <a:bodyPr wrap="none" lIns="92075" tIns="46038" rIns="92075" bIns="46038" anchor="ctr"/>
          <a:lstStyle/>
          <a:p>
            <a:endParaRPr lang="en-US"/>
          </a:p>
        </p:txBody>
      </p:sp>
      <p:sp>
        <p:nvSpPr>
          <p:cNvPr id="44068" name="Line 43"/>
          <p:cNvSpPr>
            <a:spLocks noChangeShapeType="1"/>
          </p:cNvSpPr>
          <p:nvPr/>
        </p:nvSpPr>
        <p:spPr bwMode="auto">
          <a:xfrm>
            <a:off x="1731963" y="3429000"/>
            <a:ext cx="228600" cy="0"/>
          </a:xfrm>
          <a:prstGeom prst="line">
            <a:avLst/>
          </a:prstGeom>
          <a:noFill/>
          <a:ln w="19050">
            <a:solidFill>
              <a:srgbClr val="00BE00"/>
            </a:solidFill>
            <a:round/>
            <a:headEnd type="none" w="sm" len="sm"/>
            <a:tailEnd type="arrow" w="med" len="med"/>
          </a:ln>
        </p:spPr>
        <p:txBody>
          <a:bodyPr wrap="none" lIns="92075" tIns="46038" rIns="92075" bIns="46038" anchor="ctr"/>
          <a:lstStyle/>
          <a:p>
            <a:endParaRPr lang="en-US"/>
          </a:p>
        </p:txBody>
      </p:sp>
      <p:sp>
        <p:nvSpPr>
          <p:cNvPr id="44069" name="Line 44"/>
          <p:cNvSpPr>
            <a:spLocks noChangeShapeType="1"/>
          </p:cNvSpPr>
          <p:nvPr/>
        </p:nvSpPr>
        <p:spPr bwMode="auto">
          <a:xfrm>
            <a:off x="1960563" y="3810000"/>
            <a:ext cx="228600" cy="0"/>
          </a:xfrm>
          <a:prstGeom prst="line">
            <a:avLst/>
          </a:prstGeom>
          <a:noFill/>
          <a:ln w="19050">
            <a:solidFill>
              <a:srgbClr val="00BE00"/>
            </a:solidFill>
            <a:round/>
            <a:headEnd type="none" w="sm" len="sm"/>
            <a:tailEnd type="arrow" w="med" len="med"/>
          </a:ln>
        </p:spPr>
        <p:txBody>
          <a:bodyPr wrap="none" lIns="92075" tIns="46038" rIns="92075" bIns="46038" anchor="ctr"/>
          <a:lstStyle/>
          <a:p>
            <a:endParaRPr lang="en-US"/>
          </a:p>
        </p:txBody>
      </p:sp>
      <p:sp>
        <p:nvSpPr>
          <p:cNvPr id="44070" name="Line 45"/>
          <p:cNvSpPr>
            <a:spLocks noChangeShapeType="1"/>
          </p:cNvSpPr>
          <p:nvPr/>
        </p:nvSpPr>
        <p:spPr bwMode="auto">
          <a:xfrm>
            <a:off x="2112963" y="4114800"/>
            <a:ext cx="228600" cy="0"/>
          </a:xfrm>
          <a:prstGeom prst="line">
            <a:avLst/>
          </a:prstGeom>
          <a:noFill/>
          <a:ln w="19050">
            <a:solidFill>
              <a:srgbClr val="00BE00"/>
            </a:solidFill>
            <a:round/>
            <a:headEnd type="none" w="sm" len="sm"/>
            <a:tailEnd type="arrow" w="med" len="med"/>
          </a:ln>
        </p:spPr>
        <p:txBody>
          <a:bodyPr wrap="none" lIns="92075" tIns="46038" rIns="92075" bIns="46038" anchor="ctr"/>
          <a:lstStyle/>
          <a:p>
            <a:endParaRPr lang="en-US"/>
          </a:p>
        </p:txBody>
      </p:sp>
      <p:sp>
        <p:nvSpPr>
          <p:cNvPr id="44071" name="Line 46"/>
          <p:cNvSpPr>
            <a:spLocks noChangeShapeType="1"/>
          </p:cNvSpPr>
          <p:nvPr/>
        </p:nvSpPr>
        <p:spPr bwMode="auto">
          <a:xfrm>
            <a:off x="2341563" y="4419600"/>
            <a:ext cx="228600" cy="0"/>
          </a:xfrm>
          <a:prstGeom prst="line">
            <a:avLst/>
          </a:prstGeom>
          <a:noFill/>
          <a:ln w="19050">
            <a:solidFill>
              <a:srgbClr val="00BE00"/>
            </a:solidFill>
            <a:round/>
            <a:headEnd type="none" w="sm" len="sm"/>
            <a:tailEnd type="arrow" w="med" len="med"/>
          </a:ln>
        </p:spPr>
        <p:txBody>
          <a:bodyPr wrap="none" lIns="92075" tIns="46038" rIns="92075" bIns="46038" anchor="ctr"/>
          <a:lstStyle/>
          <a:p>
            <a:endParaRPr lang="en-US"/>
          </a:p>
        </p:txBody>
      </p:sp>
      <p:sp>
        <p:nvSpPr>
          <p:cNvPr id="44072" name="Line 47"/>
          <p:cNvSpPr>
            <a:spLocks noChangeShapeType="1"/>
          </p:cNvSpPr>
          <p:nvPr/>
        </p:nvSpPr>
        <p:spPr bwMode="auto">
          <a:xfrm>
            <a:off x="2493963" y="4800600"/>
            <a:ext cx="228600" cy="0"/>
          </a:xfrm>
          <a:prstGeom prst="line">
            <a:avLst/>
          </a:prstGeom>
          <a:noFill/>
          <a:ln w="19050">
            <a:solidFill>
              <a:srgbClr val="00BE00"/>
            </a:solidFill>
            <a:round/>
            <a:headEnd type="none" w="sm" len="sm"/>
            <a:tailEnd type="arrow" w="med" len="med"/>
          </a:ln>
        </p:spPr>
        <p:txBody>
          <a:bodyPr wrap="none" lIns="92075" tIns="46038" rIns="92075" bIns="46038" anchor="ctr"/>
          <a:lstStyle/>
          <a:p>
            <a:endParaRPr lang="en-US"/>
          </a:p>
        </p:txBody>
      </p:sp>
      <p:sp>
        <p:nvSpPr>
          <p:cNvPr id="44073" name="Text Box 48"/>
          <p:cNvSpPr txBox="1">
            <a:spLocks noChangeArrowheads="1"/>
          </p:cNvSpPr>
          <p:nvPr/>
        </p:nvSpPr>
        <p:spPr bwMode="auto">
          <a:xfrm>
            <a:off x="2203450" y="3749675"/>
            <a:ext cx="536575" cy="336550"/>
          </a:xfrm>
          <a:prstGeom prst="rect">
            <a:avLst/>
          </a:prstGeom>
          <a:noFill/>
          <a:ln w="19050">
            <a:noFill/>
            <a:miter lim="800000"/>
            <a:headEnd type="none" w="sm" len="sm"/>
            <a:tailEnd type="none" w="sm" len="sm"/>
          </a:ln>
        </p:spPr>
        <p:txBody>
          <a:bodyPr wrap="none" lIns="92075" tIns="46038" rIns="92075" bIns="46038">
            <a:spAutoFit/>
          </a:bodyPr>
          <a:lstStyle/>
          <a:p>
            <a:pPr eaLnBrk="0" hangingPunct="0"/>
            <a:r>
              <a:rPr lang="en-US" sz="1600">
                <a:solidFill>
                  <a:srgbClr val="00BE00"/>
                </a:solidFill>
                <a:latin typeface="Times New Roman" pitchFamily="18" charset="0"/>
              </a:rPr>
              <a:t>drift</a:t>
            </a:r>
          </a:p>
        </p:txBody>
      </p:sp>
      <p:sp>
        <p:nvSpPr>
          <p:cNvPr id="44074" name="Text Box 49"/>
          <p:cNvSpPr txBox="1">
            <a:spLocks noChangeArrowheads="1"/>
          </p:cNvSpPr>
          <p:nvPr/>
        </p:nvSpPr>
        <p:spPr bwMode="auto">
          <a:xfrm>
            <a:off x="993775" y="5232400"/>
            <a:ext cx="1584325" cy="336550"/>
          </a:xfrm>
          <a:prstGeom prst="rect">
            <a:avLst/>
          </a:prstGeom>
          <a:noFill/>
          <a:ln w="12700">
            <a:noFill/>
            <a:miter lim="800000"/>
            <a:headEnd type="none" w="sm" len="sm"/>
            <a:tailEnd type="none" w="sm" len="sm"/>
          </a:ln>
        </p:spPr>
        <p:txBody>
          <a:bodyPr lIns="92075" tIns="46038" rIns="92075" bIns="46038">
            <a:spAutoFit/>
          </a:bodyPr>
          <a:lstStyle/>
          <a:p>
            <a:pPr eaLnBrk="0" hangingPunct="0"/>
            <a:r>
              <a:rPr lang="en-US" sz="1600">
                <a:latin typeface="Comic Sans MS" pitchFamily="66" charset="0"/>
              </a:rPr>
              <a:t>charged track</a:t>
            </a:r>
          </a:p>
        </p:txBody>
      </p:sp>
      <p:sp>
        <p:nvSpPr>
          <p:cNvPr id="44075" name="AutoShape 50"/>
          <p:cNvSpPr>
            <a:spLocks noChangeArrowheads="1"/>
          </p:cNvSpPr>
          <p:nvPr/>
        </p:nvSpPr>
        <p:spPr bwMode="auto">
          <a:xfrm>
            <a:off x="2590800" y="5638800"/>
            <a:ext cx="1981200" cy="585788"/>
          </a:xfrm>
          <a:prstGeom prst="wedgeRectCallout">
            <a:avLst>
              <a:gd name="adj1" fmla="val 16588"/>
              <a:gd name="adj2" fmla="val -164264"/>
            </a:avLst>
          </a:prstGeom>
          <a:solidFill>
            <a:srgbClr val="FFFFE1"/>
          </a:solidFill>
          <a:ln w="12700">
            <a:solidFill>
              <a:schemeClr val="tx1"/>
            </a:solidFill>
            <a:miter lim="800000"/>
            <a:headEnd type="none" w="sm" len="sm"/>
            <a:tailEnd type="none" w="sm" len="sm"/>
          </a:ln>
        </p:spPr>
        <p:txBody>
          <a:bodyPr lIns="92075" tIns="46038" rIns="92075" bIns="46038">
            <a:spAutoFit/>
          </a:bodyPr>
          <a:lstStyle/>
          <a:p>
            <a:r>
              <a:rPr lang="en-US" sz="1600" b="1">
                <a:solidFill>
                  <a:srgbClr val="008000"/>
                </a:solidFill>
              </a:rPr>
              <a:t>Wire Chamber to detect the tracks</a:t>
            </a:r>
          </a:p>
        </p:txBody>
      </p:sp>
      <p:sp>
        <p:nvSpPr>
          <p:cNvPr id="44076" name="AutoShape 51"/>
          <p:cNvSpPr>
            <a:spLocks noChangeArrowheads="1"/>
          </p:cNvSpPr>
          <p:nvPr/>
        </p:nvSpPr>
        <p:spPr bwMode="auto">
          <a:xfrm>
            <a:off x="1828800" y="2590800"/>
            <a:ext cx="1981200" cy="339725"/>
          </a:xfrm>
          <a:prstGeom prst="wedgeRectCallout">
            <a:avLst>
              <a:gd name="adj1" fmla="val -32130"/>
              <a:gd name="adj2" fmla="val 117111"/>
            </a:avLst>
          </a:prstGeom>
          <a:solidFill>
            <a:srgbClr val="FFFFE1"/>
          </a:solidFill>
          <a:ln w="12700">
            <a:solidFill>
              <a:schemeClr val="tx1"/>
            </a:solidFill>
            <a:miter lim="800000"/>
            <a:headEnd type="none" w="sm" len="sm"/>
            <a:tailEnd type="none" w="sm" len="sm"/>
          </a:ln>
        </p:spPr>
        <p:txBody>
          <a:bodyPr lIns="92075" tIns="46038" rIns="92075" bIns="46038">
            <a:spAutoFit/>
          </a:bodyPr>
          <a:lstStyle/>
          <a:p>
            <a:pPr eaLnBrk="0" hangingPunct="0"/>
            <a:r>
              <a:rPr lang="en-US" sz="1600">
                <a:latin typeface="Comic Sans MS" pitchFamily="66" charset="0"/>
              </a:rPr>
              <a:t>gas volume</a:t>
            </a:r>
          </a:p>
        </p:txBody>
      </p:sp>
      <p:pic>
        <p:nvPicPr>
          <p:cNvPr id="44077" name="Picture 52"/>
          <p:cNvPicPr>
            <a:picLocks noChangeAspect="1" noChangeArrowheads="1"/>
          </p:cNvPicPr>
          <p:nvPr/>
        </p:nvPicPr>
        <p:blipFill>
          <a:blip r:embed="rId3" cstate="print"/>
          <a:srcRect/>
          <a:stretch>
            <a:fillRect/>
          </a:stretch>
        </p:blipFill>
        <p:spPr bwMode="auto">
          <a:xfrm>
            <a:off x="5970588" y="412750"/>
            <a:ext cx="3135312" cy="3124200"/>
          </a:xfrm>
          <a:prstGeom prst="rect">
            <a:avLst/>
          </a:prstGeom>
          <a:noFill/>
          <a:ln w="9525" algn="ctr">
            <a:noFill/>
            <a:miter lim="800000"/>
            <a:headEnd/>
            <a:tailEnd/>
          </a:ln>
        </p:spPr>
      </p:pic>
      <p:pic>
        <p:nvPicPr>
          <p:cNvPr id="44078" name="Picture 53"/>
          <p:cNvPicPr>
            <a:picLocks noChangeAspect="1" noChangeArrowheads="1"/>
          </p:cNvPicPr>
          <p:nvPr/>
        </p:nvPicPr>
        <p:blipFill>
          <a:blip r:embed="rId4" cstate="print"/>
          <a:srcRect/>
          <a:stretch>
            <a:fillRect/>
          </a:stretch>
        </p:blipFill>
        <p:spPr bwMode="auto">
          <a:xfrm>
            <a:off x="6000750" y="3524250"/>
            <a:ext cx="3097213" cy="3132138"/>
          </a:xfrm>
          <a:prstGeom prst="rect">
            <a:avLst/>
          </a:prstGeom>
          <a:noFill/>
          <a:ln w="9525" algn="ctr">
            <a:noFill/>
            <a:miter lim="800000"/>
            <a:headEnd/>
            <a:tailEnd/>
          </a:ln>
        </p:spPr>
      </p:pic>
      <p:sp>
        <p:nvSpPr>
          <p:cNvPr id="44079" name="Freeform 54"/>
          <p:cNvSpPr>
            <a:spLocks/>
          </p:cNvSpPr>
          <p:nvPr/>
        </p:nvSpPr>
        <p:spPr bwMode="auto">
          <a:xfrm>
            <a:off x="2303463" y="4737100"/>
            <a:ext cx="80962" cy="65088"/>
          </a:xfrm>
          <a:custGeom>
            <a:avLst/>
            <a:gdLst>
              <a:gd name="T0" fmla="*/ 2147483647 w 51"/>
              <a:gd name="T1" fmla="*/ 2147483647 h 41"/>
              <a:gd name="T2" fmla="*/ 2147483647 w 51"/>
              <a:gd name="T3" fmla="*/ 2147483647 h 41"/>
              <a:gd name="T4" fmla="*/ 2147483647 w 51"/>
              <a:gd name="T5" fmla="*/ 2147483647 h 41"/>
              <a:gd name="T6" fmla="*/ 2147483647 w 51"/>
              <a:gd name="T7" fmla="*/ 2147483647 h 41"/>
              <a:gd name="T8" fmla="*/ 2147483647 w 51"/>
              <a:gd name="T9" fmla="*/ 2147483647 h 41"/>
              <a:gd name="T10" fmla="*/ 2147483647 w 51"/>
              <a:gd name="T11" fmla="*/ 2147483647 h 41"/>
              <a:gd name="T12" fmla="*/ 2147483647 w 51"/>
              <a:gd name="T13" fmla="*/ 2147483647 h 41"/>
              <a:gd name="T14" fmla="*/ 2147483647 w 51"/>
              <a:gd name="T15" fmla="*/ 2147483647 h 41"/>
              <a:gd name="T16" fmla="*/ 2147483647 w 51"/>
              <a:gd name="T17" fmla="*/ 2147483647 h 41"/>
              <a:gd name="T18" fmla="*/ 2147483647 w 51"/>
              <a:gd name="T19" fmla="*/ 2147483647 h 41"/>
              <a:gd name="T20" fmla="*/ 2147483647 w 51"/>
              <a:gd name="T21" fmla="*/ 2147483647 h 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
              <a:gd name="T34" fmla="*/ 0 h 41"/>
              <a:gd name="T35" fmla="*/ 51 w 51"/>
              <a:gd name="T36" fmla="*/ 41 h 4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 h="41">
                <a:moveTo>
                  <a:pt x="32" y="10"/>
                </a:moveTo>
                <a:cubicBezTo>
                  <a:pt x="6" y="13"/>
                  <a:pt x="0" y="16"/>
                  <a:pt x="23" y="28"/>
                </a:cubicBezTo>
                <a:cubicBezTo>
                  <a:pt x="31" y="27"/>
                  <a:pt x="41" y="30"/>
                  <a:pt x="47" y="25"/>
                </a:cubicBezTo>
                <a:cubicBezTo>
                  <a:pt x="51" y="22"/>
                  <a:pt x="49" y="12"/>
                  <a:pt x="44" y="10"/>
                </a:cubicBezTo>
                <a:cubicBezTo>
                  <a:pt x="34" y="7"/>
                  <a:pt x="22" y="12"/>
                  <a:pt x="11" y="13"/>
                </a:cubicBezTo>
                <a:cubicBezTo>
                  <a:pt x="5" y="32"/>
                  <a:pt x="21" y="27"/>
                  <a:pt x="35" y="25"/>
                </a:cubicBezTo>
                <a:cubicBezTo>
                  <a:pt x="29" y="0"/>
                  <a:pt x="16" y="9"/>
                  <a:pt x="11" y="28"/>
                </a:cubicBezTo>
                <a:cubicBezTo>
                  <a:pt x="27" y="32"/>
                  <a:pt x="44" y="41"/>
                  <a:pt x="32" y="16"/>
                </a:cubicBezTo>
                <a:cubicBezTo>
                  <a:pt x="27" y="17"/>
                  <a:pt x="21" y="15"/>
                  <a:pt x="17" y="19"/>
                </a:cubicBezTo>
                <a:cubicBezTo>
                  <a:pt x="15" y="21"/>
                  <a:pt x="17" y="27"/>
                  <a:pt x="20" y="28"/>
                </a:cubicBezTo>
                <a:cubicBezTo>
                  <a:pt x="30" y="31"/>
                  <a:pt x="40" y="28"/>
                  <a:pt x="50" y="28"/>
                </a:cubicBezTo>
              </a:path>
            </a:pathLst>
          </a:custGeom>
          <a:noFill/>
          <a:ln w="19050">
            <a:solidFill>
              <a:schemeClr val="tx1"/>
            </a:solidFill>
            <a:round/>
            <a:headEnd type="none" w="sm" len="sm"/>
            <a:tailEnd type="none" w="sm" len="sm"/>
          </a:ln>
        </p:spPr>
        <p:txBody>
          <a:bodyPr wrap="none" lIns="92075" tIns="46038" rIns="92075" bIns="46038" anchor="ctr"/>
          <a:lstStyle/>
          <a:p>
            <a:endParaRPr lang="en-US"/>
          </a:p>
        </p:txBody>
      </p:sp>
      <p:sp>
        <p:nvSpPr>
          <p:cNvPr id="44080" name="Freeform 55"/>
          <p:cNvSpPr>
            <a:spLocks/>
          </p:cNvSpPr>
          <p:nvPr/>
        </p:nvSpPr>
        <p:spPr bwMode="auto">
          <a:xfrm>
            <a:off x="2205038" y="4516438"/>
            <a:ext cx="80962" cy="65087"/>
          </a:xfrm>
          <a:custGeom>
            <a:avLst/>
            <a:gdLst>
              <a:gd name="T0" fmla="*/ 2147483647 w 51"/>
              <a:gd name="T1" fmla="*/ 2147483647 h 41"/>
              <a:gd name="T2" fmla="*/ 2147483647 w 51"/>
              <a:gd name="T3" fmla="*/ 2147483647 h 41"/>
              <a:gd name="T4" fmla="*/ 2147483647 w 51"/>
              <a:gd name="T5" fmla="*/ 2147483647 h 41"/>
              <a:gd name="T6" fmla="*/ 2147483647 w 51"/>
              <a:gd name="T7" fmla="*/ 2147483647 h 41"/>
              <a:gd name="T8" fmla="*/ 2147483647 w 51"/>
              <a:gd name="T9" fmla="*/ 2147483647 h 41"/>
              <a:gd name="T10" fmla="*/ 2147483647 w 51"/>
              <a:gd name="T11" fmla="*/ 2147483647 h 41"/>
              <a:gd name="T12" fmla="*/ 2147483647 w 51"/>
              <a:gd name="T13" fmla="*/ 2147483647 h 41"/>
              <a:gd name="T14" fmla="*/ 2147483647 w 51"/>
              <a:gd name="T15" fmla="*/ 2147483647 h 41"/>
              <a:gd name="T16" fmla="*/ 2147483647 w 51"/>
              <a:gd name="T17" fmla="*/ 2147483647 h 41"/>
              <a:gd name="T18" fmla="*/ 2147483647 w 51"/>
              <a:gd name="T19" fmla="*/ 2147483647 h 41"/>
              <a:gd name="T20" fmla="*/ 2147483647 w 51"/>
              <a:gd name="T21" fmla="*/ 2147483647 h 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
              <a:gd name="T34" fmla="*/ 0 h 41"/>
              <a:gd name="T35" fmla="*/ 51 w 51"/>
              <a:gd name="T36" fmla="*/ 41 h 4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 h="41">
                <a:moveTo>
                  <a:pt x="32" y="10"/>
                </a:moveTo>
                <a:cubicBezTo>
                  <a:pt x="6" y="13"/>
                  <a:pt x="0" y="16"/>
                  <a:pt x="23" y="28"/>
                </a:cubicBezTo>
                <a:cubicBezTo>
                  <a:pt x="31" y="27"/>
                  <a:pt x="41" y="30"/>
                  <a:pt x="47" y="25"/>
                </a:cubicBezTo>
                <a:cubicBezTo>
                  <a:pt x="51" y="22"/>
                  <a:pt x="49" y="12"/>
                  <a:pt x="44" y="10"/>
                </a:cubicBezTo>
                <a:cubicBezTo>
                  <a:pt x="34" y="7"/>
                  <a:pt x="22" y="12"/>
                  <a:pt x="11" y="13"/>
                </a:cubicBezTo>
                <a:cubicBezTo>
                  <a:pt x="5" y="32"/>
                  <a:pt x="21" y="27"/>
                  <a:pt x="35" y="25"/>
                </a:cubicBezTo>
                <a:cubicBezTo>
                  <a:pt x="29" y="0"/>
                  <a:pt x="16" y="9"/>
                  <a:pt x="11" y="28"/>
                </a:cubicBezTo>
                <a:cubicBezTo>
                  <a:pt x="27" y="32"/>
                  <a:pt x="44" y="41"/>
                  <a:pt x="32" y="16"/>
                </a:cubicBezTo>
                <a:cubicBezTo>
                  <a:pt x="27" y="17"/>
                  <a:pt x="21" y="15"/>
                  <a:pt x="17" y="19"/>
                </a:cubicBezTo>
                <a:cubicBezTo>
                  <a:pt x="15" y="21"/>
                  <a:pt x="17" y="27"/>
                  <a:pt x="20" y="28"/>
                </a:cubicBezTo>
                <a:cubicBezTo>
                  <a:pt x="30" y="31"/>
                  <a:pt x="40" y="28"/>
                  <a:pt x="50" y="28"/>
                </a:cubicBezTo>
              </a:path>
            </a:pathLst>
          </a:custGeom>
          <a:noFill/>
          <a:ln w="19050">
            <a:solidFill>
              <a:schemeClr val="tx1"/>
            </a:solidFill>
            <a:round/>
            <a:headEnd type="none" w="sm" len="sm"/>
            <a:tailEnd type="none" w="sm" len="sm"/>
          </a:ln>
        </p:spPr>
        <p:txBody>
          <a:bodyPr wrap="none" lIns="92075" tIns="46038" rIns="92075" bIns="46038" anchor="ctr"/>
          <a:lstStyle/>
          <a:p>
            <a:endParaRPr lang="en-US"/>
          </a:p>
        </p:txBody>
      </p:sp>
      <p:sp>
        <p:nvSpPr>
          <p:cNvPr id="44081" name="Freeform 56"/>
          <p:cNvSpPr>
            <a:spLocks/>
          </p:cNvSpPr>
          <p:nvPr/>
        </p:nvSpPr>
        <p:spPr bwMode="auto">
          <a:xfrm>
            <a:off x="2157413" y="4406900"/>
            <a:ext cx="80962" cy="65088"/>
          </a:xfrm>
          <a:custGeom>
            <a:avLst/>
            <a:gdLst>
              <a:gd name="T0" fmla="*/ 2147483647 w 51"/>
              <a:gd name="T1" fmla="*/ 2147483647 h 41"/>
              <a:gd name="T2" fmla="*/ 2147483647 w 51"/>
              <a:gd name="T3" fmla="*/ 2147483647 h 41"/>
              <a:gd name="T4" fmla="*/ 2147483647 w 51"/>
              <a:gd name="T5" fmla="*/ 2147483647 h 41"/>
              <a:gd name="T6" fmla="*/ 2147483647 w 51"/>
              <a:gd name="T7" fmla="*/ 2147483647 h 41"/>
              <a:gd name="T8" fmla="*/ 2147483647 w 51"/>
              <a:gd name="T9" fmla="*/ 2147483647 h 41"/>
              <a:gd name="T10" fmla="*/ 2147483647 w 51"/>
              <a:gd name="T11" fmla="*/ 2147483647 h 41"/>
              <a:gd name="T12" fmla="*/ 2147483647 w 51"/>
              <a:gd name="T13" fmla="*/ 2147483647 h 41"/>
              <a:gd name="T14" fmla="*/ 2147483647 w 51"/>
              <a:gd name="T15" fmla="*/ 2147483647 h 41"/>
              <a:gd name="T16" fmla="*/ 2147483647 w 51"/>
              <a:gd name="T17" fmla="*/ 2147483647 h 41"/>
              <a:gd name="T18" fmla="*/ 2147483647 w 51"/>
              <a:gd name="T19" fmla="*/ 2147483647 h 41"/>
              <a:gd name="T20" fmla="*/ 2147483647 w 51"/>
              <a:gd name="T21" fmla="*/ 2147483647 h 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
              <a:gd name="T34" fmla="*/ 0 h 41"/>
              <a:gd name="T35" fmla="*/ 51 w 51"/>
              <a:gd name="T36" fmla="*/ 41 h 4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 h="41">
                <a:moveTo>
                  <a:pt x="32" y="10"/>
                </a:moveTo>
                <a:cubicBezTo>
                  <a:pt x="6" y="13"/>
                  <a:pt x="0" y="16"/>
                  <a:pt x="23" y="28"/>
                </a:cubicBezTo>
                <a:cubicBezTo>
                  <a:pt x="31" y="27"/>
                  <a:pt x="41" y="30"/>
                  <a:pt x="47" y="25"/>
                </a:cubicBezTo>
                <a:cubicBezTo>
                  <a:pt x="51" y="22"/>
                  <a:pt x="49" y="12"/>
                  <a:pt x="44" y="10"/>
                </a:cubicBezTo>
                <a:cubicBezTo>
                  <a:pt x="34" y="7"/>
                  <a:pt x="22" y="12"/>
                  <a:pt x="11" y="13"/>
                </a:cubicBezTo>
                <a:cubicBezTo>
                  <a:pt x="5" y="32"/>
                  <a:pt x="21" y="27"/>
                  <a:pt x="35" y="25"/>
                </a:cubicBezTo>
                <a:cubicBezTo>
                  <a:pt x="29" y="0"/>
                  <a:pt x="16" y="9"/>
                  <a:pt x="11" y="28"/>
                </a:cubicBezTo>
                <a:cubicBezTo>
                  <a:pt x="27" y="32"/>
                  <a:pt x="44" y="41"/>
                  <a:pt x="32" y="16"/>
                </a:cubicBezTo>
                <a:cubicBezTo>
                  <a:pt x="27" y="17"/>
                  <a:pt x="21" y="15"/>
                  <a:pt x="17" y="19"/>
                </a:cubicBezTo>
                <a:cubicBezTo>
                  <a:pt x="15" y="21"/>
                  <a:pt x="17" y="27"/>
                  <a:pt x="20" y="28"/>
                </a:cubicBezTo>
                <a:cubicBezTo>
                  <a:pt x="30" y="31"/>
                  <a:pt x="40" y="28"/>
                  <a:pt x="50" y="28"/>
                </a:cubicBezTo>
              </a:path>
            </a:pathLst>
          </a:custGeom>
          <a:noFill/>
          <a:ln w="19050">
            <a:solidFill>
              <a:schemeClr val="tx1"/>
            </a:solidFill>
            <a:round/>
            <a:headEnd type="none" w="sm" len="sm"/>
            <a:tailEnd type="none" w="sm" len="sm"/>
          </a:ln>
        </p:spPr>
        <p:txBody>
          <a:bodyPr wrap="none" lIns="92075" tIns="46038" rIns="92075" bIns="46038" anchor="ctr"/>
          <a:lstStyle/>
          <a:p>
            <a:endParaRPr lang="en-US"/>
          </a:p>
        </p:txBody>
      </p:sp>
      <p:sp>
        <p:nvSpPr>
          <p:cNvPr id="44082" name="Freeform 57"/>
          <p:cNvSpPr>
            <a:spLocks/>
          </p:cNvSpPr>
          <p:nvPr/>
        </p:nvSpPr>
        <p:spPr bwMode="auto">
          <a:xfrm>
            <a:off x="1989138" y="4165600"/>
            <a:ext cx="80962" cy="65088"/>
          </a:xfrm>
          <a:custGeom>
            <a:avLst/>
            <a:gdLst>
              <a:gd name="T0" fmla="*/ 2147483647 w 51"/>
              <a:gd name="T1" fmla="*/ 2147483647 h 41"/>
              <a:gd name="T2" fmla="*/ 2147483647 w 51"/>
              <a:gd name="T3" fmla="*/ 2147483647 h 41"/>
              <a:gd name="T4" fmla="*/ 2147483647 w 51"/>
              <a:gd name="T5" fmla="*/ 2147483647 h 41"/>
              <a:gd name="T6" fmla="*/ 2147483647 w 51"/>
              <a:gd name="T7" fmla="*/ 2147483647 h 41"/>
              <a:gd name="T8" fmla="*/ 2147483647 w 51"/>
              <a:gd name="T9" fmla="*/ 2147483647 h 41"/>
              <a:gd name="T10" fmla="*/ 2147483647 w 51"/>
              <a:gd name="T11" fmla="*/ 2147483647 h 41"/>
              <a:gd name="T12" fmla="*/ 2147483647 w 51"/>
              <a:gd name="T13" fmla="*/ 2147483647 h 41"/>
              <a:gd name="T14" fmla="*/ 2147483647 w 51"/>
              <a:gd name="T15" fmla="*/ 2147483647 h 41"/>
              <a:gd name="T16" fmla="*/ 2147483647 w 51"/>
              <a:gd name="T17" fmla="*/ 2147483647 h 41"/>
              <a:gd name="T18" fmla="*/ 2147483647 w 51"/>
              <a:gd name="T19" fmla="*/ 2147483647 h 41"/>
              <a:gd name="T20" fmla="*/ 2147483647 w 51"/>
              <a:gd name="T21" fmla="*/ 2147483647 h 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
              <a:gd name="T34" fmla="*/ 0 h 41"/>
              <a:gd name="T35" fmla="*/ 51 w 51"/>
              <a:gd name="T36" fmla="*/ 41 h 4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 h="41">
                <a:moveTo>
                  <a:pt x="32" y="10"/>
                </a:moveTo>
                <a:cubicBezTo>
                  <a:pt x="6" y="13"/>
                  <a:pt x="0" y="16"/>
                  <a:pt x="23" y="28"/>
                </a:cubicBezTo>
                <a:cubicBezTo>
                  <a:pt x="31" y="27"/>
                  <a:pt x="41" y="30"/>
                  <a:pt x="47" y="25"/>
                </a:cubicBezTo>
                <a:cubicBezTo>
                  <a:pt x="51" y="22"/>
                  <a:pt x="49" y="12"/>
                  <a:pt x="44" y="10"/>
                </a:cubicBezTo>
                <a:cubicBezTo>
                  <a:pt x="34" y="7"/>
                  <a:pt x="22" y="12"/>
                  <a:pt x="11" y="13"/>
                </a:cubicBezTo>
                <a:cubicBezTo>
                  <a:pt x="5" y="32"/>
                  <a:pt x="21" y="27"/>
                  <a:pt x="35" y="25"/>
                </a:cubicBezTo>
                <a:cubicBezTo>
                  <a:pt x="29" y="0"/>
                  <a:pt x="16" y="9"/>
                  <a:pt x="11" y="28"/>
                </a:cubicBezTo>
                <a:cubicBezTo>
                  <a:pt x="27" y="32"/>
                  <a:pt x="44" y="41"/>
                  <a:pt x="32" y="16"/>
                </a:cubicBezTo>
                <a:cubicBezTo>
                  <a:pt x="27" y="17"/>
                  <a:pt x="21" y="15"/>
                  <a:pt x="17" y="19"/>
                </a:cubicBezTo>
                <a:cubicBezTo>
                  <a:pt x="15" y="21"/>
                  <a:pt x="17" y="27"/>
                  <a:pt x="20" y="28"/>
                </a:cubicBezTo>
                <a:cubicBezTo>
                  <a:pt x="30" y="31"/>
                  <a:pt x="40" y="28"/>
                  <a:pt x="50" y="28"/>
                </a:cubicBezTo>
              </a:path>
            </a:pathLst>
          </a:custGeom>
          <a:noFill/>
          <a:ln w="19050">
            <a:solidFill>
              <a:schemeClr val="tx1"/>
            </a:solidFill>
            <a:round/>
            <a:headEnd type="none" w="sm" len="sm"/>
            <a:tailEnd type="none" w="sm" len="sm"/>
          </a:ln>
        </p:spPr>
        <p:txBody>
          <a:bodyPr wrap="none" lIns="92075" tIns="46038" rIns="92075" bIns="46038" anchor="ctr"/>
          <a:lstStyle/>
          <a:p>
            <a:endParaRPr lang="en-US"/>
          </a:p>
        </p:txBody>
      </p:sp>
      <p:sp>
        <p:nvSpPr>
          <p:cNvPr id="44083" name="Freeform 58"/>
          <p:cNvSpPr>
            <a:spLocks/>
          </p:cNvSpPr>
          <p:nvPr/>
        </p:nvSpPr>
        <p:spPr bwMode="auto">
          <a:xfrm>
            <a:off x="2001838" y="4108450"/>
            <a:ext cx="80962" cy="65088"/>
          </a:xfrm>
          <a:custGeom>
            <a:avLst/>
            <a:gdLst>
              <a:gd name="T0" fmla="*/ 2147483647 w 51"/>
              <a:gd name="T1" fmla="*/ 2147483647 h 41"/>
              <a:gd name="T2" fmla="*/ 2147483647 w 51"/>
              <a:gd name="T3" fmla="*/ 2147483647 h 41"/>
              <a:gd name="T4" fmla="*/ 2147483647 w 51"/>
              <a:gd name="T5" fmla="*/ 2147483647 h 41"/>
              <a:gd name="T6" fmla="*/ 2147483647 w 51"/>
              <a:gd name="T7" fmla="*/ 2147483647 h 41"/>
              <a:gd name="T8" fmla="*/ 2147483647 w 51"/>
              <a:gd name="T9" fmla="*/ 2147483647 h 41"/>
              <a:gd name="T10" fmla="*/ 2147483647 w 51"/>
              <a:gd name="T11" fmla="*/ 2147483647 h 41"/>
              <a:gd name="T12" fmla="*/ 2147483647 w 51"/>
              <a:gd name="T13" fmla="*/ 2147483647 h 41"/>
              <a:gd name="T14" fmla="*/ 2147483647 w 51"/>
              <a:gd name="T15" fmla="*/ 2147483647 h 41"/>
              <a:gd name="T16" fmla="*/ 2147483647 w 51"/>
              <a:gd name="T17" fmla="*/ 2147483647 h 41"/>
              <a:gd name="T18" fmla="*/ 2147483647 w 51"/>
              <a:gd name="T19" fmla="*/ 2147483647 h 41"/>
              <a:gd name="T20" fmla="*/ 2147483647 w 51"/>
              <a:gd name="T21" fmla="*/ 2147483647 h 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
              <a:gd name="T34" fmla="*/ 0 h 41"/>
              <a:gd name="T35" fmla="*/ 51 w 51"/>
              <a:gd name="T36" fmla="*/ 41 h 4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 h="41">
                <a:moveTo>
                  <a:pt x="32" y="10"/>
                </a:moveTo>
                <a:cubicBezTo>
                  <a:pt x="6" y="13"/>
                  <a:pt x="0" y="16"/>
                  <a:pt x="23" y="28"/>
                </a:cubicBezTo>
                <a:cubicBezTo>
                  <a:pt x="31" y="27"/>
                  <a:pt x="41" y="30"/>
                  <a:pt x="47" y="25"/>
                </a:cubicBezTo>
                <a:cubicBezTo>
                  <a:pt x="51" y="22"/>
                  <a:pt x="49" y="12"/>
                  <a:pt x="44" y="10"/>
                </a:cubicBezTo>
                <a:cubicBezTo>
                  <a:pt x="34" y="7"/>
                  <a:pt x="22" y="12"/>
                  <a:pt x="11" y="13"/>
                </a:cubicBezTo>
                <a:cubicBezTo>
                  <a:pt x="5" y="32"/>
                  <a:pt x="21" y="27"/>
                  <a:pt x="35" y="25"/>
                </a:cubicBezTo>
                <a:cubicBezTo>
                  <a:pt x="29" y="0"/>
                  <a:pt x="16" y="9"/>
                  <a:pt x="11" y="28"/>
                </a:cubicBezTo>
                <a:cubicBezTo>
                  <a:pt x="27" y="32"/>
                  <a:pt x="44" y="41"/>
                  <a:pt x="32" y="16"/>
                </a:cubicBezTo>
                <a:cubicBezTo>
                  <a:pt x="27" y="17"/>
                  <a:pt x="21" y="15"/>
                  <a:pt x="17" y="19"/>
                </a:cubicBezTo>
                <a:cubicBezTo>
                  <a:pt x="15" y="21"/>
                  <a:pt x="17" y="27"/>
                  <a:pt x="20" y="28"/>
                </a:cubicBezTo>
                <a:cubicBezTo>
                  <a:pt x="30" y="31"/>
                  <a:pt x="40" y="28"/>
                  <a:pt x="50" y="28"/>
                </a:cubicBezTo>
              </a:path>
            </a:pathLst>
          </a:custGeom>
          <a:noFill/>
          <a:ln w="19050">
            <a:solidFill>
              <a:schemeClr val="tx1"/>
            </a:solidFill>
            <a:round/>
            <a:headEnd type="none" w="sm" len="sm"/>
            <a:tailEnd type="none" w="sm" len="sm"/>
          </a:ln>
        </p:spPr>
        <p:txBody>
          <a:bodyPr wrap="none" lIns="92075" tIns="46038" rIns="92075" bIns="46038" anchor="ctr"/>
          <a:lstStyle/>
          <a:p>
            <a:endParaRPr lang="en-US"/>
          </a:p>
        </p:txBody>
      </p:sp>
      <p:sp>
        <p:nvSpPr>
          <p:cNvPr id="44084" name="Freeform 59"/>
          <p:cNvSpPr>
            <a:spLocks/>
          </p:cNvSpPr>
          <p:nvPr/>
        </p:nvSpPr>
        <p:spPr bwMode="auto">
          <a:xfrm>
            <a:off x="1824038" y="3841750"/>
            <a:ext cx="80962" cy="65088"/>
          </a:xfrm>
          <a:custGeom>
            <a:avLst/>
            <a:gdLst>
              <a:gd name="T0" fmla="*/ 2147483647 w 51"/>
              <a:gd name="T1" fmla="*/ 2147483647 h 41"/>
              <a:gd name="T2" fmla="*/ 2147483647 w 51"/>
              <a:gd name="T3" fmla="*/ 2147483647 h 41"/>
              <a:gd name="T4" fmla="*/ 2147483647 w 51"/>
              <a:gd name="T5" fmla="*/ 2147483647 h 41"/>
              <a:gd name="T6" fmla="*/ 2147483647 w 51"/>
              <a:gd name="T7" fmla="*/ 2147483647 h 41"/>
              <a:gd name="T8" fmla="*/ 2147483647 w 51"/>
              <a:gd name="T9" fmla="*/ 2147483647 h 41"/>
              <a:gd name="T10" fmla="*/ 2147483647 w 51"/>
              <a:gd name="T11" fmla="*/ 2147483647 h 41"/>
              <a:gd name="T12" fmla="*/ 2147483647 w 51"/>
              <a:gd name="T13" fmla="*/ 2147483647 h 41"/>
              <a:gd name="T14" fmla="*/ 2147483647 w 51"/>
              <a:gd name="T15" fmla="*/ 2147483647 h 41"/>
              <a:gd name="T16" fmla="*/ 2147483647 w 51"/>
              <a:gd name="T17" fmla="*/ 2147483647 h 41"/>
              <a:gd name="T18" fmla="*/ 2147483647 w 51"/>
              <a:gd name="T19" fmla="*/ 2147483647 h 41"/>
              <a:gd name="T20" fmla="*/ 2147483647 w 51"/>
              <a:gd name="T21" fmla="*/ 2147483647 h 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
              <a:gd name="T34" fmla="*/ 0 h 41"/>
              <a:gd name="T35" fmla="*/ 51 w 51"/>
              <a:gd name="T36" fmla="*/ 41 h 4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 h="41">
                <a:moveTo>
                  <a:pt x="32" y="10"/>
                </a:moveTo>
                <a:cubicBezTo>
                  <a:pt x="6" y="13"/>
                  <a:pt x="0" y="16"/>
                  <a:pt x="23" y="28"/>
                </a:cubicBezTo>
                <a:cubicBezTo>
                  <a:pt x="31" y="27"/>
                  <a:pt x="41" y="30"/>
                  <a:pt x="47" y="25"/>
                </a:cubicBezTo>
                <a:cubicBezTo>
                  <a:pt x="51" y="22"/>
                  <a:pt x="49" y="12"/>
                  <a:pt x="44" y="10"/>
                </a:cubicBezTo>
                <a:cubicBezTo>
                  <a:pt x="34" y="7"/>
                  <a:pt x="22" y="12"/>
                  <a:pt x="11" y="13"/>
                </a:cubicBezTo>
                <a:cubicBezTo>
                  <a:pt x="5" y="32"/>
                  <a:pt x="21" y="27"/>
                  <a:pt x="35" y="25"/>
                </a:cubicBezTo>
                <a:cubicBezTo>
                  <a:pt x="29" y="0"/>
                  <a:pt x="16" y="9"/>
                  <a:pt x="11" y="28"/>
                </a:cubicBezTo>
                <a:cubicBezTo>
                  <a:pt x="27" y="32"/>
                  <a:pt x="44" y="41"/>
                  <a:pt x="32" y="16"/>
                </a:cubicBezTo>
                <a:cubicBezTo>
                  <a:pt x="27" y="17"/>
                  <a:pt x="21" y="15"/>
                  <a:pt x="17" y="19"/>
                </a:cubicBezTo>
                <a:cubicBezTo>
                  <a:pt x="15" y="21"/>
                  <a:pt x="17" y="27"/>
                  <a:pt x="20" y="28"/>
                </a:cubicBezTo>
                <a:cubicBezTo>
                  <a:pt x="30" y="31"/>
                  <a:pt x="40" y="28"/>
                  <a:pt x="50" y="28"/>
                </a:cubicBezTo>
              </a:path>
            </a:pathLst>
          </a:custGeom>
          <a:noFill/>
          <a:ln w="19050">
            <a:solidFill>
              <a:schemeClr val="tx1"/>
            </a:solidFill>
            <a:round/>
            <a:headEnd type="none" w="sm" len="sm"/>
            <a:tailEnd type="none" w="sm" len="sm"/>
          </a:ln>
        </p:spPr>
        <p:txBody>
          <a:bodyPr wrap="none" lIns="92075" tIns="46038" rIns="92075" bIns="46038" anchor="ctr"/>
          <a:lstStyle/>
          <a:p>
            <a:endParaRPr lang="en-US"/>
          </a:p>
        </p:txBody>
      </p:sp>
      <p:sp>
        <p:nvSpPr>
          <p:cNvPr id="44085" name="Freeform 60"/>
          <p:cNvSpPr>
            <a:spLocks/>
          </p:cNvSpPr>
          <p:nvPr/>
        </p:nvSpPr>
        <p:spPr bwMode="auto">
          <a:xfrm>
            <a:off x="1738313" y="3681413"/>
            <a:ext cx="80962" cy="65087"/>
          </a:xfrm>
          <a:custGeom>
            <a:avLst/>
            <a:gdLst>
              <a:gd name="T0" fmla="*/ 2147483647 w 51"/>
              <a:gd name="T1" fmla="*/ 2147483647 h 41"/>
              <a:gd name="T2" fmla="*/ 2147483647 w 51"/>
              <a:gd name="T3" fmla="*/ 2147483647 h 41"/>
              <a:gd name="T4" fmla="*/ 2147483647 w 51"/>
              <a:gd name="T5" fmla="*/ 2147483647 h 41"/>
              <a:gd name="T6" fmla="*/ 2147483647 w 51"/>
              <a:gd name="T7" fmla="*/ 2147483647 h 41"/>
              <a:gd name="T8" fmla="*/ 2147483647 w 51"/>
              <a:gd name="T9" fmla="*/ 2147483647 h 41"/>
              <a:gd name="T10" fmla="*/ 2147483647 w 51"/>
              <a:gd name="T11" fmla="*/ 2147483647 h 41"/>
              <a:gd name="T12" fmla="*/ 2147483647 w 51"/>
              <a:gd name="T13" fmla="*/ 2147483647 h 41"/>
              <a:gd name="T14" fmla="*/ 2147483647 w 51"/>
              <a:gd name="T15" fmla="*/ 2147483647 h 41"/>
              <a:gd name="T16" fmla="*/ 2147483647 w 51"/>
              <a:gd name="T17" fmla="*/ 2147483647 h 41"/>
              <a:gd name="T18" fmla="*/ 2147483647 w 51"/>
              <a:gd name="T19" fmla="*/ 2147483647 h 41"/>
              <a:gd name="T20" fmla="*/ 2147483647 w 51"/>
              <a:gd name="T21" fmla="*/ 2147483647 h 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
              <a:gd name="T34" fmla="*/ 0 h 41"/>
              <a:gd name="T35" fmla="*/ 51 w 51"/>
              <a:gd name="T36" fmla="*/ 41 h 4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 h="41">
                <a:moveTo>
                  <a:pt x="32" y="10"/>
                </a:moveTo>
                <a:cubicBezTo>
                  <a:pt x="6" y="13"/>
                  <a:pt x="0" y="16"/>
                  <a:pt x="23" y="28"/>
                </a:cubicBezTo>
                <a:cubicBezTo>
                  <a:pt x="31" y="27"/>
                  <a:pt x="41" y="30"/>
                  <a:pt x="47" y="25"/>
                </a:cubicBezTo>
                <a:cubicBezTo>
                  <a:pt x="51" y="22"/>
                  <a:pt x="49" y="12"/>
                  <a:pt x="44" y="10"/>
                </a:cubicBezTo>
                <a:cubicBezTo>
                  <a:pt x="34" y="7"/>
                  <a:pt x="22" y="12"/>
                  <a:pt x="11" y="13"/>
                </a:cubicBezTo>
                <a:cubicBezTo>
                  <a:pt x="5" y="32"/>
                  <a:pt x="21" y="27"/>
                  <a:pt x="35" y="25"/>
                </a:cubicBezTo>
                <a:cubicBezTo>
                  <a:pt x="29" y="0"/>
                  <a:pt x="16" y="9"/>
                  <a:pt x="11" y="28"/>
                </a:cubicBezTo>
                <a:cubicBezTo>
                  <a:pt x="27" y="32"/>
                  <a:pt x="44" y="41"/>
                  <a:pt x="32" y="16"/>
                </a:cubicBezTo>
                <a:cubicBezTo>
                  <a:pt x="27" y="17"/>
                  <a:pt x="21" y="15"/>
                  <a:pt x="17" y="19"/>
                </a:cubicBezTo>
                <a:cubicBezTo>
                  <a:pt x="15" y="21"/>
                  <a:pt x="17" y="27"/>
                  <a:pt x="20" y="28"/>
                </a:cubicBezTo>
                <a:cubicBezTo>
                  <a:pt x="30" y="31"/>
                  <a:pt x="40" y="28"/>
                  <a:pt x="50" y="28"/>
                </a:cubicBezTo>
              </a:path>
            </a:pathLst>
          </a:custGeom>
          <a:noFill/>
          <a:ln w="19050">
            <a:solidFill>
              <a:schemeClr val="tx1"/>
            </a:solidFill>
            <a:round/>
            <a:headEnd type="none" w="sm" len="sm"/>
            <a:tailEnd type="none" w="sm" len="sm"/>
          </a:ln>
        </p:spPr>
        <p:txBody>
          <a:bodyPr wrap="none" lIns="92075" tIns="46038" rIns="92075" bIns="46038" anchor="ctr"/>
          <a:lstStyle/>
          <a:p>
            <a:endParaRPr lang="en-US"/>
          </a:p>
        </p:txBody>
      </p:sp>
      <p:sp>
        <p:nvSpPr>
          <p:cNvPr id="44086" name="Freeform 61"/>
          <p:cNvSpPr>
            <a:spLocks/>
          </p:cNvSpPr>
          <p:nvPr/>
        </p:nvSpPr>
        <p:spPr bwMode="auto">
          <a:xfrm>
            <a:off x="1573213" y="3429000"/>
            <a:ext cx="80962" cy="65088"/>
          </a:xfrm>
          <a:custGeom>
            <a:avLst/>
            <a:gdLst>
              <a:gd name="T0" fmla="*/ 2147483647 w 51"/>
              <a:gd name="T1" fmla="*/ 2147483647 h 41"/>
              <a:gd name="T2" fmla="*/ 2147483647 w 51"/>
              <a:gd name="T3" fmla="*/ 2147483647 h 41"/>
              <a:gd name="T4" fmla="*/ 2147483647 w 51"/>
              <a:gd name="T5" fmla="*/ 2147483647 h 41"/>
              <a:gd name="T6" fmla="*/ 2147483647 w 51"/>
              <a:gd name="T7" fmla="*/ 2147483647 h 41"/>
              <a:gd name="T8" fmla="*/ 2147483647 w 51"/>
              <a:gd name="T9" fmla="*/ 2147483647 h 41"/>
              <a:gd name="T10" fmla="*/ 2147483647 w 51"/>
              <a:gd name="T11" fmla="*/ 2147483647 h 41"/>
              <a:gd name="T12" fmla="*/ 2147483647 w 51"/>
              <a:gd name="T13" fmla="*/ 2147483647 h 41"/>
              <a:gd name="T14" fmla="*/ 2147483647 w 51"/>
              <a:gd name="T15" fmla="*/ 2147483647 h 41"/>
              <a:gd name="T16" fmla="*/ 2147483647 w 51"/>
              <a:gd name="T17" fmla="*/ 2147483647 h 41"/>
              <a:gd name="T18" fmla="*/ 2147483647 w 51"/>
              <a:gd name="T19" fmla="*/ 2147483647 h 41"/>
              <a:gd name="T20" fmla="*/ 2147483647 w 51"/>
              <a:gd name="T21" fmla="*/ 2147483647 h 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
              <a:gd name="T34" fmla="*/ 0 h 41"/>
              <a:gd name="T35" fmla="*/ 51 w 51"/>
              <a:gd name="T36" fmla="*/ 41 h 4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 h="41">
                <a:moveTo>
                  <a:pt x="32" y="10"/>
                </a:moveTo>
                <a:cubicBezTo>
                  <a:pt x="6" y="13"/>
                  <a:pt x="0" y="16"/>
                  <a:pt x="23" y="28"/>
                </a:cubicBezTo>
                <a:cubicBezTo>
                  <a:pt x="31" y="27"/>
                  <a:pt x="41" y="30"/>
                  <a:pt x="47" y="25"/>
                </a:cubicBezTo>
                <a:cubicBezTo>
                  <a:pt x="51" y="22"/>
                  <a:pt x="49" y="12"/>
                  <a:pt x="44" y="10"/>
                </a:cubicBezTo>
                <a:cubicBezTo>
                  <a:pt x="34" y="7"/>
                  <a:pt x="22" y="12"/>
                  <a:pt x="11" y="13"/>
                </a:cubicBezTo>
                <a:cubicBezTo>
                  <a:pt x="5" y="32"/>
                  <a:pt x="21" y="27"/>
                  <a:pt x="35" y="25"/>
                </a:cubicBezTo>
                <a:cubicBezTo>
                  <a:pt x="29" y="0"/>
                  <a:pt x="16" y="9"/>
                  <a:pt x="11" y="28"/>
                </a:cubicBezTo>
                <a:cubicBezTo>
                  <a:pt x="27" y="32"/>
                  <a:pt x="44" y="41"/>
                  <a:pt x="32" y="16"/>
                </a:cubicBezTo>
                <a:cubicBezTo>
                  <a:pt x="27" y="17"/>
                  <a:pt x="21" y="15"/>
                  <a:pt x="17" y="19"/>
                </a:cubicBezTo>
                <a:cubicBezTo>
                  <a:pt x="15" y="21"/>
                  <a:pt x="17" y="27"/>
                  <a:pt x="20" y="28"/>
                </a:cubicBezTo>
                <a:cubicBezTo>
                  <a:pt x="30" y="31"/>
                  <a:pt x="40" y="28"/>
                  <a:pt x="50" y="28"/>
                </a:cubicBezTo>
              </a:path>
            </a:pathLst>
          </a:custGeom>
          <a:noFill/>
          <a:ln w="19050">
            <a:solidFill>
              <a:schemeClr val="tx1"/>
            </a:solidFill>
            <a:round/>
            <a:headEnd type="none" w="sm" len="sm"/>
            <a:tailEnd type="none" w="sm" len="sm"/>
          </a:ln>
        </p:spPr>
        <p:txBody>
          <a:bodyPr wrap="none" lIns="92075" tIns="46038" rIns="92075" bIns="46038" anchor="ctr"/>
          <a:lstStyle/>
          <a:p>
            <a:endParaRPr lang="en-US"/>
          </a:p>
        </p:txBody>
      </p:sp>
      <p:sp>
        <p:nvSpPr>
          <p:cNvPr id="44087" name="Text Box 62"/>
          <p:cNvSpPr txBox="1">
            <a:spLocks noChangeArrowheads="1"/>
          </p:cNvSpPr>
          <p:nvPr/>
        </p:nvSpPr>
        <p:spPr bwMode="auto">
          <a:xfrm>
            <a:off x="76200" y="0"/>
            <a:ext cx="5791200" cy="523875"/>
          </a:xfrm>
          <a:prstGeom prst="rect">
            <a:avLst/>
          </a:prstGeom>
          <a:noFill/>
          <a:ln w="9525">
            <a:noFill/>
            <a:miter lim="800000"/>
            <a:headEnd/>
            <a:tailEnd/>
          </a:ln>
        </p:spPr>
        <p:txBody>
          <a:bodyPr>
            <a:spAutoFit/>
          </a:bodyPr>
          <a:lstStyle/>
          <a:p>
            <a:r>
              <a:rPr lang="en-US" sz="2800" b="1">
                <a:solidFill>
                  <a:srgbClr val="FF0000"/>
                </a:solidFill>
              </a:rPr>
              <a:t>Time Projection Chamber (TPC):</a:t>
            </a:r>
          </a:p>
        </p:txBody>
      </p:sp>
      <p:sp>
        <p:nvSpPr>
          <p:cNvPr id="44088" name="Footer Placeholder 61"/>
          <p:cNvSpPr>
            <a:spLocks noGrp="1"/>
          </p:cNvSpPr>
          <p:nvPr>
            <p:ph type="ftr" sz="quarter" idx="11"/>
          </p:nvPr>
        </p:nvSpPr>
        <p:spPr>
          <a:xfrm>
            <a:off x="0" y="6550025"/>
            <a:ext cx="1295400" cy="307975"/>
          </a:xfrm>
          <a:noFill/>
        </p:spPr>
        <p:txBody>
          <a:bodyPr/>
          <a:lstStyle/>
          <a:p>
            <a:r>
              <a:rPr lang="en-US" smtClean="0"/>
              <a:t>W. Riegler/CERN</a:t>
            </a:r>
          </a:p>
        </p:txBody>
      </p:sp>
      <p:sp>
        <p:nvSpPr>
          <p:cNvPr id="44089" name="Slide Number Placeholder 60"/>
          <p:cNvSpPr>
            <a:spLocks noGrp="1"/>
          </p:cNvSpPr>
          <p:nvPr>
            <p:ph type="sldNum" sz="quarter" idx="12"/>
          </p:nvPr>
        </p:nvSpPr>
        <p:spPr>
          <a:noFill/>
        </p:spPr>
        <p:txBody>
          <a:bodyPr/>
          <a:lstStyle/>
          <a:p>
            <a:fld id="{204636AB-9A74-4670-9CB7-2DA017901501}" type="slidenum">
              <a:rPr lang="en-US" smtClean="0"/>
              <a:pPr/>
              <a:t>18</a:t>
            </a:fld>
            <a:endParaRPr lang="en-US" smtClean="0"/>
          </a:p>
        </p:txBody>
      </p:sp>
      <p:sp>
        <p:nvSpPr>
          <p:cNvPr id="44090" name="Text Box 62"/>
          <p:cNvSpPr txBox="1">
            <a:spLocks noChangeArrowheads="1"/>
          </p:cNvSpPr>
          <p:nvPr/>
        </p:nvSpPr>
        <p:spPr bwMode="auto">
          <a:xfrm>
            <a:off x="152400" y="685800"/>
            <a:ext cx="5638800" cy="1570038"/>
          </a:xfrm>
          <a:prstGeom prst="rect">
            <a:avLst/>
          </a:prstGeom>
          <a:noFill/>
          <a:ln w="9525">
            <a:noFill/>
            <a:miter lim="800000"/>
            <a:headEnd/>
            <a:tailEnd/>
          </a:ln>
        </p:spPr>
        <p:txBody>
          <a:bodyPr>
            <a:spAutoFit/>
          </a:bodyPr>
          <a:lstStyle/>
          <a:p>
            <a:r>
              <a:rPr lang="en-US" sz="1600" b="1">
                <a:solidFill>
                  <a:srgbClr val="002060"/>
                </a:solidFill>
              </a:rPr>
              <a:t>Gas volume with parallel E and B Field.</a:t>
            </a:r>
          </a:p>
          <a:p>
            <a:r>
              <a:rPr lang="en-US" sz="1600" b="1">
                <a:solidFill>
                  <a:srgbClr val="002060"/>
                </a:solidFill>
              </a:rPr>
              <a:t>B for momentum measurement. Positive effect: Diffusion is strongly  reduced by E//B (up to a factor 5). </a:t>
            </a:r>
          </a:p>
          <a:p>
            <a:endParaRPr lang="en-US" sz="1600" b="1">
              <a:solidFill>
                <a:schemeClr val="accent2"/>
              </a:solidFill>
            </a:endParaRPr>
          </a:p>
          <a:p>
            <a:r>
              <a:rPr lang="en-US" sz="1600" b="1">
                <a:solidFill>
                  <a:srgbClr val="008000"/>
                </a:solidFill>
              </a:rPr>
              <a:t>Drift Fields 100-400V/cm. Drift times 10-100</a:t>
            </a:r>
            <a:r>
              <a:rPr lang="en-US" sz="1600" b="1">
                <a:solidFill>
                  <a:srgbClr val="008000"/>
                </a:solidFill>
                <a:sym typeface="Symbol" pitchFamily="18" charset="2"/>
              </a:rPr>
              <a:t> </a:t>
            </a:r>
            <a:r>
              <a:rPr lang="en-US" sz="1600" b="1">
                <a:solidFill>
                  <a:srgbClr val="008000"/>
                </a:solidFill>
              </a:rPr>
              <a:t>s.</a:t>
            </a:r>
          </a:p>
          <a:p>
            <a:r>
              <a:rPr lang="en-US" sz="1600" b="1">
                <a:solidFill>
                  <a:srgbClr val="008000"/>
                </a:solidFill>
              </a:rPr>
              <a:t>Distance up to 2.5m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nodeType="afterEffect">
                                  <p:stCondLst>
                                    <p:cond delay="3000"/>
                                  </p:stCondLst>
                                  <p:childTnLst>
                                    <p:set>
                                      <p:cBhvr>
                                        <p:cTn id="9" dur="1" fill="hold">
                                          <p:stCondLst>
                                            <p:cond delay="0"/>
                                          </p:stCondLst>
                                        </p:cTn>
                                        <p:tgtEl>
                                          <p:spTgt spid="3"/>
                                        </p:tgtEl>
                                        <p:attrNameLst>
                                          <p:attrName>style.visibility</p:attrName>
                                        </p:attrNameLst>
                                      </p:cBhvr>
                                      <p:to>
                                        <p:strVal val="hidden"/>
                                      </p:to>
                                    </p:set>
                                  </p:childTnLst>
                                </p:cTn>
                              </p:par>
                            </p:childTnLst>
                          </p:cTn>
                        </p:par>
                        <p:par>
                          <p:cTn id="10" fill="hold">
                            <p:stCondLst>
                              <p:cond delay="3000"/>
                            </p:stCondLst>
                            <p:childTnLst>
                              <p:par>
                                <p:cTn id="11" presetID="1" presetClass="entr" presetSubtype="0" fill="hold" nodeType="afterEffect">
                                  <p:stCondLst>
                                    <p:cond delay="5000"/>
                                  </p:stCondLst>
                                  <p:childTnLst>
                                    <p:set>
                                      <p:cBhvr>
                                        <p:cTn id="12" dur="1" fill="hold">
                                          <p:stCondLst>
                                            <p:cond delay="0"/>
                                          </p:stCondLst>
                                        </p:cTn>
                                        <p:tgtEl>
                                          <p:spTgt spid="3"/>
                                        </p:tgtEl>
                                        <p:attrNameLst>
                                          <p:attrName>style.visibility</p:attrName>
                                        </p:attrNameLst>
                                      </p:cBhvr>
                                      <p:to>
                                        <p:strVal val="visible"/>
                                      </p:to>
                                    </p:set>
                                  </p:childTnLst>
                                </p:cTn>
                              </p:par>
                            </p:childTnLst>
                          </p:cTn>
                        </p:par>
                        <p:par>
                          <p:cTn id="13" fill="hold">
                            <p:stCondLst>
                              <p:cond delay="8000"/>
                            </p:stCondLst>
                            <p:childTnLst>
                              <p:par>
                                <p:cTn id="14" presetID="1" presetClass="exit" presetSubtype="0" fill="hold" nodeType="afterEffect">
                                  <p:stCondLst>
                                    <p:cond delay="5000"/>
                                  </p:stCondLst>
                                  <p:childTnLst>
                                    <p:set>
                                      <p:cBhvr>
                                        <p:cTn id="15" dur="1" fill="hold">
                                          <p:stCondLst>
                                            <p:cond delay="0"/>
                                          </p:stCondLst>
                                        </p:cTn>
                                        <p:tgtEl>
                                          <p:spTgt spid="3"/>
                                        </p:tgtEl>
                                        <p:attrNameLst>
                                          <p:attrName>style.visibility</p:attrName>
                                        </p:attrNameLst>
                                      </p:cBhvr>
                                      <p:to>
                                        <p:strVal val="hidden"/>
                                      </p:to>
                                    </p:set>
                                  </p:childTnLst>
                                </p:cTn>
                              </p:par>
                            </p:childTnLst>
                          </p:cTn>
                        </p:par>
                        <p:par>
                          <p:cTn id="16" fill="hold">
                            <p:stCondLst>
                              <p:cond delay="13000"/>
                            </p:stCondLst>
                            <p:childTnLst>
                              <p:par>
                                <p:cTn id="17" presetID="1" presetClass="entr" presetSubtype="0" fill="hold" nodeType="afterEffect">
                                  <p:stCondLst>
                                    <p:cond delay="500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Date Placeholder 1"/>
          <p:cNvSpPr>
            <a:spLocks noGrp="1"/>
          </p:cNvSpPr>
          <p:nvPr>
            <p:ph type="dt" sz="quarter" idx="10"/>
          </p:nvPr>
        </p:nvSpPr>
        <p:spPr>
          <a:noFill/>
        </p:spPr>
        <p:txBody>
          <a:bodyPr/>
          <a:lstStyle/>
          <a:p>
            <a:fld id="{923023A8-6A89-4B60-9895-7CB60EDD1644}" type="datetime1">
              <a:rPr lang="en-US" smtClean="0"/>
              <a:pPr/>
              <a:t>10/17/2010</a:t>
            </a:fld>
            <a:endParaRPr lang="en-US" smtClean="0"/>
          </a:p>
        </p:txBody>
      </p:sp>
      <p:sp>
        <p:nvSpPr>
          <p:cNvPr id="45059" name="Footer Placeholder 2"/>
          <p:cNvSpPr>
            <a:spLocks noGrp="1"/>
          </p:cNvSpPr>
          <p:nvPr>
            <p:ph type="ftr" sz="quarter" idx="11"/>
          </p:nvPr>
        </p:nvSpPr>
        <p:spPr>
          <a:noFill/>
        </p:spPr>
        <p:txBody>
          <a:bodyPr/>
          <a:lstStyle/>
          <a:p>
            <a:r>
              <a:rPr lang="en-US" smtClean="0"/>
              <a:t>W. Riegler, Particle Detectors</a:t>
            </a:r>
          </a:p>
        </p:txBody>
      </p:sp>
      <p:sp>
        <p:nvSpPr>
          <p:cNvPr id="45060" name="Slide Number Placeholder 3"/>
          <p:cNvSpPr>
            <a:spLocks noGrp="1"/>
          </p:cNvSpPr>
          <p:nvPr>
            <p:ph type="sldNum" sz="quarter" idx="12"/>
          </p:nvPr>
        </p:nvSpPr>
        <p:spPr>
          <a:noFill/>
        </p:spPr>
        <p:txBody>
          <a:bodyPr/>
          <a:lstStyle/>
          <a:p>
            <a:fld id="{3C36C671-164B-4C01-93FD-F7908343CFB1}" type="slidenum">
              <a:rPr lang="en-US" smtClean="0"/>
              <a:pPr/>
              <a:t>19</a:t>
            </a:fld>
            <a:endParaRPr lang="en-US" smtClean="0"/>
          </a:p>
        </p:txBody>
      </p:sp>
      <p:pic>
        <p:nvPicPr>
          <p:cNvPr id="45061" name="Picture 2"/>
          <p:cNvPicPr>
            <a:picLocks noChangeAspect="1" noChangeArrowheads="1"/>
          </p:cNvPicPr>
          <p:nvPr/>
        </p:nvPicPr>
        <p:blipFill>
          <a:blip r:embed="rId2" cstate="print"/>
          <a:srcRect/>
          <a:stretch>
            <a:fillRect/>
          </a:stretch>
        </p:blipFill>
        <p:spPr bwMode="auto">
          <a:xfrm>
            <a:off x="4495800" y="2819400"/>
            <a:ext cx="4256088" cy="3200400"/>
          </a:xfrm>
          <a:prstGeom prst="rect">
            <a:avLst/>
          </a:prstGeom>
          <a:noFill/>
          <a:ln w="9525">
            <a:noFill/>
            <a:miter lim="800000"/>
            <a:headEnd/>
            <a:tailEnd/>
          </a:ln>
        </p:spPr>
      </p:pic>
      <p:pic>
        <p:nvPicPr>
          <p:cNvPr id="45062" name="Picture 2"/>
          <p:cNvPicPr>
            <a:picLocks noChangeAspect="1" noChangeArrowheads="1"/>
          </p:cNvPicPr>
          <p:nvPr/>
        </p:nvPicPr>
        <p:blipFill>
          <a:blip r:embed="rId3" cstate="print"/>
          <a:srcRect/>
          <a:stretch>
            <a:fillRect/>
          </a:stretch>
        </p:blipFill>
        <p:spPr bwMode="auto">
          <a:xfrm>
            <a:off x="457200" y="2819400"/>
            <a:ext cx="3473450" cy="3200400"/>
          </a:xfrm>
          <a:prstGeom prst="rect">
            <a:avLst/>
          </a:prstGeom>
          <a:noFill/>
          <a:ln w="9525">
            <a:noFill/>
            <a:miter lim="800000"/>
            <a:headEnd/>
            <a:tailEnd/>
          </a:ln>
        </p:spPr>
      </p:pic>
      <p:sp>
        <p:nvSpPr>
          <p:cNvPr id="45063" name="Rectangle 6"/>
          <p:cNvSpPr>
            <a:spLocks noChangeArrowheads="1"/>
          </p:cNvSpPr>
          <p:nvPr/>
        </p:nvSpPr>
        <p:spPr bwMode="auto">
          <a:xfrm>
            <a:off x="762000" y="152400"/>
            <a:ext cx="7772400" cy="533400"/>
          </a:xfrm>
          <a:prstGeom prst="rect">
            <a:avLst/>
          </a:prstGeom>
          <a:noFill/>
          <a:ln w="9525">
            <a:noFill/>
            <a:miter lim="800000"/>
            <a:headEnd/>
            <a:tailEnd/>
          </a:ln>
        </p:spPr>
        <p:txBody>
          <a:bodyPr anchor="ctr"/>
          <a:lstStyle/>
          <a:p>
            <a:pPr algn="ctr"/>
            <a:r>
              <a:rPr lang="en-US" sz="2800" b="1">
                <a:solidFill>
                  <a:srgbClr val="FF0000"/>
                </a:solidFill>
              </a:rPr>
              <a:t>STAR TPC (BNL)</a:t>
            </a:r>
          </a:p>
        </p:txBody>
      </p:sp>
      <p:sp>
        <p:nvSpPr>
          <p:cNvPr id="45064" name="Text Box 62"/>
          <p:cNvSpPr txBox="1">
            <a:spLocks noChangeArrowheads="1"/>
          </p:cNvSpPr>
          <p:nvPr/>
        </p:nvSpPr>
        <p:spPr bwMode="auto">
          <a:xfrm>
            <a:off x="533400" y="762000"/>
            <a:ext cx="7239000" cy="1816100"/>
          </a:xfrm>
          <a:prstGeom prst="rect">
            <a:avLst/>
          </a:prstGeom>
          <a:noFill/>
          <a:ln w="9525">
            <a:noFill/>
            <a:miter lim="800000"/>
            <a:headEnd/>
            <a:tailEnd/>
          </a:ln>
        </p:spPr>
        <p:txBody>
          <a:bodyPr>
            <a:spAutoFit/>
          </a:bodyPr>
          <a:lstStyle/>
          <a:p>
            <a:r>
              <a:rPr lang="en-US" sz="1600" b="1">
                <a:solidFill>
                  <a:srgbClr val="002060"/>
                </a:solidFill>
              </a:rPr>
              <a:t>Event display of a Au Au collision at CM energy of 130 GeV/n. </a:t>
            </a:r>
          </a:p>
          <a:p>
            <a:endParaRPr lang="en-US" sz="1600" b="1">
              <a:solidFill>
                <a:schemeClr val="accent2"/>
              </a:solidFill>
            </a:endParaRPr>
          </a:p>
          <a:p>
            <a:r>
              <a:rPr lang="en-US" sz="1600" b="1">
                <a:solidFill>
                  <a:srgbClr val="008000"/>
                </a:solidFill>
              </a:rPr>
              <a:t>Typically around 200 tracks per event.</a:t>
            </a:r>
          </a:p>
          <a:p>
            <a:endParaRPr lang="en-US" sz="1600" b="1">
              <a:solidFill>
                <a:srgbClr val="008000"/>
              </a:solidFill>
            </a:endParaRPr>
          </a:p>
          <a:p>
            <a:r>
              <a:rPr lang="en-US" sz="1600" b="1">
                <a:solidFill>
                  <a:srgbClr val="002060"/>
                </a:solidFill>
              </a:rPr>
              <a:t>Great advantage of a TPC: The only material that is in the way of the particles is gas </a:t>
            </a:r>
            <a:r>
              <a:rPr lang="en-US" sz="1600" b="1">
                <a:solidFill>
                  <a:srgbClr val="002060"/>
                </a:solidFill>
                <a:sym typeface="Wingdings" pitchFamily="2" charset="2"/>
              </a:rPr>
              <a:t> very low multiple scattering  very good momentum resolution down to low momenta !</a:t>
            </a:r>
            <a:endParaRPr lang="en-US" sz="1600" b="1">
              <a:solidFill>
                <a:srgbClr val="00206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6"/>
          <p:cNvSpPr txBox="1">
            <a:spLocks noChangeArrowheads="1"/>
          </p:cNvSpPr>
          <p:nvPr/>
        </p:nvSpPr>
        <p:spPr bwMode="auto">
          <a:xfrm>
            <a:off x="0" y="152400"/>
            <a:ext cx="9144000" cy="523875"/>
          </a:xfrm>
          <a:prstGeom prst="rect">
            <a:avLst/>
          </a:prstGeom>
          <a:noFill/>
          <a:ln w="9525">
            <a:noFill/>
            <a:miter lim="800000"/>
            <a:headEnd/>
            <a:tailEnd/>
          </a:ln>
        </p:spPr>
        <p:txBody>
          <a:bodyPr>
            <a:spAutoFit/>
          </a:bodyPr>
          <a:lstStyle/>
          <a:p>
            <a:pPr algn="ctr"/>
            <a:r>
              <a:rPr lang="en-US" sz="2800" b="1">
                <a:solidFill>
                  <a:srgbClr val="FF0000"/>
                </a:solidFill>
                <a:cs typeface="Arial" pitchFamily="34" charset="0"/>
              </a:rPr>
              <a:t>Creation of the Signal</a:t>
            </a:r>
          </a:p>
        </p:txBody>
      </p:sp>
      <p:sp>
        <p:nvSpPr>
          <p:cNvPr id="9219" name="Date Placeholder 7"/>
          <p:cNvSpPr>
            <a:spLocks noGrp="1"/>
          </p:cNvSpPr>
          <p:nvPr>
            <p:ph type="dt" sz="quarter" idx="10"/>
          </p:nvPr>
        </p:nvSpPr>
        <p:spPr>
          <a:xfrm>
            <a:off x="304800" y="6381750"/>
            <a:ext cx="2133600" cy="476250"/>
          </a:xfrm>
          <a:noFill/>
        </p:spPr>
        <p:txBody>
          <a:bodyPr/>
          <a:lstStyle/>
          <a:p>
            <a:fld id="{CE6E0857-4C3C-470E-951E-2FE89C5F4D4E}" type="datetime1">
              <a:rPr lang="en-US" smtClean="0"/>
              <a:pPr/>
              <a:t>10/17/2010</a:t>
            </a:fld>
            <a:endParaRPr lang="en-US" smtClean="0"/>
          </a:p>
        </p:txBody>
      </p:sp>
      <p:sp>
        <p:nvSpPr>
          <p:cNvPr id="9220" name="Slide Number Placeholder 8"/>
          <p:cNvSpPr>
            <a:spLocks noGrp="1"/>
          </p:cNvSpPr>
          <p:nvPr>
            <p:ph type="sldNum" sz="quarter" idx="12"/>
          </p:nvPr>
        </p:nvSpPr>
        <p:spPr>
          <a:noFill/>
        </p:spPr>
        <p:txBody>
          <a:bodyPr/>
          <a:lstStyle/>
          <a:p>
            <a:fld id="{4100E0C8-2F0D-4B90-B8F4-198C13E0E5D6}" type="slidenum">
              <a:rPr lang="en-US" smtClean="0"/>
              <a:pPr/>
              <a:t>2</a:t>
            </a:fld>
            <a:endParaRPr lang="en-US" smtClean="0"/>
          </a:p>
        </p:txBody>
      </p:sp>
      <p:sp>
        <p:nvSpPr>
          <p:cNvPr id="9221" name="TextBox 22"/>
          <p:cNvSpPr txBox="1">
            <a:spLocks noChangeArrowheads="1"/>
          </p:cNvSpPr>
          <p:nvPr/>
        </p:nvSpPr>
        <p:spPr bwMode="auto">
          <a:xfrm>
            <a:off x="533400" y="990600"/>
            <a:ext cx="7924800" cy="5078413"/>
          </a:xfrm>
          <a:prstGeom prst="rect">
            <a:avLst/>
          </a:prstGeom>
          <a:noFill/>
          <a:ln w="9525">
            <a:noFill/>
            <a:miter lim="800000"/>
            <a:headEnd/>
            <a:tailEnd/>
          </a:ln>
        </p:spPr>
        <p:txBody>
          <a:bodyPr>
            <a:spAutoFit/>
          </a:bodyPr>
          <a:lstStyle/>
          <a:p>
            <a:r>
              <a:rPr lang="en-US" b="1">
                <a:solidFill>
                  <a:srgbClr val="002060"/>
                </a:solidFill>
                <a:cs typeface="Arial" pitchFamily="34" charset="0"/>
              </a:rPr>
              <a:t>Charged particles traversing matter leave excited atoms, electron-ion pairs (gases) or electrons-hole pairs (solids) behind.</a:t>
            </a:r>
          </a:p>
          <a:p>
            <a:endParaRPr lang="en-US" b="1">
              <a:solidFill>
                <a:srgbClr val="000099"/>
              </a:solidFill>
              <a:cs typeface="Arial" pitchFamily="34" charset="0"/>
            </a:endParaRPr>
          </a:p>
          <a:p>
            <a:endParaRPr lang="en-US" b="1">
              <a:solidFill>
                <a:srgbClr val="002060"/>
              </a:solidFill>
              <a:cs typeface="Arial" pitchFamily="34" charset="0"/>
            </a:endParaRPr>
          </a:p>
          <a:p>
            <a:endParaRPr lang="en-US" b="1">
              <a:solidFill>
                <a:srgbClr val="002060"/>
              </a:solidFill>
              <a:cs typeface="Arial" pitchFamily="34" charset="0"/>
            </a:endParaRPr>
          </a:p>
          <a:p>
            <a:endParaRPr lang="en-US" b="1">
              <a:solidFill>
                <a:srgbClr val="002060"/>
              </a:solidFill>
              <a:cs typeface="Arial" pitchFamily="34" charset="0"/>
            </a:endParaRPr>
          </a:p>
          <a:p>
            <a:endParaRPr lang="en-US" b="1">
              <a:solidFill>
                <a:srgbClr val="002060"/>
              </a:solidFill>
              <a:cs typeface="Arial" pitchFamily="34" charset="0"/>
            </a:endParaRPr>
          </a:p>
          <a:p>
            <a:endParaRPr lang="en-US" b="1">
              <a:solidFill>
                <a:srgbClr val="002060"/>
              </a:solidFill>
              <a:cs typeface="Arial" pitchFamily="34" charset="0"/>
            </a:endParaRPr>
          </a:p>
          <a:p>
            <a:r>
              <a:rPr lang="en-US" b="1">
                <a:solidFill>
                  <a:srgbClr val="002060"/>
                </a:solidFill>
                <a:cs typeface="Arial" pitchFamily="34" charset="0"/>
              </a:rPr>
              <a:t>Excitation:</a:t>
            </a:r>
          </a:p>
          <a:p>
            <a:r>
              <a:rPr lang="en-US" b="1">
                <a:solidFill>
                  <a:srgbClr val="008000"/>
                </a:solidFill>
                <a:cs typeface="Arial" pitchFamily="34" charset="0"/>
              </a:rPr>
              <a:t>The photons emitted by the excited atoms in transparent materials can be detected with photon detectors like photomultipliers or semiconductor photon detectors.</a:t>
            </a:r>
          </a:p>
          <a:p>
            <a:endParaRPr lang="en-US" b="1">
              <a:solidFill>
                <a:srgbClr val="000099"/>
              </a:solidFill>
              <a:cs typeface="Arial" pitchFamily="34" charset="0"/>
            </a:endParaRPr>
          </a:p>
          <a:p>
            <a:r>
              <a:rPr lang="en-US" b="1">
                <a:solidFill>
                  <a:srgbClr val="002060"/>
                </a:solidFill>
                <a:cs typeface="Arial" pitchFamily="34" charset="0"/>
              </a:rPr>
              <a:t>Ionization:</a:t>
            </a:r>
          </a:p>
          <a:p>
            <a:r>
              <a:rPr lang="en-US" b="1">
                <a:solidFill>
                  <a:srgbClr val="008000"/>
                </a:solidFill>
                <a:cs typeface="Arial" pitchFamily="34" charset="0"/>
              </a:rPr>
              <a:t>By applying an electric field in the detector volume, the ionization electrons and ions are moving, which induces signals on metal electrodes. These signals are then read out by appropriate readout electronics.</a:t>
            </a:r>
          </a:p>
        </p:txBody>
      </p:sp>
      <p:pic>
        <p:nvPicPr>
          <p:cNvPr id="9222" name="Picture 11"/>
          <p:cNvPicPr>
            <a:picLocks noChangeAspect="1" noChangeArrowheads="1"/>
          </p:cNvPicPr>
          <p:nvPr/>
        </p:nvPicPr>
        <p:blipFill>
          <a:blip r:embed="rId2" cstate="print"/>
          <a:srcRect/>
          <a:stretch>
            <a:fillRect/>
          </a:stretch>
        </p:blipFill>
        <p:spPr bwMode="auto">
          <a:xfrm>
            <a:off x="2895600" y="1890713"/>
            <a:ext cx="2286000" cy="1233487"/>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4"/>
          <p:cNvPicPr>
            <a:picLocks noChangeAspect="1" noChangeArrowheads="1"/>
          </p:cNvPicPr>
          <p:nvPr/>
        </p:nvPicPr>
        <p:blipFill>
          <a:blip r:embed="rId3" cstate="print"/>
          <a:srcRect/>
          <a:stretch>
            <a:fillRect/>
          </a:stretch>
        </p:blipFill>
        <p:spPr bwMode="auto">
          <a:xfrm>
            <a:off x="3048000" y="1752600"/>
            <a:ext cx="6096000" cy="4267200"/>
          </a:xfrm>
          <a:prstGeom prst="rect">
            <a:avLst/>
          </a:prstGeom>
          <a:noFill/>
          <a:ln w="9525">
            <a:noFill/>
            <a:miter lim="800000"/>
            <a:headEnd type="none" w="sm" len="sm"/>
            <a:tailEnd type="none" w="sm" len="sm"/>
          </a:ln>
        </p:spPr>
      </p:pic>
      <p:sp>
        <p:nvSpPr>
          <p:cNvPr id="4100" name="Rectangle 6"/>
          <p:cNvSpPr>
            <a:spLocks noChangeArrowheads="1"/>
          </p:cNvSpPr>
          <p:nvPr/>
        </p:nvSpPr>
        <p:spPr bwMode="auto">
          <a:xfrm>
            <a:off x="228600" y="1905000"/>
            <a:ext cx="4114800" cy="3200400"/>
          </a:xfrm>
          <a:prstGeom prst="rect">
            <a:avLst/>
          </a:prstGeom>
          <a:noFill/>
          <a:ln w="9525">
            <a:noFill/>
            <a:miter lim="800000"/>
            <a:headEnd/>
            <a:tailEnd/>
          </a:ln>
        </p:spPr>
        <p:txBody>
          <a:bodyPr lIns="90488" tIns="44450" rIns="90488" bIns="44450"/>
          <a:lstStyle/>
          <a:p>
            <a:pPr marL="342900" indent="-342900">
              <a:spcBef>
                <a:spcPct val="20000"/>
              </a:spcBef>
              <a:buFontTx/>
              <a:buChar char="•"/>
            </a:pPr>
            <a:r>
              <a:rPr lang="en-US" b="1">
                <a:solidFill>
                  <a:srgbClr val="002060"/>
                </a:solidFill>
              </a:rPr>
              <a:t>Gas Ne/ CO</a:t>
            </a:r>
            <a:r>
              <a:rPr lang="en-US" b="1" baseline="-25000">
                <a:solidFill>
                  <a:srgbClr val="002060"/>
                </a:solidFill>
              </a:rPr>
              <a:t>2 </a:t>
            </a:r>
            <a:r>
              <a:rPr lang="en-US" b="1">
                <a:solidFill>
                  <a:srgbClr val="002060"/>
                </a:solidFill>
              </a:rPr>
              <a:t> 90/10%</a:t>
            </a:r>
            <a:endParaRPr lang="en-US" b="1" baseline="-25000">
              <a:solidFill>
                <a:srgbClr val="002060"/>
              </a:solidFill>
            </a:endParaRPr>
          </a:p>
          <a:p>
            <a:pPr marL="342900" indent="-342900">
              <a:spcBef>
                <a:spcPct val="20000"/>
              </a:spcBef>
              <a:buFontTx/>
              <a:buChar char="•"/>
            </a:pPr>
            <a:r>
              <a:rPr lang="en-US" b="1">
                <a:solidFill>
                  <a:srgbClr val="009900"/>
                </a:solidFill>
              </a:rPr>
              <a:t>Field  400V/cm</a:t>
            </a:r>
          </a:p>
          <a:p>
            <a:pPr marL="342900" indent="-342900">
              <a:spcBef>
                <a:spcPct val="20000"/>
              </a:spcBef>
              <a:buFontTx/>
              <a:buChar char="•"/>
            </a:pPr>
            <a:r>
              <a:rPr lang="en-US" b="1">
                <a:solidFill>
                  <a:srgbClr val="002060"/>
                </a:solidFill>
              </a:rPr>
              <a:t>Gas gain &gt;10</a:t>
            </a:r>
            <a:r>
              <a:rPr lang="en-US" b="1" baseline="30000">
                <a:solidFill>
                  <a:srgbClr val="002060"/>
                </a:solidFill>
              </a:rPr>
              <a:t>4</a:t>
            </a:r>
          </a:p>
          <a:p>
            <a:pPr marL="342900" indent="-342900">
              <a:spcBef>
                <a:spcPct val="20000"/>
              </a:spcBef>
              <a:buFontTx/>
              <a:buChar char="•"/>
            </a:pPr>
            <a:r>
              <a:rPr lang="en-US" b="1">
                <a:solidFill>
                  <a:srgbClr val="009900"/>
                </a:solidFill>
              </a:rPr>
              <a:t>Position resolution </a:t>
            </a:r>
            <a:r>
              <a:rPr lang="en-US" b="1">
                <a:solidFill>
                  <a:srgbClr val="009900"/>
                </a:solidFill>
                <a:latin typeface="Symbol" pitchFamily="18" charset="2"/>
              </a:rPr>
              <a:t>s</a:t>
            </a:r>
            <a:r>
              <a:rPr lang="en-US" b="1">
                <a:solidFill>
                  <a:srgbClr val="009900"/>
                </a:solidFill>
              </a:rPr>
              <a:t>= 0.25mm</a:t>
            </a:r>
          </a:p>
          <a:p>
            <a:pPr marL="342900" indent="-342900">
              <a:spcBef>
                <a:spcPct val="20000"/>
              </a:spcBef>
              <a:buFontTx/>
              <a:buChar char="•"/>
            </a:pPr>
            <a:r>
              <a:rPr lang="en-US" b="1">
                <a:solidFill>
                  <a:srgbClr val="002060"/>
                </a:solidFill>
              </a:rPr>
              <a:t>Diffusion: </a:t>
            </a:r>
            <a:r>
              <a:rPr lang="en-US" b="1">
                <a:solidFill>
                  <a:srgbClr val="002060"/>
                </a:solidFill>
                <a:latin typeface="Symbol" pitchFamily="18" charset="2"/>
              </a:rPr>
              <a:t>s</a:t>
            </a:r>
            <a:r>
              <a:rPr lang="en-US" b="1" baseline="-25000">
                <a:solidFill>
                  <a:srgbClr val="002060"/>
                </a:solidFill>
              </a:rPr>
              <a:t>t</a:t>
            </a:r>
            <a:r>
              <a:rPr lang="en-US" b="1">
                <a:solidFill>
                  <a:srgbClr val="002060"/>
                </a:solidFill>
              </a:rPr>
              <a:t>= 250</a:t>
            </a:r>
            <a:r>
              <a:rPr lang="en-US" b="1">
                <a:solidFill>
                  <a:srgbClr val="002060"/>
                </a:solidFill>
                <a:latin typeface="Symbol" pitchFamily="18" charset="2"/>
              </a:rPr>
              <a:t>m</a:t>
            </a:r>
            <a:r>
              <a:rPr lang="en-US" b="1">
                <a:solidFill>
                  <a:srgbClr val="002060"/>
                </a:solidFill>
              </a:rPr>
              <a:t>m</a:t>
            </a:r>
          </a:p>
          <a:p>
            <a:pPr marL="342900" indent="-342900">
              <a:spcBef>
                <a:spcPct val="20000"/>
              </a:spcBef>
              <a:buFontTx/>
              <a:buChar char="•"/>
            </a:pPr>
            <a:r>
              <a:rPr lang="en-US" b="1">
                <a:solidFill>
                  <a:srgbClr val="009900"/>
                </a:solidFill>
              </a:rPr>
              <a:t>Pads inside: 4x7.5mm</a:t>
            </a:r>
          </a:p>
          <a:p>
            <a:pPr marL="342900" indent="-342900">
              <a:spcBef>
                <a:spcPct val="20000"/>
              </a:spcBef>
              <a:buFontTx/>
              <a:buChar char="•"/>
            </a:pPr>
            <a:r>
              <a:rPr lang="en-US" b="1">
                <a:solidFill>
                  <a:srgbClr val="002060"/>
                </a:solidFill>
              </a:rPr>
              <a:t>Pads outside: 6x15mm</a:t>
            </a:r>
          </a:p>
          <a:p>
            <a:pPr marL="342900" indent="-342900">
              <a:spcBef>
                <a:spcPct val="20000"/>
              </a:spcBef>
              <a:buFontTx/>
              <a:buChar char="•"/>
            </a:pPr>
            <a:r>
              <a:rPr lang="en-US" b="1">
                <a:solidFill>
                  <a:srgbClr val="009900"/>
                </a:solidFill>
              </a:rPr>
              <a:t>B-field: 0.5T</a:t>
            </a:r>
            <a:endParaRPr lang="en-US" b="1" baseline="30000">
              <a:solidFill>
                <a:srgbClr val="009900"/>
              </a:solidFill>
            </a:endParaRPr>
          </a:p>
          <a:p>
            <a:pPr marL="742950" lvl="1" indent="-285750">
              <a:lnSpc>
                <a:spcPct val="90000"/>
              </a:lnSpc>
              <a:spcBef>
                <a:spcPct val="20000"/>
              </a:spcBef>
            </a:pPr>
            <a:endParaRPr lang="en-US" b="1">
              <a:solidFill>
                <a:srgbClr val="009900"/>
              </a:solidFill>
            </a:endParaRPr>
          </a:p>
        </p:txBody>
      </p:sp>
      <p:graphicFrame>
        <p:nvGraphicFramePr>
          <p:cNvPr id="4098" name="Object 7"/>
          <p:cNvGraphicFramePr>
            <a:graphicFrameLocks noChangeAspect="1"/>
          </p:cNvGraphicFramePr>
          <p:nvPr/>
        </p:nvGraphicFramePr>
        <p:xfrm>
          <a:off x="2895600" y="3200400"/>
          <a:ext cx="739775" cy="357188"/>
        </p:xfrm>
        <a:graphic>
          <a:graphicData uri="http://schemas.openxmlformats.org/presentationml/2006/ole">
            <p:oleObj spid="_x0000_s101378" name="Equation" r:id="rId4" imgW="342720" imgH="228600" progId="Equation.3">
              <p:embed/>
            </p:oleObj>
          </a:graphicData>
        </a:graphic>
      </p:graphicFrame>
      <p:sp>
        <p:nvSpPr>
          <p:cNvPr id="4101" name="Footer Placeholder 7"/>
          <p:cNvSpPr>
            <a:spLocks noGrp="1"/>
          </p:cNvSpPr>
          <p:nvPr>
            <p:ph type="ftr" sz="quarter" idx="11"/>
          </p:nvPr>
        </p:nvSpPr>
        <p:spPr>
          <a:noFill/>
        </p:spPr>
        <p:txBody>
          <a:bodyPr/>
          <a:lstStyle/>
          <a:p>
            <a:r>
              <a:rPr lang="en-US" smtClean="0"/>
              <a:t>W. Riegler/CERN</a:t>
            </a:r>
          </a:p>
        </p:txBody>
      </p:sp>
      <p:sp>
        <p:nvSpPr>
          <p:cNvPr id="4102" name="Slide Number Placeholder 6"/>
          <p:cNvSpPr>
            <a:spLocks noGrp="1"/>
          </p:cNvSpPr>
          <p:nvPr>
            <p:ph type="sldNum" sz="quarter" idx="12"/>
          </p:nvPr>
        </p:nvSpPr>
        <p:spPr>
          <a:noFill/>
        </p:spPr>
        <p:txBody>
          <a:bodyPr/>
          <a:lstStyle/>
          <a:p>
            <a:fld id="{80EC6001-F629-4977-AFA6-078137AB3C4B}" type="slidenum">
              <a:rPr lang="en-US" smtClean="0"/>
              <a:pPr/>
              <a:t>20</a:t>
            </a:fld>
            <a:endParaRPr lang="en-US" smtClean="0"/>
          </a:p>
        </p:txBody>
      </p:sp>
      <p:sp>
        <p:nvSpPr>
          <p:cNvPr id="4103" name="Rectangle 6"/>
          <p:cNvSpPr>
            <a:spLocks noChangeArrowheads="1"/>
          </p:cNvSpPr>
          <p:nvPr/>
        </p:nvSpPr>
        <p:spPr bwMode="auto">
          <a:xfrm>
            <a:off x="762000" y="0"/>
            <a:ext cx="7772400" cy="1104900"/>
          </a:xfrm>
          <a:prstGeom prst="rect">
            <a:avLst/>
          </a:prstGeom>
          <a:noFill/>
          <a:ln w="9525">
            <a:noFill/>
            <a:miter lim="800000"/>
            <a:headEnd/>
            <a:tailEnd/>
          </a:ln>
        </p:spPr>
        <p:txBody>
          <a:bodyPr anchor="ctr"/>
          <a:lstStyle/>
          <a:p>
            <a:pPr algn="ctr"/>
            <a:r>
              <a:rPr lang="en-US" sz="2800" b="1">
                <a:solidFill>
                  <a:srgbClr val="FF0000"/>
                </a:solidFill>
              </a:rPr>
              <a:t>ALICE TPC: Detector Parameters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5"/>
          <p:cNvPicPr>
            <a:picLocks noChangeAspect="1" noChangeArrowheads="1"/>
          </p:cNvPicPr>
          <p:nvPr/>
        </p:nvPicPr>
        <p:blipFill>
          <a:blip r:embed="rId2" cstate="print"/>
          <a:srcRect/>
          <a:stretch>
            <a:fillRect/>
          </a:stretch>
        </p:blipFill>
        <p:spPr bwMode="auto">
          <a:xfrm>
            <a:off x="3733800" y="1447800"/>
            <a:ext cx="5257800" cy="4267200"/>
          </a:xfrm>
          <a:prstGeom prst="rect">
            <a:avLst/>
          </a:prstGeom>
          <a:noFill/>
          <a:ln w="9525">
            <a:noFill/>
            <a:miter lim="800000"/>
            <a:headEnd type="none" w="sm" len="sm"/>
            <a:tailEnd type="none" w="sm" len="sm"/>
          </a:ln>
        </p:spPr>
      </p:pic>
      <p:sp>
        <p:nvSpPr>
          <p:cNvPr id="46083" name="Rectangle 6"/>
          <p:cNvSpPr>
            <a:spLocks noChangeArrowheads="1"/>
          </p:cNvSpPr>
          <p:nvPr/>
        </p:nvSpPr>
        <p:spPr bwMode="auto">
          <a:xfrm>
            <a:off x="0" y="0"/>
            <a:ext cx="9144000" cy="762000"/>
          </a:xfrm>
          <a:prstGeom prst="rect">
            <a:avLst/>
          </a:prstGeom>
          <a:noFill/>
          <a:ln w="9525">
            <a:noFill/>
            <a:miter lim="800000"/>
            <a:headEnd/>
            <a:tailEnd/>
          </a:ln>
        </p:spPr>
        <p:txBody>
          <a:bodyPr anchor="ctr"/>
          <a:lstStyle/>
          <a:p>
            <a:pPr algn="ctr"/>
            <a:r>
              <a:rPr lang="en-US" sz="2800" b="1">
                <a:solidFill>
                  <a:srgbClr val="FF0000"/>
                </a:solidFill>
              </a:rPr>
              <a:t>ALICE TPC: Construction Parameters</a:t>
            </a:r>
          </a:p>
        </p:txBody>
      </p:sp>
      <p:sp>
        <p:nvSpPr>
          <p:cNvPr id="46084" name="Rectangle 7"/>
          <p:cNvSpPr>
            <a:spLocks noChangeArrowheads="1"/>
          </p:cNvSpPr>
          <p:nvPr/>
        </p:nvSpPr>
        <p:spPr bwMode="auto">
          <a:xfrm>
            <a:off x="152400" y="1143000"/>
            <a:ext cx="3886200" cy="4648200"/>
          </a:xfrm>
          <a:prstGeom prst="rect">
            <a:avLst/>
          </a:prstGeom>
          <a:noFill/>
          <a:ln w="9525">
            <a:noFill/>
            <a:miter lim="800000"/>
            <a:headEnd/>
            <a:tailEnd/>
          </a:ln>
        </p:spPr>
        <p:txBody>
          <a:bodyPr lIns="90488" tIns="44450" rIns="90488" bIns="44450"/>
          <a:lstStyle/>
          <a:p>
            <a:pPr marL="342900" indent="-342900">
              <a:spcBef>
                <a:spcPct val="20000"/>
              </a:spcBef>
              <a:buFontTx/>
              <a:buChar char="•"/>
            </a:pPr>
            <a:r>
              <a:rPr lang="en-US" b="1">
                <a:solidFill>
                  <a:srgbClr val="002060"/>
                </a:solidFill>
              </a:rPr>
              <a:t>Largest TPC:</a:t>
            </a:r>
          </a:p>
          <a:p>
            <a:pPr marL="742950" lvl="1" indent="-285750">
              <a:spcBef>
                <a:spcPct val="20000"/>
              </a:spcBef>
              <a:buFontTx/>
              <a:buChar char="–"/>
            </a:pPr>
            <a:r>
              <a:rPr lang="en-US" b="1">
                <a:solidFill>
                  <a:srgbClr val="009900"/>
                </a:solidFill>
              </a:rPr>
              <a:t>Length 5m</a:t>
            </a:r>
          </a:p>
          <a:p>
            <a:pPr marL="742950" lvl="1" indent="-285750">
              <a:spcBef>
                <a:spcPct val="20000"/>
              </a:spcBef>
              <a:buFontTx/>
              <a:buChar char="–"/>
            </a:pPr>
            <a:r>
              <a:rPr lang="en-US" b="1">
                <a:solidFill>
                  <a:srgbClr val="009900"/>
                </a:solidFill>
              </a:rPr>
              <a:t>Diameter 5m</a:t>
            </a:r>
          </a:p>
          <a:p>
            <a:pPr marL="742950" lvl="1" indent="-285750">
              <a:spcBef>
                <a:spcPct val="20000"/>
              </a:spcBef>
              <a:buFontTx/>
              <a:buChar char="–"/>
            </a:pPr>
            <a:r>
              <a:rPr lang="en-US" b="1">
                <a:solidFill>
                  <a:srgbClr val="009900"/>
                </a:solidFill>
              </a:rPr>
              <a:t>Volume 88m</a:t>
            </a:r>
            <a:r>
              <a:rPr lang="en-US" b="1" baseline="30000">
                <a:solidFill>
                  <a:srgbClr val="009900"/>
                </a:solidFill>
              </a:rPr>
              <a:t>3</a:t>
            </a:r>
          </a:p>
          <a:p>
            <a:pPr marL="742950" lvl="1" indent="-285750">
              <a:spcBef>
                <a:spcPct val="20000"/>
              </a:spcBef>
              <a:buFontTx/>
              <a:buChar char="–"/>
            </a:pPr>
            <a:r>
              <a:rPr lang="en-US" b="1">
                <a:solidFill>
                  <a:srgbClr val="009900"/>
                </a:solidFill>
              </a:rPr>
              <a:t>Detector area 32m</a:t>
            </a:r>
            <a:r>
              <a:rPr lang="en-US" b="1" baseline="30000">
                <a:solidFill>
                  <a:srgbClr val="009900"/>
                </a:solidFill>
              </a:rPr>
              <a:t>2</a:t>
            </a:r>
            <a:endParaRPr lang="en-US" b="1">
              <a:solidFill>
                <a:srgbClr val="009900"/>
              </a:solidFill>
            </a:endParaRPr>
          </a:p>
          <a:p>
            <a:pPr marL="742950" lvl="1" indent="-285750">
              <a:spcBef>
                <a:spcPct val="20000"/>
              </a:spcBef>
              <a:buFontTx/>
              <a:buChar char="–"/>
            </a:pPr>
            <a:r>
              <a:rPr lang="en-US" b="1">
                <a:solidFill>
                  <a:srgbClr val="009900"/>
                </a:solidFill>
              </a:rPr>
              <a:t>Channels ~570 000</a:t>
            </a:r>
          </a:p>
          <a:p>
            <a:pPr marL="742950" lvl="1" indent="-285750">
              <a:spcBef>
                <a:spcPct val="20000"/>
              </a:spcBef>
              <a:buFontTx/>
              <a:buChar char="–"/>
            </a:pPr>
            <a:endParaRPr lang="en-US" b="1" baseline="30000">
              <a:solidFill>
                <a:srgbClr val="009900"/>
              </a:solidFill>
            </a:endParaRPr>
          </a:p>
          <a:p>
            <a:pPr marL="342900" indent="-342900">
              <a:spcBef>
                <a:spcPct val="20000"/>
              </a:spcBef>
              <a:buFontTx/>
              <a:buChar char="•"/>
            </a:pPr>
            <a:r>
              <a:rPr lang="en-US" b="1">
                <a:solidFill>
                  <a:srgbClr val="002060"/>
                </a:solidFill>
              </a:rPr>
              <a:t>High Voltage:</a:t>
            </a:r>
          </a:p>
          <a:p>
            <a:pPr marL="742950" lvl="1" indent="-285750">
              <a:spcBef>
                <a:spcPct val="20000"/>
              </a:spcBef>
              <a:buFontTx/>
              <a:buChar char="–"/>
            </a:pPr>
            <a:r>
              <a:rPr lang="en-US" b="1">
                <a:solidFill>
                  <a:srgbClr val="009900"/>
                </a:solidFill>
              </a:rPr>
              <a:t>Cathode -100kV </a:t>
            </a:r>
          </a:p>
          <a:p>
            <a:pPr marL="742950" lvl="1" indent="-285750">
              <a:spcBef>
                <a:spcPct val="20000"/>
              </a:spcBef>
              <a:buFontTx/>
              <a:buChar char="–"/>
            </a:pPr>
            <a:endParaRPr lang="en-US" b="1">
              <a:solidFill>
                <a:srgbClr val="009900"/>
              </a:solidFill>
            </a:endParaRPr>
          </a:p>
          <a:p>
            <a:pPr marL="342900" indent="-342900">
              <a:spcBef>
                <a:spcPct val="20000"/>
              </a:spcBef>
              <a:buFontTx/>
              <a:buChar char="•"/>
            </a:pPr>
            <a:r>
              <a:rPr lang="en-US" b="1">
                <a:solidFill>
                  <a:srgbClr val="002060"/>
                </a:solidFill>
              </a:rPr>
              <a:t>Material X</a:t>
            </a:r>
            <a:r>
              <a:rPr lang="en-US" b="1" baseline="-25000">
                <a:solidFill>
                  <a:srgbClr val="002060"/>
                </a:solidFill>
              </a:rPr>
              <a:t>0</a:t>
            </a:r>
          </a:p>
          <a:p>
            <a:pPr marL="742950" lvl="1" indent="-285750">
              <a:spcBef>
                <a:spcPct val="20000"/>
              </a:spcBef>
              <a:buFontTx/>
              <a:buChar char="–"/>
            </a:pPr>
            <a:r>
              <a:rPr lang="en-US" b="1">
                <a:solidFill>
                  <a:srgbClr val="009900"/>
                </a:solidFill>
              </a:rPr>
              <a:t>Cylinder from composite materials  from airplane industry (X</a:t>
            </a:r>
            <a:r>
              <a:rPr lang="en-US" b="1" baseline="-25000">
                <a:solidFill>
                  <a:srgbClr val="009900"/>
                </a:solidFill>
              </a:rPr>
              <a:t>0</a:t>
            </a:r>
            <a:r>
              <a:rPr lang="en-US" b="1">
                <a:solidFill>
                  <a:srgbClr val="009900"/>
                </a:solidFill>
              </a:rPr>
              <a:t>= ~3%)</a:t>
            </a:r>
            <a:endParaRPr lang="en-US" sz="2800">
              <a:solidFill>
                <a:srgbClr val="000000"/>
              </a:solidFill>
            </a:endParaRPr>
          </a:p>
        </p:txBody>
      </p:sp>
      <p:sp>
        <p:nvSpPr>
          <p:cNvPr id="46085" name="Footer Placeholder 6"/>
          <p:cNvSpPr>
            <a:spLocks noGrp="1"/>
          </p:cNvSpPr>
          <p:nvPr>
            <p:ph type="ftr" sz="quarter" idx="11"/>
          </p:nvPr>
        </p:nvSpPr>
        <p:spPr>
          <a:noFill/>
        </p:spPr>
        <p:txBody>
          <a:bodyPr/>
          <a:lstStyle/>
          <a:p>
            <a:r>
              <a:rPr lang="en-US" smtClean="0"/>
              <a:t>W. Riegler/CERN</a:t>
            </a:r>
          </a:p>
        </p:txBody>
      </p:sp>
      <p:sp>
        <p:nvSpPr>
          <p:cNvPr id="46086" name="Slide Number Placeholder 5"/>
          <p:cNvSpPr>
            <a:spLocks noGrp="1"/>
          </p:cNvSpPr>
          <p:nvPr>
            <p:ph type="sldNum" sz="quarter" idx="12"/>
          </p:nvPr>
        </p:nvSpPr>
        <p:spPr>
          <a:noFill/>
        </p:spPr>
        <p:txBody>
          <a:bodyPr/>
          <a:lstStyle/>
          <a:p>
            <a:fld id="{B07C80DC-9893-412F-BDBD-AFF7B2269F3D}" type="slidenum">
              <a:rPr lang="en-US" smtClean="0"/>
              <a:pPr/>
              <a:t>21</a:t>
            </a:fld>
            <a:endParaRPr lang="en-US" smtClean="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0" y="-552450"/>
            <a:ext cx="9144000" cy="1104900"/>
          </a:xfrm>
          <a:prstGeom prst="rect">
            <a:avLst/>
          </a:prstGeom>
          <a:noFill/>
          <a:ln w="9525">
            <a:noFill/>
            <a:miter lim="800000"/>
            <a:headEnd/>
            <a:tailEnd/>
          </a:ln>
        </p:spPr>
        <p:txBody>
          <a:bodyPr lIns="90488" tIns="44450" rIns="90488" bIns="44450" anchor="b"/>
          <a:lstStyle/>
          <a:p>
            <a:pPr algn="ctr"/>
            <a:r>
              <a:rPr lang="en-US" sz="2800" b="1">
                <a:solidFill>
                  <a:srgbClr val="FF0000"/>
                </a:solidFill>
              </a:rPr>
              <a:t>ALICE TPC:  Pictures of the Construction</a:t>
            </a:r>
          </a:p>
        </p:txBody>
      </p:sp>
      <p:pic>
        <p:nvPicPr>
          <p:cNvPr id="47107" name="Picture 3"/>
          <p:cNvPicPr>
            <a:picLocks noChangeAspect="1" noChangeArrowheads="1"/>
          </p:cNvPicPr>
          <p:nvPr/>
        </p:nvPicPr>
        <p:blipFill>
          <a:blip r:embed="rId2" cstate="print"/>
          <a:srcRect/>
          <a:stretch>
            <a:fillRect/>
          </a:stretch>
        </p:blipFill>
        <p:spPr bwMode="auto">
          <a:xfrm>
            <a:off x="133350" y="1371600"/>
            <a:ext cx="3886200" cy="5181600"/>
          </a:xfrm>
          <a:prstGeom prst="rect">
            <a:avLst/>
          </a:prstGeom>
          <a:noFill/>
          <a:ln w="9525">
            <a:noFill/>
            <a:miter lim="800000"/>
            <a:headEnd type="none" w="sm" len="sm"/>
            <a:tailEnd type="none" w="sm" len="sm"/>
          </a:ln>
        </p:spPr>
      </p:pic>
      <p:pic>
        <p:nvPicPr>
          <p:cNvPr id="47108" name="Picture 4"/>
          <p:cNvPicPr>
            <a:picLocks noChangeAspect="1" noChangeArrowheads="1"/>
          </p:cNvPicPr>
          <p:nvPr/>
        </p:nvPicPr>
        <p:blipFill>
          <a:blip r:embed="rId3" cstate="print"/>
          <a:srcRect/>
          <a:stretch>
            <a:fillRect/>
          </a:stretch>
        </p:blipFill>
        <p:spPr bwMode="auto">
          <a:xfrm>
            <a:off x="4114800" y="1371600"/>
            <a:ext cx="3810000" cy="2857500"/>
          </a:xfrm>
          <a:prstGeom prst="rect">
            <a:avLst/>
          </a:prstGeom>
          <a:noFill/>
          <a:ln w="9525">
            <a:noFill/>
            <a:miter lim="800000"/>
            <a:headEnd type="none" w="sm" len="sm"/>
            <a:tailEnd type="none" w="sm" len="sm"/>
          </a:ln>
        </p:spPr>
      </p:pic>
      <p:pic>
        <p:nvPicPr>
          <p:cNvPr id="47109" name="Picture 5"/>
          <p:cNvPicPr>
            <a:picLocks noChangeAspect="1" noChangeArrowheads="1"/>
          </p:cNvPicPr>
          <p:nvPr/>
        </p:nvPicPr>
        <p:blipFill>
          <a:blip r:embed="rId4" cstate="print"/>
          <a:srcRect/>
          <a:stretch>
            <a:fillRect/>
          </a:stretch>
        </p:blipFill>
        <p:spPr bwMode="auto">
          <a:xfrm>
            <a:off x="4114800" y="4343400"/>
            <a:ext cx="3841750" cy="1870075"/>
          </a:xfrm>
          <a:prstGeom prst="rect">
            <a:avLst/>
          </a:prstGeom>
          <a:noFill/>
          <a:ln w="9525">
            <a:noFill/>
            <a:miter lim="800000"/>
            <a:headEnd type="none" w="sm" len="sm"/>
            <a:tailEnd type="none" w="sm" len="sm"/>
          </a:ln>
        </p:spPr>
      </p:pic>
      <p:sp>
        <p:nvSpPr>
          <p:cNvPr id="47110" name="Rectangle 6"/>
          <p:cNvSpPr>
            <a:spLocks noChangeArrowheads="1"/>
          </p:cNvSpPr>
          <p:nvPr/>
        </p:nvSpPr>
        <p:spPr bwMode="auto">
          <a:xfrm>
            <a:off x="304800" y="914400"/>
            <a:ext cx="7620000" cy="381000"/>
          </a:xfrm>
          <a:prstGeom prst="rect">
            <a:avLst/>
          </a:prstGeom>
          <a:noFill/>
          <a:ln w="9525">
            <a:noFill/>
            <a:miter lim="800000"/>
            <a:headEnd/>
            <a:tailEnd/>
          </a:ln>
        </p:spPr>
        <p:txBody>
          <a:bodyPr lIns="90488" tIns="44450" rIns="90488" bIns="44450"/>
          <a:lstStyle/>
          <a:p>
            <a:pPr marL="342900" indent="-342900">
              <a:lnSpc>
                <a:spcPct val="90000"/>
              </a:lnSpc>
              <a:spcBef>
                <a:spcPct val="20000"/>
              </a:spcBef>
            </a:pPr>
            <a:r>
              <a:rPr lang="en-US" b="1">
                <a:solidFill>
                  <a:srgbClr val="002060"/>
                </a:solidFill>
              </a:rPr>
              <a:t>Precision in z: 250</a:t>
            </a:r>
            <a:r>
              <a:rPr lang="en-US" b="1">
                <a:solidFill>
                  <a:srgbClr val="002060"/>
                </a:solidFill>
                <a:latin typeface="Symbol" pitchFamily="18" charset="2"/>
              </a:rPr>
              <a:t>m</a:t>
            </a:r>
            <a:r>
              <a:rPr lang="en-US" b="1">
                <a:solidFill>
                  <a:srgbClr val="002060"/>
                </a:solidFill>
              </a:rPr>
              <a:t>m 		 	End plates 250</a:t>
            </a:r>
            <a:r>
              <a:rPr lang="en-US" b="1">
                <a:solidFill>
                  <a:srgbClr val="002060"/>
                </a:solidFill>
                <a:latin typeface="Symbol" pitchFamily="18" charset="2"/>
              </a:rPr>
              <a:t>m</a:t>
            </a:r>
            <a:r>
              <a:rPr lang="en-US" b="1">
                <a:solidFill>
                  <a:srgbClr val="002060"/>
                </a:solidFill>
              </a:rPr>
              <a:t>m</a:t>
            </a:r>
          </a:p>
          <a:p>
            <a:pPr marL="342900" indent="-342900">
              <a:lnSpc>
                <a:spcPct val="90000"/>
              </a:lnSpc>
              <a:spcBef>
                <a:spcPct val="20000"/>
              </a:spcBef>
            </a:pPr>
            <a:endParaRPr lang="en-US" b="1">
              <a:solidFill>
                <a:srgbClr val="002060"/>
              </a:solidFill>
            </a:endParaRPr>
          </a:p>
        </p:txBody>
      </p:sp>
      <p:sp>
        <p:nvSpPr>
          <p:cNvPr id="47111" name="Rectangle 7"/>
          <p:cNvSpPr>
            <a:spLocks noChangeArrowheads="1"/>
          </p:cNvSpPr>
          <p:nvPr/>
        </p:nvSpPr>
        <p:spPr bwMode="auto">
          <a:xfrm>
            <a:off x="4495800" y="6324600"/>
            <a:ext cx="2667000" cy="304800"/>
          </a:xfrm>
          <a:prstGeom prst="rect">
            <a:avLst/>
          </a:prstGeom>
          <a:noFill/>
          <a:ln w="9525">
            <a:noFill/>
            <a:miter lim="800000"/>
            <a:headEnd/>
            <a:tailEnd/>
          </a:ln>
        </p:spPr>
        <p:txBody>
          <a:bodyPr lIns="90488" tIns="44450" rIns="90488" bIns="44450"/>
          <a:lstStyle/>
          <a:p>
            <a:pPr marL="342900" indent="-342900">
              <a:lnSpc>
                <a:spcPct val="90000"/>
              </a:lnSpc>
              <a:spcBef>
                <a:spcPct val="20000"/>
              </a:spcBef>
            </a:pPr>
            <a:r>
              <a:rPr lang="en-US" b="1">
                <a:solidFill>
                  <a:srgbClr val="009900"/>
                </a:solidFill>
              </a:rPr>
              <a:t>Wire chamber: 40</a:t>
            </a:r>
            <a:r>
              <a:rPr lang="en-US" b="1">
                <a:solidFill>
                  <a:srgbClr val="009900"/>
                </a:solidFill>
                <a:latin typeface="Symbol" pitchFamily="18" charset="2"/>
              </a:rPr>
              <a:t>m</a:t>
            </a:r>
            <a:r>
              <a:rPr lang="en-US" b="1">
                <a:solidFill>
                  <a:srgbClr val="009900"/>
                </a:solidFill>
              </a:rPr>
              <a:t>m</a:t>
            </a:r>
          </a:p>
        </p:txBody>
      </p:sp>
      <p:sp>
        <p:nvSpPr>
          <p:cNvPr id="47112" name="Footer Placeholder 10"/>
          <p:cNvSpPr>
            <a:spLocks noGrp="1"/>
          </p:cNvSpPr>
          <p:nvPr>
            <p:ph type="ftr" sz="quarter" idx="11"/>
          </p:nvPr>
        </p:nvSpPr>
        <p:spPr>
          <a:noFill/>
        </p:spPr>
        <p:txBody>
          <a:bodyPr/>
          <a:lstStyle/>
          <a:p>
            <a:r>
              <a:rPr lang="en-US" smtClean="0"/>
              <a:t>W. Riegler/CERN</a:t>
            </a:r>
          </a:p>
        </p:txBody>
      </p:sp>
      <p:sp>
        <p:nvSpPr>
          <p:cNvPr id="47113" name="Slide Number Placeholder 9"/>
          <p:cNvSpPr>
            <a:spLocks noGrp="1"/>
          </p:cNvSpPr>
          <p:nvPr>
            <p:ph type="sldNum" sz="quarter" idx="12"/>
          </p:nvPr>
        </p:nvSpPr>
        <p:spPr>
          <a:noFill/>
        </p:spPr>
        <p:txBody>
          <a:bodyPr/>
          <a:lstStyle/>
          <a:p>
            <a:fld id="{AA2D7AAD-2F0B-47B8-9718-5A8D9B7E35BE}" type="slidenum">
              <a:rPr lang="en-US" smtClean="0"/>
              <a:pPr/>
              <a:t>22</a:t>
            </a:fld>
            <a:endParaRPr lang="en-US" smtClean="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4" descr="120-2027_IMG"/>
          <p:cNvPicPr>
            <a:picLocks noChangeAspect="1" noChangeArrowheads="1"/>
          </p:cNvPicPr>
          <p:nvPr/>
        </p:nvPicPr>
        <p:blipFill>
          <a:blip r:embed="rId2" cstate="print"/>
          <a:srcRect/>
          <a:stretch>
            <a:fillRect/>
          </a:stretch>
        </p:blipFill>
        <p:spPr bwMode="auto">
          <a:xfrm>
            <a:off x="304800" y="228600"/>
            <a:ext cx="3962400" cy="2971800"/>
          </a:xfrm>
          <a:prstGeom prst="rect">
            <a:avLst/>
          </a:prstGeom>
          <a:noFill/>
          <a:ln w="9525">
            <a:noFill/>
            <a:miter lim="800000"/>
            <a:headEnd/>
            <a:tailEnd/>
          </a:ln>
        </p:spPr>
      </p:pic>
      <p:pic>
        <p:nvPicPr>
          <p:cNvPr id="48131" name="Picture 6" descr="120-2030_IMG"/>
          <p:cNvPicPr>
            <a:picLocks noChangeAspect="1" noChangeArrowheads="1"/>
          </p:cNvPicPr>
          <p:nvPr/>
        </p:nvPicPr>
        <p:blipFill>
          <a:blip r:embed="rId3" cstate="print"/>
          <a:srcRect/>
          <a:stretch>
            <a:fillRect/>
          </a:stretch>
        </p:blipFill>
        <p:spPr bwMode="auto">
          <a:xfrm>
            <a:off x="4800600" y="228600"/>
            <a:ext cx="3962400" cy="2971800"/>
          </a:xfrm>
          <a:prstGeom prst="rect">
            <a:avLst/>
          </a:prstGeom>
          <a:noFill/>
          <a:ln w="9525">
            <a:noFill/>
            <a:miter lim="800000"/>
            <a:headEnd/>
            <a:tailEnd/>
          </a:ln>
        </p:spPr>
      </p:pic>
      <p:pic>
        <p:nvPicPr>
          <p:cNvPr id="48132" name="Picture 7" descr="120-2031_IMG"/>
          <p:cNvPicPr>
            <a:picLocks noChangeAspect="1" noChangeArrowheads="1"/>
          </p:cNvPicPr>
          <p:nvPr/>
        </p:nvPicPr>
        <p:blipFill>
          <a:blip r:embed="rId4" cstate="print"/>
          <a:srcRect/>
          <a:stretch>
            <a:fillRect/>
          </a:stretch>
        </p:blipFill>
        <p:spPr bwMode="auto">
          <a:xfrm>
            <a:off x="3048000" y="3429000"/>
            <a:ext cx="4267200" cy="3200400"/>
          </a:xfrm>
          <a:prstGeom prst="rect">
            <a:avLst/>
          </a:prstGeom>
          <a:noFill/>
          <a:ln w="9525">
            <a:noFill/>
            <a:miter lim="800000"/>
            <a:headEnd/>
            <a:tailEnd/>
          </a:ln>
        </p:spPr>
      </p:pic>
      <p:sp>
        <p:nvSpPr>
          <p:cNvPr id="48133" name="Text Box 8"/>
          <p:cNvSpPr txBox="1">
            <a:spLocks noChangeArrowheads="1"/>
          </p:cNvSpPr>
          <p:nvPr/>
        </p:nvSpPr>
        <p:spPr bwMode="auto">
          <a:xfrm>
            <a:off x="152400" y="3581400"/>
            <a:ext cx="2903538" cy="369888"/>
          </a:xfrm>
          <a:prstGeom prst="rect">
            <a:avLst/>
          </a:prstGeom>
          <a:noFill/>
          <a:ln w="9525">
            <a:noFill/>
            <a:miter lim="800000"/>
            <a:headEnd/>
            <a:tailEnd/>
          </a:ln>
        </p:spPr>
        <p:txBody>
          <a:bodyPr wrap="none">
            <a:spAutoFit/>
          </a:bodyPr>
          <a:lstStyle/>
          <a:p>
            <a:r>
              <a:rPr lang="en-US" b="1">
                <a:solidFill>
                  <a:srgbClr val="FF0000"/>
                </a:solidFill>
              </a:rPr>
              <a:t>ALICE TPC Construction</a:t>
            </a:r>
          </a:p>
        </p:txBody>
      </p:sp>
      <p:sp>
        <p:nvSpPr>
          <p:cNvPr id="48134" name="Footer Placeholder 7"/>
          <p:cNvSpPr>
            <a:spLocks noGrp="1"/>
          </p:cNvSpPr>
          <p:nvPr>
            <p:ph type="ftr" sz="quarter" idx="11"/>
          </p:nvPr>
        </p:nvSpPr>
        <p:spPr>
          <a:noFill/>
        </p:spPr>
        <p:txBody>
          <a:bodyPr/>
          <a:lstStyle/>
          <a:p>
            <a:r>
              <a:rPr lang="en-US" smtClean="0"/>
              <a:t>W. Riegler/CERN</a:t>
            </a:r>
          </a:p>
        </p:txBody>
      </p:sp>
      <p:sp>
        <p:nvSpPr>
          <p:cNvPr id="48135" name="Slide Number Placeholder 6"/>
          <p:cNvSpPr>
            <a:spLocks noGrp="1"/>
          </p:cNvSpPr>
          <p:nvPr>
            <p:ph type="sldNum" sz="quarter" idx="12"/>
          </p:nvPr>
        </p:nvSpPr>
        <p:spPr>
          <a:noFill/>
        </p:spPr>
        <p:txBody>
          <a:bodyPr/>
          <a:lstStyle/>
          <a:p>
            <a:fld id="{0A8AF142-E2DD-4198-9508-513A7BD6C35B}" type="slidenum">
              <a:rPr lang="en-US" smtClean="0"/>
              <a:pPr/>
              <a:t>23</a:t>
            </a:fld>
            <a:endParaRPr lang="en-US" smtClean="0"/>
          </a:p>
        </p:txBody>
      </p:sp>
      <p:sp>
        <p:nvSpPr>
          <p:cNvPr id="48136" name="Rectangle 8"/>
          <p:cNvSpPr>
            <a:spLocks noChangeArrowheads="1"/>
          </p:cNvSpPr>
          <p:nvPr/>
        </p:nvSpPr>
        <p:spPr bwMode="auto">
          <a:xfrm>
            <a:off x="152400" y="4267200"/>
            <a:ext cx="2590800" cy="1200150"/>
          </a:xfrm>
          <a:prstGeom prst="rect">
            <a:avLst/>
          </a:prstGeom>
          <a:noFill/>
          <a:ln w="9525">
            <a:noFill/>
            <a:miter lim="800000"/>
            <a:headEnd/>
            <a:tailEnd/>
          </a:ln>
        </p:spPr>
        <p:txBody>
          <a:bodyPr>
            <a:spAutoFit/>
          </a:bodyPr>
          <a:lstStyle/>
          <a:p>
            <a:r>
              <a:rPr lang="en-US" b="1">
                <a:solidFill>
                  <a:srgbClr val="002060"/>
                </a:solidFill>
              </a:rPr>
              <a:t>My personal contribution:</a:t>
            </a:r>
          </a:p>
          <a:p>
            <a:endParaRPr lang="en-US" b="1">
              <a:solidFill>
                <a:schemeClr val="accent2"/>
              </a:solidFill>
            </a:endParaRPr>
          </a:p>
          <a:p>
            <a:r>
              <a:rPr lang="en-US" b="1">
                <a:solidFill>
                  <a:srgbClr val="009900"/>
                </a:solidFill>
              </a:rPr>
              <a:t>A visit inside the TPC.</a:t>
            </a:r>
            <a:endParaRPr lang="en-US">
              <a:solidFill>
                <a:srgbClr val="00990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762000" y="304800"/>
            <a:ext cx="7772400" cy="419100"/>
          </a:xfrm>
          <a:prstGeom prst="rect">
            <a:avLst/>
          </a:prstGeom>
          <a:noFill/>
          <a:ln w="9525">
            <a:noFill/>
            <a:miter lim="800000"/>
            <a:headEnd/>
            <a:tailEnd/>
          </a:ln>
        </p:spPr>
        <p:txBody>
          <a:bodyPr lIns="90488" tIns="44450" rIns="90488" bIns="44450" anchor="b"/>
          <a:lstStyle/>
          <a:p>
            <a:pPr algn="ctr"/>
            <a:r>
              <a:rPr lang="en-US" sz="2800" b="1">
                <a:solidFill>
                  <a:srgbClr val="FF0000"/>
                </a:solidFill>
              </a:rPr>
              <a:t>ALICE : Simulation of Particle Tracks</a:t>
            </a:r>
          </a:p>
        </p:txBody>
      </p:sp>
      <p:sp>
        <p:nvSpPr>
          <p:cNvPr id="49155" name="Rectangle 3"/>
          <p:cNvSpPr>
            <a:spLocks noChangeArrowheads="1"/>
          </p:cNvSpPr>
          <p:nvPr/>
        </p:nvSpPr>
        <p:spPr bwMode="auto">
          <a:xfrm>
            <a:off x="4724400" y="1143000"/>
            <a:ext cx="4267200" cy="4133850"/>
          </a:xfrm>
          <a:prstGeom prst="rect">
            <a:avLst/>
          </a:prstGeom>
          <a:noFill/>
          <a:ln w="9525">
            <a:noFill/>
            <a:miter lim="800000"/>
            <a:headEnd/>
            <a:tailEnd/>
          </a:ln>
        </p:spPr>
        <p:txBody>
          <a:bodyPr lIns="90488" tIns="44450" rIns="90488" bIns="44450"/>
          <a:lstStyle/>
          <a:p>
            <a:pPr marL="342900" indent="-342900">
              <a:spcBef>
                <a:spcPct val="20000"/>
              </a:spcBef>
              <a:buFontTx/>
              <a:buChar char="•"/>
            </a:pPr>
            <a:r>
              <a:rPr lang="en-US" b="1">
                <a:solidFill>
                  <a:srgbClr val="002060"/>
                </a:solidFill>
              </a:rPr>
              <a:t>Simulation of particle tracks for a Pb Pb collision (dN/dy ~8000)</a:t>
            </a:r>
          </a:p>
          <a:p>
            <a:pPr marL="342900" indent="-342900">
              <a:spcBef>
                <a:spcPct val="20000"/>
              </a:spcBef>
            </a:pPr>
            <a:endParaRPr lang="en-US" b="1">
              <a:solidFill>
                <a:srgbClr val="009900"/>
              </a:solidFill>
            </a:endParaRPr>
          </a:p>
          <a:p>
            <a:pPr marL="342900" indent="-342900">
              <a:spcBef>
                <a:spcPct val="20000"/>
              </a:spcBef>
              <a:buFontTx/>
              <a:buChar char="•"/>
            </a:pPr>
            <a:r>
              <a:rPr lang="en-US" b="1">
                <a:solidFill>
                  <a:srgbClr val="009900"/>
                </a:solidFill>
              </a:rPr>
              <a:t>Angle: </a:t>
            </a:r>
            <a:r>
              <a:rPr lang="en-US" b="1">
                <a:solidFill>
                  <a:srgbClr val="009900"/>
                </a:solidFill>
                <a:latin typeface="Symbol" pitchFamily="18" charset="2"/>
              </a:rPr>
              <a:t>Q</a:t>
            </a:r>
            <a:r>
              <a:rPr lang="en-US" b="1">
                <a:solidFill>
                  <a:srgbClr val="009900"/>
                </a:solidFill>
              </a:rPr>
              <a:t>=60 to 62º</a:t>
            </a:r>
          </a:p>
          <a:p>
            <a:pPr marL="342900" indent="-342900">
              <a:spcBef>
                <a:spcPct val="20000"/>
              </a:spcBef>
              <a:buFontTx/>
              <a:buChar char="•"/>
            </a:pPr>
            <a:endParaRPr lang="en-US" b="1">
              <a:solidFill>
                <a:schemeClr val="accent2"/>
              </a:solidFill>
            </a:endParaRPr>
          </a:p>
          <a:p>
            <a:pPr marL="342900" indent="-342900">
              <a:spcBef>
                <a:spcPct val="20000"/>
              </a:spcBef>
              <a:buFontTx/>
              <a:buChar char="•"/>
            </a:pPr>
            <a:r>
              <a:rPr lang="en-US" b="1">
                <a:solidFill>
                  <a:srgbClr val="002060"/>
                </a:solidFill>
              </a:rPr>
              <a:t>If all tracks would be shown the picture would be entirely yellow !</a:t>
            </a:r>
          </a:p>
          <a:p>
            <a:pPr marL="342900" indent="-342900">
              <a:spcBef>
                <a:spcPct val="20000"/>
              </a:spcBef>
              <a:buFontTx/>
              <a:buChar char="•"/>
            </a:pPr>
            <a:endParaRPr lang="en-US" b="1">
              <a:solidFill>
                <a:srgbClr val="002060"/>
              </a:solidFill>
            </a:endParaRPr>
          </a:p>
          <a:p>
            <a:pPr marL="342900" indent="-342900">
              <a:spcBef>
                <a:spcPct val="20000"/>
              </a:spcBef>
              <a:buFontTx/>
              <a:buChar char="•"/>
            </a:pPr>
            <a:r>
              <a:rPr lang="en-US" b="1">
                <a:solidFill>
                  <a:srgbClr val="008000"/>
                </a:solidFill>
              </a:rPr>
              <a:t>Up to 40 000 tracks per event !</a:t>
            </a:r>
          </a:p>
          <a:p>
            <a:pPr marL="342900" indent="-342900">
              <a:spcBef>
                <a:spcPct val="20000"/>
              </a:spcBef>
              <a:buFontTx/>
              <a:buChar char="•"/>
            </a:pPr>
            <a:endParaRPr lang="en-US" b="1">
              <a:solidFill>
                <a:schemeClr val="accent2"/>
              </a:solidFill>
            </a:endParaRPr>
          </a:p>
          <a:p>
            <a:pPr marL="342900" indent="-342900">
              <a:spcBef>
                <a:spcPct val="20000"/>
              </a:spcBef>
              <a:buFontTx/>
              <a:buChar char="•"/>
            </a:pPr>
            <a:r>
              <a:rPr lang="en-US" b="1">
                <a:solidFill>
                  <a:srgbClr val="002060"/>
                </a:solidFill>
              </a:rPr>
              <a:t>TPC is currently under commissioning </a:t>
            </a:r>
          </a:p>
          <a:p>
            <a:pPr marL="342900" indent="-342900">
              <a:spcBef>
                <a:spcPct val="20000"/>
              </a:spcBef>
              <a:buFontTx/>
              <a:buChar char="•"/>
            </a:pPr>
            <a:endParaRPr lang="en-US" b="1">
              <a:solidFill>
                <a:schemeClr val="accent2"/>
              </a:solidFill>
            </a:endParaRPr>
          </a:p>
        </p:txBody>
      </p:sp>
      <p:pic>
        <p:nvPicPr>
          <p:cNvPr id="49156" name="Picture 4"/>
          <p:cNvPicPr>
            <a:picLocks noChangeAspect="1" noChangeArrowheads="1"/>
          </p:cNvPicPr>
          <p:nvPr/>
        </p:nvPicPr>
        <p:blipFill>
          <a:blip r:embed="rId2" cstate="print"/>
          <a:srcRect/>
          <a:stretch>
            <a:fillRect/>
          </a:stretch>
        </p:blipFill>
        <p:spPr bwMode="auto">
          <a:xfrm>
            <a:off x="304800" y="1143000"/>
            <a:ext cx="4270375" cy="5029200"/>
          </a:xfrm>
          <a:prstGeom prst="rect">
            <a:avLst/>
          </a:prstGeom>
          <a:noFill/>
          <a:ln w="9525">
            <a:noFill/>
            <a:miter lim="800000"/>
            <a:headEnd type="none" w="sm" len="sm"/>
            <a:tailEnd type="none" w="sm" len="sm"/>
          </a:ln>
        </p:spPr>
      </p:pic>
      <p:sp>
        <p:nvSpPr>
          <p:cNvPr id="49157" name="Footer Placeholder 6"/>
          <p:cNvSpPr>
            <a:spLocks noGrp="1"/>
          </p:cNvSpPr>
          <p:nvPr>
            <p:ph type="ftr" sz="quarter" idx="11"/>
          </p:nvPr>
        </p:nvSpPr>
        <p:spPr>
          <a:noFill/>
        </p:spPr>
        <p:txBody>
          <a:bodyPr/>
          <a:lstStyle/>
          <a:p>
            <a:r>
              <a:rPr lang="en-US" smtClean="0"/>
              <a:t>W. Riegler/CERN</a:t>
            </a:r>
          </a:p>
        </p:txBody>
      </p:sp>
      <p:sp>
        <p:nvSpPr>
          <p:cNvPr id="49158" name="Slide Number Placeholder 5"/>
          <p:cNvSpPr>
            <a:spLocks noGrp="1"/>
          </p:cNvSpPr>
          <p:nvPr>
            <p:ph type="sldNum" sz="quarter" idx="12"/>
          </p:nvPr>
        </p:nvSpPr>
        <p:spPr>
          <a:noFill/>
        </p:spPr>
        <p:txBody>
          <a:bodyPr/>
          <a:lstStyle/>
          <a:p>
            <a:fld id="{68AA5220-354D-4C97-A594-7FC86C68B1A7}" type="slidenum">
              <a:rPr lang="en-US" smtClean="0"/>
              <a:pPr/>
              <a:t>24</a:t>
            </a:fld>
            <a:endParaRPr lang="en-US" smtClean="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Date Placeholder 1"/>
          <p:cNvSpPr>
            <a:spLocks noGrp="1"/>
          </p:cNvSpPr>
          <p:nvPr>
            <p:ph type="dt" sz="quarter" idx="10"/>
          </p:nvPr>
        </p:nvSpPr>
        <p:spPr>
          <a:noFill/>
        </p:spPr>
        <p:txBody>
          <a:bodyPr/>
          <a:lstStyle/>
          <a:p>
            <a:fld id="{680D7FD4-7975-4493-889C-1D2328369F5E}" type="datetime1">
              <a:rPr lang="en-US" smtClean="0"/>
              <a:pPr/>
              <a:t>10/17/2010</a:t>
            </a:fld>
            <a:endParaRPr lang="en-US" smtClean="0"/>
          </a:p>
        </p:txBody>
      </p:sp>
      <p:sp>
        <p:nvSpPr>
          <p:cNvPr id="50179" name="Footer Placeholder 2"/>
          <p:cNvSpPr>
            <a:spLocks noGrp="1"/>
          </p:cNvSpPr>
          <p:nvPr>
            <p:ph type="ftr" sz="quarter" idx="11"/>
          </p:nvPr>
        </p:nvSpPr>
        <p:spPr>
          <a:xfrm>
            <a:off x="3124200" y="6381750"/>
            <a:ext cx="2895600" cy="476250"/>
          </a:xfrm>
          <a:noFill/>
        </p:spPr>
        <p:txBody>
          <a:bodyPr/>
          <a:lstStyle/>
          <a:p>
            <a:r>
              <a:rPr lang="en-US" smtClean="0"/>
              <a:t>W. Riegler, CERN</a:t>
            </a:r>
          </a:p>
        </p:txBody>
      </p:sp>
      <p:pic>
        <p:nvPicPr>
          <p:cNvPr id="50180" name="Picture 2" descr="E:\alice\talks\alice_team_June_26th_2008\tpc1.jpg"/>
          <p:cNvPicPr>
            <a:picLocks noChangeAspect="1" noChangeArrowheads="1"/>
          </p:cNvPicPr>
          <p:nvPr/>
        </p:nvPicPr>
        <p:blipFill>
          <a:blip r:embed="rId2" cstate="print"/>
          <a:srcRect/>
          <a:stretch>
            <a:fillRect/>
          </a:stretch>
        </p:blipFill>
        <p:spPr bwMode="auto">
          <a:xfrm>
            <a:off x="0" y="738188"/>
            <a:ext cx="9144000" cy="6119812"/>
          </a:xfrm>
          <a:prstGeom prst="rect">
            <a:avLst/>
          </a:prstGeom>
          <a:noFill/>
          <a:ln w="9525">
            <a:noFill/>
            <a:miter lim="800000"/>
            <a:headEnd/>
            <a:tailEnd/>
          </a:ln>
        </p:spPr>
      </p:pic>
      <p:sp>
        <p:nvSpPr>
          <p:cNvPr id="50181" name="Rectangle 4"/>
          <p:cNvSpPr>
            <a:spLocks noChangeArrowheads="1"/>
          </p:cNvSpPr>
          <p:nvPr/>
        </p:nvSpPr>
        <p:spPr bwMode="auto">
          <a:xfrm>
            <a:off x="228600" y="71438"/>
            <a:ext cx="8305800" cy="461962"/>
          </a:xfrm>
          <a:prstGeom prst="rect">
            <a:avLst/>
          </a:prstGeom>
          <a:noFill/>
          <a:ln w="9525">
            <a:noFill/>
            <a:miter lim="800000"/>
            <a:headEnd/>
            <a:tailEnd/>
          </a:ln>
        </p:spPr>
        <p:txBody>
          <a:bodyPr>
            <a:spAutoFit/>
          </a:bodyPr>
          <a:lstStyle/>
          <a:p>
            <a:pPr algn="ctr"/>
            <a:r>
              <a:rPr lang="en-US" sz="2400" b="1">
                <a:solidFill>
                  <a:srgbClr val="FF0000"/>
                </a:solidFill>
              </a:rPr>
              <a:t>TPC installed in the ALICE Experiment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Date Placeholder 1"/>
          <p:cNvSpPr>
            <a:spLocks noGrp="1"/>
          </p:cNvSpPr>
          <p:nvPr>
            <p:ph type="dt" sz="quarter" idx="10"/>
          </p:nvPr>
        </p:nvSpPr>
        <p:spPr>
          <a:noFill/>
        </p:spPr>
        <p:txBody>
          <a:bodyPr/>
          <a:lstStyle/>
          <a:p>
            <a:fld id="{D4DCE2CA-4795-4C65-B86B-B0564D89F745}" type="datetime1">
              <a:rPr lang="en-US" smtClean="0"/>
              <a:pPr/>
              <a:t>10/17/2010</a:t>
            </a:fld>
            <a:endParaRPr lang="en-US" smtClean="0"/>
          </a:p>
        </p:txBody>
      </p:sp>
      <p:sp>
        <p:nvSpPr>
          <p:cNvPr id="51203" name="Rectangle 6"/>
          <p:cNvSpPr>
            <a:spLocks noChangeArrowheads="1"/>
          </p:cNvSpPr>
          <p:nvPr/>
        </p:nvSpPr>
        <p:spPr bwMode="auto">
          <a:xfrm>
            <a:off x="609600" y="152400"/>
            <a:ext cx="8305800" cy="400050"/>
          </a:xfrm>
          <a:prstGeom prst="rect">
            <a:avLst/>
          </a:prstGeom>
          <a:noFill/>
          <a:ln w="9525">
            <a:noFill/>
            <a:miter lim="800000"/>
            <a:headEnd/>
            <a:tailEnd/>
          </a:ln>
        </p:spPr>
        <p:txBody>
          <a:bodyPr>
            <a:spAutoFit/>
          </a:bodyPr>
          <a:lstStyle/>
          <a:p>
            <a:r>
              <a:rPr lang="en-US" sz="2000" b="1">
                <a:solidFill>
                  <a:srgbClr val="FF0000"/>
                </a:solidFill>
              </a:rPr>
              <a:t>First 7 TeV Collisions in the ALICE TPC in March 2010 !</a:t>
            </a:r>
          </a:p>
        </p:txBody>
      </p:sp>
      <p:pic>
        <p:nvPicPr>
          <p:cNvPr id="51204" name="Picture 9" descr="http://aliceinfo.cern.ch/Public/ev_41_3D.png"/>
          <p:cNvPicPr>
            <a:picLocks noChangeAspect="1" noChangeArrowheads="1"/>
          </p:cNvPicPr>
          <p:nvPr/>
        </p:nvPicPr>
        <p:blipFill>
          <a:blip r:embed="rId2" cstate="print"/>
          <a:srcRect/>
          <a:stretch>
            <a:fillRect/>
          </a:stretch>
        </p:blipFill>
        <p:spPr bwMode="auto">
          <a:xfrm>
            <a:off x="304800" y="1444625"/>
            <a:ext cx="4038600" cy="3952875"/>
          </a:xfrm>
          <a:prstGeom prst="rect">
            <a:avLst/>
          </a:prstGeom>
          <a:noFill/>
          <a:ln w="9525">
            <a:noFill/>
            <a:miter lim="800000"/>
            <a:headEnd/>
            <a:tailEnd/>
          </a:ln>
        </p:spPr>
      </p:pic>
      <p:pic>
        <p:nvPicPr>
          <p:cNvPr id="51205" name="Picture 11" descr="http://aliceinfo.cern.ch/Public/ev37_3D.png"/>
          <p:cNvPicPr>
            <a:picLocks noChangeAspect="1" noChangeArrowheads="1"/>
          </p:cNvPicPr>
          <p:nvPr/>
        </p:nvPicPr>
        <p:blipFill>
          <a:blip r:embed="rId3" cstate="print"/>
          <a:srcRect/>
          <a:stretch>
            <a:fillRect/>
          </a:stretch>
        </p:blipFill>
        <p:spPr bwMode="auto">
          <a:xfrm>
            <a:off x="4806950" y="1463675"/>
            <a:ext cx="4032250" cy="3946525"/>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a:grpSpLocks/>
          </p:cNvGrpSpPr>
          <p:nvPr/>
        </p:nvGrpSpPr>
        <p:grpSpPr bwMode="auto">
          <a:xfrm>
            <a:off x="5181600" y="3962400"/>
            <a:ext cx="2590800" cy="1676400"/>
            <a:chOff x="576" y="1776"/>
            <a:chExt cx="912" cy="816"/>
          </a:xfrm>
        </p:grpSpPr>
        <p:sp>
          <p:nvSpPr>
            <p:cNvPr id="52242" name="Rectangle 6"/>
            <p:cNvSpPr>
              <a:spLocks noChangeArrowheads="1"/>
            </p:cNvSpPr>
            <p:nvPr/>
          </p:nvSpPr>
          <p:spPr bwMode="auto">
            <a:xfrm>
              <a:off x="576" y="1776"/>
              <a:ext cx="912" cy="816"/>
            </a:xfrm>
            <a:prstGeom prst="rect">
              <a:avLst/>
            </a:prstGeom>
            <a:solidFill>
              <a:srgbClr val="EEEEEE"/>
            </a:solidFill>
            <a:ln w="9525">
              <a:noFill/>
              <a:miter lim="800000"/>
              <a:headEnd/>
              <a:tailEnd/>
            </a:ln>
          </p:spPr>
          <p:txBody>
            <a:bodyPr wrap="none" anchor="ctr"/>
            <a:lstStyle/>
            <a:p>
              <a:endParaRPr lang="en-US"/>
            </a:p>
          </p:txBody>
        </p:sp>
        <p:sp>
          <p:nvSpPr>
            <p:cNvPr id="52243" name="Line 7"/>
            <p:cNvSpPr>
              <a:spLocks noChangeShapeType="1"/>
            </p:cNvSpPr>
            <p:nvPr/>
          </p:nvSpPr>
          <p:spPr bwMode="auto">
            <a:xfrm>
              <a:off x="576" y="1776"/>
              <a:ext cx="912" cy="0"/>
            </a:xfrm>
            <a:prstGeom prst="line">
              <a:avLst/>
            </a:prstGeom>
            <a:noFill/>
            <a:ln w="28575">
              <a:solidFill>
                <a:schemeClr val="tx1"/>
              </a:solidFill>
              <a:round/>
              <a:headEnd/>
              <a:tailEnd/>
            </a:ln>
          </p:spPr>
          <p:txBody>
            <a:bodyPr wrap="none" anchor="ctr"/>
            <a:lstStyle/>
            <a:p>
              <a:endParaRPr lang="en-US"/>
            </a:p>
          </p:txBody>
        </p:sp>
        <p:sp>
          <p:nvSpPr>
            <p:cNvPr id="52244" name="Line 8"/>
            <p:cNvSpPr>
              <a:spLocks noChangeShapeType="1"/>
            </p:cNvSpPr>
            <p:nvPr/>
          </p:nvSpPr>
          <p:spPr bwMode="auto">
            <a:xfrm>
              <a:off x="576" y="2592"/>
              <a:ext cx="912" cy="0"/>
            </a:xfrm>
            <a:prstGeom prst="line">
              <a:avLst/>
            </a:prstGeom>
            <a:noFill/>
            <a:ln w="28575">
              <a:solidFill>
                <a:schemeClr val="tx1"/>
              </a:solidFill>
              <a:round/>
              <a:headEnd/>
              <a:tailEnd/>
            </a:ln>
          </p:spPr>
          <p:txBody>
            <a:bodyPr wrap="none" anchor="ctr"/>
            <a:lstStyle/>
            <a:p>
              <a:endParaRPr lang="en-US"/>
            </a:p>
          </p:txBody>
        </p:sp>
        <p:pic>
          <p:nvPicPr>
            <p:cNvPr id="52245" name="Picture 9"/>
            <p:cNvPicPr>
              <a:picLocks noChangeAspect="1" noChangeArrowheads="1"/>
            </p:cNvPicPr>
            <p:nvPr/>
          </p:nvPicPr>
          <p:blipFill>
            <a:blip r:embed="rId2" cstate="print"/>
            <a:srcRect/>
            <a:stretch>
              <a:fillRect/>
            </a:stretch>
          </p:blipFill>
          <p:spPr bwMode="auto">
            <a:xfrm>
              <a:off x="912" y="2064"/>
              <a:ext cx="115" cy="384"/>
            </a:xfrm>
            <a:prstGeom prst="rect">
              <a:avLst/>
            </a:prstGeom>
            <a:noFill/>
            <a:ln w="9525">
              <a:noFill/>
              <a:miter lim="800000"/>
              <a:headEnd/>
              <a:tailEnd/>
            </a:ln>
          </p:spPr>
        </p:pic>
      </p:grpSp>
      <p:sp>
        <p:nvSpPr>
          <p:cNvPr id="52227" name="Text Box 20"/>
          <p:cNvSpPr txBox="1">
            <a:spLocks noChangeArrowheads="1"/>
          </p:cNvSpPr>
          <p:nvPr/>
        </p:nvSpPr>
        <p:spPr bwMode="auto">
          <a:xfrm>
            <a:off x="457200" y="685800"/>
            <a:ext cx="7543800" cy="3232150"/>
          </a:xfrm>
          <a:prstGeom prst="rect">
            <a:avLst/>
          </a:prstGeom>
          <a:noFill/>
          <a:ln w="9525">
            <a:noFill/>
            <a:miter lim="800000"/>
            <a:headEnd/>
            <a:tailEnd/>
          </a:ln>
        </p:spPr>
        <p:txBody>
          <a:bodyPr>
            <a:spAutoFit/>
          </a:bodyPr>
          <a:lstStyle/>
          <a:p>
            <a:r>
              <a:rPr lang="en-US" sz="1600" b="1">
                <a:solidFill>
                  <a:srgbClr val="002060"/>
                </a:solidFill>
              </a:rPr>
              <a:t>Up to now we discussed gas detectors for tracking applications. Wire chambers can reach tracking precisions down to 50 micrometers at rates up to &lt;1MHz/cm</a:t>
            </a:r>
            <a:r>
              <a:rPr lang="en-US" sz="1600" b="1" baseline="30000">
                <a:solidFill>
                  <a:srgbClr val="002060"/>
                </a:solidFill>
              </a:rPr>
              <a:t>2</a:t>
            </a:r>
            <a:r>
              <a:rPr lang="en-US" sz="1600" b="1">
                <a:solidFill>
                  <a:srgbClr val="002060"/>
                </a:solidFill>
              </a:rPr>
              <a:t>. </a:t>
            </a:r>
          </a:p>
          <a:p>
            <a:endParaRPr lang="en-US" sz="1600" b="1">
              <a:solidFill>
                <a:schemeClr val="accent2"/>
              </a:solidFill>
            </a:endParaRPr>
          </a:p>
          <a:p>
            <a:r>
              <a:rPr lang="en-US" sz="1400" b="1">
                <a:solidFill>
                  <a:srgbClr val="009900"/>
                </a:solidFill>
              </a:rPr>
              <a:t>What about time resolution of wire chambers ? </a:t>
            </a:r>
          </a:p>
          <a:p>
            <a:endParaRPr lang="en-US" sz="1400" b="1">
              <a:solidFill>
                <a:srgbClr val="009900"/>
              </a:solidFill>
            </a:endParaRPr>
          </a:p>
          <a:p>
            <a:r>
              <a:rPr lang="en-US" sz="1400" b="1">
                <a:solidFill>
                  <a:srgbClr val="002060"/>
                </a:solidFill>
              </a:rPr>
              <a:t>It takes the electrons some time to move from thir point of creation to the wire. The fluctuation in this primary charge deposit together with diffusion limits the time resolution of wire chambers to about 5ns (3ns for the LHCb trigger chambers).</a:t>
            </a:r>
          </a:p>
          <a:p>
            <a:endParaRPr lang="en-US" sz="1400" b="1">
              <a:solidFill>
                <a:srgbClr val="002060"/>
              </a:solidFill>
            </a:endParaRPr>
          </a:p>
          <a:p>
            <a:r>
              <a:rPr lang="en-US" sz="1400" b="1">
                <a:solidFill>
                  <a:srgbClr val="008000"/>
                </a:solidFill>
              </a:rPr>
              <a:t>By using a parallel plate geometry with high field, where the avalanche is starting immediately after the charge deposit, the timing fluctuation of the arriving electrons can be eliminated and time resolutions down to 50ps can be achieved !</a:t>
            </a:r>
          </a:p>
          <a:p>
            <a:endParaRPr lang="en-US" sz="1400" b="1">
              <a:solidFill>
                <a:srgbClr val="009900"/>
              </a:solidFill>
            </a:endParaRPr>
          </a:p>
        </p:txBody>
      </p:sp>
      <p:sp>
        <p:nvSpPr>
          <p:cNvPr id="52228" name="Footer Placeholder 15"/>
          <p:cNvSpPr>
            <a:spLocks noGrp="1"/>
          </p:cNvSpPr>
          <p:nvPr>
            <p:ph type="ftr" sz="quarter" idx="11"/>
          </p:nvPr>
        </p:nvSpPr>
        <p:spPr>
          <a:noFill/>
        </p:spPr>
        <p:txBody>
          <a:bodyPr/>
          <a:lstStyle/>
          <a:p>
            <a:r>
              <a:rPr lang="en-US" smtClean="0"/>
              <a:t>W. Riegler/CERN</a:t>
            </a:r>
          </a:p>
        </p:txBody>
      </p:sp>
      <p:sp>
        <p:nvSpPr>
          <p:cNvPr id="52229" name="Slide Number Placeholder 14"/>
          <p:cNvSpPr>
            <a:spLocks noGrp="1"/>
          </p:cNvSpPr>
          <p:nvPr>
            <p:ph type="sldNum" sz="quarter" idx="12"/>
          </p:nvPr>
        </p:nvSpPr>
        <p:spPr>
          <a:noFill/>
        </p:spPr>
        <p:txBody>
          <a:bodyPr/>
          <a:lstStyle/>
          <a:p>
            <a:fld id="{C80951F1-F52D-4932-BC02-6DA8CA37B685}" type="slidenum">
              <a:rPr lang="en-US" smtClean="0"/>
              <a:pPr/>
              <a:t>27</a:t>
            </a:fld>
            <a:endParaRPr lang="en-US" smtClean="0"/>
          </a:p>
        </p:txBody>
      </p:sp>
      <p:sp>
        <p:nvSpPr>
          <p:cNvPr id="52230" name="Rectangle 13"/>
          <p:cNvSpPr>
            <a:spLocks noChangeArrowheads="1"/>
          </p:cNvSpPr>
          <p:nvPr/>
        </p:nvSpPr>
        <p:spPr bwMode="auto">
          <a:xfrm>
            <a:off x="0" y="0"/>
            <a:ext cx="9144000" cy="523875"/>
          </a:xfrm>
          <a:prstGeom prst="rect">
            <a:avLst/>
          </a:prstGeom>
          <a:noFill/>
          <a:ln w="9525">
            <a:noFill/>
            <a:miter lim="800000"/>
            <a:headEnd/>
            <a:tailEnd/>
          </a:ln>
        </p:spPr>
        <p:txBody>
          <a:bodyPr>
            <a:spAutoFit/>
          </a:bodyPr>
          <a:lstStyle/>
          <a:p>
            <a:pPr algn="ctr"/>
            <a:r>
              <a:rPr lang="en-US" sz="2800" b="1">
                <a:solidFill>
                  <a:srgbClr val="FF0000"/>
                </a:solidFill>
              </a:rPr>
              <a:t>Position Resolution/Time resolution</a:t>
            </a:r>
          </a:p>
        </p:txBody>
      </p:sp>
      <p:pic>
        <p:nvPicPr>
          <p:cNvPr id="52231" name="Picture 4" descr="fig2_24"/>
          <p:cNvPicPr>
            <a:picLocks noChangeAspect="1" noChangeArrowheads="1"/>
          </p:cNvPicPr>
          <p:nvPr/>
        </p:nvPicPr>
        <p:blipFill>
          <a:blip r:embed="rId3" cstate="print"/>
          <a:srcRect/>
          <a:stretch>
            <a:fillRect/>
          </a:stretch>
        </p:blipFill>
        <p:spPr bwMode="auto">
          <a:xfrm>
            <a:off x="914400" y="5715000"/>
            <a:ext cx="2819400" cy="1112838"/>
          </a:xfrm>
          <a:prstGeom prst="rect">
            <a:avLst/>
          </a:prstGeom>
          <a:noFill/>
          <a:ln w="9525">
            <a:noFill/>
            <a:miter lim="800000"/>
            <a:headEnd/>
            <a:tailEnd/>
          </a:ln>
        </p:spPr>
      </p:pic>
      <p:grpSp>
        <p:nvGrpSpPr>
          <p:cNvPr id="3" name="Group 38"/>
          <p:cNvGrpSpPr>
            <a:grpSpLocks/>
          </p:cNvGrpSpPr>
          <p:nvPr/>
        </p:nvGrpSpPr>
        <p:grpSpPr bwMode="auto">
          <a:xfrm>
            <a:off x="533400" y="3733800"/>
            <a:ext cx="3276600" cy="2209800"/>
            <a:chOff x="533400" y="3733800"/>
            <a:chExt cx="3276600" cy="2209800"/>
          </a:xfrm>
        </p:grpSpPr>
        <p:pic>
          <p:nvPicPr>
            <p:cNvPr id="52234" name="Picture 8" descr="det1"/>
            <p:cNvPicPr>
              <a:picLocks noChangeAspect="1" noChangeArrowheads="1"/>
            </p:cNvPicPr>
            <p:nvPr/>
          </p:nvPicPr>
          <p:blipFill>
            <a:blip r:embed="rId4" cstate="print"/>
            <a:srcRect/>
            <a:stretch>
              <a:fillRect/>
            </a:stretch>
          </p:blipFill>
          <p:spPr bwMode="auto">
            <a:xfrm>
              <a:off x="533400" y="3832013"/>
              <a:ext cx="3276600" cy="1982682"/>
            </a:xfrm>
            <a:prstGeom prst="rect">
              <a:avLst/>
            </a:prstGeom>
            <a:noFill/>
            <a:ln w="9525">
              <a:noFill/>
              <a:miter lim="800000"/>
              <a:headEnd/>
              <a:tailEnd/>
            </a:ln>
          </p:spPr>
        </p:pic>
        <p:sp>
          <p:nvSpPr>
            <p:cNvPr id="52235" name="Line 10"/>
            <p:cNvSpPr>
              <a:spLocks noChangeShapeType="1"/>
            </p:cNvSpPr>
            <p:nvPr/>
          </p:nvSpPr>
          <p:spPr bwMode="auto">
            <a:xfrm flipV="1">
              <a:off x="2663190" y="3733800"/>
              <a:ext cx="0" cy="2209800"/>
            </a:xfrm>
            <a:prstGeom prst="line">
              <a:avLst/>
            </a:prstGeom>
            <a:noFill/>
            <a:ln w="38100">
              <a:solidFill>
                <a:srgbClr val="FF0000"/>
              </a:solidFill>
              <a:round/>
              <a:headEnd/>
              <a:tailEnd type="triangle" w="med" len="med"/>
            </a:ln>
          </p:spPr>
          <p:txBody>
            <a:bodyPr/>
            <a:lstStyle/>
            <a:p>
              <a:endParaRPr lang="en-US"/>
            </a:p>
          </p:txBody>
        </p:sp>
        <p:sp>
          <p:nvSpPr>
            <p:cNvPr id="52236" name="Line 11"/>
            <p:cNvSpPr>
              <a:spLocks noChangeShapeType="1"/>
            </p:cNvSpPr>
            <p:nvPr/>
          </p:nvSpPr>
          <p:spPr bwMode="auto">
            <a:xfrm>
              <a:off x="2663190" y="4273973"/>
              <a:ext cx="54610" cy="245533"/>
            </a:xfrm>
            <a:prstGeom prst="line">
              <a:avLst/>
            </a:prstGeom>
            <a:noFill/>
            <a:ln w="9525">
              <a:solidFill>
                <a:schemeClr val="tx1"/>
              </a:solidFill>
              <a:round/>
              <a:headEnd/>
              <a:tailEnd type="triangle" w="med" len="med"/>
            </a:ln>
          </p:spPr>
          <p:txBody>
            <a:bodyPr/>
            <a:lstStyle/>
            <a:p>
              <a:endParaRPr lang="en-US"/>
            </a:p>
          </p:txBody>
        </p:sp>
        <p:sp>
          <p:nvSpPr>
            <p:cNvPr id="52237" name="Line 12"/>
            <p:cNvSpPr>
              <a:spLocks noChangeShapeType="1"/>
            </p:cNvSpPr>
            <p:nvPr/>
          </p:nvSpPr>
          <p:spPr bwMode="auto">
            <a:xfrm>
              <a:off x="2663190" y="4126653"/>
              <a:ext cx="54610" cy="245533"/>
            </a:xfrm>
            <a:prstGeom prst="line">
              <a:avLst/>
            </a:prstGeom>
            <a:noFill/>
            <a:ln w="9525">
              <a:solidFill>
                <a:schemeClr val="tx1"/>
              </a:solidFill>
              <a:round/>
              <a:headEnd/>
              <a:tailEnd type="triangle" w="med" len="med"/>
            </a:ln>
          </p:spPr>
          <p:txBody>
            <a:bodyPr/>
            <a:lstStyle/>
            <a:p>
              <a:endParaRPr lang="en-US"/>
            </a:p>
          </p:txBody>
        </p:sp>
        <p:sp>
          <p:nvSpPr>
            <p:cNvPr id="52238" name="Line 13"/>
            <p:cNvSpPr>
              <a:spLocks noChangeShapeType="1"/>
            </p:cNvSpPr>
            <p:nvPr/>
          </p:nvSpPr>
          <p:spPr bwMode="auto">
            <a:xfrm flipV="1">
              <a:off x="2663190" y="4715933"/>
              <a:ext cx="54610" cy="98213"/>
            </a:xfrm>
            <a:prstGeom prst="line">
              <a:avLst/>
            </a:prstGeom>
            <a:noFill/>
            <a:ln w="9525">
              <a:solidFill>
                <a:schemeClr val="tx1"/>
              </a:solidFill>
              <a:round/>
              <a:headEnd/>
              <a:tailEnd type="triangle" w="med" len="med"/>
            </a:ln>
          </p:spPr>
          <p:txBody>
            <a:bodyPr/>
            <a:lstStyle/>
            <a:p>
              <a:endParaRPr lang="en-US"/>
            </a:p>
          </p:txBody>
        </p:sp>
        <p:sp>
          <p:nvSpPr>
            <p:cNvPr id="52239" name="Line 14"/>
            <p:cNvSpPr>
              <a:spLocks noChangeShapeType="1"/>
            </p:cNvSpPr>
            <p:nvPr/>
          </p:nvSpPr>
          <p:spPr bwMode="auto">
            <a:xfrm>
              <a:off x="2663190" y="4519507"/>
              <a:ext cx="54610" cy="98213"/>
            </a:xfrm>
            <a:prstGeom prst="line">
              <a:avLst/>
            </a:prstGeom>
            <a:noFill/>
            <a:ln w="9525">
              <a:solidFill>
                <a:schemeClr val="tx1"/>
              </a:solidFill>
              <a:round/>
              <a:headEnd/>
              <a:tailEnd type="triangle" w="med" len="med"/>
            </a:ln>
          </p:spPr>
          <p:txBody>
            <a:bodyPr/>
            <a:lstStyle/>
            <a:p>
              <a:endParaRPr lang="en-US"/>
            </a:p>
          </p:txBody>
        </p:sp>
        <p:sp>
          <p:nvSpPr>
            <p:cNvPr id="52240" name="Line 15"/>
            <p:cNvSpPr>
              <a:spLocks noChangeShapeType="1"/>
            </p:cNvSpPr>
            <p:nvPr/>
          </p:nvSpPr>
          <p:spPr bwMode="auto">
            <a:xfrm flipV="1">
              <a:off x="2663190" y="5010573"/>
              <a:ext cx="54610" cy="245533"/>
            </a:xfrm>
            <a:prstGeom prst="line">
              <a:avLst/>
            </a:prstGeom>
            <a:noFill/>
            <a:ln w="9525">
              <a:solidFill>
                <a:schemeClr val="tx1"/>
              </a:solidFill>
              <a:round/>
              <a:headEnd/>
              <a:tailEnd type="triangle" w="med" len="med"/>
            </a:ln>
          </p:spPr>
          <p:txBody>
            <a:bodyPr/>
            <a:lstStyle/>
            <a:p>
              <a:endParaRPr lang="en-US"/>
            </a:p>
          </p:txBody>
        </p:sp>
        <p:sp>
          <p:nvSpPr>
            <p:cNvPr id="52241" name="Line 16"/>
            <p:cNvSpPr>
              <a:spLocks noChangeShapeType="1"/>
            </p:cNvSpPr>
            <p:nvPr/>
          </p:nvSpPr>
          <p:spPr bwMode="auto">
            <a:xfrm flipV="1">
              <a:off x="2663190" y="4814147"/>
              <a:ext cx="54610" cy="196427"/>
            </a:xfrm>
            <a:prstGeom prst="line">
              <a:avLst/>
            </a:prstGeom>
            <a:noFill/>
            <a:ln w="9525">
              <a:solidFill>
                <a:schemeClr val="tx1"/>
              </a:solidFill>
              <a:round/>
              <a:headEnd/>
              <a:tailEnd type="triangle" w="med" len="med"/>
            </a:ln>
          </p:spPr>
          <p:txBody>
            <a:bodyPr/>
            <a:lstStyle/>
            <a:p>
              <a:endParaRPr lang="en-US"/>
            </a:p>
          </p:txBody>
        </p:sp>
      </p:grpSp>
      <p:sp>
        <p:nvSpPr>
          <p:cNvPr id="52233" name="Line 10"/>
          <p:cNvSpPr>
            <a:spLocks noChangeShapeType="1"/>
          </p:cNvSpPr>
          <p:nvPr/>
        </p:nvSpPr>
        <p:spPr bwMode="auto">
          <a:xfrm flipV="1">
            <a:off x="6324600" y="3886200"/>
            <a:ext cx="0" cy="2209800"/>
          </a:xfrm>
          <a:prstGeom prst="line">
            <a:avLst/>
          </a:prstGeom>
          <a:noFill/>
          <a:ln w="38100">
            <a:solidFill>
              <a:srgbClr val="FF0000"/>
            </a:solidFill>
            <a:round/>
            <a:headEnd/>
            <a:tailEnd type="triangle" w="med" len="med"/>
          </a:ln>
        </p:spPr>
        <p:txBody>
          <a:bodyPr/>
          <a:lstStyle/>
          <a:p>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a:grpSpLocks/>
          </p:cNvGrpSpPr>
          <p:nvPr/>
        </p:nvGrpSpPr>
        <p:grpSpPr bwMode="auto">
          <a:xfrm>
            <a:off x="6172200" y="4953000"/>
            <a:ext cx="2362200" cy="1447800"/>
            <a:chOff x="576" y="1776"/>
            <a:chExt cx="912" cy="816"/>
          </a:xfrm>
        </p:grpSpPr>
        <p:sp>
          <p:nvSpPr>
            <p:cNvPr id="53260" name="Rectangle 6"/>
            <p:cNvSpPr>
              <a:spLocks noChangeArrowheads="1"/>
            </p:cNvSpPr>
            <p:nvPr/>
          </p:nvSpPr>
          <p:spPr bwMode="auto">
            <a:xfrm>
              <a:off x="576" y="1776"/>
              <a:ext cx="912" cy="816"/>
            </a:xfrm>
            <a:prstGeom prst="rect">
              <a:avLst/>
            </a:prstGeom>
            <a:solidFill>
              <a:srgbClr val="EEEEEE"/>
            </a:solidFill>
            <a:ln w="9525">
              <a:noFill/>
              <a:miter lim="800000"/>
              <a:headEnd/>
              <a:tailEnd/>
            </a:ln>
          </p:spPr>
          <p:txBody>
            <a:bodyPr wrap="none" anchor="ctr"/>
            <a:lstStyle/>
            <a:p>
              <a:endParaRPr lang="en-US"/>
            </a:p>
          </p:txBody>
        </p:sp>
        <p:sp>
          <p:nvSpPr>
            <p:cNvPr id="53261" name="Line 7"/>
            <p:cNvSpPr>
              <a:spLocks noChangeShapeType="1"/>
            </p:cNvSpPr>
            <p:nvPr/>
          </p:nvSpPr>
          <p:spPr bwMode="auto">
            <a:xfrm>
              <a:off x="576" y="1776"/>
              <a:ext cx="912" cy="0"/>
            </a:xfrm>
            <a:prstGeom prst="line">
              <a:avLst/>
            </a:prstGeom>
            <a:noFill/>
            <a:ln w="28575">
              <a:solidFill>
                <a:schemeClr val="tx1"/>
              </a:solidFill>
              <a:round/>
              <a:headEnd/>
              <a:tailEnd/>
            </a:ln>
          </p:spPr>
          <p:txBody>
            <a:bodyPr wrap="none" anchor="ctr"/>
            <a:lstStyle/>
            <a:p>
              <a:endParaRPr lang="en-US"/>
            </a:p>
          </p:txBody>
        </p:sp>
        <p:sp>
          <p:nvSpPr>
            <p:cNvPr id="53262" name="Line 8"/>
            <p:cNvSpPr>
              <a:spLocks noChangeShapeType="1"/>
            </p:cNvSpPr>
            <p:nvPr/>
          </p:nvSpPr>
          <p:spPr bwMode="auto">
            <a:xfrm>
              <a:off x="576" y="2592"/>
              <a:ext cx="912" cy="0"/>
            </a:xfrm>
            <a:prstGeom prst="line">
              <a:avLst/>
            </a:prstGeom>
            <a:noFill/>
            <a:ln w="28575">
              <a:solidFill>
                <a:schemeClr val="tx1"/>
              </a:solidFill>
              <a:round/>
              <a:headEnd/>
              <a:tailEnd/>
            </a:ln>
          </p:spPr>
          <p:txBody>
            <a:bodyPr wrap="none" anchor="ctr"/>
            <a:lstStyle/>
            <a:p>
              <a:endParaRPr lang="en-US"/>
            </a:p>
          </p:txBody>
        </p:sp>
        <p:pic>
          <p:nvPicPr>
            <p:cNvPr id="53263" name="Picture 9"/>
            <p:cNvPicPr>
              <a:picLocks noChangeAspect="1" noChangeArrowheads="1"/>
            </p:cNvPicPr>
            <p:nvPr/>
          </p:nvPicPr>
          <p:blipFill>
            <a:blip r:embed="rId2" cstate="print"/>
            <a:srcRect/>
            <a:stretch>
              <a:fillRect/>
            </a:stretch>
          </p:blipFill>
          <p:spPr bwMode="auto">
            <a:xfrm>
              <a:off x="912" y="2064"/>
              <a:ext cx="115" cy="384"/>
            </a:xfrm>
            <a:prstGeom prst="rect">
              <a:avLst/>
            </a:prstGeom>
            <a:noFill/>
            <a:ln w="9525">
              <a:noFill/>
              <a:miter lim="800000"/>
              <a:headEnd/>
              <a:tailEnd/>
            </a:ln>
          </p:spPr>
        </p:pic>
      </p:grpSp>
      <p:sp>
        <p:nvSpPr>
          <p:cNvPr id="53251" name="Text Box 20"/>
          <p:cNvSpPr txBox="1">
            <a:spLocks noChangeArrowheads="1"/>
          </p:cNvSpPr>
          <p:nvPr/>
        </p:nvSpPr>
        <p:spPr bwMode="auto">
          <a:xfrm>
            <a:off x="228600" y="533400"/>
            <a:ext cx="4419600" cy="6062663"/>
          </a:xfrm>
          <a:prstGeom prst="rect">
            <a:avLst/>
          </a:prstGeom>
          <a:noFill/>
          <a:ln w="9525">
            <a:noFill/>
            <a:miter lim="800000"/>
            <a:headEnd/>
            <a:tailEnd/>
          </a:ln>
        </p:spPr>
        <p:txBody>
          <a:bodyPr>
            <a:spAutoFit/>
          </a:bodyPr>
          <a:lstStyle/>
          <a:p>
            <a:r>
              <a:rPr lang="en-US" sz="1600" b="1">
                <a:solidFill>
                  <a:srgbClr val="002060"/>
                </a:solidFill>
              </a:rPr>
              <a:t>Keuffel ‘Spark’ Counter:</a:t>
            </a:r>
          </a:p>
          <a:p>
            <a:endParaRPr lang="en-US" sz="1600" b="1">
              <a:solidFill>
                <a:schemeClr val="accent2"/>
              </a:solidFill>
            </a:endParaRPr>
          </a:p>
          <a:p>
            <a:r>
              <a:rPr lang="en-US" sz="1400" b="1">
                <a:solidFill>
                  <a:srgbClr val="008000"/>
                </a:solidFill>
              </a:rPr>
              <a:t>High voltage between two metal plates. Charged particle leaves a trail of electrons and ions in the gap and causes a discharge (Spark).  </a:t>
            </a:r>
          </a:p>
          <a:p>
            <a:endParaRPr lang="en-US" sz="1400" b="1">
              <a:solidFill>
                <a:schemeClr val="accent2"/>
              </a:solidFill>
            </a:endParaRPr>
          </a:p>
          <a:p>
            <a:pPr>
              <a:buFont typeface="Wingdings" pitchFamily="2" charset="2"/>
              <a:buChar char="à"/>
            </a:pPr>
            <a:r>
              <a:rPr lang="en-US" sz="1400" b="1">
                <a:solidFill>
                  <a:srgbClr val="002060"/>
                </a:solidFill>
              </a:rPr>
              <a:t>Excellent Time Resolution(&lt;100ps).</a:t>
            </a:r>
          </a:p>
          <a:p>
            <a:pPr>
              <a:buFont typeface="Wingdings" pitchFamily="2" charset="2"/>
              <a:buNone/>
            </a:pPr>
            <a:endParaRPr lang="en-US" sz="1400" b="1">
              <a:solidFill>
                <a:srgbClr val="009900"/>
              </a:solidFill>
            </a:endParaRPr>
          </a:p>
          <a:p>
            <a:pPr>
              <a:buFont typeface="Wingdings" pitchFamily="2" charset="2"/>
              <a:buNone/>
            </a:pPr>
            <a:r>
              <a:rPr lang="en-US" sz="1400" b="1">
                <a:solidFill>
                  <a:srgbClr val="008000"/>
                </a:solidFill>
              </a:rPr>
              <a:t>Discharged electrodes must be recharged </a:t>
            </a:r>
            <a:r>
              <a:rPr lang="en-US" sz="1400" b="1">
                <a:solidFill>
                  <a:srgbClr val="008000"/>
                </a:solidFill>
                <a:sym typeface="Wingdings" pitchFamily="2" charset="2"/>
              </a:rPr>
              <a:t> Dead time of several ms.</a:t>
            </a:r>
            <a:endParaRPr lang="en-US" sz="1400" b="1">
              <a:solidFill>
                <a:srgbClr val="008000"/>
              </a:solidFill>
            </a:endParaRPr>
          </a:p>
          <a:p>
            <a:pPr>
              <a:buFont typeface="Wingdings" pitchFamily="2" charset="2"/>
              <a:buNone/>
            </a:pPr>
            <a:endParaRPr lang="en-US" sz="1600" b="1">
              <a:solidFill>
                <a:srgbClr val="FF0000"/>
              </a:solidFill>
            </a:endParaRPr>
          </a:p>
          <a:p>
            <a:pPr>
              <a:buFont typeface="Wingdings" pitchFamily="2" charset="2"/>
              <a:buNone/>
            </a:pPr>
            <a:r>
              <a:rPr lang="en-US" sz="1600" b="1">
                <a:solidFill>
                  <a:srgbClr val="002060"/>
                </a:solidFill>
              </a:rPr>
              <a:t>Parallel Plate Avalanche Chambers (PPAC):</a:t>
            </a:r>
          </a:p>
          <a:p>
            <a:pPr>
              <a:buFont typeface="Wingdings" pitchFamily="2" charset="2"/>
              <a:buNone/>
            </a:pPr>
            <a:endParaRPr lang="en-US" sz="1600" b="1"/>
          </a:p>
          <a:p>
            <a:pPr>
              <a:buFont typeface="Wingdings" pitchFamily="2" charset="2"/>
              <a:buNone/>
            </a:pPr>
            <a:r>
              <a:rPr lang="en-US" sz="1400" b="1">
                <a:solidFill>
                  <a:srgbClr val="008000"/>
                </a:solidFill>
              </a:rPr>
              <a:t>At more moderate electric fields the primary charges produce avalanches without forming a conducting channel between the electrodes. No Spark </a:t>
            </a:r>
            <a:r>
              <a:rPr lang="en-US" sz="1400" b="1">
                <a:solidFill>
                  <a:srgbClr val="008000"/>
                </a:solidFill>
                <a:sym typeface="Wingdings" pitchFamily="2" charset="2"/>
              </a:rPr>
              <a:t> </a:t>
            </a:r>
            <a:r>
              <a:rPr lang="en-US" sz="1400" b="1">
                <a:solidFill>
                  <a:srgbClr val="008000"/>
                </a:solidFill>
              </a:rPr>
              <a:t> induced signal on the electrodes.</a:t>
            </a:r>
          </a:p>
          <a:p>
            <a:pPr>
              <a:buFont typeface="Wingdings" pitchFamily="2" charset="2"/>
              <a:buNone/>
            </a:pPr>
            <a:r>
              <a:rPr lang="en-US" sz="1400" b="1">
                <a:solidFill>
                  <a:srgbClr val="008000"/>
                </a:solidFill>
              </a:rPr>
              <a:t>Higher rate capability. </a:t>
            </a:r>
          </a:p>
          <a:p>
            <a:pPr>
              <a:buFont typeface="Wingdings" pitchFamily="2" charset="2"/>
              <a:buNone/>
            </a:pPr>
            <a:endParaRPr lang="en-US" sz="1400" b="1">
              <a:solidFill>
                <a:schemeClr val="accent2"/>
              </a:solidFill>
            </a:endParaRPr>
          </a:p>
          <a:p>
            <a:pPr>
              <a:buFont typeface="Wingdings" pitchFamily="2" charset="2"/>
              <a:buNone/>
            </a:pPr>
            <a:r>
              <a:rPr lang="en-US" sz="1400" b="1">
                <a:solidFill>
                  <a:srgbClr val="002060"/>
                </a:solidFill>
              </a:rPr>
              <a:t>However, the smallest imperfections on the metal surface cause sparks and breakdown.</a:t>
            </a:r>
          </a:p>
          <a:p>
            <a:pPr>
              <a:buFont typeface="Wingdings" pitchFamily="2" charset="2"/>
              <a:buNone/>
            </a:pPr>
            <a:r>
              <a:rPr lang="en-US" sz="1400" b="1">
                <a:solidFill>
                  <a:srgbClr val="002060"/>
                </a:solidFill>
                <a:sym typeface="Wingdings" pitchFamily="2" charset="2"/>
              </a:rPr>
              <a:t> Very small (few cm</a:t>
            </a:r>
            <a:r>
              <a:rPr lang="en-US" sz="1400" b="1" baseline="30000">
                <a:solidFill>
                  <a:srgbClr val="002060"/>
                </a:solidFill>
                <a:sym typeface="Wingdings" pitchFamily="2" charset="2"/>
              </a:rPr>
              <a:t>2</a:t>
            </a:r>
            <a:r>
              <a:rPr lang="en-US" sz="1400" b="1">
                <a:solidFill>
                  <a:srgbClr val="002060"/>
                </a:solidFill>
                <a:sym typeface="Wingdings" pitchFamily="2" charset="2"/>
              </a:rPr>
              <a:t>) and unstable devices.</a:t>
            </a:r>
            <a:endParaRPr lang="en-US" sz="1400" b="1">
              <a:solidFill>
                <a:srgbClr val="002060"/>
              </a:solidFill>
            </a:endParaRPr>
          </a:p>
          <a:p>
            <a:pPr>
              <a:buFont typeface="Wingdings" pitchFamily="2" charset="2"/>
              <a:buNone/>
            </a:pPr>
            <a:endParaRPr lang="en-US" sz="1400" b="1">
              <a:solidFill>
                <a:schemeClr val="accent2"/>
              </a:solidFill>
            </a:endParaRPr>
          </a:p>
          <a:p>
            <a:pPr>
              <a:buFont typeface="Wingdings" pitchFamily="2" charset="2"/>
              <a:buNone/>
            </a:pPr>
            <a:r>
              <a:rPr lang="en-US" sz="1400" b="1">
                <a:solidFill>
                  <a:srgbClr val="008000"/>
                </a:solidFill>
              </a:rPr>
              <a:t>In a wire chamber, the high electric field (100-300kV/cm) that produces the avalanche exists only close to  the wire. The fields on the cathode planes area rather small 1-5kV/cm.</a:t>
            </a:r>
          </a:p>
        </p:txBody>
      </p:sp>
      <p:grpSp>
        <p:nvGrpSpPr>
          <p:cNvPr id="3" name="Group 16"/>
          <p:cNvGrpSpPr>
            <a:grpSpLocks/>
          </p:cNvGrpSpPr>
          <p:nvPr/>
        </p:nvGrpSpPr>
        <p:grpSpPr bwMode="auto">
          <a:xfrm>
            <a:off x="5791200" y="685800"/>
            <a:ext cx="2997200" cy="4038600"/>
            <a:chOff x="5791200" y="685800"/>
            <a:chExt cx="2997200" cy="4038600"/>
          </a:xfrm>
        </p:grpSpPr>
        <p:pic>
          <p:nvPicPr>
            <p:cNvPr id="53258" name="Picture 21"/>
            <p:cNvPicPr>
              <a:picLocks noChangeAspect="1" noChangeArrowheads="1"/>
            </p:cNvPicPr>
            <p:nvPr/>
          </p:nvPicPr>
          <p:blipFill>
            <a:blip r:embed="rId3" cstate="print"/>
            <a:srcRect/>
            <a:stretch>
              <a:fillRect/>
            </a:stretch>
          </p:blipFill>
          <p:spPr bwMode="auto">
            <a:xfrm>
              <a:off x="5791200" y="1525587"/>
              <a:ext cx="2997200" cy="3198813"/>
            </a:xfrm>
            <a:prstGeom prst="rect">
              <a:avLst/>
            </a:prstGeom>
            <a:noFill/>
            <a:ln w="9525">
              <a:noFill/>
              <a:miter lim="800000"/>
              <a:headEnd/>
              <a:tailEnd/>
            </a:ln>
          </p:spPr>
        </p:pic>
        <p:pic>
          <p:nvPicPr>
            <p:cNvPr id="53259" name="Picture 22"/>
            <p:cNvPicPr>
              <a:picLocks noChangeAspect="1" noChangeArrowheads="1"/>
            </p:cNvPicPr>
            <p:nvPr/>
          </p:nvPicPr>
          <p:blipFill>
            <a:blip r:embed="rId4" cstate="print"/>
            <a:srcRect/>
            <a:stretch>
              <a:fillRect/>
            </a:stretch>
          </p:blipFill>
          <p:spPr bwMode="auto">
            <a:xfrm>
              <a:off x="5791200" y="685800"/>
              <a:ext cx="2971800" cy="819150"/>
            </a:xfrm>
            <a:prstGeom prst="rect">
              <a:avLst/>
            </a:prstGeom>
            <a:noFill/>
            <a:ln w="9525">
              <a:noFill/>
              <a:miter lim="800000"/>
              <a:headEnd/>
              <a:tailEnd/>
            </a:ln>
          </p:spPr>
        </p:pic>
      </p:grpSp>
      <p:cxnSp>
        <p:nvCxnSpPr>
          <p:cNvPr id="12" name="Straight Arrow Connector 11"/>
          <p:cNvCxnSpPr/>
          <p:nvPr/>
        </p:nvCxnSpPr>
        <p:spPr>
          <a:xfrm>
            <a:off x="4495800" y="2057400"/>
            <a:ext cx="1219200" cy="1524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3" name="Straight Arrow Connector 12"/>
          <p:cNvCxnSpPr/>
          <p:nvPr/>
        </p:nvCxnSpPr>
        <p:spPr>
          <a:xfrm rot="16200000" flipH="1">
            <a:off x="4572000" y="4038600"/>
            <a:ext cx="1295400" cy="12954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53255" name="Footer Placeholder 15"/>
          <p:cNvSpPr>
            <a:spLocks noGrp="1"/>
          </p:cNvSpPr>
          <p:nvPr>
            <p:ph type="ftr" sz="quarter" idx="11"/>
          </p:nvPr>
        </p:nvSpPr>
        <p:spPr>
          <a:noFill/>
        </p:spPr>
        <p:txBody>
          <a:bodyPr/>
          <a:lstStyle/>
          <a:p>
            <a:r>
              <a:rPr lang="en-US" smtClean="0"/>
              <a:t>W. Riegler/CERN</a:t>
            </a:r>
          </a:p>
        </p:txBody>
      </p:sp>
      <p:sp>
        <p:nvSpPr>
          <p:cNvPr id="53256" name="Slide Number Placeholder 14"/>
          <p:cNvSpPr>
            <a:spLocks noGrp="1"/>
          </p:cNvSpPr>
          <p:nvPr>
            <p:ph type="sldNum" sz="quarter" idx="12"/>
          </p:nvPr>
        </p:nvSpPr>
        <p:spPr>
          <a:noFill/>
        </p:spPr>
        <p:txBody>
          <a:bodyPr/>
          <a:lstStyle/>
          <a:p>
            <a:fld id="{6291E408-AE11-4D44-A564-9C3A9D88B75A}" type="slidenum">
              <a:rPr lang="en-US" smtClean="0"/>
              <a:pPr/>
              <a:t>28</a:t>
            </a:fld>
            <a:endParaRPr lang="en-US" smtClean="0"/>
          </a:p>
        </p:txBody>
      </p:sp>
      <p:sp>
        <p:nvSpPr>
          <p:cNvPr id="53257" name="Rectangle 13"/>
          <p:cNvSpPr>
            <a:spLocks noChangeArrowheads="1"/>
          </p:cNvSpPr>
          <p:nvPr/>
        </p:nvSpPr>
        <p:spPr bwMode="auto">
          <a:xfrm>
            <a:off x="0" y="0"/>
            <a:ext cx="9144000" cy="523875"/>
          </a:xfrm>
          <a:prstGeom prst="rect">
            <a:avLst/>
          </a:prstGeom>
          <a:noFill/>
          <a:ln w="9525">
            <a:noFill/>
            <a:miter lim="800000"/>
            <a:headEnd/>
            <a:tailEnd/>
          </a:ln>
        </p:spPr>
        <p:txBody>
          <a:bodyPr>
            <a:spAutoFit/>
          </a:bodyPr>
          <a:lstStyle/>
          <a:p>
            <a:pPr algn="ctr"/>
            <a:r>
              <a:rPr lang="en-US" sz="2800" b="1">
                <a:solidFill>
                  <a:srgbClr val="FF0000"/>
                </a:solidFill>
              </a:rPr>
              <a:t>Resistive Plate Chambers (RPCs)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8"/>
          <p:cNvSpPr txBox="1">
            <a:spLocks noChangeArrowheads="1"/>
          </p:cNvSpPr>
          <p:nvPr/>
        </p:nvSpPr>
        <p:spPr bwMode="auto">
          <a:xfrm>
            <a:off x="152400" y="914400"/>
            <a:ext cx="5181600" cy="5078413"/>
          </a:xfrm>
          <a:prstGeom prst="rect">
            <a:avLst/>
          </a:prstGeom>
          <a:noFill/>
          <a:ln w="9525">
            <a:noFill/>
            <a:miter lim="800000"/>
            <a:headEnd/>
            <a:tailEnd/>
          </a:ln>
        </p:spPr>
        <p:txBody>
          <a:bodyPr>
            <a:spAutoFit/>
          </a:bodyPr>
          <a:lstStyle/>
          <a:p>
            <a:r>
              <a:rPr lang="en-US" sz="1600" b="1">
                <a:solidFill>
                  <a:srgbClr val="002060"/>
                </a:solidFill>
                <a:sym typeface="Wingdings" pitchFamily="2" charset="2"/>
              </a:rPr>
              <a:t> </a:t>
            </a:r>
            <a:r>
              <a:rPr lang="en-US" sz="1400" b="1">
                <a:solidFill>
                  <a:srgbClr val="002060"/>
                </a:solidFill>
                <a:sym typeface="Wingdings" pitchFamily="2" charset="2"/>
              </a:rPr>
              <a:t>Place resistive plates in front of the metal electrodes.</a:t>
            </a:r>
            <a:endParaRPr lang="en-US" sz="1400" b="1">
              <a:solidFill>
                <a:srgbClr val="002060"/>
              </a:solidFill>
            </a:endParaRPr>
          </a:p>
          <a:p>
            <a:endParaRPr lang="en-US" sz="1400" b="1">
              <a:solidFill>
                <a:srgbClr val="FF0000"/>
              </a:solidFill>
            </a:endParaRPr>
          </a:p>
          <a:p>
            <a:r>
              <a:rPr lang="en-US" sz="1400" b="1">
                <a:solidFill>
                  <a:srgbClr val="008000"/>
                </a:solidFill>
              </a:rPr>
              <a:t>No spark can develop because the resistivity together with the capacitance (tau ~ </a:t>
            </a:r>
            <a:r>
              <a:rPr lang="en-US" sz="1400" b="1">
                <a:solidFill>
                  <a:srgbClr val="008000"/>
                </a:solidFill>
                <a:latin typeface="GreekC" pitchFamily="2" charset="0"/>
                <a:ea typeface="GreekC" pitchFamily="2" charset="0"/>
                <a:cs typeface="GreekC" pitchFamily="2" charset="0"/>
              </a:rPr>
              <a:t>e*</a:t>
            </a:r>
            <a:r>
              <a:rPr lang="el-GR" sz="1400" b="1">
                <a:solidFill>
                  <a:srgbClr val="008000"/>
                </a:solidFill>
              </a:rPr>
              <a:t>ρ</a:t>
            </a:r>
            <a:r>
              <a:rPr lang="en-US" sz="1400" b="1">
                <a:solidFill>
                  <a:srgbClr val="008000"/>
                </a:solidFill>
              </a:rPr>
              <a:t>) will only allow a very localized ‘discharge’. The rest of the entire surface stays completely unaffected. </a:t>
            </a:r>
          </a:p>
          <a:p>
            <a:endParaRPr lang="en-US" sz="1400" b="1">
              <a:solidFill>
                <a:schemeClr val="accent2"/>
              </a:solidFill>
            </a:endParaRPr>
          </a:p>
          <a:p>
            <a:r>
              <a:rPr lang="en-US" sz="1400" b="1">
                <a:solidFill>
                  <a:srgbClr val="002060"/>
                </a:solidFill>
                <a:sym typeface="Wingdings" pitchFamily="2" charset="2"/>
              </a:rPr>
              <a:t> Large area detectors are possible ! </a:t>
            </a:r>
            <a:endParaRPr lang="en-US" sz="1400" b="1">
              <a:solidFill>
                <a:srgbClr val="002060"/>
              </a:solidFill>
            </a:endParaRPr>
          </a:p>
          <a:p>
            <a:endParaRPr lang="en-US" sz="1400" b="1">
              <a:solidFill>
                <a:schemeClr val="accent2"/>
              </a:solidFill>
              <a:sym typeface="Wingdings" pitchFamily="2" charset="2"/>
            </a:endParaRPr>
          </a:p>
          <a:p>
            <a:r>
              <a:rPr lang="en-US" sz="1400" b="1">
                <a:solidFill>
                  <a:srgbClr val="008000"/>
                </a:solidFill>
                <a:sym typeface="Wingdings" pitchFamily="2" charset="2"/>
              </a:rPr>
              <a:t>Resistive plates from Bakelite (</a:t>
            </a:r>
            <a:r>
              <a:rPr lang="el-GR" sz="1400" b="1">
                <a:solidFill>
                  <a:srgbClr val="008000"/>
                </a:solidFill>
              </a:rPr>
              <a:t>ρ</a:t>
            </a:r>
            <a:r>
              <a:rPr lang="en-US" sz="1400" b="1">
                <a:solidFill>
                  <a:srgbClr val="008000"/>
                </a:solidFill>
                <a:sym typeface="Wingdings" pitchFamily="2" charset="2"/>
              </a:rPr>
              <a:t> = 10</a:t>
            </a:r>
            <a:r>
              <a:rPr lang="en-US" sz="1400" b="1" baseline="30000">
                <a:solidFill>
                  <a:srgbClr val="008000"/>
                </a:solidFill>
                <a:sym typeface="Wingdings" pitchFamily="2" charset="2"/>
              </a:rPr>
              <a:t>10</a:t>
            </a:r>
            <a:r>
              <a:rPr lang="en-US" sz="1400" b="1">
                <a:solidFill>
                  <a:srgbClr val="008000"/>
                </a:solidFill>
                <a:sym typeface="Wingdings" pitchFamily="2" charset="2"/>
              </a:rPr>
              <a:t>-10</a:t>
            </a:r>
            <a:r>
              <a:rPr lang="en-US" sz="1400" b="1" baseline="30000">
                <a:solidFill>
                  <a:srgbClr val="008000"/>
                </a:solidFill>
                <a:sym typeface="Wingdings" pitchFamily="2" charset="2"/>
              </a:rPr>
              <a:t>12</a:t>
            </a:r>
            <a:r>
              <a:rPr lang="en-US" sz="1400" b="1">
                <a:solidFill>
                  <a:srgbClr val="008000"/>
                </a:solidFill>
                <a:sym typeface="Wingdings" pitchFamily="2" charset="2"/>
              </a:rPr>
              <a:t> </a:t>
            </a:r>
            <a:r>
              <a:rPr lang="en-US" sz="1400" b="1">
                <a:solidFill>
                  <a:srgbClr val="008000"/>
                </a:solidFill>
                <a:sym typeface="Symbol" pitchFamily="18" charset="2"/>
              </a:rPr>
              <a:t></a:t>
            </a:r>
            <a:r>
              <a:rPr lang="en-US" sz="1400" b="1">
                <a:solidFill>
                  <a:srgbClr val="008000"/>
                </a:solidFill>
                <a:sym typeface="Wingdings" pitchFamily="2" charset="2"/>
              </a:rPr>
              <a:t>cm) or window glass (</a:t>
            </a:r>
            <a:r>
              <a:rPr lang="el-GR" sz="1400" b="1">
                <a:solidFill>
                  <a:srgbClr val="008000"/>
                </a:solidFill>
              </a:rPr>
              <a:t>ρ</a:t>
            </a:r>
            <a:r>
              <a:rPr lang="en-US" sz="1400" b="1">
                <a:solidFill>
                  <a:srgbClr val="008000"/>
                </a:solidFill>
                <a:sym typeface="Wingdings" pitchFamily="2" charset="2"/>
              </a:rPr>
              <a:t> = 10</a:t>
            </a:r>
            <a:r>
              <a:rPr lang="en-US" sz="1400" b="1" baseline="30000">
                <a:solidFill>
                  <a:srgbClr val="008000"/>
                </a:solidFill>
                <a:sym typeface="Wingdings" pitchFamily="2" charset="2"/>
              </a:rPr>
              <a:t>12</a:t>
            </a:r>
            <a:r>
              <a:rPr lang="en-US" sz="1400" b="1">
                <a:solidFill>
                  <a:srgbClr val="008000"/>
                </a:solidFill>
                <a:sym typeface="Wingdings" pitchFamily="2" charset="2"/>
              </a:rPr>
              <a:t>-10</a:t>
            </a:r>
            <a:r>
              <a:rPr lang="en-US" sz="1400" b="1" baseline="30000">
                <a:solidFill>
                  <a:srgbClr val="008000"/>
                </a:solidFill>
                <a:sym typeface="Wingdings" pitchFamily="2" charset="2"/>
              </a:rPr>
              <a:t>13</a:t>
            </a:r>
            <a:r>
              <a:rPr lang="en-US" sz="1400" b="1">
                <a:solidFill>
                  <a:srgbClr val="008000"/>
                </a:solidFill>
                <a:sym typeface="Wingdings" pitchFamily="2" charset="2"/>
              </a:rPr>
              <a:t> </a:t>
            </a:r>
            <a:r>
              <a:rPr lang="en-US" sz="1400" b="1">
                <a:solidFill>
                  <a:srgbClr val="008000"/>
                </a:solidFill>
                <a:sym typeface="Symbol" pitchFamily="18" charset="2"/>
              </a:rPr>
              <a:t></a:t>
            </a:r>
            <a:r>
              <a:rPr lang="en-US" sz="1400" b="1">
                <a:solidFill>
                  <a:srgbClr val="008000"/>
                </a:solidFill>
                <a:sym typeface="Wingdings" pitchFamily="2" charset="2"/>
              </a:rPr>
              <a:t>cm). </a:t>
            </a:r>
          </a:p>
          <a:p>
            <a:endParaRPr lang="en-US" sz="1400" b="1">
              <a:solidFill>
                <a:srgbClr val="009900"/>
              </a:solidFill>
              <a:sym typeface="Wingdings" pitchFamily="2" charset="2"/>
            </a:endParaRPr>
          </a:p>
          <a:p>
            <a:r>
              <a:rPr lang="en-US" sz="1400" b="1">
                <a:solidFill>
                  <a:srgbClr val="002060"/>
                </a:solidFill>
                <a:sym typeface="Wingdings" pitchFamily="2" charset="2"/>
              </a:rPr>
              <a:t>Gas gap: 0.25-2mm. </a:t>
            </a:r>
          </a:p>
          <a:p>
            <a:r>
              <a:rPr lang="en-US" sz="1400" b="1">
                <a:solidFill>
                  <a:srgbClr val="002060"/>
                </a:solidFill>
                <a:sym typeface="Wingdings" pitchFamily="2" charset="2"/>
              </a:rPr>
              <a:t>Electric Fields 50-100kV/cm.</a:t>
            </a:r>
          </a:p>
          <a:p>
            <a:r>
              <a:rPr lang="en-US" sz="1400" b="1">
                <a:solidFill>
                  <a:srgbClr val="002060"/>
                </a:solidFill>
                <a:sym typeface="Wingdings" pitchFamily="2" charset="2"/>
              </a:rPr>
              <a:t>Time resolutions: 50ps (100kV/cm), 1ns(50kV/cm)</a:t>
            </a:r>
          </a:p>
          <a:p>
            <a:endParaRPr lang="en-US" sz="1400" b="1">
              <a:solidFill>
                <a:srgbClr val="009900"/>
              </a:solidFill>
              <a:sym typeface="Symbol" pitchFamily="18" charset="2"/>
            </a:endParaRPr>
          </a:p>
          <a:p>
            <a:r>
              <a:rPr lang="en-US" sz="1400" b="1">
                <a:solidFill>
                  <a:srgbClr val="008000"/>
                </a:solidFill>
                <a:sym typeface="Symbol" pitchFamily="18" charset="2"/>
              </a:rPr>
              <a:t>Application: Trigger Detectors, Time of Flight (TOF)</a:t>
            </a:r>
          </a:p>
          <a:p>
            <a:endParaRPr lang="en-US" sz="1400" b="1">
              <a:solidFill>
                <a:srgbClr val="009900"/>
              </a:solidFill>
              <a:sym typeface="Symbol" pitchFamily="18" charset="2"/>
            </a:endParaRPr>
          </a:p>
          <a:p>
            <a:r>
              <a:rPr lang="en-US" sz="1400" b="1">
                <a:solidFill>
                  <a:srgbClr val="002060"/>
                </a:solidFill>
                <a:sym typeface="Symbol" pitchFamily="18" charset="2"/>
              </a:rPr>
              <a:t>Resistivity limits the rate capability: Time to remove avalanche charge from the surface of the resistive plate is </a:t>
            </a:r>
            <a:r>
              <a:rPr lang="en-US" sz="1400" b="1">
                <a:solidFill>
                  <a:srgbClr val="008000"/>
                </a:solidFill>
              </a:rPr>
              <a:t>(tau ~ </a:t>
            </a:r>
            <a:r>
              <a:rPr lang="en-US" sz="1400" b="1">
                <a:solidFill>
                  <a:srgbClr val="008000"/>
                </a:solidFill>
                <a:latin typeface="GreekC" pitchFamily="2" charset="0"/>
                <a:ea typeface="GreekC" pitchFamily="2" charset="0"/>
                <a:cs typeface="GreekC" pitchFamily="2" charset="0"/>
              </a:rPr>
              <a:t>e*</a:t>
            </a:r>
            <a:r>
              <a:rPr lang="el-GR" sz="1400" b="1">
                <a:solidFill>
                  <a:srgbClr val="008000"/>
                </a:solidFill>
              </a:rPr>
              <a:t>ρ</a:t>
            </a:r>
            <a:r>
              <a:rPr lang="en-US" sz="1400" b="1">
                <a:solidFill>
                  <a:srgbClr val="008000"/>
                </a:solidFill>
              </a:rPr>
              <a:t>) = ms to s. </a:t>
            </a:r>
          </a:p>
          <a:p>
            <a:endParaRPr lang="en-US" sz="1400" b="1">
              <a:solidFill>
                <a:srgbClr val="008000"/>
              </a:solidFill>
            </a:endParaRPr>
          </a:p>
          <a:p>
            <a:r>
              <a:rPr lang="en-US" sz="1400" b="1">
                <a:solidFill>
                  <a:srgbClr val="008000"/>
                </a:solidFill>
              </a:rPr>
              <a:t>Rate limit of kHz/cm</a:t>
            </a:r>
            <a:r>
              <a:rPr lang="en-US" sz="1400" b="1" baseline="30000">
                <a:solidFill>
                  <a:srgbClr val="008000"/>
                </a:solidFill>
              </a:rPr>
              <a:t>2</a:t>
            </a:r>
            <a:r>
              <a:rPr lang="en-US" sz="1400" b="1">
                <a:solidFill>
                  <a:srgbClr val="008000"/>
                </a:solidFill>
              </a:rPr>
              <a:t> for 10</a:t>
            </a:r>
            <a:r>
              <a:rPr lang="en-US" sz="1400" b="1" baseline="30000">
                <a:solidFill>
                  <a:srgbClr val="008000"/>
                </a:solidFill>
              </a:rPr>
              <a:t>10</a:t>
            </a:r>
            <a:r>
              <a:rPr lang="en-US" sz="1400" b="1">
                <a:solidFill>
                  <a:srgbClr val="008000"/>
                </a:solidFill>
              </a:rPr>
              <a:t> </a:t>
            </a:r>
            <a:r>
              <a:rPr lang="en-US" sz="1400" b="1">
                <a:solidFill>
                  <a:srgbClr val="008000"/>
                </a:solidFill>
                <a:sym typeface="Symbol" pitchFamily="18" charset="2"/>
              </a:rPr>
              <a:t></a:t>
            </a:r>
            <a:r>
              <a:rPr lang="en-US" sz="1400" b="1">
                <a:solidFill>
                  <a:srgbClr val="008000"/>
                </a:solidFill>
                <a:sym typeface="Wingdings" pitchFamily="2" charset="2"/>
              </a:rPr>
              <a:t>cm.</a:t>
            </a:r>
            <a:endParaRPr lang="en-US" sz="1400" b="1">
              <a:solidFill>
                <a:srgbClr val="008000"/>
              </a:solidFill>
            </a:endParaRPr>
          </a:p>
        </p:txBody>
      </p:sp>
      <p:grpSp>
        <p:nvGrpSpPr>
          <p:cNvPr id="2" name="Group 13"/>
          <p:cNvGrpSpPr>
            <a:grpSpLocks/>
          </p:cNvGrpSpPr>
          <p:nvPr/>
        </p:nvGrpSpPr>
        <p:grpSpPr bwMode="auto">
          <a:xfrm>
            <a:off x="5715000" y="2362200"/>
            <a:ext cx="3048000" cy="1676400"/>
            <a:chOff x="3600" y="384"/>
            <a:chExt cx="1920" cy="1056"/>
          </a:xfrm>
        </p:grpSpPr>
        <p:grpSp>
          <p:nvGrpSpPr>
            <p:cNvPr id="3" name="Group 3"/>
            <p:cNvGrpSpPr>
              <a:grpSpLocks/>
            </p:cNvGrpSpPr>
            <p:nvPr/>
          </p:nvGrpSpPr>
          <p:grpSpPr bwMode="auto">
            <a:xfrm>
              <a:off x="3600" y="384"/>
              <a:ext cx="1920" cy="1056"/>
              <a:chOff x="576" y="1776"/>
              <a:chExt cx="912" cy="816"/>
            </a:xfrm>
          </p:grpSpPr>
          <p:sp>
            <p:nvSpPr>
              <p:cNvPr id="54282" name="Rectangle 4"/>
              <p:cNvSpPr>
                <a:spLocks noChangeArrowheads="1"/>
              </p:cNvSpPr>
              <p:nvPr/>
            </p:nvSpPr>
            <p:spPr bwMode="auto">
              <a:xfrm>
                <a:off x="576" y="1776"/>
                <a:ext cx="912" cy="816"/>
              </a:xfrm>
              <a:prstGeom prst="rect">
                <a:avLst/>
              </a:prstGeom>
              <a:solidFill>
                <a:srgbClr val="EEEEEE"/>
              </a:solidFill>
              <a:ln w="9525">
                <a:noFill/>
                <a:miter lim="800000"/>
                <a:headEnd/>
                <a:tailEnd/>
              </a:ln>
            </p:spPr>
            <p:txBody>
              <a:bodyPr wrap="none" anchor="ctr"/>
              <a:lstStyle/>
              <a:p>
                <a:endParaRPr lang="en-US"/>
              </a:p>
            </p:txBody>
          </p:sp>
          <p:sp>
            <p:nvSpPr>
              <p:cNvPr id="54283" name="Line 5"/>
              <p:cNvSpPr>
                <a:spLocks noChangeShapeType="1"/>
              </p:cNvSpPr>
              <p:nvPr/>
            </p:nvSpPr>
            <p:spPr bwMode="auto">
              <a:xfrm>
                <a:off x="576" y="1776"/>
                <a:ext cx="912" cy="0"/>
              </a:xfrm>
              <a:prstGeom prst="line">
                <a:avLst/>
              </a:prstGeom>
              <a:noFill/>
              <a:ln w="28575">
                <a:solidFill>
                  <a:schemeClr val="tx1"/>
                </a:solidFill>
                <a:round/>
                <a:headEnd/>
                <a:tailEnd/>
              </a:ln>
            </p:spPr>
            <p:txBody>
              <a:bodyPr wrap="none" anchor="ctr"/>
              <a:lstStyle/>
              <a:p>
                <a:endParaRPr lang="en-US"/>
              </a:p>
            </p:txBody>
          </p:sp>
          <p:sp>
            <p:nvSpPr>
              <p:cNvPr id="54284" name="Line 6"/>
              <p:cNvSpPr>
                <a:spLocks noChangeShapeType="1"/>
              </p:cNvSpPr>
              <p:nvPr/>
            </p:nvSpPr>
            <p:spPr bwMode="auto">
              <a:xfrm>
                <a:off x="576" y="2592"/>
                <a:ext cx="912" cy="0"/>
              </a:xfrm>
              <a:prstGeom prst="line">
                <a:avLst/>
              </a:prstGeom>
              <a:noFill/>
              <a:ln w="28575">
                <a:solidFill>
                  <a:schemeClr val="tx1"/>
                </a:solidFill>
                <a:round/>
                <a:headEnd/>
                <a:tailEnd/>
              </a:ln>
            </p:spPr>
            <p:txBody>
              <a:bodyPr wrap="none" anchor="ctr"/>
              <a:lstStyle/>
              <a:p>
                <a:endParaRPr lang="en-US"/>
              </a:p>
            </p:txBody>
          </p:sp>
          <p:pic>
            <p:nvPicPr>
              <p:cNvPr id="54285" name="Picture 7"/>
              <p:cNvPicPr>
                <a:picLocks noChangeAspect="1" noChangeArrowheads="1"/>
              </p:cNvPicPr>
              <p:nvPr/>
            </p:nvPicPr>
            <p:blipFill>
              <a:blip r:embed="rId2" cstate="print"/>
              <a:srcRect/>
              <a:stretch>
                <a:fillRect/>
              </a:stretch>
            </p:blipFill>
            <p:spPr bwMode="auto">
              <a:xfrm>
                <a:off x="912" y="2064"/>
                <a:ext cx="115" cy="384"/>
              </a:xfrm>
              <a:prstGeom prst="rect">
                <a:avLst/>
              </a:prstGeom>
              <a:noFill/>
              <a:ln w="9525">
                <a:noFill/>
                <a:miter lim="800000"/>
                <a:headEnd/>
                <a:tailEnd/>
              </a:ln>
            </p:spPr>
          </p:pic>
        </p:grpSp>
        <p:sp>
          <p:nvSpPr>
            <p:cNvPr id="54280" name="Rectangle 11"/>
            <p:cNvSpPr>
              <a:spLocks noChangeArrowheads="1"/>
            </p:cNvSpPr>
            <p:nvPr/>
          </p:nvSpPr>
          <p:spPr bwMode="auto">
            <a:xfrm>
              <a:off x="3600" y="1296"/>
              <a:ext cx="1920" cy="144"/>
            </a:xfrm>
            <a:prstGeom prst="rect">
              <a:avLst/>
            </a:prstGeom>
            <a:solidFill>
              <a:srgbClr val="009900"/>
            </a:solidFill>
            <a:ln w="9525">
              <a:solidFill>
                <a:schemeClr val="tx1"/>
              </a:solidFill>
              <a:miter lim="800000"/>
              <a:headEnd/>
              <a:tailEnd/>
            </a:ln>
          </p:spPr>
          <p:txBody>
            <a:bodyPr wrap="none" anchor="ctr"/>
            <a:lstStyle/>
            <a:p>
              <a:endParaRPr lang="en-US"/>
            </a:p>
          </p:txBody>
        </p:sp>
        <p:sp>
          <p:nvSpPr>
            <p:cNvPr id="54281" name="Rectangle 12"/>
            <p:cNvSpPr>
              <a:spLocks noChangeArrowheads="1"/>
            </p:cNvSpPr>
            <p:nvPr/>
          </p:nvSpPr>
          <p:spPr bwMode="auto">
            <a:xfrm>
              <a:off x="3600" y="384"/>
              <a:ext cx="1920" cy="144"/>
            </a:xfrm>
            <a:prstGeom prst="rect">
              <a:avLst/>
            </a:prstGeom>
            <a:solidFill>
              <a:srgbClr val="009900"/>
            </a:solidFill>
            <a:ln w="9525">
              <a:solidFill>
                <a:schemeClr val="tx1"/>
              </a:solidFill>
              <a:miter lim="800000"/>
              <a:headEnd/>
              <a:tailEnd/>
            </a:ln>
          </p:spPr>
          <p:txBody>
            <a:bodyPr wrap="none" anchor="ctr"/>
            <a:lstStyle/>
            <a:p>
              <a:endParaRPr lang="en-US"/>
            </a:p>
          </p:txBody>
        </p:sp>
      </p:grpSp>
      <p:sp>
        <p:nvSpPr>
          <p:cNvPr id="54276" name="Footer Placeholder 12"/>
          <p:cNvSpPr>
            <a:spLocks noGrp="1"/>
          </p:cNvSpPr>
          <p:nvPr>
            <p:ph type="ftr" sz="quarter" idx="11"/>
          </p:nvPr>
        </p:nvSpPr>
        <p:spPr>
          <a:noFill/>
        </p:spPr>
        <p:txBody>
          <a:bodyPr/>
          <a:lstStyle/>
          <a:p>
            <a:r>
              <a:rPr lang="en-US" smtClean="0"/>
              <a:t>W. Riegler/CERN</a:t>
            </a:r>
          </a:p>
        </p:txBody>
      </p:sp>
      <p:sp>
        <p:nvSpPr>
          <p:cNvPr id="54277" name="Slide Number Placeholder 11"/>
          <p:cNvSpPr>
            <a:spLocks noGrp="1"/>
          </p:cNvSpPr>
          <p:nvPr>
            <p:ph type="sldNum" sz="quarter" idx="12"/>
          </p:nvPr>
        </p:nvSpPr>
        <p:spPr>
          <a:noFill/>
        </p:spPr>
        <p:txBody>
          <a:bodyPr/>
          <a:lstStyle/>
          <a:p>
            <a:fld id="{0CE2EFE4-5649-4FFD-A6C0-EABA776FFF5F}" type="slidenum">
              <a:rPr lang="en-US" smtClean="0"/>
              <a:pPr/>
              <a:t>29</a:t>
            </a:fld>
            <a:endParaRPr lang="en-US" smtClean="0"/>
          </a:p>
        </p:txBody>
      </p:sp>
      <p:sp>
        <p:nvSpPr>
          <p:cNvPr id="54278" name="Rectangle 13"/>
          <p:cNvSpPr>
            <a:spLocks noChangeArrowheads="1"/>
          </p:cNvSpPr>
          <p:nvPr/>
        </p:nvSpPr>
        <p:spPr bwMode="auto">
          <a:xfrm>
            <a:off x="0" y="0"/>
            <a:ext cx="9144000" cy="523875"/>
          </a:xfrm>
          <a:prstGeom prst="rect">
            <a:avLst/>
          </a:prstGeom>
          <a:noFill/>
          <a:ln w="9525">
            <a:noFill/>
            <a:miter lim="800000"/>
            <a:headEnd/>
            <a:tailEnd/>
          </a:ln>
        </p:spPr>
        <p:txBody>
          <a:bodyPr>
            <a:spAutoFit/>
          </a:bodyPr>
          <a:lstStyle/>
          <a:p>
            <a:pPr algn="ctr"/>
            <a:r>
              <a:rPr lang="en-US" sz="2800" b="1">
                <a:solidFill>
                  <a:srgbClr val="FF0000"/>
                </a:solidFill>
              </a:rPr>
              <a:t>Resistive Plate Chambers (RPCs)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oter Placeholder 5"/>
          <p:cNvSpPr>
            <a:spLocks noGrp="1"/>
          </p:cNvSpPr>
          <p:nvPr>
            <p:ph type="ftr" sz="quarter" idx="11"/>
          </p:nvPr>
        </p:nvSpPr>
        <p:spPr>
          <a:noFill/>
        </p:spPr>
        <p:txBody>
          <a:bodyPr/>
          <a:lstStyle/>
          <a:p>
            <a:r>
              <a:rPr lang="en-US" smtClean="0"/>
              <a:t>W. Riegler/CERN</a:t>
            </a:r>
          </a:p>
        </p:txBody>
      </p:sp>
      <p:sp>
        <p:nvSpPr>
          <p:cNvPr id="27651" name="Slide Number Placeholder 4"/>
          <p:cNvSpPr>
            <a:spLocks noGrp="1"/>
          </p:cNvSpPr>
          <p:nvPr>
            <p:ph type="sldNum" sz="quarter" idx="12"/>
          </p:nvPr>
        </p:nvSpPr>
        <p:spPr>
          <a:noFill/>
        </p:spPr>
        <p:txBody>
          <a:bodyPr/>
          <a:lstStyle/>
          <a:p>
            <a:fld id="{A54E8501-3F83-46AA-9762-A7C98298F0FA}" type="slidenum">
              <a:rPr lang="en-US" smtClean="0"/>
              <a:pPr/>
              <a:t>3</a:t>
            </a:fld>
            <a:endParaRPr lang="en-US" smtClean="0"/>
          </a:p>
        </p:txBody>
      </p:sp>
      <p:sp>
        <p:nvSpPr>
          <p:cNvPr id="27652" name="Rectangle 19"/>
          <p:cNvSpPr>
            <a:spLocks noChangeArrowheads="1"/>
          </p:cNvSpPr>
          <p:nvPr/>
        </p:nvSpPr>
        <p:spPr bwMode="auto">
          <a:xfrm>
            <a:off x="228600" y="304800"/>
            <a:ext cx="8763000" cy="381000"/>
          </a:xfrm>
          <a:prstGeom prst="rect">
            <a:avLst/>
          </a:prstGeom>
          <a:noFill/>
          <a:ln w="9525">
            <a:noFill/>
            <a:miter lim="800000"/>
            <a:headEnd/>
            <a:tailEnd/>
          </a:ln>
        </p:spPr>
        <p:txBody>
          <a:bodyPr anchor="ctr"/>
          <a:lstStyle/>
          <a:p>
            <a:pPr algn="ctr"/>
            <a:r>
              <a:rPr lang="en-US" sz="2800" b="1">
                <a:solidFill>
                  <a:srgbClr val="FF0000"/>
                </a:solidFill>
              </a:rPr>
              <a:t>Gas Detectors with internal Electron Multiplication</a:t>
            </a:r>
          </a:p>
        </p:txBody>
      </p:sp>
      <p:grpSp>
        <p:nvGrpSpPr>
          <p:cNvPr id="2" name="Group 25"/>
          <p:cNvGrpSpPr>
            <a:grpSpLocks/>
          </p:cNvGrpSpPr>
          <p:nvPr/>
        </p:nvGrpSpPr>
        <p:grpSpPr bwMode="auto">
          <a:xfrm>
            <a:off x="4648200" y="3657600"/>
            <a:ext cx="3124200" cy="1447800"/>
            <a:chOff x="3657600" y="3962400"/>
            <a:chExt cx="3124200" cy="1447800"/>
          </a:xfrm>
        </p:grpSpPr>
        <p:grpSp>
          <p:nvGrpSpPr>
            <p:cNvPr id="3" name="Group 21"/>
            <p:cNvGrpSpPr>
              <a:grpSpLocks/>
            </p:cNvGrpSpPr>
            <p:nvPr/>
          </p:nvGrpSpPr>
          <p:grpSpPr bwMode="auto">
            <a:xfrm>
              <a:off x="3657600" y="3962400"/>
              <a:ext cx="3124200" cy="1447800"/>
              <a:chOff x="3505200" y="4191000"/>
              <a:chExt cx="2819400" cy="1447800"/>
            </a:xfrm>
          </p:grpSpPr>
          <p:sp>
            <p:nvSpPr>
              <p:cNvPr id="27665" name="Rectangle 6"/>
              <p:cNvSpPr>
                <a:spLocks noChangeArrowheads="1"/>
              </p:cNvSpPr>
              <p:nvPr/>
            </p:nvSpPr>
            <p:spPr bwMode="auto">
              <a:xfrm>
                <a:off x="3505200" y="4191000"/>
                <a:ext cx="2819400" cy="1447800"/>
              </a:xfrm>
              <a:prstGeom prst="rect">
                <a:avLst/>
              </a:prstGeom>
              <a:solidFill>
                <a:srgbClr val="EEEEEE"/>
              </a:solidFill>
              <a:ln w="9525">
                <a:noFill/>
                <a:miter lim="800000"/>
                <a:headEnd/>
                <a:tailEnd/>
              </a:ln>
            </p:spPr>
            <p:txBody>
              <a:bodyPr wrap="none" anchor="ctr"/>
              <a:lstStyle/>
              <a:p>
                <a:endParaRPr lang="en-US"/>
              </a:p>
            </p:txBody>
          </p:sp>
          <p:sp>
            <p:nvSpPr>
              <p:cNvPr id="27666" name="Line 7"/>
              <p:cNvSpPr>
                <a:spLocks noChangeShapeType="1"/>
              </p:cNvSpPr>
              <p:nvPr/>
            </p:nvSpPr>
            <p:spPr bwMode="auto">
              <a:xfrm>
                <a:off x="3505200" y="4191000"/>
                <a:ext cx="2819400" cy="0"/>
              </a:xfrm>
              <a:prstGeom prst="line">
                <a:avLst/>
              </a:prstGeom>
              <a:noFill/>
              <a:ln w="28575">
                <a:solidFill>
                  <a:schemeClr val="tx1"/>
                </a:solidFill>
                <a:round/>
                <a:headEnd/>
                <a:tailEnd/>
              </a:ln>
            </p:spPr>
            <p:txBody>
              <a:bodyPr wrap="none" anchor="ctr"/>
              <a:lstStyle/>
              <a:p>
                <a:endParaRPr lang="en-US"/>
              </a:p>
            </p:txBody>
          </p:sp>
          <p:sp>
            <p:nvSpPr>
              <p:cNvPr id="27667" name="Line 8"/>
              <p:cNvSpPr>
                <a:spLocks noChangeShapeType="1"/>
              </p:cNvSpPr>
              <p:nvPr/>
            </p:nvSpPr>
            <p:spPr bwMode="auto">
              <a:xfrm>
                <a:off x="3505200" y="5638800"/>
                <a:ext cx="2819400" cy="0"/>
              </a:xfrm>
              <a:prstGeom prst="line">
                <a:avLst/>
              </a:prstGeom>
              <a:noFill/>
              <a:ln w="28575">
                <a:solidFill>
                  <a:schemeClr val="tx1"/>
                </a:solidFill>
                <a:round/>
                <a:headEnd/>
                <a:tailEnd/>
              </a:ln>
            </p:spPr>
            <p:txBody>
              <a:bodyPr wrap="none" anchor="ctr"/>
              <a:lstStyle/>
              <a:p>
                <a:endParaRPr lang="en-US"/>
              </a:p>
            </p:txBody>
          </p:sp>
        </p:grpSp>
        <p:grpSp>
          <p:nvGrpSpPr>
            <p:cNvPr id="4" name="Group 38"/>
            <p:cNvGrpSpPr>
              <a:grpSpLocks/>
            </p:cNvGrpSpPr>
            <p:nvPr/>
          </p:nvGrpSpPr>
          <p:grpSpPr bwMode="auto">
            <a:xfrm rot="10800000">
              <a:off x="4038600" y="4419600"/>
              <a:ext cx="730430" cy="621563"/>
              <a:chOff x="1370806" y="4724400"/>
              <a:chExt cx="611982" cy="457994"/>
            </a:xfrm>
          </p:grpSpPr>
          <p:cxnSp>
            <p:nvCxnSpPr>
              <p:cNvPr id="14" name="Straight Arrow Connector 13"/>
              <p:cNvCxnSpPr/>
              <p:nvPr/>
            </p:nvCxnSpPr>
            <p:spPr>
              <a:xfrm rot="5400000">
                <a:off x="1172199" y="4965913"/>
                <a:ext cx="457367" cy="133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5" name="Straight Arrow Connector 14"/>
              <p:cNvCxnSpPr/>
              <p:nvPr/>
            </p:nvCxnSpPr>
            <p:spPr>
              <a:xfrm rot="5400000">
                <a:off x="1325158" y="4964742"/>
                <a:ext cx="457368" cy="133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6" name="Straight Arrow Connector 15"/>
              <p:cNvCxnSpPr/>
              <p:nvPr/>
            </p:nvCxnSpPr>
            <p:spPr>
              <a:xfrm rot="5400000">
                <a:off x="1478115" y="4964743"/>
                <a:ext cx="457368" cy="133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7" name="Straight Arrow Connector 16"/>
              <p:cNvCxnSpPr/>
              <p:nvPr/>
            </p:nvCxnSpPr>
            <p:spPr>
              <a:xfrm rot="5400000">
                <a:off x="1629743" y="4964743"/>
                <a:ext cx="457368" cy="133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8" name="Straight Arrow Connector 17"/>
              <p:cNvCxnSpPr/>
              <p:nvPr/>
            </p:nvCxnSpPr>
            <p:spPr>
              <a:xfrm rot="5400000">
                <a:off x="1782701" y="4964742"/>
                <a:ext cx="457368" cy="133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grpSp>
        <p:pic>
          <p:nvPicPr>
            <p:cNvPr id="27657" name="Picture 7"/>
            <p:cNvPicPr>
              <a:picLocks noChangeAspect="1" noChangeArrowheads="1"/>
            </p:cNvPicPr>
            <p:nvPr/>
          </p:nvPicPr>
          <p:blipFill>
            <a:blip r:embed="rId2" cstate="print"/>
            <a:srcRect/>
            <a:stretch>
              <a:fillRect/>
            </a:stretch>
          </p:blipFill>
          <p:spPr bwMode="auto">
            <a:xfrm>
              <a:off x="5161211" y="4267200"/>
              <a:ext cx="401389" cy="924646"/>
            </a:xfrm>
            <a:prstGeom prst="rect">
              <a:avLst/>
            </a:prstGeom>
            <a:noFill/>
            <a:ln w="9525">
              <a:noFill/>
              <a:miter lim="800000"/>
              <a:headEnd/>
              <a:tailEnd/>
            </a:ln>
          </p:spPr>
        </p:pic>
        <p:sp>
          <p:nvSpPr>
            <p:cNvPr id="27658" name="TextBox 18"/>
            <p:cNvSpPr txBox="1">
              <a:spLocks noChangeArrowheads="1"/>
            </p:cNvSpPr>
            <p:nvPr/>
          </p:nvSpPr>
          <p:spPr bwMode="auto">
            <a:xfrm>
              <a:off x="3657600" y="4648200"/>
              <a:ext cx="338554" cy="369332"/>
            </a:xfrm>
            <a:prstGeom prst="rect">
              <a:avLst/>
            </a:prstGeom>
            <a:noFill/>
            <a:ln w="9525">
              <a:noFill/>
              <a:miter lim="800000"/>
              <a:headEnd/>
              <a:tailEnd/>
            </a:ln>
          </p:spPr>
          <p:txBody>
            <a:bodyPr wrap="none">
              <a:spAutoFit/>
            </a:bodyPr>
            <a:lstStyle/>
            <a:p>
              <a:r>
                <a:rPr lang="en-US"/>
                <a:t>E</a:t>
              </a:r>
            </a:p>
          </p:txBody>
        </p:sp>
        <p:sp>
          <p:nvSpPr>
            <p:cNvPr id="27659" name="TextBox 19"/>
            <p:cNvSpPr txBox="1">
              <a:spLocks noChangeArrowheads="1"/>
            </p:cNvSpPr>
            <p:nvPr/>
          </p:nvSpPr>
          <p:spPr bwMode="auto">
            <a:xfrm>
              <a:off x="5545564" y="4365171"/>
              <a:ext cx="1236236" cy="923330"/>
            </a:xfrm>
            <a:prstGeom prst="rect">
              <a:avLst/>
            </a:prstGeom>
            <a:noFill/>
            <a:ln w="9525">
              <a:noFill/>
              <a:miter lim="800000"/>
              <a:headEnd/>
              <a:tailEnd/>
            </a:ln>
          </p:spPr>
          <p:txBody>
            <a:bodyPr wrap="none">
              <a:spAutoFit/>
            </a:bodyPr>
            <a:lstStyle/>
            <a:p>
              <a:r>
                <a:rPr lang="en-US" b="1">
                  <a:solidFill>
                    <a:srgbClr val="FF0000"/>
                  </a:solidFill>
                </a:rPr>
                <a:t>Ions</a:t>
              </a:r>
            </a:p>
            <a:p>
              <a:endParaRPr lang="en-US" b="1">
                <a:solidFill>
                  <a:srgbClr val="FF0000"/>
                </a:solidFill>
              </a:endParaRPr>
            </a:p>
            <a:p>
              <a:r>
                <a:rPr lang="en-US" b="1">
                  <a:solidFill>
                    <a:srgbClr val="00269E"/>
                  </a:solidFill>
                </a:rPr>
                <a:t>Electrons</a:t>
              </a:r>
            </a:p>
          </p:txBody>
        </p:sp>
      </p:grpSp>
      <p:sp>
        <p:nvSpPr>
          <p:cNvPr id="27654" name="TextBox 24"/>
          <p:cNvSpPr txBox="1">
            <a:spLocks noChangeArrowheads="1"/>
          </p:cNvSpPr>
          <p:nvPr/>
        </p:nvSpPr>
        <p:spPr bwMode="auto">
          <a:xfrm>
            <a:off x="457200" y="1143000"/>
            <a:ext cx="7772400" cy="4954588"/>
          </a:xfrm>
          <a:prstGeom prst="rect">
            <a:avLst/>
          </a:prstGeom>
          <a:noFill/>
          <a:ln w="9525">
            <a:noFill/>
            <a:miter lim="800000"/>
            <a:headEnd/>
            <a:tailEnd/>
          </a:ln>
        </p:spPr>
        <p:txBody>
          <a:bodyPr>
            <a:spAutoFit/>
          </a:bodyPr>
          <a:lstStyle/>
          <a:p>
            <a:r>
              <a:rPr lang="en-US" b="1">
                <a:solidFill>
                  <a:srgbClr val="002060"/>
                </a:solidFill>
              </a:rPr>
              <a:t>Principle:</a:t>
            </a:r>
            <a:r>
              <a:rPr lang="en-US" b="1">
                <a:solidFill>
                  <a:srgbClr val="009900"/>
                </a:solidFill>
              </a:rPr>
              <a:t> At sufficiently high electric fields (100kV/cm) the electrons gain energy in excess of the ionization energy </a:t>
            </a:r>
            <a:r>
              <a:rPr lang="en-US" b="1">
                <a:solidFill>
                  <a:srgbClr val="009900"/>
                </a:solidFill>
                <a:sym typeface="Wingdings" pitchFamily="2" charset="2"/>
              </a:rPr>
              <a:t> secondary ionzation etc. etc. </a:t>
            </a:r>
          </a:p>
          <a:p>
            <a:endParaRPr lang="en-US" b="1">
              <a:solidFill>
                <a:srgbClr val="009900"/>
              </a:solidFill>
              <a:cs typeface="Times New Roman" pitchFamily="18" charset="0"/>
              <a:sym typeface="Wingdings" pitchFamily="2" charset="2"/>
            </a:endParaRPr>
          </a:p>
          <a:p>
            <a:pPr marL="0" lvl="1"/>
            <a:r>
              <a:rPr lang="en-US" b="1">
                <a:solidFill>
                  <a:srgbClr val="009900"/>
                </a:solidFill>
                <a:cs typeface="Times New Roman" pitchFamily="18" charset="0"/>
              </a:rPr>
              <a:t>dN = N </a:t>
            </a:r>
            <a:r>
              <a:rPr lang="el-GR" b="1">
                <a:solidFill>
                  <a:srgbClr val="009900"/>
                </a:solidFill>
                <a:cs typeface="Times New Roman" pitchFamily="18" charset="0"/>
              </a:rPr>
              <a:t>α</a:t>
            </a:r>
            <a:r>
              <a:rPr lang="en-US" b="1">
                <a:solidFill>
                  <a:srgbClr val="009900"/>
                </a:solidFill>
                <a:cs typeface="Times New Roman" pitchFamily="18" charset="0"/>
              </a:rPr>
              <a:t> dx</a:t>
            </a:r>
            <a:r>
              <a:rPr lang="en-US" b="1">
                <a:solidFill>
                  <a:srgbClr val="000000"/>
                </a:solidFill>
                <a:cs typeface="Times New Roman" pitchFamily="18" charset="0"/>
              </a:rPr>
              <a:t>       	  	</a:t>
            </a:r>
            <a:r>
              <a:rPr lang="el-GR" b="1">
                <a:solidFill>
                  <a:srgbClr val="002060"/>
                </a:solidFill>
                <a:cs typeface="Times New Roman" pitchFamily="18" charset="0"/>
              </a:rPr>
              <a:t>α</a:t>
            </a:r>
            <a:r>
              <a:rPr lang="en-US" b="1">
                <a:solidFill>
                  <a:srgbClr val="002060"/>
                </a:solidFill>
                <a:cs typeface="Times New Roman" pitchFamily="18" charset="0"/>
              </a:rPr>
              <a:t>…Townsend Coefficient</a:t>
            </a:r>
          </a:p>
          <a:p>
            <a:pPr marL="0" lvl="1"/>
            <a:endParaRPr lang="en-US" b="1">
              <a:solidFill>
                <a:srgbClr val="002060"/>
              </a:solidFill>
              <a:cs typeface="Times New Roman" pitchFamily="18" charset="0"/>
            </a:endParaRPr>
          </a:p>
          <a:p>
            <a:pPr marL="0" lvl="1"/>
            <a:r>
              <a:rPr lang="en-US" b="1">
                <a:solidFill>
                  <a:srgbClr val="009900"/>
                </a:solidFill>
                <a:cs typeface="Times New Roman" pitchFamily="18" charset="0"/>
              </a:rPr>
              <a:t>N(x)  = N</a:t>
            </a:r>
            <a:r>
              <a:rPr lang="en-US" b="1" baseline="-25000">
                <a:solidFill>
                  <a:srgbClr val="009900"/>
                </a:solidFill>
                <a:cs typeface="Times New Roman" pitchFamily="18" charset="0"/>
              </a:rPr>
              <a:t>0</a:t>
            </a:r>
            <a:r>
              <a:rPr lang="en-US" b="1">
                <a:solidFill>
                  <a:srgbClr val="009900"/>
                </a:solidFill>
                <a:cs typeface="Times New Roman" pitchFamily="18" charset="0"/>
              </a:rPr>
              <a:t> exp (</a:t>
            </a:r>
            <a:r>
              <a:rPr lang="el-GR" b="1">
                <a:solidFill>
                  <a:srgbClr val="009900"/>
                </a:solidFill>
                <a:cs typeface="Times New Roman" pitchFamily="18" charset="0"/>
              </a:rPr>
              <a:t>α</a:t>
            </a:r>
            <a:r>
              <a:rPr lang="en-US" b="1">
                <a:solidFill>
                  <a:srgbClr val="009900"/>
                </a:solidFill>
                <a:cs typeface="Times New Roman" pitchFamily="18" charset="0"/>
              </a:rPr>
              <a:t>x)</a:t>
            </a:r>
            <a:r>
              <a:rPr lang="en-US" b="1">
                <a:solidFill>
                  <a:srgbClr val="000000"/>
                </a:solidFill>
                <a:cs typeface="Times New Roman" pitchFamily="18" charset="0"/>
              </a:rPr>
              <a:t> 	</a:t>
            </a:r>
            <a:r>
              <a:rPr lang="en-US" b="1">
                <a:solidFill>
                  <a:srgbClr val="002060"/>
                </a:solidFill>
                <a:cs typeface="Times New Roman" pitchFamily="18" charset="0"/>
              </a:rPr>
              <a:t>N/ N</a:t>
            </a:r>
            <a:r>
              <a:rPr lang="en-US" b="1" baseline="-25000">
                <a:solidFill>
                  <a:srgbClr val="002060"/>
                </a:solidFill>
                <a:cs typeface="Times New Roman" pitchFamily="18" charset="0"/>
              </a:rPr>
              <a:t>0</a:t>
            </a:r>
            <a:r>
              <a:rPr lang="en-US" b="1">
                <a:solidFill>
                  <a:srgbClr val="002060"/>
                </a:solidFill>
                <a:cs typeface="Times New Roman" pitchFamily="18" charset="0"/>
              </a:rPr>
              <a:t> = A (Amplification, Gas Gain)</a:t>
            </a:r>
          </a:p>
          <a:p>
            <a:pPr marL="0" lvl="1"/>
            <a:endParaRPr lang="en-US" b="1">
              <a:solidFill>
                <a:srgbClr val="002060"/>
              </a:solidFill>
              <a:cs typeface="Times New Roman" pitchFamily="18" charset="0"/>
            </a:endParaRPr>
          </a:p>
          <a:p>
            <a:pPr marL="0" lvl="1"/>
            <a:endParaRPr lang="en-US" b="1">
              <a:solidFill>
                <a:srgbClr val="002060"/>
              </a:solidFill>
              <a:cs typeface="Times New Roman" pitchFamily="18" charset="0"/>
            </a:endParaRPr>
          </a:p>
          <a:p>
            <a:pPr marL="0" lvl="1"/>
            <a:endParaRPr lang="en-US" b="1">
              <a:solidFill>
                <a:srgbClr val="002060"/>
              </a:solidFill>
              <a:cs typeface="Times New Roman" pitchFamily="18" charset="0"/>
            </a:endParaRPr>
          </a:p>
          <a:p>
            <a:pPr marL="0" lvl="1"/>
            <a:r>
              <a:rPr lang="en-US" sz="1600" b="1">
                <a:solidFill>
                  <a:srgbClr val="002060"/>
                </a:solidFill>
                <a:cs typeface="Times New Roman" pitchFamily="18" charset="0"/>
              </a:rPr>
              <a:t>Avalanche in a homogeneous field:</a:t>
            </a:r>
          </a:p>
          <a:p>
            <a:pPr marL="0" lvl="1"/>
            <a:endParaRPr lang="en-US" sz="1600" b="1">
              <a:solidFill>
                <a:srgbClr val="002060"/>
              </a:solidFill>
              <a:cs typeface="Times New Roman" pitchFamily="18" charset="0"/>
            </a:endParaRPr>
          </a:p>
          <a:p>
            <a:pPr marL="0" lvl="1"/>
            <a:r>
              <a:rPr lang="en-US" sz="1600" b="1">
                <a:solidFill>
                  <a:srgbClr val="009900"/>
                </a:solidFill>
                <a:cs typeface="Times New Roman" pitchFamily="18" charset="0"/>
              </a:rPr>
              <a:t>Problem: High field on electrode surface</a:t>
            </a:r>
          </a:p>
          <a:p>
            <a:pPr marL="0" lvl="1"/>
            <a:r>
              <a:rPr lang="en-US" sz="1600" b="1">
                <a:solidFill>
                  <a:srgbClr val="009900"/>
                </a:solidFill>
                <a:cs typeface="Times New Roman" pitchFamily="18" charset="0"/>
                <a:sym typeface="Wingdings" pitchFamily="2" charset="2"/>
              </a:rPr>
              <a:t> breakdown</a:t>
            </a:r>
            <a:endParaRPr lang="en-US" sz="1600" b="1">
              <a:solidFill>
                <a:srgbClr val="009900"/>
              </a:solidFill>
              <a:cs typeface="Times New Roman" pitchFamily="18" charset="0"/>
            </a:endParaRPr>
          </a:p>
          <a:p>
            <a:pPr marL="0" lvl="1"/>
            <a:endParaRPr lang="en-US" b="1">
              <a:solidFill>
                <a:srgbClr val="002060"/>
              </a:solidFill>
              <a:cs typeface="Times New Roman" pitchFamily="18" charset="0"/>
            </a:endParaRPr>
          </a:p>
          <a:p>
            <a:pPr marL="0" lvl="1"/>
            <a:endParaRPr lang="en-US" b="1">
              <a:solidFill>
                <a:srgbClr val="002060"/>
              </a:solidFill>
              <a:cs typeface="Times New Roman" pitchFamily="18" charset="0"/>
            </a:endParaRPr>
          </a:p>
          <a:p>
            <a:pPr marL="0" lvl="1"/>
            <a:endParaRPr lang="en-US" b="1">
              <a:solidFill>
                <a:srgbClr val="002060"/>
              </a:solidFill>
              <a:cs typeface="Times New Roman" pitchFamily="18" charset="0"/>
            </a:endParaRPr>
          </a:p>
          <a:p>
            <a:pPr marL="0" lvl="1"/>
            <a:r>
              <a:rPr lang="en-US" b="1">
                <a:solidFill>
                  <a:srgbClr val="002060"/>
                </a:solidFill>
                <a:cs typeface="Times New Roman" pitchFamily="18" charset="0"/>
              </a:rPr>
              <a:t>In an inhomogeneous Field: </a:t>
            </a:r>
            <a:r>
              <a:rPr lang="el-GR" b="1">
                <a:solidFill>
                  <a:srgbClr val="009900"/>
                </a:solidFill>
                <a:cs typeface="Times New Roman" pitchFamily="18" charset="0"/>
              </a:rPr>
              <a:t>α</a:t>
            </a:r>
            <a:r>
              <a:rPr lang="en-US" b="1">
                <a:solidFill>
                  <a:srgbClr val="009900"/>
                </a:solidFill>
                <a:cs typeface="Times New Roman" pitchFamily="18" charset="0"/>
              </a:rPr>
              <a:t>(E) </a:t>
            </a:r>
            <a:r>
              <a:rPr lang="en-US" b="1">
                <a:solidFill>
                  <a:srgbClr val="009900"/>
                </a:solidFill>
                <a:cs typeface="Times New Roman" pitchFamily="18" charset="0"/>
                <a:sym typeface="Wingdings" pitchFamily="2" charset="2"/>
              </a:rPr>
              <a:t></a:t>
            </a:r>
            <a:r>
              <a:rPr lang="en-US" b="1">
                <a:solidFill>
                  <a:srgbClr val="009900"/>
                </a:solidFill>
                <a:cs typeface="Times New Roman" pitchFamily="18" charset="0"/>
              </a:rPr>
              <a:t>  N(x)  = N</a:t>
            </a:r>
            <a:r>
              <a:rPr lang="en-US" b="1" baseline="-25000">
                <a:solidFill>
                  <a:srgbClr val="009900"/>
                </a:solidFill>
                <a:cs typeface="Times New Roman" pitchFamily="18" charset="0"/>
              </a:rPr>
              <a:t>0</a:t>
            </a:r>
            <a:r>
              <a:rPr lang="en-US" b="1">
                <a:solidFill>
                  <a:srgbClr val="009900"/>
                </a:solidFill>
                <a:cs typeface="Times New Roman" pitchFamily="18" charset="0"/>
              </a:rPr>
              <a:t> exp [</a:t>
            </a:r>
            <a:r>
              <a:rPr lang="en-US" b="1">
                <a:solidFill>
                  <a:srgbClr val="009900"/>
                </a:solidFill>
                <a:cs typeface="Times New Roman" pitchFamily="18" charset="0"/>
                <a:sym typeface="Mathematica1" pitchFamily="2" charset="2"/>
              </a:rPr>
              <a:t></a:t>
            </a:r>
            <a:r>
              <a:rPr lang="el-GR" b="1">
                <a:solidFill>
                  <a:srgbClr val="009900"/>
                </a:solidFill>
                <a:cs typeface="Times New Roman" pitchFamily="18" charset="0"/>
              </a:rPr>
              <a:t>α</a:t>
            </a:r>
            <a:r>
              <a:rPr lang="en-US" b="1">
                <a:solidFill>
                  <a:srgbClr val="009900"/>
                </a:solidFill>
                <a:cs typeface="Times New Roman" pitchFamily="18" charset="0"/>
              </a:rPr>
              <a:t>(E(x’))dx’]  </a:t>
            </a:r>
            <a:r>
              <a:rPr lang="en-US" b="1">
                <a:solidFill>
                  <a:srgbClr val="000000"/>
                </a:solidFill>
                <a:cs typeface="Times New Roman" pitchFamily="18" charset="0"/>
              </a:rPr>
              <a:t> </a:t>
            </a:r>
            <a:endParaRPr lang="en-US" b="1">
              <a:solidFill>
                <a:srgbClr val="002060"/>
              </a:solidFill>
              <a:cs typeface="Times New Roman"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85"/>
          <p:cNvGrpSpPr>
            <a:grpSpLocks/>
          </p:cNvGrpSpPr>
          <p:nvPr/>
        </p:nvGrpSpPr>
        <p:grpSpPr bwMode="auto">
          <a:xfrm>
            <a:off x="76200" y="685800"/>
            <a:ext cx="5999163" cy="5759450"/>
            <a:chOff x="0" y="869950"/>
            <a:chExt cx="5999163" cy="5759450"/>
          </a:xfrm>
        </p:grpSpPr>
        <p:pic>
          <p:nvPicPr>
            <p:cNvPr id="55303" name="Picture 4"/>
            <p:cNvPicPr>
              <a:picLocks noChangeAspect="1" noChangeArrowheads="1"/>
            </p:cNvPicPr>
            <p:nvPr/>
          </p:nvPicPr>
          <p:blipFill>
            <a:blip r:embed="rId2" cstate="print"/>
            <a:srcRect/>
            <a:stretch>
              <a:fillRect/>
            </a:stretch>
          </p:blipFill>
          <p:spPr bwMode="auto">
            <a:xfrm>
              <a:off x="1554163" y="1970088"/>
              <a:ext cx="2873375" cy="66675"/>
            </a:xfrm>
            <a:prstGeom prst="rect">
              <a:avLst/>
            </a:prstGeom>
            <a:noFill/>
            <a:ln w="9525">
              <a:noFill/>
              <a:miter lim="800000"/>
              <a:headEnd/>
              <a:tailEnd/>
            </a:ln>
          </p:spPr>
        </p:pic>
        <p:sp>
          <p:nvSpPr>
            <p:cNvPr id="55304" name="Freeform 5"/>
            <p:cNvSpPr>
              <a:spLocks noChangeAspect="1"/>
            </p:cNvSpPr>
            <p:nvPr/>
          </p:nvSpPr>
          <p:spPr bwMode="auto">
            <a:xfrm>
              <a:off x="3106738" y="4416425"/>
              <a:ext cx="107950" cy="49213"/>
            </a:xfrm>
            <a:custGeom>
              <a:avLst/>
              <a:gdLst>
                <a:gd name="T0" fmla="*/ 2147483647 w 82"/>
                <a:gd name="T1" fmla="*/ 2147483647 h 40"/>
                <a:gd name="T2" fmla="*/ 2147483647 w 82"/>
                <a:gd name="T3" fmla="*/ 2147483647 h 40"/>
                <a:gd name="T4" fmla="*/ 2147483647 w 82"/>
                <a:gd name="T5" fmla="*/ 2147483647 h 40"/>
                <a:gd name="T6" fmla="*/ 0 w 82"/>
                <a:gd name="T7" fmla="*/ 2147483647 h 40"/>
                <a:gd name="T8" fmla="*/ 2147483647 w 82"/>
                <a:gd name="T9" fmla="*/ 2147483647 h 40"/>
                <a:gd name="T10" fmla="*/ 2147483647 w 82"/>
                <a:gd name="T11" fmla="*/ 2147483647 h 40"/>
                <a:gd name="T12" fmla="*/ 2147483647 w 82"/>
                <a:gd name="T13" fmla="*/ 2147483647 h 40"/>
                <a:gd name="T14" fmla="*/ 2147483647 w 82"/>
                <a:gd name="T15" fmla="*/ 2147483647 h 40"/>
                <a:gd name="T16" fmla="*/ 2147483647 w 82"/>
                <a:gd name="T17" fmla="*/ 2147483647 h 40"/>
                <a:gd name="T18" fmla="*/ 2147483647 w 82"/>
                <a:gd name="T19" fmla="*/ 2147483647 h 40"/>
                <a:gd name="T20" fmla="*/ 2147483647 w 82"/>
                <a:gd name="T21" fmla="*/ 2147483647 h 40"/>
                <a:gd name="T22" fmla="*/ 2147483647 w 82"/>
                <a:gd name="T23" fmla="*/ 2147483647 h 40"/>
                <a:gd name="T24" fmla="*/ 2147483647 w 82"/>
                <a:gd name="T25" fmla="*/ 2147483647 h 40"/>
                <a:gd name="T26" fmla="*/ 2147483647 w 82"/>
                <a:gd name="T27" fmla="*/ 0 h 40"/>
                <a:gd name="T28" fmla="*/ 2147483647 w 82"/>
                <a:gd name="T29" fmla="*/ 2147483647 h 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2"/>
                <a:gd name="T46" fmla="*/ 0 h 40"/>
                <a:gd name="T47" fmla="*/ 82 w 82"/>
                <a:gd name="T48" fmla="*/ 40 h 4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2" h="40">
                  <a:moveTo>
                    <a:pt x="68" y="4"/>
                  </a:moveTo>
                  <a:lnTo>
                    <a:pt x="82" y="4"/>
                  </a:lnTo>
                  <a:lnTo>
                    <a:pt x="82" y="40"/>
                  </a:lnTo>
                  <a:lnTo>
                    <a:pt x="0" y="40"/>
                  </a:lnTo>
                  <a:lnTo>
                    <a:pt x="8" y="30"/>
                  </a:lnTo>
                  <a:lnTo>
                    <a:pt x="10" y="28"/>
                  </a:lnTo>
                  <a:lnTo>
                    <a:pt x="14" y="28"/>
                  </a:lnTo>
                  <a:lnTo>
                    <a:pt x="22" y="28"/>
                  </a:lnTo>
                  <a:lnTo>
                    <a:pt x="24" y="26"/>
                  </a:lnTo>
                  <a:lnTo>
                    <a:pt x="28" y="22"/>
                  </a:lnTo>
                  <a:lnTo>
                    <a:pt x="36" y="14"/>
                  </a:lnTo>
                  <a:lnTo>
                    <a:pt x="46" y="4"/>
                  </a:lnTo>
                  <a:lnTo>
                    <a:pt x="48" y="4"/>
                  </a:lnTo>
                  <a:lnTo>
                    <a:pt x="54" y="0"/>
                  </a:lnTo>
                  <a:lnTo>
                    <a:pt x="68" y="4"/>
                  </a:lnTo>
                  <a:close/>
                </a:path>
              </a:pathLst>
            </a:custGeom>
            <a:solidFill>
              <a:srgbClr val="CCCCCC"/>
            </a:solidFill>
            <a:ln w="9525">
              <a:noFill/>
              <a:round/>
              <a:headEnd/>
              <a:tailEnd/>
            </a:ln>
          </p:spPr>
          <p:txBody>
            <a:bodyPr/>
            <a:lstStyle/>
            <a:p>
              <a:endParaRPr lang="en-US"/>
            </a:p>
          </p:txBody>
        </p:sp>
        <p:sp>
          <p:nvSpPr>
            <p:cNvPr id="55305" name="Freeform 6"/>
            <p:cNvSpPr>
              <a:spLocks noChangeAspect="1"/>
            </p:cNvSpPr>
            <p:nvPr/>
          </p:nvSpPr>
          <p:spPr bwMode="auto">
            <a:xfrm>
              <a:off x="3106738" y="4416425"/>
              <a:ext cx="107950" cy="49213"/>
            </a:xfrm>
            <a:custGeom>
              <a:avLst/>
              <a:gdLst>
                <a:gd name="T0" fmla="*/ 2147483647 w 82"/>
                <a:gd name="T1" fmla="*/ 2147483647 h 40"/>
                <a:gd name="T2" fmla="*/ 2147483647 w 82"/>
                <a:gd name="T3" fmla="*/ 2147483647 h 40"/>
                <a:gd name="T4" fmla="*/ 2147483647 w 82"/>
                <a:gd name="T5" fmla="*/ 2147483647 h 40"/>
                <a:gd name="T6" fmla="*/ 0 w 82"/>
                <a:gd name="T7" fmla="*/ 2147483647 h 40"/>
                <a:gd name="T8" fmla="*/ 2147483647 w 82"/>
                <a:gd name="T9" fmla="*/ 2147483647 h 40"/>
                <a:gd name="T10" fmla="*/ 2147483647 w 82"/>
                <a:gd name="T11" fmla="*/ 2147483647 h 40"/>
                <a:gd name="T12" fmla="*/ 2147483647 w 82"/>
                <a:gd name="T13" fmla="*/ 2147483647 h 40"/>
                <a:gd name="T14" fmla="*/ 2147483647 w 82"/>
                <a:gd name="T15" fmla="*/ 2147483647 h 40"/>
                <a:gd name="T16" fmla="*/ 2147483647 w 82"/>
                <a:gd name="T17" fmla="*/ 2147483647 h 40"/>
                <a:gd name="T18" fmla="*/ 2147483647 w 82"/>
                <a:gd name="T19" fmla="*/ 2147483647 h 40"/>
                <a:gd name="T20" fmla="*/ 2147483647 w 82"/>
                <a:gd name="T21" fmla="*/ 2147483647 h 40"/>
                <a:gd name="T22" fmla="*/ 2147483647 w 82"/>
                <a:gd name="T23" fmla="*/ 2147483647 h 40"/>
                <a:gd name="T24" fmla="*/ 2147483647 w 82"/>
                <a:gd name="T25" fmla="*/ 2147483647 h 40"/>
                <a:gd name="T26" fmla="*/ 2147483647 w 82"/>
                <a:gd name="T27" fmla="*/ 0 h 40"/>
                <a:gd name="T28" fmla="*/ 2147483647 w 82"/>
                <a:gd name="T29" fmla="*/ 2147483647 h 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2"/>
                <a:gd name="T46" fmla="*/ 0 h 40"/>
                <a:gd name="T47" fmla="*/ 82 w 82"/>
                <a:gd name="T48" fmla="*/ 40 h 4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2" h="40">
                  <a:moveTo>
                    <a:pt x="68" y="4"/>
                  </a:moveTo>
                  <a:lnTo>
                    <a:pt x="82" y="4"/>
                  </a:lnTo>
                  <a:lnTo>
                    <a:pt x="82" y="40"/>
                  </a:lnTo>
                  <a:lnTo>
                    <a:pt x="0" y="40"/>
                  </a:lnTo>
                  <a:lnTo>
                    <a:pt x="8" y="30"/>
                  </a:lnTo>
                  <a:lnTo>
                    <a:pt x="10" y="28"/>
                  </a:lnTo>
                  <a:lnTo>
                    <a:pt x="14" y="28"/>
                  </a:lnTo>
                  <a:lnTo>
                    <a:pt x="22" y="28"/>
                  </a:lnTo>
                  <a:lnTo>
                    <a:pt x="24" y="26"/>
                  </a:lnTo>
                  <a:lnTo>
                    <a:pt x="28" y="22"/>
                  </a:lnTo>
                  <a:lnTo>
                    <a:pt x="36" y="14"/>
                  </a:lnTo>
                  <a:lnTo>
                    <a:pt x="46" y="4"/>
                  </a:lnTo>
                  <a:lnTo>
                    <a:pt x="48" y="4"/>
                  </a:lnTo>
                  <a:lnTo>
                    <a:pt x="54" y="0"/>
                  </a:lnTo>
                  <a:lnTo>
                    <a:pt x="68" y="4"/>
                  </a:lnTo>
                  <a:close/>
                </a:path>
              </a:pathLst>
            </a:custGeom>
            <a:noFill/>
            <a:ln w="3175">
              <a:solidFill>
                <a:srgbClr val="000000"/>
              </a:solidFill>
              <a:round/>
              <a:headEnd/>
              <a:tailEnd/>
            </a:ln>
          </p:spPr>
          <p:txBody>
            <a:bodyPr/>
            <a:lstStyle/>
            <a:p>
              <a:endParaRPr lang="en-US"/>
            </a:p>
          </p:txBody>
        </p:sp>
        <p:sp>
          <p:nvSpPr>
            <p:cNvPr id="55306" name="Freeform 7"/>
            <p:cNvSpPr>
              <a:spLocks noChangeAspect="1"/>
            </p:cNvSpPr>
            <p:nvPr/>
          </p:nvSpPr>
          <p:spPr bwMode="auto">
            <a:xfrm>
              <a:off x="3133725" y="4914900"/>
              <a:ext cx="80963" cy="42863"/>
            </a:xfrm>
            <a:custGeom>
              <a:avLst/>
              <a:gdLst>
                <a:gd name="T0" fmla="*/ 2147483647 w 62"/>
                <a:gd name="T1" fmla="*/ 2147483647 h 34"/>
                <a:gd name="T2" fmla="*/ 2147483647 w 62"/>
                <a:gd name="T3" fmla="*/ 0 h 34"/>
                <a:gd name="T4" fmla="*/ 2147483647 w 62"/>
                <a:gd name="T5" fmla="*/ 2147483647 h 34"/>
                <a:gd name="T6" fmla="*/ 0 w 62"/>
                <a:gd name="T7" fmla="*/ 2147483647 h 34"/>
                <a:gd name="T8" fmla="*/ 2147483647 w 62"/>
                <a:gd name="T9" fmla="*/ 2147483647 h 34"/>
                <a:gd name="T10" fmla="*/ 2147483647 w 62"/>
                <a:gd name="T11" fmla="*/ 2147483647 h 34"/>
                <a:gd name="T12" fmla="*/ 2147483647 w 62"/>
                <a:gd name="T13" fmla="*/ 2147483647 h 34"/>
                <a:gd name="T14" fmla="*/ 0 w 62"/>
                <a:gd name="T15" fmla="*/ 2147483647 h 34"/>
                <a:gd name="T16" fmla="*/ 2147483647 w 62"/>
                <a:gd name="T17" fmla="*/ 2147483647 h 34"/>
                <a:gd name="T18" fmla="*/ 2147483647 w 62"/>
                <a:gd name="T19" fmla="*/ 2147483647 h 34"/>
                <a:gd name="T20" fmla="*/ 2147483647 w 62"/>
                <a:gd name="T21" fmla="*/ 2147483647 h 34"/>
                <a:gd name="T22" fmla="*/ 2147483647 w 62"/>
                <a:gd name="T23" fmla="*/ 2147483647 h 34"/>
                <a:gd name="T24" fmla="*/ 2147483647 w 62"/>
                <a:gd name="T25" fmla="*/ 2147483647 h 34"/>
                <a:gd name="T26" fmla="*/ 2147483647 w 62"/>
                <a:gd name="T27" fmla="*/ 2147483647 h 34"/>
                <a:gd name="T28" fmla="*/ 2147483647 w 62"/>
                <a:gd name="T29" fmla="*/ 2147483647 h 3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2"/>
                <a:gd name="T46" fmla="*/ 0 h 34"/>
                <a:gd name="T47" fmla="*/ 62 w 62"/>
                <a:gd name="T48" fmla="*/ 34 h 3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2" h="34">
                  <a:moveTo>
                    <a:pt x="48" y="2"/>
                  </a:moveTo>
                  <a:lnTo>
                    <a:pt x="62" y="0"/>
                  </a:lnTo>
                  <a:lnTo>
                    <a:pt x="62" y="34"/>
                  </a:lnTo>
                  <a:lnTo>
                    <a:pt x="0" y="34"/>
                  </a:lnTo>
                  <a:lnTo>
                    <a:pt x="4" y="30"/>
                  </a:lnTo>
                  <a:lnTo>
                    <a:pt x="2" y="30"/>
                  </a:lnTo>
                  <a:lnTo>
                    <a:pt x="2" y="28"/>
                  </a:lnTo>
                  <a:lnTo>
                    <a:pt x="0" y="26"/>
                  </a:lnTo>
                  <a:lnTo>
                    <a:pt x="2" y="22"/>
                  </a:lnTo>
                  <a:lnTo>
                    <a:pt x="6" y="22"/>
                  </a:lnTo>
                  <a:lnTo>
                    <a:pt x="16" y="14"/>
                  </a:lnTo>
                  <a:lnTo>
                    <a:pt x="22" y="8"/>
                  </a:lnTo>
                  <a:lnTo>
                    <a:pt x="24" y="8"/>
                  </a:lnTo>
                  <a:lnTo>
                    <a:pt x="34" y="2"/>
                  </a:lnTo>
                  <a:lnTo>
                    <a:pt x="48" y="2"/>
                  </a:lnTo>
                  <a:close/>
                </a:path>
              </a:pathLst>
            </a:custGeom>
            <a:solidFill>
              <a:srgbClr val="CCCCCC"/>
            </a:solidFill>
            <a:ln w="9525">
              <a:noFill/>
              <a:round/>
              <a:headEnd/>
              <a:tailEnd/>
            </a:ln>
          </p:spPr>
          <p:txBody>
            <a:bodyPr/>
            <a:lstStyle/>
            <a:p>
              <a:endParaRPr lang="en-US"/>
            </a:p>
          </p:txBody>
        </p:sp>
        <p:sp>
          <p:nvSpPr>
            <p:cNvPr id="55307" name="Freeform 8"/>
            <p:cNvSpPr>
              <a:spLocks noChangeAspect="1"/>
            </p:cNvSpPr>
            <p:nvPr/>
          </p:nvSpPr>
          <p:spPr bwMode="auto">
            <a:xfrm>
              <a:off x="3133725" y="4914900"/>
              <a:ext cx="80963" cy="42863"/>
            </a:xfrm>
            <a:custGeom>
              <a:avLst/>
              <a:gdLst>
                <a:gd name="T0" fmla="*/ 2147483647 w 62"/>
                <a:gd name="T1" fmla="*/ 2147483647 h 34"/>
                <a:gd name="T2" fmla="*/ 2147483647 w 62"/>
                <a:gd name="T3" fmla="*/ 0 h 34"/>
                <a:gd name="T4" fmla="*/ 2147483647 w 62"/>
                <a:gd name="T5" fmla="*/ 2147483647 h 34"/>
                <a:gd name="T6" fmla="*/ 0 w 62"/>
                <a:gd name="T7" fmla="*/ 2147483647 h 34"/>
                <a:gd name="T8" fmla="*/ 2147483647 w 62"/>
                <a:gd name="T9" fmla="*/ 2147483647 h 34"/>
                <a:gd name="T10" fmla="*/ 2147483647 w 62"/>
                <a:gd name="T11" fmla="*/ 2147483647 h 34"/>
                <a:gd name="T12" fmla="*/ 2147483647 w 62"/>
                <a:gd name="T13" fmla="*/ 2147483647 h 34"/>
                <a:gd name="T14" fmla="*/ 0 w 62"/>
                <a:gd name="T15" fmla="*/ 2147483647 h 34"/>
                <a:gd name="T16" fmla="*/ 2147483647 w 62"/>
                <a:gd name="T17" fmla="*/ 2147483647 h 34"/>
                <a:gd name="T18" fmla="*/ 2147483647 w 62"/>
                <a:gd name="T19" fmla="*/ 2147483647 h 34"/>
                <a:gd name="T20" fmla="*/ 2147483647 w 62"/>
                <a:gd name="T21" fmla="*/ 2147483647 h 34"/>
                <a:gd name="T22" fmla="*/ 2147483647 w 62"/>
                <a:gd name="T23" fmla="*/ 2147483647 h 34"/>
                <a:gd name="T24" fmla="*/ 2147483647 w 62"/>
                <a:gd name="T25" fmla="*/ 2147483647 h 34"/>
                <a:gd name="T26" fmla="*/ 2147483647 w 62"/>
                <a:gd name="T27" fmla="*/ 2147483647 h 34"/>
                <a:gd name="T28" fmla="*/ 2147483647 w 62"/>
                <a:gd name="T29" fmla="*/ 2147483647 h 3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2"/>
                <a:gd name="T46" fmla="*/ 0 h 34"/>
                <a:gd name="T47" fmla="*/ 62 w 62"/>
                <a:gd name="T48" fmla="*/ 34 h 3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2" h="34">
                  <a:moveTo>
                    <a:pt x="48" y="2"/>
                  </a:moveTo>
                  <a:lnTo>
                    <a:pt x="62" y="0"/>
                  </a:lnTo>
                  <a:lnTo>
                    <a:pt x="62" y="34"/>
                  </a:lnTo>
                  <a:lnTo>
                    <a:pt x="0" y="34"/>
                  </a:lnTo>
                  <a:lnTo>
                    <a:pt x="4" y="30"/>
                  </a:lnTo>
                  <a:lnTo>
                    <a:pt x="2" y="30"/>
                  </a:lnTo>
                  <a:lnTo>
                    <a:pt x="2" y="28"/>
                  </a:lnTo>
                  <a:lnTo>
                    <a:pt x="0" y="26"/>
                  </a:lnTo>
                  <a:lnTo>
                    <a:pt x="2" y="22"/>
                  </a:lnTo>
                  <a:lnTo>
                    <a:pt x="6" y="22"/>
                  </a:lnTo>
                  <a:lnTo>
                    <a:pt x="16" y="14"/>
                  </a:lnTo>
                  <a:lnTo>
                    <a:pt x="22" y="8"/>
                  </a:lnTo>
                  <a:lnTo>
                    <a:pt x="24" y="8"/>
                  </a:lnTo>
                  <a:lnTo>
                    <a:pt x="34" y="2"/>
                  </a:lnTo>
                  <a:lnTo>
                    <a:pt x="48" y="2"/>
                  </a:lnTo>
                  <a:close/>
                </a:path>
              </a:pathLst>
            </a:custGeom>
            <a:noFill/>
            <a:ln w="3175">
              <a:solidFill>
                <a:srgbClr val="000000"/>
              </a:solidFill>
              <a:round/>
              <a:headEnd/>
              <a:tailEnd/>
            </a:ln>
          </p:spPr>
          <p:txBody>
            <a:bodyPr/>
            <a:lstStyle/>
            <a:p>
              <a:endParaRPr lang="en-US"/>
            </a:p>
          </p:txBody>
        </p:sp>
        <p:sp>
          <p:nvSpPr>
            <p:cNvPr id="55308" name="Freeform 9"/>
            <p:cNvSpPr>
              <a:spLocks noChangeAspect="1"/>
            </p:cNvSpPr>
            <p:nvPr/>
          </p:nvSpPr>
          <p:spPr bwMode="auto">
            <a:xfrm>
              <a:off x="3106738" y="4624388"/>
              <a:ext cx="107950" cy="41275"/>
            </a:xfrm>
            <a:custGeom>
              <a:avLst/>
              <a:gdLst>
                <a:gd name="T0" fmla="*/ 2147483647 w 82"/>
                <a:gd name="T1" fmla="*/ 2147483647 h 34"/>
                <a:gd name="T2" fmla="*/ 2147483647 w 82"/>
                <a:gd name="T3" fmla="*/ 2147483647 h 34"/>
                <a:gd name="T4" fmla="*/ 2147483647 w 82"/>
                <a:gd name="T5" fmla="*/ 0 h 34"/>
                <a:gd name="T6" fmla="*/ 0 w 82"/>
                <a:gd name="T7" fmla="*/ 0 h 34"/>
                <a:gd name="T8" fmla="*/ 2147483647 w 82"/>
                <a:gd name="T9" fmla="*/ 2147483647 h 34"/>
                <a:gd name="T10" fmla="*/ 2147483647 w 82"/>
                <a:gd name="T11" fmla="*/ 2147483647 h 34"/>
                <a:gd name="T12" fmla="*/ 2147483647 w 82"/>
                <a:gd name="T13" fmla="*/ 2147483647 h 34"/>
                <a:gd name="T14" fmla="*/ 2147483647 w 82"/>
                <a:gd name="T15" fmla="*/ 2147483647 h 34"/>
                <a:gd name="T16" fmla="*/ 2147483647 w 82"/>
                <a:gd name="T17" fmla="*/ 2147483647 h 34"/>
                <a:gd name="T18" fmla="*/ 2147483647 w 82"/>
                <a:gd name="T19" fmla="*/ 2147483647 h 34"/>
                <a:gd name="T20" fmla="*/ 2147483647 w 82"/>
                <a:gd name="T21" fmla="*/ 2147483647 h 34"/>
                <a:gd name="T22" fmla="*/ 2147483647 w 82"/>
                <a:gd name="T23" fmla="*/ 2147483647 h 34"/>
                <a:gd name="T24" fmla="*/ 2147483647 w 82"/>
                <a:gd name="T25" fmla="*/ 2147483647 h 34"/>
                <a:gd name="T26" fmla="*/ 2147483647 w 82"/>
                <a:gd name="T27" fmla="*/ 2147483647 h 34"/>
                <a:gd name="T28" fmla="*/ 2147483647 w 82"/>
                <a:gd name="T29" fmla="*/ 2147483647 h 3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2"/>
                <a:gd name="T46" fmla="*/ 0 h 34"/>
                <a:gd name="T47" fmla="*/ 82 w 82"/>
                <a:gd name="T48" fmla="*/ 34 h 3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2" h="34">
                  <a:moveTo>
                    <a:pt x="70" y="34"/>
                  </a:moveTo>
                  <a:lnTo>
                    <a:pt x="82" y="34"/>
                  </a:lnTo>
                  <a:lnTo>
                    <a:pt x="82" y="0"/>
                  </a:lnTo>
                  <a:lnTo>
                    <a:pt x="0" y="0"/>
                  </a:lnTo>
                  <a:lnTo>
                    <a:pt x="4" y="2"/>
                  </a:lnTo>
                  <a:lnTo>
                    <a:pt x="6" y="4"/>
                  </a:lnTo>
                  <a:lnTo>
                    <a:pt x="8" y="6"/>
                  </a:lnTo>
                  <a:lnTo>
                    <a:pt x="10" y="12"/>
                  </a:lnTo>
                  <a:lnTo>
                    <a:pt x="12" y="18"/>
                  </a:lnTo>
                  <a:lnTo>
                    <a:pt x="18" y="22"/>
                  </a:lnTo>
                  <a:lnTo>
                    <a:pt x="30" y="24"/>
                  </a:lnTo>
                  <a:lnTo>
                    <a:pt x="40" y="24"/>
                  </a:lnTo>
                  <a:lnTo>
                    <a:pt x="44" y="26"/>
                  </a:lnTo>
                  <a:lnTo>
                    <a:pt x="54" y="28"/>
                  </a:lnTo>
                  <a:lnTo>
                    <a:pt x="70" y="34"/>
                  </a:lnTo>
                  <a:close/>
                </a:path>
              </a:pathLst>
            </a:custGeom>
            <a:solidFill>
              <a:srgbClr val="CCCCCC"/>
            </a:solidFill>
            <a:ln w="9525">
              <a:noFill/>
              <a:round/>
              <a:headEnd/>
              <a:tailEnd/>
            </a:ln>
          </p:spPr>
          <p:txBody>
            <a:bodyPr/>
            <a:lstStyle/>
            <a:p>
              <a:endParaRPr lang="en-US"/>
            </a:p>
          </p:txBody>
        </p:sp>
        <p:sp>
          <p:nvSpPr>
            <p:cNvPr id="55309" name="Freeform 10"/>
            <p:cNvSpPr>
              <a:spLocks noChangeAspect="1"/>
            </p:cNvSpPr>
            <p:nvPr/>
          </p:nvSpPr>
          <p:spPr bwMode="auto">
            <a:xfrm>
              <a:off x="3106738" y="4624388"/>
              <a:ext cx="107950" cy="41275"/>
            </a:xfrm>
            <a:custGeom>
              <a:avLst/>
              <a:gdLst>
                <a:gd name="T0" fmla="*/ 2147483647 w 82"/>
                <a:gd name="T1" fmla="*/ 2147483647 h 34"/>
                <a:gd name="T2" fmla="*/ 2147483647 w 82"/>
                <a:gd name="T3" fmla="*/ 2147483647 h 34"/>
                <a:gd name="T4" fmla="*/ 2147483647 w 82"/>
                <a:gd name="T5" fmla="*/ 0 h 34"/>
                <a:gd name="T6" fmla="*/ 0 w 82"/>
                <a:gd name="T7" fmla="*/ 0 h 34"/>
                <a:gd name="T8" fmla="*/ 2147483647 w 82"/>
                <a:gd name="T9" fmla="*/ 2147483647 h 34"/>
                <a:gd name="T10" fmla="*/ 2147483647 w 82"/>
                <a:gd name="T11" fmla="*/ 2147483647 h 34"/>
                <a:gd name="T12" fmla="*/ 2147483647 w 82"/>
                <a:gd name="T13" fmla="*/ 2147483647 h 34"/>
                <a:gd name="T14" fmla="*/ 2147483647 w 82"/>
                <a:gd name="T15" fmla="*/ 2147483647 h 34"/>
                <a:gd name="T16" fmla="*/ 2147483647 w 82"/>
                <a:gd name="T17" fmla="*/ 2147483647 h 34"/>
                <a:gd name="T18" fmla="*/ 2147483647 w 82"/>
                <a:gd name="T19" fmla="*/ 2147483647 h 34"/>
                <a:gd name="T20" fmla="*/ 2147483647 w 82"/>
                <a:gd name="T21" fmla="*/ 2147483647 h 34"/>
                <a:gd name="T22" fmla="*/ 2147483647 w 82"/>
                <a:gd name="T23" fmla="*/ 2147483647 h 34"/>
                <a:gd name="T24" fmla="*/ 2147483647 w 82"/>
                <a:gd name="T25" fmla="*/ 2147483647 h 34"/>
                <a:gd name="T26" fmla="*/ 2147483647 w 82"/>
                <a:gd name="T27" fmla="*/ 2147483647 h 34"/>
                <a:gd name="T28" fmla="*/ 2147483647 w 82"/>
                <a:gd name="T29" fmla="*/ 2147483647 h 3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2"/>
                <a:gd name="T46" fmla="*/ 0 h 34"/>
                <a:gd name="T47" fmla="*/ 82 w 82"/>
                <a:gd name="T48" fmla="*/ 34 h 3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2" h="34">
                  <a:moveTo>
                    <a:pt x="70" y="34"/>
                  </a:moveTo>
                  <a:lnTo>
                    <a:pt x="82" y="34"/>
                  </a:lnTo>
                  <a:lnTo>
                    <a:pt x="82" y="0"/>
                  </a:lnTo>
                  <a:lnTo>
                    <a:pt x="0" y="0"/>
                  </a:lnTo>
                  <a:lnTo>
                    <a:pt x="4" y="2"/>
                  </a:lnTo>
                  <a:lnTo>
                    <a:pt x="6" y="4"/>
                  </a:lnTo>
                  <a:lnTo>
                    <a:pt x="8" y="6"/>
                  </a:lnTo>
                  <a:lnTo>
                    <a:pt x="10" y="12"/>
                  </a:lnTo>
                  <a:lnTo>
                    <a:pt x="12" y="18"/>
                  </a:lnTo>
                  <a:lnTo>
                    <a:pt x="18" y="22"/>
                  </a:lnTo>
                  <a:lnTo>
                    <a:pt x="30" y="24"/>
                  </a:lnTo>
                  <a:lnTo>
                    <a:pt x="40" y="24"/>
                  </a:lnTo>
                  <a:lnTo>
                    <a:pt x="44" y="26"/>
                  </a:lnTo>
                  <a:lnTo>
                    <a:pt x="54" y="28"/>
                  </a:lnTo>
                  <a:lnTo>
                    <a:pt x="70" y="34"/>
                  </a:lnTo>
                  <a:close/>
                </a:path>
              </a:pathLst>
            </a:custGeom>
            <a:noFill/>
            <a:ln w="3175">
              <a:solidFill>
                <a:srgbClr val="000000"/>
              </a:solidFill>
              <a:round/>
              <a:headEnd/>
              <a:tailEnd/>
            </a:ln>
          </p:spPr>
          <p:txBody>
            <a:bodyPr/>
            <a:lstStyle/>
            <a:p>
              <a:endParaRPr lang="en-US"/>
            </a:p>
          </p:txBody>
        </p:sp>
        <p:sp>
          <p:nvSpPr>
            <p:cNvPr id="55310" name="Freeform 11"/>
            <p:cNvSpPr>
              <a:spLocks noChangeAspect="1"/>
            </p:cNvSpPr>
            <p:nvPr/>
          </p:nvSpPr>
          <p:spPr bwMode="auto">
            <a:xfrm>
              <a:off x="3106738" y="4138613"/>
              <a:ext cx="107950" cy="41275"/>
            </a:xfrm>
            <a:custGeom>
              <a:avLst/>
              <a:gdLst>
                <a:gd name="T0" fmla="*/ 2147483647 w 82"/>
                <a:gd name="T1" fmla="*/ 2147483647 h 34"/>
                <a:gd name="T2" fmla="*/ 2147483647 w 82"/>
                <a:gd name="T3" fmla="*/ 2147483647 h 34"/>
                <a:gd name="T4" fmla="*/ 2147483647 w 82"/>
                <a:gd name="T5" fmla="*/ 0 h 34"/>
                <a:gd name="T6" fmla="*/ 0 w 82"/>
                <a:gd name="T7" fmla="*/ 0 h 34"/>
                <a:gd name="T8" fmla="*/ 2147483647 w 82"/>
                <a:gd name="T9" fmla="*/ 2147483647 h 34"/>
                <a:gd name="T10" fmla="*/ 2147483647 w 82"/>
                <a:gd name="T11" fmla="*/ 2147483647 h 34"/>
                <a:gd name="T12" fmla="*/ 2147483647 w 82"/>
                <a:gd name="T13" fmla="*/ 2147483647 h 34"/>
                <a:gd name="T14" fmla="*/ 2147483647 w 82"/>
                <a:gd name="T15" fmla="*/ 0 h 34"/>
                <a:gd name="T16" fmla="*/ 2147483647 w 82"/>
                <a:gd name="T17" fmla="*/ 2147483647 h 34"/>
                <a:gd name="T18" fmla="*/ 2147483647 w 82"/>
                <a:gd name="T19" fmla="*/ 2147483647 h 34"/>
                <a:gd name="T20" fmla="*/ 2147483647 w 82"/>
                <a:gd name="T21" fmla="*/ 2147483647 h 34"/>
                <a:gd name="T22" fmla="*/ 2147483647 w 82"/>
                <a:gd name="T23" fmla="*/ 2147483647 h 34"/>
                <a:gd name="T24" fmla="*/ 2147483647 w 82"/>
                <a:gd name="T25" fmla="*/ 2147483647 h 34"/>
                <a:gd name="T26" fmla="*/ 2147483647 w 82"/>
                <a:gd name="T27" fmla="*/ 2147483647 h 34"/>
                <a:gd name="T28" fmla="*/ 2147483647 w 82"/>
                <a:gd name="T29" fmla="*/ 2147483647 h 34"/>
                <a:gd name="T30" fmla="*/ 2147483647 w 82"/>
                <a:gd name="T31" fmla="*/ 2147483647 h 34"/>
                <a:gd name="T32" fmla="*/ 2147483647 w 82"/>
                <a:gd name="T33" fmla="*/ 2147483647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2"/>
                <a:gd name="T52" fmla="*/ 0 h 34"/>
                <a:gd name="T53" fmla="*/ 82 w 82"/>
                <a:gd name="T54" fmla="*/ 34 h 3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2" h="34">
                  <a:moveTo>
                    <a:pt x="68" y="26"/>
                  </a:moveTo>
                  <a:lnTo>
                    <a:pt x="82" y="34"/>
                  </a:lnTo>
                  <a:lnTo>
                    <a:pt x="82" y="0"/>
                  </a:lnTo>
                  <a:lnTo>
                    <a:pt x="0" y="0"/>
                  </a:lnTo>
                  <a:lnTo>
                    <a:pt x="4" y="4"/>
                  </a:lnTo>
                  <a:lnTo>
                    <a:pt x="6" y="4"/>
                  </a:lnTo>
                  <a:lnTo>
                    <a:pt x="6" y="6"/>
                  </a:lnTo>
                  <a:lnTo>
                    <a:pt x="6" y="0"/>
                  </a:lnTo>
                  <a:lnTo>
                    <a:pt x="12" y="8"/>
                  </a:lnTo>
                  <a:lnTo>
                    <a:pt x="20" y="18"/>
                  </a:lnTo>
                  <a:lnTo>
                    <a:pt x="24" y="22"/>
                  </a:lnTo>
                  <a:lnTo>
                    <a:pt x="28" y="24"/>
                  </a:lnTo>
                  <a:lnTo>
                    <a:pt x="40" y="24"/>
                  </a:lnTo>
                  <a:lnTo>
                    <a:pt x="42" y="26"/>
                  </a:lnTo>
                  <a:lnTo>
                    <a:pt x="44" y="28"/>
                  </a:lnTo>
                  <a:lnTo>
                    <a:pt x="54" y="28"/>
                  </a:lnTo>
                  <a:lnTo>
                    <a:pt x="68" y="26"/>
                  </a:lnTo>
                  <a:close/>
                </a:path>
              </a:pathLst>
            </a:custGeom>
            <a:solidFill>
              <a:srgbClr val="CCCCCC"/>
            </a:solidFill>
            <a:ln w="9525">
              <a:noFill/>
              <a:round/>
              <a:headEnd/>
              <a:tailEnd/>
            </a:ln>
          </p:spPr>
          <p:txBody>
            <a:bodyPr/>
            <a:lstStyle/>
            <a:p>
              <a:endParaRPr lang="en-US"/>
            </a:p>
          </p:txBody>
        </p:sp>
        <p:sp>
          <p:nvSpPr>
            <p:cNvPr id="55311" name="Freeform 12"/>
            <p:cNvSpPr>
              <a:spLocks noChangeAspect="1"/>
            </p:cNvSpPr>
            <p:nvPr/>
          </p:nvSpPr>
          <p:spPr bwMode="auto">
            <a:xfrm>
              <a:off x="3106738" y="4138613"/>
              <a:ext cx="107950" cy="41275"/>
            </a:xfrm>
            <a:custGeom>
              <a:avLst/>
              <a:gdLst>
                <a:gd name="T0" fmla="*/ 2147483647 w 82"/>
                <a:gd name="T1" fmla="*/ 2147483647 h 34"/>
                <a:gd name="T2" fmla="*/ 2147483647 w 82"/>
                <a:gd name="T3" fmla="*/ 2147483647 h 34"/>
                <a:gd name="T4" fmla="*/ 2147483647 w 82"/>
                <a:gd name="T5" fmla="*/ 0 h 34"/>
                <a:gd name="T6" fmla="*/ 0 w 82"/>
                <a:gd name="T7" fmla="*/ 0 h 34"/>
                <a:gd name="T8" fmla="*/ 2147483647 w 82"/>
                <a:gd name="T9" fmla="*/ 2147483647 h 34"/>
                <a:gd name="T10" fmla="*/ 2147483647 w 82"/>
                <a:gd name="T11" fmla="*/ 2147483647 h 34"/>
                <a:gd name="T12" fmla="*/ 2147483647 w 82"/>
                <a:gd name="T13" fmla="*/ 2147483647 h 34"/>
                <a:gd name="T14" fmla="*/ 2147483647 w 82"/>
                <a:gd name="T15" fmla="*/ 0 h 34"/>
                <a:gd name="T16" fmla="*/ 2147483647 w 82"/>
                <a:gd name="T17" fmla="*/ 2147483647 h 34"/>
                <a:gd name="T18" fmla="*/ 2147483647 w 82"/>
                <a:gd name="T19" fmla="*/ 2147483647 h 34"/>
                <a:gd name="T20" fmla="*/ 2147483647 w 82"/>
                <a:gd name="T21" fmla="*/ 2147483647 h 34"/>
                <a:gd name="T22" fmla="*/ 2147483647 w 82"/>
                <a:gd name="T23" fmla="*/ 2147483647 h 34"/>
                <a:gd name="T24" fmla="*/ 2147483647 w 82"/>
                <a:gd name="T25" fmla="*/ 2147483647 h 34"/>
                <a:gd name="T26" fmla="*/ 2147483647 w 82"/>
                <a:gd name="T27" fmla="*/ 2147483647 h 34"/>
                <a:gd name="T28" fmla="*/ 2147483647 w 82"/>
                <a:gd name="T29" fmla="*/ 2147483647 h 34"/>
                <a:gd name="T30" fmla="*/ 2147483647 w 82"/>
                <a:gd name="T31" fmla="*/ 2147483647 h 34"/>
                <a:gd name="T32" fmla="*/ 2147483647 w 82"/>
                <a:gd name="T33" fmla="*/ 2147483647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2"/>
                <a:gd name="T52" fmla="*/ 0 h 34"/>
                <a:gd name="T53" fmla="*/ 82 w 82"/>
                <a:gd name="T54" fmla="*/ 34 h 3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2" h="34">
                  <a:moveTo>
                    <a:pt x="68" y="26"/>
                  </a:moveTo>
                  <a:lnTo>
                    <a:pt x="82" y="34"/>
                  </a:lnTo>
                  <a:lnTo>
                    <a:pt x="82" y="0"/>
                  </a:lnTo>
                  <a:lnTo>
                    <a:pt x="0" y="0"/>
                  </a:lnTo>
                  <a:lnTo>
                    <a:pt x="4" y="4"/>
                  </a:lnTo>
                  <a:lnTo>
                    <a:pt x="6" y="4"/>
                  </a:lnTo>
                  <a:lnTo>
                    <a:pt x="6" y="6"/>
                  </a:lnTo>
                  <a:lnTo>
                    <a:pt x="6" y="0"/>
                  </a:lnTo>
                  <a:lnTo>
                    <a:pt x="12" y="8"/>
                  </a:lnTo>
                  <a:lnTo>
                    <a:pt x="20" y="18"/>
                  </a:lnTo>
                  <a:lnTo>
                    <a:pt x="24" y="22"/>
                  </a:lnTo>
                  <a:lnTo>
                    <a:pt x="28" y="24"/>
                  </a:lnTo>
                  <a:lnTo>
                    <a:pt x="40" y="24"/>
                  </a:lnTo>
                  <a:lnTo>
                    <a:pt x="42" y="26"/>
                  </a:lnTo>
                  <a:lnTo>
                    <a:pt x="44" y="28"/>
                  </a:lnTo>
                  <a:lnTo>
                    <a:pt x="54" y="28"/>
                  </a:lnTo>
                  <a:lnTo>
                    <a:pt x="68" y="26"/>
                  </a:lnTo>
                  <a:close/>
                </a:path>
              </a:pathLst>
            </a:custGeom>
            <a:noFill/>
            <a:ln w="3175">
              <a:solidFill>
                <a:srgbClr val="000000"/>
              </a:solidFill>
              <a:round/>
              <a:headEnd/>
              <a:tailEnd/>
            </a:ln>
          </p:spPr>
          <p:txBody>
            <a:bodyPr/>
            <a:lstStyle/>
            <a:p>
              <a:endParaRPr lang="en-US"/>
            </a:p>
          </p:txBody>
        </p:sp>
        <p:sp>
          <p:nvSpPr>
            <p:cNvPr id="55312" name="Freeform 13"/>
            <p:cNvSpPr>
              <a:spLocks noChangeAspect="1"/>
            </p:cNvSpPr>
            <p:nvPr/>
          </p:nvSpPr>
          <p:spPr bwMode="auto">
            <a:xfrm>
              <a:off x="1568450" y="1866900"/>
              <a:ext cx="65088" cy="22225"/>
            </a:xfrm>
            <a:custGeom>
              <a:avLst/>
              <a:gdLst>
                <a:gd name="T0" fmla="*/ 0 w 50"/>
                <a:gd name="T1" fmla="*/ 0 h 18"/>
                <a:gd name="T2" fmla="*/ 2147483647 w 50"/>
                <a:gd name="T3" fmla="*/ 2147483647 h 18"/>
                <a:gd name="T4" fmla="*/ 2147483647 w 50"/>
                <a:gd name="T5" fmla="*/ 2147483647 h 18"/>
                <a:gd name="T6" fmla="*/ 2147483647 w 50"/>
                <a:gd name="T7" fmla="*/ 2147483647 h 18"/>
                <a:gd name="T8" fmla="*/ 2147483647 w 50"/>
                <a:gd name="T9" fmla="*/ 2147483647 h 18"/>
                <a:gd name="T10" fmla="*/ 2147483647 w 50"/>
                <a:gd name="T11" fmla="*/ 2147483647 h 18"/>
                <a:gd name="T12" fmla="*/ 2147483647 w 50"/>
                <a:gd name="T13" fmla="*/ 2147483647 h 18"/>
                <a:gd name="T14" fmla="*/ 2147483647 w 50"/>
                <a:gd name="T15" fmla="*/ 2147483647 h 18"/>
                <a:gd name="T16" fmla="*/ 2147483647 w 50"/>
                <a:gd name="T17" fmla="*/ 2147483647 h 18"/>
                <a:gd name="T18" fmla="*/ 0 w 50"/>
                <a:gd name="T19" fmla="*/ 0 h 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0"/>
                <a:gd name="T31" fmla="*/ 0 h 18"/>
                <a:gd name="T32" fmla="*/ 50 w 50"/>
                <a:gd name="T33" fmla="*/ 18 h 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0" h="18">
                  <a:moveTo>
                    <a:pt x="0" y="0"/>
                  </a:moveTo>
                  <a:lnTo>
                    <a:pt x="2" y="8"/>
                  </a:lnTo>
                  <a:lnTo>
                    <a:pt x="8" y="12"/>
                  </a:lnTo>
                  <a:lnTo>
                    <a:pt x="16" y="16"/>
                  </a:lnTo>
                  <a:lnTo>
                    <a:pt x="26" y="18"/>
                  </a:lnTo>
                  <a:lnTo>
                    <a:pt x="34" y="16"/>
                  </a:lnTo>
                  <a:lnTo>
                    <a:pt x="42" y="14"/>
                  </a:lnTo>
                  <a:lnTo>
                    <a:pt x="48" y="8"/>
                  </a:lnTo>
                  <a:lnTo>
                    <a:pt x="50" y="2"/>
                  </a:lnTo>
                  <a:lnTo>
                    <a:pt x="0" y="0"/>
                  </a:lnTo>
                  <a:close/>
                </a:path>
              </a:pathLst>
            </a:custGeom>
            <a:solidFill>
              <a:srgbClr val="90938D"/>
            </a:solidFill>
            <a:ln w="3175">
              <a:solidFill>
                <a:srgbClr val="000000"/>
              </a:solidFill>
              <a:round/>
              <a:headEnd/>
              <a:tailEnd/>
            </a:ln>
          </p:spPr>
          <p:txBody>
            <a:bodyPr/>
            <a:lstStyle/>
            <a:p>
              <a:endParaRPr lang="en-US"/>
            </a:p>
          </p:txBody>
        </p:sp>
        <p:sp>
          <p:nvSpPr>
            <p:cNvPr id="55313" name="Freeform 14"/>
            <p:cNvSpPr>
              <a:spLocks noChangeAspect="1"/>
            </p:cNvSpPr>
            <p:nvPr/>
          </p:nvSpPr>
          <p:spPr bwMode="auto">
            <a:xfrm>
              <a:off x="1568450" y="2024063"/>
              <a:ext cx="65088" cy="19050"/>
            </a:xfrm>
            <a:custGeom>
              <a:avLst/>
              <a:gdLst>
                <a:gd name="T0" fmla="*/ 0 w 50"/>
                <a:gd name="T1" fmla="*/ 0 h 16"/>
                <a:gd name="T2" fmla="*/ 2147483647 w 50"/>
                <a:gd name="T3" fmla="*/ 2147483647 h 16"/>
                <a:gd name="T4" fmla="*/ 2147483647 w 50"/>
                <a:gd name="T5" fmla="*/ 2147483647 h 16"/>
                <a:gd name="T6" fmla="*/ 2147483647 w 50"/>
                <a:gd name="T7" fmla="*/ 2147483647 h 16"/>
                <a:gd name="T8" fmla="*/ 2147483647 w 50"/>
                <a:gd name="T9" fmla="*/ 2147483647 h 16"/>
                <a:gd name="T10" fmla="*/ 2147483647 w 50"/>
                <a:gd name="T11" fmla="*/ 2147483647 h 16"/>
                <a:gd name="T12" fmla="*/ 2147483647 w 50"/>
                <a:gd name="T13" fmla="*/ 2147483647 h 16"/>
                <a:gd name="T14" fmla="*/ 2147483647 w 50"/>
                <a:gd name="T15" fmla="*/ 2147483647 h 16"/>
                <a:gd name="T16" fmla="*/ 2147483647 w 50"/>
                <a:gd name="T17" fmla="*/ 0 h 16"/>
                <a:gd name="T18" fmla="*/ 0 w 50"/>
                <a:gd name="T19" fmla="*/ 0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0"/>
                <a:gd name="T31" fmla="*/ 0 h 16"/>
                <a:gd name="T32" fmla="*/ 50 w 50"/>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0" h="16">
                  <a:moveTo>
                    <a:pt x="0" y="0"/>
                  </a:moveTo>
                  <a:lnTo>
                    <a:pt x="2" y="6"/>
                  </a:lnTo>
                  <a:lnTo>
                    <a:pt x="8" y="12"/>
                  </a:lnTo>
                  <a:lnTo>
                    <a:pt x="16" y="14"/>
                  </a:lnTo>
                  <a:lnTo>
                    <a:pt x="26" y="16"/>
                  </a:lnTo>
                  <a:lnTo>
                    <a:pt x="34" y="14"/>
                  </a:lnTo>
                  <a:lnTo>
                    <a:pt x="42" y="12"/>
                  </a:lnTo>
                  <a:lnTo>
                    <a:pt x="48" y="6"/>
                  </a:lnTo>
                  <a:lnTo>
                    <a:pt x="50" y="0"/>
                  </a:lnTo>
                  <a:lnTo>
                    <a:pt x="0" y="0"/>
                  </a:lnTo>
                  <a:close/>
                </a:path>
              </a:pathLst>
            </a:custGeom>
            <a:solidFill>
              <a:srgbClr val="90938D"/>
            </a:solidFill>
            <a:ln w="3175">
              <a:solidFill>
                <a:srgbClr val="000000"/>
              </a:solidFill>
              <a:round/>
              <a:headEnd/>
              <a:tailEnd/>
            </a:ln>
          </p:spPr>
          <p:txBody>
            <a:bodyPr/>
            <a:lstStyle/>
            <a:p>
              <a:endParaRPr lang="en-US"/>
            </a:p>
          </p:txBody>
        </p:sp>
        <p:sp>
          <p:nvSpPr>
            <p:cNvPr id="55314" name="Freeform 15"/>
            <p:cNvSpPr>
              <a:spLocks noChangeAspect="1"/>
            </p:cNvSpPr>
            <p:nvPr/>
          </p:nvSpPr>
          <p:spPr bwMode="auto">
            <a:xfrm>
              <a:off x="1568450" y="2190750"/>
              <a:ext cx="65088" cy="19050"/>
            </a:xfrm>
            <a:custGeom>
              <a:avLst/>
              <a:gdLst>
                <a:gd name="T0" fmla="*/ 0 w 50"/>
                <a:gd name="T1" fmla="*/ 0 h 16"/>
                <a:gd name="T2" fmla="*/ 2147483647 w 50"/>
                <a:gd name="T3" fmla="*/ 2147483647 h 16"/>
                <a:gd name="T4" fmla="*/ 2147483647 w 50"/>
                <a:gd name="T5" fmla="*/ 2147483647 h 16"/>
                <a:gd name="T6" fmla="*/ 2147483647 w 50"/>
                <a:gd name="T7" fmla="*/ 2147483647 h 16"/>
                <a:gd name="T8" fmla="*/ 2147483647 w 50"/>
                <a:gd name="T9" fmla="*/ 2147483647 h 16"/>
                <a:gd name="T10" fmla="*/ 2147483647 w 50"/>
                <a:gd name="T11" fmla="*/ 2147483647 h 16"/>
                <a:gd name="T12" fmla="*/ 2147483647 w 50"/>
                <a:gd name="T13" fmla="*/ 2147483647 h 16"/>
                <a:gd name="T14" fmla="*/ 2147483647 w 50"/>
                <a:gd name="T15" fmla="*/ 2147483647 h 16"/>
                <a:gd name="T16" fmla="*/ 2147483647 w 50"/>
                <a:gd name="T17" fmla="*/ 2147483647 h 16"/>
                <a:gd name="T18" fmla="*/ 0 w 50"/>
                <a:gd name="T19" fmla="*/ 0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0"/>
                <a:gd name="T31" fmla="*/ 0 h 16"/>
                <a:gd name="T32" fmla="*/ 50 w 50"/>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0" h="16">
                  <a:moveTo>
                    <a:pt x="0" y="0"/>
                  </a:moveTo>
                  <a:lnTo>
                    <a:pt x="2" y="8"/>
                  </a:lnTo>
                  <a:lnTo>
                    <a:pt x="8" y="12"/>
                  </a:lnTo>
                  <a:lnTo>
                    <a:pt x="16" y="16"/>
                  </a:lnTo>
                  <a:lnTo>
                    <a:pt x="26" y="16"/>
                  </a:lnTo>
                  <a:lnTo>
                    <a:pt x="34" y="16"/>
                  </a:lnTo>
                  <a:lnTo>
                    <a:pt x="42" y="12"/>
                  </a:lnTo>
                  <a:lnTo>
                    <a:pt x="48" y="8"/>
                  </a:lnTo>
                  <a:lnTo>
                    <a:pt x="50" y="2"/>
                  </a:lnTo>
                  <a:lnTo>
                    <a:pt x="0" y="0"/>
                  </a:lnTo>
                  <a:close/>
                </a:path>
              </a:pathLst>
            </a:custGeom>
            <a:solidFill>
              <a:srgbClr val="90938D"/>
            </a:solidFill>
            <a:ln w="3175">
              <a:solidFill>
                <a:srgbClr val="000000"/>
              </a:solidFill>
              <a:round/>
              <a:headEnd/>
              <a:tailEnd/>
            </a:ln>
          </p:spPr>
          <p:txBody>
            <a:bodyPr/>
            <a:lstStyle/>
            <a:p>
              <a:endParaRPr lang="en-US"/>
            </a:p>
          </p:txBody>
        </p:sp>
        <p:sp>
          <p:nvSpPr>
            <p:cNvPr id="55315" name="Freeform 16"/>
            <p:cNvSpPr>
              <a:spLocks noChangeAspect="1"/>
            </p:cNvSpPr>
            <p:nvPr/>
          </p:nvSpPr>
          <p:spPr bwMode="auto">
            <a:xfrm>
              <a:off x="1568450" y="1803400"/>
              <a:ext cx="65088" cy="20638"/>
            </a:xfrm>
            <a:custGeom>
              <a:avLst/>
              <a:gdLst>
                <a:gd name="T0" fmla="*/ 0 w 50"/>
                <a:gd name="T1" fmla="*/ 2147483647 h 16"/>
                <a:gd name="T2" fmla="*/ 2147483647 w 50"/>
                <a:gd name="T3" fmla="*/ 2147483647 h 16"/>
                <a:gd name="T4" fmla="*/ 2147483647 w 50"/>
                <a:gd name="T5" fmla="*/ 2147483647 h 16"/>
                <a:gd name="T6" fmla="*/ 2147483647 w 50"/>
                <a:gd name="T7" fmla="*/ 0 h 16"/>
                <a:gd name="T8" fmla="*/ 2147483647 w 50"/>
                <a:gd name="T9" fmla="*/ 0 h 16"/>
                <a:gd name="T10" fmla="*/ 2147483647 w 50"/>
                <a:gd name="T11" fmla="*/ 0 h 16"/>
                <a:gd name="T12" fmla="*/ 2147483647 w 50"/>
                <a:gd name="T13" fmla="*/ 2147483647 h 16"/>
                <a:gd name="T14" fmla="*/ 2147483647 w 50"/>
                <a:gd name="T15" fmla="*/ 2147483647 h 16"/>
                <a:gd name="T16" fmla="*/ 2147483647 w 50"/>
                <a:gd name="T17" fmla="*/ 2147483647 h 16"/>
                <a:gd name="T18" fmla="*/ 0 w 50"/>
                <a:gd name="T19" fmla="*/ 2147483647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0"/>
                <a:gd name="T31" fmla="*/ 0 h 16"/>
                <a:gd name="T32" fmla="*/ 50 w 50"/>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0" h="16">
                  <a:moveTo>
                    <a:pt x="0" y="16"/>
                  </a:moveTo>
                  <a:lnTo>
                    <a:pt x="2" y="10"/>
                  </a:lnTo>
                  <a:lnTo>
                    <a:pt x="8" y="4"/>
                  </a:lnTo>
                  <a:lnTo>
                    <a:pt x="16" y="0"/>
                  </a:lnTo>
                  <a:lnTo>
                    <a:pt x="24" y="0"/>
                  </a:lnTo>
                  <a:lnTo>
                    <a:pt x="34" y="0"/>
                  </a:lnTo>
                  <a:lnTo>
                    <a:pt x="42" y="2"/>
                  </a:lnTo>
                  <a:lnTo>
                    <a:pt x="48" y="8"/>
                  </a:lnTo>
                  <a:lnTo>
                    <a:pt x="50" y="16"/>
                  </a:lnTo>
                  <a:lnTo>
                    <a:pt x="0" y="16"/>
                  </a:lnTo>
                  <a:close/>
                </a:path>
              </a:pathLst>
            </a:custGeom>
            <a:solidFill>
              <a:srgbClr val="90938D"/>
            </a:solidFill>
            <a:ln w="3175">
              <a:solidFill>
                <a:srgbClr val="000000"/>
              </a:solidFill>
              <a:round/>
              <a:headEnd/>
              <a:tailEnd/>
            </a:ln>
          </p:spPr>
          <p:txBody>
            <a:bodyPr/>
            <a:lstStyle/>
            <a:p>
              <a:endParaRPr lang="en-US"/>
            </a:p>
          </p:txBody>
        </p:sp>
        <p:sp>
          <p:nvSpPr>
            <p:cNvPr id="55316" name="Freeform 17"/>
            <p:cNvSpPr>
              <a:spLocks noChangeAspect="1"/>
            </p:cNvSpPr>
            <p:nvPr/>
          </p:nvSpPr>
          <p:spPr bwMode="auto">
            <a:xfrm>
              <a:off x="1568450" y="1957388"/>
              <a:ext cx="65088" cy="20637"/>
            </a:xfrm>
            <a:custGeom>
              <a:avLst/>
              <a:gdLst>
                <a:gd name="T0" fmla="*/ 0 w 50"/>
                <a:gd name="T1" fmla="*/ 2147483647 h 16"/>
                <a:gd name="T2" fmla="*/ 2147483647 w 50"/>
                <a:gd name="T3" fmla="*/ 2147483647 h 16"/>
                <a:gd name="T4" fmla="*/ 2147483647 w 50"/>
                <a:gd name="T5" fmla="*/ 2147483647 h 16"/>
                <a:gd name="T6" fmla="*/ 2147483647 w 50"/>
                <a:gd name="T7" fmla="*/ 0 h 16"/>
                <a:gd name="T8" fmla="*/ 2147483647 w 50"/>
                <a:gd name="T9" fmla="*/ 0 h 16"/>
                <a:gd name="T10" fmla="*/ 2147483647 w 50"/>
                <a:gd name="T11" fmla="*/ 0 h 16"/>
                <a:gd name="T12" fmla="*/ 2147483647 w 50"/>
                <a:gd name="T13" fmla="*/ 2147483647 h 16"/>
                <a:gd name="T14" fmla="*/ 2147483647 w 50"/>
                <a:gd name="T15" fmla="*/ 2147483647 h 16"/>
                <a:gd name="T16" fmla="*/ 2147483647 w 50"/>
                <a:gd name="T17" fmla="*/ 2147483647 h 16"/>
                <a:gd name="T18" fmla="*/ 0 w 50"/>
                <a:gd name="T19" fmla="*/ 2147483647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0"/>
                <a:gd name="T31" fmla="*/ 0 h 16"/>
                <a:gd name="T32" fmla="*/ 50 w 50"/>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0" h="16">
                  <a:moveTo>
                    <a:pt x="0" y="16"/>
                  </a:moveTo>
                  <a:lnTo>
                    <a:pt x="2" y="10"/>
                  </a:lnTo>
                  <a:lnTo>
                    <a:pt x="8" y="4"/>
                  </a:lnTo>
                  <a:lnTo>
                    <a:pt x="16" y="0"/>
                  </a:lnTo>
                  <a:lnTo>
                    <a:pt x="24" y="0"/>
                  </a:lnTo>
                  <a:lnTo>
                    <a:pt x="34" y="0"/>
                  </a:lnTo>
                  <a:lnTo>
                    <a:pt x="42" y="4"/>
                  </a:lnTo>
                  <a:lnTo>
                    <a:pt x="48" y="8"/>
                  </a:lnTo>
                  <a:lnTo>
                    <a:pt x="50" y="16"/>
                  </a:lnTo>
                  <a:lnTo>
                    <a:pt x="0" y="16"/>
                  </a:lnTo>
                  <a:close/>
                </a:path>
              </a:pathLst>
            </a:custGeom>
            <a:solidFill>
              <a:srgbClr val="90938D"/>
            </a:solidFill>
            <a:ln w="3175">
              <a:solidFill>
                <a:srgbClr val="000000"/>
              </a:solidFill>
              <a:round/>
              <a:headEnd/>
              <a:tailEnd/>
            </a:ln>
          </p:spPr>
          <p:txBody>
            <a:bodyPr/>
            <a:lstStyle/>
            <a:p>
              <a:endParaRPr lang="en-US"/>
            </a:p>
          </p:txBody>
        </p:sp>
        <p:sp>
          <p:nvSpPr>
            <p:cNvPr id="55317" name="Freeform 18"/>
            <p:cNvSpPr>
              <a:spLocks noChangeAspect="1"/>
            </p:cNvSpPr>
            <p:nvPr/>
          </p:nvSpPr>
          <p:spPr bwMode="auto">
            <a:xfrm>
              <a:off x="1568450" y="2127250"/>
              <a:ext cx="65088" cy="19050"/>
            </a:xfrm>
            <a:custGeom>
              <a:avLst/>
              <a:gdLst>
                <a:gd name="T0" fmla="*/ 0 w 50"/>
                <a:gd name="T1" fmla="*/ 2147483647 h 16"/>
                <a:gd name="T2" fmla="*/ 2147483647 w 50"/>
                <a:gd name="T3" fmla="*/ 2147483647 h 16"/>
                <a:gd name="T4" fmla="*/ 2147483647 w 50"/>
                <a:gd name="T5" fmla="*/ 2147483647 h 16"/>
                <a:gd name="T6" fmla="*/ 2147483647 w 50"/>
                <a:gd name="T7" fmla="*/ 0 h 16"/>
                <a:gd name="T8" fmla="*/ 2147483647 w 50"/>
                <a:gd name="T9" fmla="*/ 0 h 16"/>
                <a:gd name="T10" fmla="*/ 2147483647 w 50"/>
                <a:gd name="T11" fmla="*/ 0 h 16"/>
                <a:gd name="T12" fmla="*/ 2147483647 w 50"/>
                <a:gd name="T13" fmla="*/ 2147483647 h 16"/>
                <a:gd name="T14" fmla="*/ 2147483647 w 50"/>
                <a:gd name="T15" fmla="*/ 2147483647 h 16"/>
                <a:gd name="T16" fmla="*/ 2147483647 w 50"/>
                <a:gd name="T17" fmla="*/ 2147483647 h 16"/>
                <a:gd name="T18" fmla="*/ 0 w 50"/>
                <a:gd name="T19" fmla="*/ 2147483647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0"/>
                <a:gd name="T31" fmla="*/ 0 h 16"/>
                <a:gd name="T32" fmla="*/ 50 w 50"/>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0" h="16">
                  <a:moveTo>
                    <a:pt x="0" y="16"/>
                  </a:moveTo>
                  <a:lnTo>
                    <a:pt x="2" y="8"/>
                  </a:lnTo>
                  <a:lnTo>
                    <a:pt x="8" y="4"/>
                  </a:lnTo>
                  <a:lnTo>
                    <a:pt x="16" y="0"/>
                  </a:lnTo>
                  <a:lnTo>
                    <a:pt x="24" y="0"/>
                  </a:lnTo>
                  <a:lnTo>
                    <a:pt x="34" y="0"/>
                  </a:lnTo>
                  <a:lnTo>
                    <a:pt x="42" y="2"/>
                  </a:lnTo>
                  <a:lnTo>
                    <a:pt x="48" y="8"/>
                  </a:lnTo>
                  <a:lnTo>
                    <a:pt x="50" y="16"/>
                  </a:lnTo>
                  <a:lnTo>
                    <a:pt x="0" y="16"/>
                  </a:lnTo>
                  <a:close/>
                </a:path>
              </a:pathLst>
            </a:custGeom>
            <a:solidFill>
              <a:srgbClr val="90938D"/>
            </a:solidFill>
            <a:ln w="3175">
              <a:solidFill>
                <a:srgbClr val="000000"/>
              </a:solidFill>
              <a:round/>
              <a:headEnd/>
              <a:tailEnd/>
            </a:ln>
          </p:spPr>
          <p:txBody>
            <a:bodyPr/>
            <a:lstStyle/>
            <a:p>
              <a:endParaRPr lang="en-US"/>
            </a:p>
          </p:txBody>
        </p:sp>
        <p:sp>
          <p:nvSpPr>
            <p:cNvPr id="55318" name="Rectangle 19"/>
            <p:cNvSpPr>
              <a:spLocks noChangeAspect="1" noChangeArrowheads="1"/>
            </p:cNvSpPr>
            <p:nvPr/>
          </p:nvSpPr>
          <p:spPr bwMode="auto">
            <a:xfrm>
              <a:off x="1587500" y="1754188"/>
              <a:ext cx="28575" cy="71437"/>
            </a:xfrm>
            <a:prstGeom prst="rect">
              <a:avLst/>
            </a:prstGeom>
            <a:solidFill>
              <a:srgbClr val="E6E7E3"/>
            </a:solidFill>
            <a:ln w="9525">
              <a:noFill/>
              <a:miter lim="800000"/>
              <a:headEnd/>
              <a:tailEnd/>
            </a:ln>
          </p:spPr>
          <p:txBody>
            <a:bodyPr/>
            <a:lstStyle/>
            <a:p>
              <a:endParaRPr lang="en-US"/>
            </a:p>
          </p:txBody>
        </p:sp>
        <p:sp>
          <p:nvSpPr>
            <p:cNvPr id="55319" name="Rectangle 20"/>
            <p:cNvSpPr>
              <a:spLocks noChangeAspect="1" noChangeArrowheads="1"/>
            </p:cNvSpPr>
            <p:nvPr/>
          </p:nvSpPr>
          <p:spPr bwMode="auto">
            <a:xfrm>
              <a:off x="1587500" y="1754188"/>
              <a:ext cx="28575" cy="71437"/>
            </a:xfrm>
            <a:prstGeom prst="rect">
              <a:avLst/>
            </a:prstGeom>
            <a:noFill/>
            <a:ln w="3175">
              <a:solidFill>
                <a:srgbClr val="000000"/>
              </a:solidFill>
              <a:miter lim="800000"/>
              <a:headEnd/>
              <a:tailEnd/>
            </a:ln>
          </p:spPr>
          <p:txBody>
            <a:bodyPr/>
            <a:lstStyle/>
            <a:p>
              <a:endParaRPr lang="en-US"/>
            </a:p>
          </p:txBody>
        </p:sp>
        <p:sp>
          <p:nvSpPr>
            <p:cNvPr id="55320" name="Rectangle 21"/>
            <p:cNvSpPr>
              <a:spLocks noChangeAspect="1" noChangeArrowheads="1"/>
            </p:cNvSpPr>
            <p:nvPr/>
          </p:nvSpPr>
          <p:spPr bwMode="auto">
            <a:xfrm>
              <a:off x="1587500" y="1866900"/>
              <a:ext cx="28575" cy="112713"/>
            </a:xfrm>
            <a:prstGeom prst="rect">
              <a:avLst/>
            </a:prstGeom>
            <a:solidFill>
              <a:srgbClr val="DFDADC"/>
            </a:solidFill>
            <a:ln w="9525">
              <a:noFill/>
              <a:miter lim="800000"/>
              <a:headEnd/>
              <a:tailEnd/>
            </a:ln>
          </p:spPr>
          <p:txBody>
            <a:bodyPr/>
            <a:lstStyle/>
            <a:p>
              <a:endParaRPr lang="en-US"/>
            </a:p>
          </p:txBody>
        </p:sp>
        <p:sp>
          <p:nvSpPr>
            <p:cNvPr id="55321" name="Rectangle 22"/>
            <p:cNvSpPr>
              <a:spLocks noChangeAspect="1" noChangeArrowheads="1"/>
            </p:cNvSpPr>
            <p:nvPr/>
          </p:nvSpPr>
          <p:spPr bwMode="auto">
            <a:xfrm>
              <a:off x="1587500" y="1866900"/>
              <a:ext cx="28575" cy="112713"/>
            </a:xfrm>
            <a:prstGeom prst="rect">
              <a:avLst/>
            </a:prstGeom>
            <a:noFill/>
            <a:ln w="3175">
              <a:solidFill>
                <a:srgbClr val="000000"/>
              </a:solidFill>
              <a:miter lim="800000"/>
              <a:headEnd/>
              <a:tailEnd/>
            </a:ln>
          </p:spPr>
          <p:txBody>
            <a:bodyPr/>
            <a:lstStyle/>
            <a:p>
              <a:endParaRPr lang="en-US"/>
            </a:p>
          </p:txBody>
        </p:sp>
        <p:sp>
          <p:nvSpPr>
            <p:cNvPr id="55322" name="Rectangle 23"/>
            <p:cNvSpPr>
              <a:spLocks noChangeAspect="1" noChangeArrowheads="1"/>
            </p:cNvSpPr>
            <p:nvPr/>
          </p:nvSpPr>
          <p:spPr bwMode="auto">
            <a:xfrm>
              <a:off x="1587500" y="2020888"/>
              <a:ext cx="28575" cy="125412"/>
            </a:xfrm>
            <a:prstGeom prst="rect">
              <a:avLst/>
            </a:prstGeom>
            <a:solidFill>
              <a:srgbClr val="E6E7E3"/>
            </a:solidFill>
            <a:ln w="9525">
              <a:noFill/>
              <a:miter lim="800000"/>
              <a:headEnd/>
              <a:tailEnd/>
            </a:ln>
          </p:spPr>
          <p:txBody>
            <a:bodyPr/>
            <a:lstStyle/>
            <a:p>
              <a:endParaRPr lang="en-US"/>
            </a:p>
          </p:txBody>
        </p:sp>
        <p:sp>
          <p:nvSpPr>
            <p:cNvPr id="55323" name="Rectangle 24"/>
            <p:cNvSpPr>
              <a:spLocks noChangeAspect="1" noChangeArrowheads="1"/>
            </p:cNvSpPr>
            <p:nvPr/>
          </p:nvSpPr>
          <p:spPr bwMode="auto">
            <a:xfrm>
              <a:off x="1587500" y="2020888"/>
              <a:ext cx="28575" cy="125412"/>
            </a:xfrm>
            <a:prstGeom prst="rect">
              <a:avLst/>
            </a:prstGeom>
            <a:noFill/>
            <a:ln w="3175">
              <a:solidFill>
                <a:srgbClr val="000000"/>
              </a:solidFill>
              <a:miter lim="800000"/>
              <a:headEnd/>
              <a:tailEnd/>
            </a:ln>
          </p:spPr>
          <p:txBody>
            <a:bodyPr/>
            <a:lstStyle/>
            <a:p>
              <a:endParaRPr lang="en-US"/>
            </a:p>
          </p:txBody>
        </p:sp>
        <p:sp>
          <p:nvSpPr>
            <p:cNvPr id="55324" name="Rectangle 25"/>
            <p:cNvSpPr>
              <a:spLocks noChangeAspect="1" noChangeArrowheads="1"/>
            </p:cNvSpPr>
            <p:nvPr/>
          </p:nvSpPr>
          <p:spPr bwMode="auto">
            <a:xfrm>
              <a:off x="1587500" y="2184400"/>
              <a:ext cx="28575" cy="71438"/>
            </a:xfrm>
            <a:prstGeom prst="rect">
              <a:avLst/>
            </a:prstGeom>
            <a:solidFill>
              <a:srgbClr val="E6E7E3"/>
            </a:solidFill>
            <a:ln w="9525">
              <a:noFill/>
              <a:miter lim="800000"/>
              <a:headEnd/>
              <a:tailEnd/>
            </a:ln>
          </p:spPr>
          <p:txBody>
            <a:bodyPr/>
            <a:lstStyle/>
            <a:p>
              <a:endParaRPr lang="en-US"/>
            </a:p>
          </p:txBody>
        </p:sp>
        <p:sp>
          <p:nvSpPr>
            <p:cNvPr id="55325" name="Rectangle 26"/>
            <p:cNvSpPr>
              <a:spLocks noChangeAspect="1" noChangeArrowheads="1"/>
            </p:cNvSpPr>
            <p:nvPr/>
          </p:nvSpPr>
          <p:spPr bwMode="auto">
            <a:xfrm>
              <a:off x="1587500" y="2184400"/>
              <a:ext cx="28575" cy="71438"/>
            </a:xfrm>
            <a:prstGeom prst="rect">
              <a:avLst/>
            </a:prstGeom>
            <a:noFill/>
            <a:ln w="3175">
              <a:solidFill>
                <a:srgbClr val="000000"/>
              </a:solidFill>
              <a:miter lim="800000"/>
              <a:headEnd/>
              <a:tailEnd/>
            </a:ln>
          </p:spPr>
          <p:txBody>
            <a:bodyPr/>
            <a:lstStyle/>
            <a:p>
              <a:endParaRPr lang="en-US"/>
            </a:p>
          </p:txBody>
        </p:sp>
        <p:sp>
          <p:nvSpPr>
            <p:cNvPr id="55326" name="Rectangle 27"/>
            <p:cNvSpPr>
              <a:spLocks noChangeAspect="1" noChangeArrowheads="1"/>
            </p:cNvSpPr>
            <p:nvPr/>
          </p:nvSpPr>
          <p:spPr bwMode="auto">
            <a:xfrm>
              <a:off x="1711325" y="2020888"/>
              <a:ext cx="2560638" cy="9525"/>
            </a:xfrm>
            <a:prstGeom prst="rect">
              <a:avLst/>
            </a:prstGeom>
            <a:solidFill>
              <a:srgbClr val="F4F6BA"/>
            </a:solidFill>
            <a:ln w="9525">
              <a:noFill/>
              <a:miter lim="800000"/>
              <a:headEnd/>
              <a:tailEnd/>
            </a:ln>
          </p:spPr>
          <p:txBody>
            <a:bodyPr/>
            <a:lstStyle/>
            <a:p>
              <a:endParaRPr lang="en-US"/>
            </a:p>
          </p:txBody>
        </p:sp>
        <p:sp>
          <p:nvSpPr>
            <p:cNvPr id="55327" name="Rectangle 28"/>
            <p:cNvSpPr>
              <a:spLocks noChangeAspect="1" noChangeArrowheads="1"/>
            </p:cNvSpPr>
            <p:nvPr/>
          </p:nvSpPr>
          <p:spPr bwMode="auto">
            <a:xfrm>
              <a:off x="1711325" y="2020888"/>
              <a:ext cx="2560638" cy="9525"/>
            </a:xfrm>
            <a:prstGeom prst="rect">
              <a:avLst/>
            </a:prstGeom>
            <a:noFill/>
            <a:ln w="3175">
              <a:solidFill>
                <a:srgbClr val="0B0A0A"/>
              </a:solidFill>
              <a:miter lim="800000"/>
              <a:headEnd/>
              <a:tailEnd/>
            </a:ln>
          </p:spPr>
          <p:txBody>
            <a:bodyPr/>
            <a:lstStyle/>
            <a:p>
              <a:endParaRPr lang="en-US"/>
            </a:p>
          </p:txBody>
        </p:sp>
        <p:sp>
          <p:nvSpPr>
            <p:cNvPr id="55328" name="Freeform 29"/>
            <p:cNvSpPr>
              <a:spLocks noChangeAspect="1"/>
            </p:cNvSpPr>
            <p:nvPr/>
          </p:nvSpPr>
          <p:spPr bwMode="auto">
            <a:xfrm>
              <a:off x="4352925" y="1866900"/>
              <a:ext cx="66675" cy="20638"/>
            </a:xfrm>
            <a:custGeom>
              <a:avLst/>
              <a:gdLst>
                <a:gd name="T0" fmla="*/ 0 w 50"/>
                <a:gd name="T1" fmla="*/ 0 h 16"/>
                <a:gd name="T2" fmla="*/ 2147483647 w 50"/>
                <a:gd name="T3" fmla="*/ 2147483647 h 16"/>
                <a:gd name="T4" fmla="*/ 2147483647 w 50"/>
                <a:gd name="T5" fmla="*/ 2147483647 h 16"/>
                <a:gd name="T6" fmla="*/ 2147483647 w 50"/>
                <a:gd name="T7" fmla="*/ 2147483647 h 16"/>
                <a:gd name="T8" fmla="*/ 2147483647 w 50"/>
                <a:gd name="T9" fmla="*/ 2147483647 h 16"/>
                <a:gd name="T10" fmla="*/ 2147483647 w 50"/>
                <a:gd name="T11" fmla="*/ 2147483647 h 16"/>
                <a:gd name="T12" fmla="*/ 2147483647 w 50"/>
                <a:gd name="T13" fmla="*/ 2147483647 h 16"/>
                <a:gd name="T14" fmla="*/ 2147483647 w 50"/>
                <a:gd name="T15" fmla="*/ 2147483647 h 16"/>
                <a:gd name="T16" fmla="*/ 2147483647 w 50"/>
                <a:gd name="T17" fmla="*/ 2147483647 h 16"/>
                <a:gd name="T18" fmla="*/ 0 w 50"/>
                <a:gd name="T19" fmla="*/ 0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0"/>
                <a:gd name="T31" fmla="*/ 0 h 16"/>
                <a:gd name="T32" fmla="*/ 50 w 50"/>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0" h="16">
                  <a:moveTo>
                    <a:pt x="0" y="0"/>
                  </a:moveTo>
                  <a:lnTo>
                    <a:pt x="2" y="8"/>
                  </a:lnTo>
                  <a:lnTo>
                    <a:pt x="8" y="12"/>
                  </a:lnTo>
                  <a:lnTo>
                    <a:pt x="16" y="16"/>
                  </a:lnTo>
                  <a:lnTo>
                    <a:pt x="26" y="16"/>
                  </a:lnTo>
                  <a:lnTo>
                    <a:pt x="34" y="16"/>
                  </a:lnTo>
                  <a:lnTo>
                    <a:pt x="42" y="14"/>
                  </a:lnTo>
                  <a:lnTo>
                    <a:pt x="48" y="8"/>
                  </a:lnTo>
                  <a:lnTo>
                    <a:pt x="50" y="2"/>
                  </a:lnTo>
                  <a:lnTo>
                    <a:pt x="0" y="0"/>
                  </a:lnTo>
                  <a:close/>
                </a:path>
              </a:pathLst>
            </a:custGeom>
            <a:solidFill>
              <a:srgbClr val="90938D"/>
            </a:solidFill>
            <a:ln w="3175">
              <a:solidFill>
                <a:srgbClr val="000000"/>
              </a:solidFill>
              <a:round/>
              <a:headEnd/>
              <a:tailEnd/>
            </a:ln>
          </p:spPr>
          <p:txBody>
            <a:bodyPr/>
            <a:lstStyle/>
            <a:p>
              <a:endParaRPr lang="en-US"/>
            </a:p>
          </p:txBody>
        </p:sp>
        <p:sp>
          <p:nvSpPr>
            <p:cNvPr id="55329" name="Freeform 30"/>
            <p:cNvSpPr>
              <a:spLocks noChangeAspect="1"/>
            </p:cNvSpPr>
            <p:nvPr/>
          </p:nvSpPr>
          <p:spPr bwMode="auto">
            <a:xfrm>
              <a:off x="4352925" y="2020888"/>
              <a:ext cx="66675" cy="22225"/>
            </a:xfrm>
            <a:custGeom>
              <a:avLst/>
              <a:gdLst>
                <a:gd name="T0" fmla="*/ 0 w 50"/>
                <a:gd name="T1" fmla="*/ 0 h 18"/>
                <a:gd name="T2" fmla="*/ 2147483647 w 50"/>
                <a:gd name="T3" fmla="*/ 2147483647 h 18"/>
                <a:gd name="T4" fmla="*/ 2147483647 w 50"/>
                <a:gd name="T5" fmla="*/ 2147483647 h 18"/>
                <a:gd name="T6" fmla="*/ 2147483647 w 50"/>
                <a:gd name="T7" fmla="*/ 2147483647 h 18"/>
                <a:gd name="T8" fmla="*/ 2147483647 w 50"/>
                <a:gd name="T9" fmla="*/ 2147483647 h 18"/>
                <a:gd name="T10" fmla="*/ 2147483647 w 50"/>
                <a:gd name="T11" fmla="*/ 2147483647 h 18"/>
                <a:gd name="T12" fmla="*/ 2147483647 w 50"/>
                <a:gd name="T13" fmla="*/ 2147483647 h 18"/>
                <a:gd name="T14" fmla="*/ 2147483647 w 50"/>
                <a:gd name="T15" fmla="*/ 2147483647 h 18"/>
                <a:gd name="T16" fmla="*/ 2147483647 w 50"/>
                <a:gd name="T17" fmla="*/ 2147483647 h 18"/>
                <a:gd name="T18" fmla="*/ 0 w 50"/>
                <a:gd name="T19" fmla="*/ 0 h 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0"/>
                <a:gd name="T31" fmla="*/ 0 h 18"/>
                <a:gd name="T32" fmla="*/ 50 w 50"/>
                <a:gd name="T33" fmla="*/ 18 h 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0" h="18">
                  <a:moveTo>
                    <a:pt x="0" y="0"/>
                  </a:moveTo>
                  <a:lnTo>
                    <a:pt x="2" y="8"/>
                  </a:lnTo>
                  <a:lnTo>
                    <a:pt x="8" y="12"/>
                  </a:lnTo>
                  <a:lnTo>
                    <a:pt x="16" y="16"/>
                  </a:lnTo>
                  <a:lnTo>
                    <a:pt x="26" y="18"/>
                  </a:lnTo>
                  <a:lnTo>
                    <a:pt x="34" y="16"/>
                  </a:lnTo>
                  <a:lnTo>
                    <a:pt x="42" y="14"/>
                  </a:lnTo>
                  <a:lnTo>
                    <a:pt x="48" y="8"/>
                  </a:lnTo>
                  <a:lnTo>
                    <a:pt x="50" y="2"/>
                  </a:lnTo>
                  <a:lnTo>
                    <a:pt x="0" y="0"/>
                  </a:lnTo>
                  <a:close/>
                </a:path>
              </a:pathLst>
            </a:custGeom>
            <a:solidFill>
              <a:srgbClr val="90938D"/>
            </a:solidFill>
            <a:ln w="3175">
              <a:solidFill>
                <a:srgbClr val="000000"/>
              </a:solidFill>
              <a:round/>
              <a:headEnd/>
              <a:tailEnd/>
            </a:ln>
          </p:spPr>
          <p:txBody>
            <a:bodyPr/>
            <a:lstStyle/>
            <a:p>
              <a:endParaRPr lang="en-US"/>
            </a:p>
          </p:txBody>
        </p:sp>
        <p:sp>
          <p:nvSpPr>
            <p:cNvPr id="55330" name="Freeform 31"/>
            <p:cNvSpPr>
              <a:spLocks noChangeAspect="1"/>
            </p:cNvSpPr>
            <p:nvPr/>
          </p:nvSpPr>
          <p:spPr bwMode="auto">
            <a:xfrm>
              <a:off x="4352925" y="2190750"/>
              <a:ext cx="66675" cy="19050"/>
            </a:xfrm>
            <a:custGeom>
              <a:avLst/>
              <a:gdLst>
                <a:gd name="T0" fmla="*/ 0 w 50"/>
                <a:gd name="T1" fmla="*/ 0 h 16"/>
                <a:gd name="T2" fmla="*/ 2147483647 w 50"/>
                <a:gd name="T3" fmla="*/ 2147483647 h 16"/>
                <a:gd name="T4" fmla="*/ 2147483647 w 50"/>
                <a:gd name="T5" fmla="*/ 2147483647 h 16"/>
                <a:gd name="T6" fmla="*/ 2147483647 w 50"/>
                <a:gd name="T7" fmla="*/ 2147483647 h 16"/>
                <a:gd name="T8" fmla="*/ 2147483647 w 50"/>
                <a:gd name="T9" fmla="*/ 2147483647 h 16"/>
                <a:gd name="T10" fmla="*/ 2147483647 w 50"/>
                <a:gd name="T11" fmla="*/ 2147483647 h 16"/>
                <a:gd name="T12" fmla="*/ 2147483647 w 50"/>
                <a:gd name="T13" fmla="*/ 2147483647 h 16"/>
                <a:gd name="T14" fmla="*/ 2147483647 w 50"/>
                <a:gd name="T15" fmla="*/ 2147483647 h 16"/>
                <a:gd name="T16" fmla="*/ 2147483647 w 50"/>
                <a:gd name="T17" fmla="*/ 0 h 16"/>
                <a:gd name="T18" fmla="*/ 0 w 50"/>
                <a:gd name="T19" fmla="*/ 0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0"/>
                <a:gd name="T31" fmla="*/ 0 h 16"/>
                <a:gd name="T32" fmla="*/ 50 w 50"/>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0" h="16">
                  <a:moveTo>
                    <a:pt x="0" y="0"/>
                  </a:moveTo>
                  <a:lnTo>
                    <a:pt x="2" y="6"/>
                  </a:lnTo>
                  <a:lnTo>
                    <a:pt x="8" y="12"/>
                  </a:lnTo>
                  <a:lnTo>
                    <a:pt x="16" y="14"/>
                  </a:lnTo>
                  <a:lnTo>
                    <a:pt x="26" y="16"/>
                  </a:lnTo>
                  <a:lnTo>
                    <a:pt x="34" y="16"/>
                  </a:lnTo>
                  <a:lnTo>
                    <a:pt x="42" y="12"/>
                  </a:lnTo>
                  <a:lnTo>
                    <a:pt x="48" y="8"/>
                  </a:lnTo>
                  <a:lnTo>
                    <a:pt x="50" y="0"/>
                  </a:lnTo>
                  <a:lnTo>
                    <a:pt x="0" y="0"/>
                  </a:lnTo>
                  <a:close/>
                </a:path>
              </a:pathLst>
            </a:custGeom>
            <a:solidFill>
              <a:srgbClr val="90938D"/>
            </a:solidFill>
            <a:ln w="3175">
              <a:solidFill>
                <a:srgbClr val="000000"/>
              </a:solidFill>
              <a:round/>
              <a:headEnd/>
              <a:tailEnd/>
            </a:ln>
          </p:spPr>
          <p:txBody>
            <a:bodyPr/>
            <a:lstStyle/>
            <a:p>
              <a:endParaRPr lang="en-US"/>
            </a:p>
          </p:txBody>
        </p:sp>
        <p:sp>
          <p:nvSpPr>
            <p:cNvPr id="55331" name="Freeform 32"/>
            <p:cNvSpPr>
              <a:spLocks noChangeAspect="1"/>
            </p:cNvSpPr>
            <p:nvPr/>
          </p:nvSpPr>
          <p:spPr bwMode="auto">
            <a:xfrm>
              <a:off x="4664075" y="2020888"/>
              <a:ext cx="65088" cy="22225"/>
            </a:xfrm>
            <a:custGeom>
              <a:avLst/>
              <a:gdLst>
                <a:gd name="T0" fmla="*/ 0 w 50"/>
                <a:gd name="T1" fmla="*/ 0 h 18"/>
                <a:gd name="T2" fmla="*/ 2147483647 w 50"/>
                <a:gd name="T3" fmla="*/ 2147483647 h 18"/>
                <a:gd name="T4" fmla="*/ 2147483647 w 50"/>
                <a:gd name="T5" fmla="*/ 2147483647 h 18"/>
                <a:gd name="T6" fmla="*/ 2147483647 w 50"/>
                <a:gd name="T7" fmla="*/ 2147483647 h 18"/>
                <a:gd name="T8" fmla="*/ 2147483647 w 50"/>
                <a:gd name="T9" fmla="*/ 2147483647 h 18"/>
                <a:gd name="T10" fmla="*/ 2147483647 w 50"/>
                <a:gd name="T11" fmla="*/ 2147483647 h 18"/>
                <a:gd name="T12" fmla="*/ 2147483647 w 50"/>
                <a:gd name="T13" fmla="*/ 2147483647 h 18"/>
                <a:gd name="T14" fmla="*/ 2147483647 w 50"/>
                <a:gd name="T15" fmla="*/ 2147483647 h 18"/>
                <a:gd name="T16" fmla="*/ 2147483647 w 50"/>
                <a:gd name="T17" fmla="*/ 2147483647 h 18"/>
                <a:gd name="T18" fmla="*/ 0 w 50"/>
                <a:gd name="T19" fmla="*/ 0 h 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0"/>
                <a:gd name="T31" fmla="*/ 0 h 18"/>
                <a:gd name="T32" fmla="*/ 50 w 50"/>
                <a:gd name="T33" fmla="*/ 18 h 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0" h="18">
                  <a:moveTo>
                    <a:pt x="0" y="0"/>
                  </a:moveTo>
                  <a:lnTo>
                    <a:pt x="2" y="8"/>
                  </a:lnTo>
                  <a:lnTo>
                    <a:pt x="8" y="12"/>
                  </a:lnTo>
                  <a:lnTo>
                    <a:pt x="16" y="16"/>
                  </a:lnTo>
                  <a:lnTo>
                    <a:pt x="26" y="18"/>
                  </a:lnTo>
                  <a:lnTo>
                    <a:pt x="34" y="16"/>
                  </a:lnTo>
                  <a:lnTo>
                    <a:pt x="42" y="14"/>
                  </a:lnTo>
                  <a:lnTo>
                    <a:pt x="48" y="8"/>
                  </a:lnTo>
                  <a:lnTo>
                    <a:pt x="50" y="2"/>
                  </a:lnTo>
                  <a:lnTo>
                    <a:pt x="0" y="0"/>
                  </a:lnTo>
                  <a:close/>
                </a:path>
              </a:pathLst>
            </a:custGeom>
            <a:solidFill>
              <a:srgbClr val="90938D"/>
            </a:solidFill>
            <a:ln w="3175">
              <a:solidFill>
                <a:srgbClr val="000000"/>
              </a:solidFill>
              <a:round/>
              <a:headEnd/>
              <a:tailEnd/>
            </a:ln>
          </p:spPr>
          <p:txBody>
            <a:bodyPr/>
            <a:lstStyle/>
            <a:p>
              <a:endParaRPr lang="en-US"/>
            </a:p>
          </p:txBody>
        </p:sp>
        <p:sp>
          <p:nvSpPr>
            <p:cNvPr id="55332" name="Freeform 33"/>
            <p:cNvSpPr>
              <a:spLocks noChangeAspect="1"/>
            </p:cNvSpPr>
            <p:nvPr/>
          </p:nvSpPr>
          <p:spPr bwMode="auto">
            <a:xfrm>
              <a:off x="4740275" y="2020888"/>
              <a:ext cx="66675" cy="22225"/>
            </a:xfrm>
            <a:custGeom>
              <a:avLst/>
              <a:gdLst>
                <a:gd name="T0" fmla="*/ 0 w 50"/>
                <a:gd name="T1" fmla="*/ 0 h 18"/>
                <a:gd name="T2" fmla="*/ 2147483647 w 50"/>
                <a:gd name="T3" fmla="*/ 2147483647 h 18"/>
                <a:gd name="T4" fmla="*/ 2147483647 w 50"/>
                <a:gd name="T5" fmla="*/ 2147483647 h 18"/>
                <a:gd name="T6" fmla="*/ 2147483647 w 50"/>
                <a:gd name="T7" fmla="*/ 2147483647 h 18"/>
                <a:gd name="T8" fmla="*/ 2147483647 w 50"/>
                <a:gd name="T9" fmla="*/ 2147483647 h 18"/>
                <a:gd name="T10" fmla="*/ 2147483647 w 50"/>
                <a:gd name="T11" fmla="*/ 2147483647 h 18"/>
                <a:gd name="T12" fmla="*/ 2147483647 w 50"/>
                <a:gd name="T13" fmla="*/ 2147483647 h 18"/>
                <a:gd name="T14" fmla="*/ 2147483647 w 50"/>
                <a:gd name="T15" fmla="*/ 2147483647 h 18"/>
                <a:gd name="T16" fmla="*/ 2147483647 w 50"/>
                <a:gd name="T17" fmla="*/ 2147483647 h 18"/>
                <a:gd name="T18" fmla="*/ 0 w 50"/>
                <a:gd name="T19" fmla="*/ 0 h 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0"/>
                <a:gd name="T31" fmla="*/ 0 h 18"/>
                <a:gd name="T32" fmla="*/ 50 w 50"/>
                <a:gd name="T33" fmla="*/ 18 h 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0" h="18">
                  <a:moveTo>
                    <a:pt x="0" y="0"/>
                  </a:moveTo>
                  <a:lnTo>
                    <a:pt x="2" y="8"/>
                  </a:lnTo>
                  <a:lnTo>
                    <a:pt x="8" y="12"/>
                  </a:lnTo>
                  <a:lnTo>
                    <a:pt x="16" y="16"/>
                  </a:lnTo>
                  <a:lnTo>
                    <a:pt x="24" y="18"/>
                  </a:lnTo>
                  <a:lnTo>
                    <a:pt x="34" y="16"/>
                  </a:lnTo>
                  <a:lnTo>
                    <a:pt x="42" y="14"/>
                  </a:lnTo>
                  <a:lnTo>
                    <a:pt x="48" y="8"/>
                  </a:lnTo>
                  <a:lnTo>
                    <a:pt x="50" y="2"/>
                  </a:lnTo>
                  <a:lnTo>
                    <a:pt x="0" y="0"/>
                  </a:lnTo>
                  <a:close/>
                </a:path>
              </a:pathLst>
            </a:custGeom>
            <a:solidFill>
              <a:srgbClr val="90938D"/>
            </a:solidFill>
            <a:ln w="3175">
              <a:solidFill>
                <a:srgbClr val="000000"/>
              </a:solidFill>
              <a:round/>
              <a:headEnd/>
              <a:tailEnd/>
            </a:ln>
          </p:spPr>
          <p:txBody>
            <a:bodyPr/>
            <a:lstStyle/>
            <a:p>
              <a:endParaRPr lang="en-US"/>
            </a:p>
          </p:txBody>
        </p:sp>
        <p:sp>
          <p:nvSpPr>
            <p:cNvPr id="55333" name="Rectangle 34"/>
            <p:cNvSpPr>
              <a:spLocks noChangeAspect="1" noChangeArrowheads="1"/>
            </p:cNvSpPr>
            <p:nvPr/>
          </p:nvSpPr>
          <p:spPr bwMode="auto">
            <a:xfrm>
              <a:off x="4641850" y="1703388"/>
              <a:ext cx="185738" cy="279400"/>
            </a:xfrm>
            <a:prstGeom prst="rect">
              <a:avLst/>
            </a:prstGeom>
            <a:solidFill>
              <a:srgbClr val="878384"/>
            </a:solidFill>
            <a:ln w="9525">
              <a:noFill/>
              <a:miter lim="800000"/>
              <a:headEnd/>
              <a:tailEnd/>
            </a:ln>
          </p:spPr>
          <p:txBody>
            <a:bodyPr/>
            <a:lstStyle/>
            <a:p>
              <a:endParaRPr lang="en-US"/>
            </a:p>
          </p:txBody>
        </p:sp>
        <p:sp>
          <p:nvSpPr>
            <p:cNvPr id="55334" name="Rectangle 35"/>
            <p:cNvSpPr>
              <a:spLocks noChangeAspect="1" noChangeArrowheads="1"/>
            </p:cNvSpPr>
            <p:nvPr/>
          </p:nvSpPr>
          <p:spPr bwMode="auto">
            <a:xfrm>
              <a:off x="4641850" y="1703388"/>
              <a:ext cx="185738" cy="279400"/>
            </a:xfrm>
            <a:prstGeom prst="rect">
              <a:avLst/>
            </a:prstGeom>
            <a:noFill/>
            <a:ln w="3175">
              <a:solidFill>
                <a:srgbClr val="1E060A"/>
              </a:solidFill>
              <a:miter lim="800000"/>
              <a:headEnd/>
              <a:tailEnd/>
            </a:ln>
          </p:spPr>
          <p:txBody>
            <a:bodyPr/>
            <a:lstStyle/>
            <a:p>
              <a:endParaRPr lang="en-US"/>
            </a:p>
          </p:txBody>
        </p:sp>
        <p:sp>
          <p:nvSpPr>
            <p:cNvPr id="55335" name="Rectangle 36"/>
            <p:cNvSpPr>
              <a:spLocks noChangeAspect="1" noChangeArrowheads="1"/>
            </p:cNvSpPr>
            <p:nvPr/>
          </p:nvSpPr>
          <p:spPr bwMode="auto">
            <a:xfrm>
              <a:off x="4760913" y="2024063"/>
              <a:ext cx="23812" cy="58737"/>
            </a:xfrm>
            <a:prstGeom prst="rect">
              <a:avLst/>
            </a:prstGeom>
            <a:solidFill>
              <a:srgbClr val="D4D3D3"/>
            </a:solidFill>
            <a:ln w="9525">
              <a:noFill/>
              <a:miter lim="800000"/>
              <a:headEnd/>
              <a:tailEnd/>
            </a:ln>
          </p:spPr>
          <p:txBody>
            <a:bodyPr/>
            <a:lstStyle/>
            <a:p>
              <a:endParaRPr lang="en-US"/>
            </a:p>
          </p:txBody>
        </p:sp>
        <p:sp>
          <p:nvSpPr>
            <p:cNvPr id="55336" name="Rectangle 37"/>
            <p:cNvSpPr>
              <a:spLocks noChangeAspect="1" noChangeArrowheads="1"/>
            </p:cNvSpPr>
            <p:nvPr/>
          </p:nvSpPr>
          <p:spPr bwMode="auto">
            <a:xfrm>
              <a:off x="4760913" y="2024063"/>
              <a:ext cx="23812" cy="58737"/>
            </a:xfrm>
            <a:prstGeom prst="rect">
              <a:avLst/>
            </a:prstGeom>
            <a:noFill/>
            <a:ln w="3175">
              <a:solidFill>
                <a:srgbClr val="1E060A"/>
              </a:solidFill>
              <a:miter lim="800000"/>
              <a:headEnd/>
              <a:tailEnd/>
            </a:ln>
          </p:spPr>
          <p:txBody>
            <a:bodyPr/>
            <a:lstStyle/>
            <a:p>
              <a:endParaRPr lang="en-US"/>
            </a:p>
          </p:txBody>
        </p:sp>
        <p:sp>
          <p:nvSpPr>
            <p:cNvPr id="55337" name="Rectangle 38"/>
            <p:cNvSpPr>
              <a:spLocks noChangeAspect="1" noChangeArrowheads="1"/>
            </p:cNvSpPr>
            <p:nvPr/>
          </p:nvSpPr>
          <p:spPr bwMode="auto">
            <a:xfrm>
              <a:off x="4686300" y="2024063"/>
              <a:ext cx="23813" cy="58737"/>
            </a:xfrm>
            <a:prstGeom prst="rect">
              <a:avLst/>
            </a:prstGeom>
            <a:solidFill>
              <a:srgbClr val="D4D3D3"/>
            </a:solidFill>
            <a:ln w="9525">
              <a:noFill/>
              <a:miter lim="800000"/>
              <a:headEnd/>
              <a:tailEnd/>
            </a:ln>
          </p:spPr>
          <p:txBody>
            <a:bodyPr/>
            <a:lstStyle/>
            <a:p>
              <a:endParaRPr lang="en-US"/>
            </a:p>
          </p:txBody>
        </p:sp>
        <p:sp>
          <p:nvSpPr>
            <p:cNvPr id="55338" name="Rectangle 39"/>
            <p:cNvSpPr>
              <a:spLocks noChangeAspect="1" noChangeArrowheads="1"/>
            </p:cNvSpPr>
            <p:nvPr/>
          </p:nvSpPr>
          <p:spPr bwMode="auto">
            <a:xfrm>
              <a:off x="4686300" y="2024063"/>
              <a:ext cx="23813" cy="58737"/>
            </a:xfrm>
            <a:prstGeom prst="rect">
              <a:avLst/>
            </a:prstGeom>
            <a:noFill/>
            <a:ln w="3175">
              <a:solidFill>
                <a:srgbClr val="1E060A"/>
              </a:solidFill>
              <a:miter lim="800000"/>
              <a:headEnd/>
              <a:tailEnd/>
            </a:ln>
          </p:spPr>
          <p:txBody>
            <a:bodyPr/>
            <a:lstStyle/>
            <a:p>
              <a:endParaRPr lang="en-US"/>
            </a:p>
          </p:txBody>
        </p:sp>
        <p:sp>
          <p:nvSpPr>
            <p:cNvPr id="55339" name="Freeform 40"/>
            <p:cNvSpPr>
              <a:spLocks noChangeAspect="1"/>
            </p:cNvSpPr>
            <p:nvPr/>
          </p:nvSpPr>
          <p:spPr bwMode="auto">
            <a:xfrm>
              <a:off x="4352925" y="1801813"/>
              <a:ext cx="66675" cy="22225"/>
            </a:xfrm>
            <a:custGeom>
              <a:avLst/>
              <a:gdLst>
                <a:gd name="T0" fmla="*/ 0 w 50"/>
                <a:gd name="T1" fmla="*/ 2147483647 h 18"/>
                <a:gd name="T2" fmla="*/ 2147483647 w 50"/>
                <a:gd name="T3" fmla="*/ 2147483647 h 18"/>
                <a:gd name="T4" fmla="*/ 2147483647 w 50"/>
                <a:gd name="T5" fmla="*/ 2147483647 h 18"/>
                <a:gd name="T6" fmla="*/ 2147483647 w 50"/>
                <a:gd name="T7" fmla="*/ 2147483647 h 18"/>
                <a:gd name="T8" fmla="*/ 2147483647 w 50"/>
                <a:gd name="T9" fmla="*/ 0 h 18"/>
                <a:gd name="T10" fmla="*/ 2147483647 w 50"/>
                <a:gd name="T11" fmla="*/ 2147483647 h 18"/>
                <a:gd name="T12" fmla="*/ 2147483647 w 50"/>
                <a:gd name="T13" fmla="*/ 2147483647 h 18"/>
                <a:gd name="T14" fmla="*/ 2147483647 w 50"/>
                <a:gd name="T15" fmla="*/ 2147483647 h 18"/>
                <a:gd name="T16" fmla="*/ 2147483647 w 50"/>
                <a:gd name="T17" fmla="*/ 2147483647 h 18"/>
                <a:gd name="T18" fmla="*/ 0 w 50"/>
                <a:gd name="T19" fmla="*/ 2147483647 h 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0"/>
                <a:gd name="T31" fmla="*/ 0 h 18"/>
                <a:gd name="T32" fmla="*/ 50 w 50"/>
                <a:gd name="T33" fmla="*/ 18 h 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0" h="18">
                  <a:moveTo>
                    <a:pt x="0" y="18"/>
                  </a:moveTo>
                  <a:lnTo>
                    <a:pt x="2" y="10"/>
                  </a:lnTo>
                  <a:lnTo>
                    <a:pt x="6" y="6"/>
                  </a:lnTo>
                  <a:lnTo>
                    <a:pt x="14" y="2"/>
                  </a:lnTo>
                  <a:lnTo>
                    <a:pt x="24" y="0"/>
                  </a:lnTo>
                  <a:lnTo>
                    <a:pt x="34" y="2"/>
                  </a:lnTo>
                  <a:lnTo>
                    <a:pt x="42" y="4"/>
                  </a:lnTo>
                  <a:lnTo>
                    <a:pt x="46" y="10"/>
                  </a:lnTo>
                  <a:lnTo>
                    <a:pt x="50" y="18"/>
                  </a:lnTo>
                  <a:lnTo>
                    <a:pt x="0" y="18"/>
                  </a:lnTo>
                  <a:close/>
                </a:path>
              </a:pathLst>
            </a:custGeom>
            <a:solidFill>
              <a:srgbClr val="90938D"/>
            </a:solidFill>
            <a:ln w="3175">
              <a:solidFill>
                <a:srgbClr val="000000"/>
              </a:solidFill>
              <a:round/>
              <a:headEnd/>
              <a:tailEnd/>
            </a:ln>
          </p:spPr>
          <p:txBody>
            <a:bodyPr/>
            <a:lstStyle/>
            <a:p>
              <a:endParaRPr lang="en-US"/>
            </a:p>
          </p:txBody>
        </p:sp>
        <p:sp>
          <p:nvSpPr>
            <p:cNvPr id="55340" name="Freeform 41"/>
            <p:cNvSpPr>
              <a:spLocks noChangeAspect="1"/>
            </p:cNvSpPr>
            <p:nvPr/>
          </p:nvSpPr>
          <p:spPr bwMode="auto">
            <a:xfrm>
              <a:off x="4352925" y="1957388"/>
              <a:ext cx="66675" cy="20637"/>
            </a:xfrm>
            <a:custGeom>
              <a:avLst/>
              <a:gdLst>
                <a:gd name="T0" fmla="*/ 0 w 50"/>
                <a:gd name="T1" fmla="*/ 2147483647 h 16"/>
                <a:gd name="T2" fmla="*/ 2147483647 w 50"/>
                <a:gd name="T3" fmla="*/ 2147483647 h 16"/>
                <a:gd name="T4" fmla="*/ 2147483647 w 50"/>
                <a:gd name="T5" fmla="*/ 2147483647 h 16"/>
                <a:gd name="T6" fmla="*/ 2147483647 w 50"/>
                <a:gd name="T7" fmla="*/ 0 h 16"/>
                <a:gd name="T8" fmla="*/ 2147483647 w 50"/>
                <a:gd name="T9" fmla="*/ 0 h 16"/>
                <a:gd name="T10" fmla="*/ 2147483647 w 50"/>
                <a:gd name="T11" fmla="*/ 0 h 16"/>
                <a:gd name="T12" fmla="*/ 2147483647 w 50"/>
                <a:gd name="T13" fmla="*/ 2147483647 h 16"/>
                <a:gd name="T14" fmla="*/ 2147483647 w 50"/>
                <a:gd name="T15" fmla="*/ 2147483647 h 16"/>
                <a:gd name="T16" fmla="*/ 2147483647 w 50"/>
                <a:gd name="T17" fmla="*/ 2147483647 h 16"/>
                <a:gd name="T18" fmla="*/ 0 w 50"/>
                <a:gd name="T19" fmla="*/ 2147483647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0"/>
                <a:gd name="T31" fmla="*/ 0 h 16"/>
                <a:gd name="T32" fmla="*/ 50 w 50"/>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0" h="16">
                  <a:moveTo>
                    <a:pt x="0" y="16"/>
                  </a:moveTo>
                  <a:lnTo>
                    <a:pt x="2" y="10"/>
                  </a:lnTo>
                  <a:lnTo>
                    <a:pt x="6" y="4"/>
                  </a:lnTo>
                  <a:lnTo>
                    <a:pt x="14" y="0"/>
                  </a:lnTo>
                  <a:lnTo>
                    <a:pt x="24" y="0"/>
                  </a:lnTo>
                  <a:lnTo>
                    <a:pt x="34" y="0"/>
                  </a:lnTo>
                  <a:lnTo>
                    <a:pt x="42" y="4"/>
                  </a:lnTo>
                  <a:lnTo>
                    <a:pt x="46" y="8"/>
                  </a:lnTo>
                  <a:lnTo>
                    <a:pt x="50" y="16"/>
                  </a:lnTo>
                  <a:lnTo>
                    <a:pt x="0" y="16"/>
                  </a:lnTo>
                  <a:close/>
                </a:path>
              </a:pathLst>
            </a:custGeom>
            <a:solidFill>
              <a:srgbClr val="90938D"/>
            </a:solidFill>
            <a:ln w="3175">
              <a:solidFill>
                <a:srgbClr val="000000"/>
              </a:solidFill>
              <a:round/>
              <a:headEnd/>
              <a:tailEnd/>
            </a:ln>
          </p:spPr>
          <p:txBody>
            <a:bodyPr/>
            <a:lstStyle/>
            <a:p>
              <a:endParaRPr lang="en-US"/>
            </a:p>
          </p:txBody>
        </p:sp>
        <p:sp>
          <p:nvSpPr>
            <p:cNvPr id="55341" name="Freeform 42"/>
            <p:cNvSpPr>
              <a:spLocks noChangeAspect="1"/>
            </p:cNvSpPr>
            <p:nvPr/>
          </p:nvSpPr>
          <p:spPr bwMode="auto">
            <a:xfrm>
              <a:off x="4352925" y="2124075"/>
              <a:ext cx="66675" cy="22225"/>
            </a:xfrm>
            <a:custGeom>
              <a:avLst/>
              <a:gdLst>
                <a:gd name="T0" fmla="*/ 0 w 50"/>
                <a:gd name="T1" fmla="*/ 2147483647 h 18"/>
                <a:gd name="T2" fmla="*/ 2147483647 w 50"/>
                <a:gd name="T3" fmla="*/ 2147483647 h 18"/>
                <a:gd name="T4" fmla="*/ 2147483647 w 50"/>
                <a:gd name="T5" fmla="*/ 2147483647 h 18"/>
                <a:gd name="T6" fmla="*/ 2147483647 w 50"/>
                <a:gd name="T7" fmla="*/ 2147483647 h 18"/>
                <a:gd name="T8" fmla="*/ 2147483647 w 50"/>
                <a:gd name="T9" fmla="*/ 0 h 18"/>
                <a:gd name="T10" fmla="*/ 2147483647 w 50"/>
                <a:gd name="T11" fmla="*/ 2147483647 h 18"/>
                <a:gd name="T12" fmla="*/ 2147483647 w 50"/>
                <a:gd name="T13" fmla="*/ 2147483647 h 18"/>
                <a:gd name="T14" fmla="*/ 2147483647 w 50"/>
                <a:gd name="T15" fmla="*/ 2147483647 h 18"/>
                <a:gd name="T16" fmla="*/ 2147483647 w 50"/>
                <a:gd name="T17" fmla="*/ 2147483647 h 18"/>
                <a:gd name="T18" fmla="*/ 0 w 50"/>
                <a:gd name="T19" fmla="*/ 2147483647 h 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0"/>
                <a:gd name="T31" fmla="*/ 0 h 18"/>
                <a:gd name="T32" fmla="*/ 50 w 50"/>
                <a:gd name="T33" fmla="*/ 18 h 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0" h="18">
                  <a:moveTo>
                    <a:pt x="0" y="18"/>
                  </a:moveTo>
                  <a:lnTo>
                    <a:pt x="2" y="10"/>
                  </a:lnTo>
                  <a:lnTo>
                    <a:pt x="6" y="6"/>
                  </a:lnTo>
                  <a:lnTo>
                    <a:pt x="14" y="2"/>
                  </a:lnTo>
                  <a:lnTo>
                    <a:pt x="24" y="0"/>
                  </a:lnTo>
                  <a:lnTo>
                    <a:pt x="34" y="2"/>
                  </a:lnTo>
                  <a:lnTo>
                    <a:pt x="42" y="4"/>
                  </a:lnTo>
                  <a:lnTo>
                    <a:pt x="46" y="10"/>
                  </a:lnTo>
                  <a:lnTo>
                    <a:pt x="50" y="16"/>
                  </a:lnTo>
                  <a:lnTo>
                    <a:pt x="0" y="18"/>
                  </a:lnTo>
                  <a:close/>
                </a:path>
              </a:pathLst>
            </a:custGeom>
            <a:solidFill>
              <a:srgbClr val="90938D"/>
            </a:solidFill>
            <a:ln w="3175">
              <a:solidFill>
                <a:srgbClr val="000000"/>
              </a:solidFill>
              <a:round/>
              <a:headEnd/>
              <a:tailEnd/>
            </a:ln>
          </p:spPr>
          <p:txBody>
            <a:bodyPr/>
            <a:lstStyle/>
            <a:p>
              <a:endParaRPr lang="en-US"/>
            </a:p>
          </p:txBody>
        </p:sp>
        <p:sp>
          <p:nvSpPr>
            <p:cNvPr id="55342" name="Rectangle 43"/>
            <p:cNvSpPr>
              <a:spLocks noChangeAspect="1" noChangeArrowheads="1"/>
            </p:cNvSpPr>
            <p:nvPr/>
          </p:nvSpPr>
          <p:spPr bwMode="auto">
            <a:xfrm>
              <a:off x="4371975" y="1754188"/>
              <a:ext cx="26988" cy="71437"/>
            </a:xfrm>
            <a:prstGeom prst="rect">
              <a:avLst/>
            </a:prstGeom>
            <a:solidFill>
              <a:srgbClr val="E6E7E3"/>
            </a:solidFill>
            <a:ln w="9525">
              <a:noFill/>
              <a:miter lim="800000"/>
              <a:headEnd/>
              <a:tailEnd/>
            </a:ln>
          </p:spPr>
          <p:txBody>
            <a:bodyPr/>
            <a:lstStyle/>
            <a:p>
              <a:endParaRPr lang="en-US"/>
            </a:p>
          </p:txBody>
        </p:sp>
        <p:sp>
          <p:nvSpPr>
            <p:cNvPr id="55343" name="Rectangle 44"/>
            <p:cNvSpPr>
              <a:spLocks noChangeAspect="1" noChangeArrowheads="1"/>
            </p:cNvSpPr>
            <p:nvPr/>
          </p:nvSpPr>
          <p:spPr bwMode="auto">
            <a:xfrm>
              <a:off x="4371975" y="1754188"/>
              <a:ext cx="26988" cy="71437"/>
            </a:xfrm>
            <a:prstGeom prst="rect">
              <a:avLst/>
            </a:prstGeom>
            <a:noFill/>
            <a:ln w="3175">
              <a:solidFill>
                <a:srgbClr val="000000"/>
              </a:solidFill>
              <a:miter lim="800000"/>
              <a:headEnd/>
              <a:tailEnd/>
            </a:ln>
          </p:spPr>
          <p:txBody>
            <a:bodyPr/>
            <a:lstStyle/>
            <a:p>
              <a:endParaRPr lang="en-US"/>
            </a:p>
          </p:txBody>
        </p:sp>
        <p:sp>
          <p:nvSpPr>
            <p:cNvPr id="55344" name="Rectangle 45"/>
            <p:cNvSpPr>
              <a:spLocks noChangeAspect="1" noChangeArrowheads="1"/>
            </p:cNvSpPr>
            <p:nvPr/>
          </p:nvSpPr>
          <p:spPr bwMode="auto">
            <a:xfrm>
              <a:off x="4371975" y="1866900"/>
              <a:ext cx="26988" cy="112713"/>
            </a:xfrm>
            <a:prstGeom prst="rect">
              <a:avLst/>
            </a:prstGeom>
            <a:solidFill>
              <a:srgbClr val="DFDADC"/>
            </a:solidFill>
            <a:ln w="9525">
              <a:noFill/>
              <a:miter lim="800000"/>
              <a:headEnd/>
              <a:tailEnd/>
            </a:ln>
          </p:spPr>
          <p:txBody>
            <a:bodyPr/>
            <a:lstStyle/>
            <a:p>
              <a:endParaRPr lang="en-US"/>
            </a:p>
          </p:txBody>
        </p:sp>
        <p:sp>
          <p:nvSpPr>
            <p:cNvPr id="55345" name="Rectangle 46"/>
            <p:cNvSpPr>
              <a:spLocks noChangeAspect="1" noChangeArrowheads="1"/>
            </p:cNvSpPr>
            <p:nvPr/>
          </p:nvSpPr>
          <p:spPr bwMode="auto">
            <a:xfrm>
              <a:off x="4371975" y="1866900"/>
              <a:ext cx="26988" cy="112713"/>
            </a:xfrm>
            <a:prstGeom prst="rect">
              <a:avLst/>
            </a:prstGeom>
            <a:noFill/>
            <a:ln w="3175">
              <a:solidFill>
                <a:srgbClr val="000000"/>
              </a:solidFill>
              <a:miter lim="800000"/>
              <a:headEnd/>
              <a:tailEnd/>
            </a:ln>
          </p:spPr>
          <p:txBody>
            <a:bodyPr/>
            <a:lstStyle/>
            <a:p>
              <a:endParaRPr lang="en-US"/>
            </a:p>
          </p:txBody>
        </p:sp>
        <p:sp>
          <p:nvSpPr>
            <p:cNvPr id="55346" name="Rectangle 47"/>
            <p:cNvSpPr>
              <a:spLocks noChangeAspect="1" noChangeArrowheads="1"/>
            </p:cNvSpPr>
            <p:nvPr/>
          </p:nvSpPr>
          <p:spPr bwMode="auto">
            <a:xfrm>
              <a:off x="4371975" y="2020888"/>
              <a:ext cx="26988" cy="125412"/>
            </a:xfrm>
            <a:prstGeom prst="rect">
              <a:avLst/>
            </a:prstGeom>
            <a:solidFill>
              <a:srgbClr val="E6E7E3"/>
            </a:solidFill>
            <a:ln w="9525">
              <a:noFill/>
              <a:miter lim="800000"/>
              <a:headEnd/>
              <a:tailEnd/>
            </a:ln>
          </p:spPr>
          <p:txBody>
            <a:bodyPr/>
            <a:lstStyle/>
            <a:p>
              <a:endParaRPr lang="en-US"/>
            </a:p>
          </p:txBody>
        </p:sp>
        <p:sp>
          <p:nvSpPr>
            <p:cNvPr id="55347" name="Rectangle 48"/>
            <p:cNvSpPr>
              <a:spLocks noChangeAspect="1" noChangeArrowheads="1"/>
            </p:cNvSpPr>
            <p:nvPr/>
          </p:nvSpPr>
          <p:spPr bwMode="auto">
            <a:xfrm>
              <a:off x="4371975" y="2020888"/>
              <a:ext cx="26988" cy="125412"/>
            </a:xfrm>
            <a:prstGeom prst="rect">
              <a:avLst/>
            </a:prstGeom>
            <a:noFill/>
            <a:ln w="3175">
              <a:solidFill>
                <a:srgbClr val="000000"/>
              </a:solidFill>
              <a:miter lim="800000"/>
              <a:headEnd/>
              <a:tailEnd/>
            </a:ln>
          </p:spPr>
          <p:txBody>
            <a:bodyPr/>
            <a:lstStyle/>
            <a:p>
              <a:endParaRPr lang="en-US"/>
            </a:p>
          </p:txBody>
        </p:sp>
        <p:sp>
          <p:nvSpPr>
            <p:cNvPr id="55348" name="Rectangle 49"/>
            <p:cNvSpPr>
              <a:spLocks noChangeAspect="1" noChangeArrowheads="1"/>
            </p:cNvSpPr>
            <p:nvPr/>
          </p:nvSpPr>
          <p:spPr bwMode="auto">
            <a:xfrm>
              <a:off x="4371975" y="2184400"/>
              <a:ext cx="26988" cy="71438"/>
            </a:xfrm>
            <a:prstGeom prst="rect">
              <a:avLst/>
            </a:prstGeom>
            <a:solidFill>
              <a:srgbClr val="E6E7E3"/>
            </a:solidFill>
            <a:ln w="9525">
              <a:noFill/>
              <a:miter lim="800000"/>
              <a:headEnd/>
              <a:tailEnd/>
            </a:ln>
          </p:spPr>
          <p:txBody>
            <a:bodyPr/>
            <a:lstStyle/>
            <a:p>
              <a:endParaRPr lang="en-US"/>
            </a:p>
          </p:txBody>
        </p:sp>
        <p:sp>
          <p:nvSpPr>
            <p:cNvPr id="55349" name="Rectangle 50"/>
            <p:cNvSpPr>
              <a:spLocks noChangeAspect="1" noChangeArrowheads="1"/>
            </p:cNvSpPr>
            <p:nvPr/>
          </p:nvSpPr>
          <p:spPr bwMode="auto">
            <a:xfrm>
              <a:off x="4371975" y="2184400"/>
              <a:ext cx="26988" cy="71438"/>
            </a:xfrm>
            <a:prstGeom prst="rect">
              <a:avLst/>
            </a:prstGeom>
            <a:noFill/>
            <a:ln w="3175">
              <a:solidFill>
                <a:srgbClr val="000000"/>
              </a:solidFill>
              <a:miter lim="800000"/>
              <a:headEnd/>
              <a:tailEnd/>
            </a:ln>
          </p:spPr>
          <p:txBody>
            <a:bodyPr/>
            <a:lstStyle/>
            <a:p>
              <a:endParaRPr lang="en-US"/>
            </a:p>
          </p:txBody>
        </p:sp>
        <p:pic>
          <p:nvPicPr>
            <p:cNvPr id="55350" name="Picture 51"/>
            <p:cNvPicPr>
              <a:picLocks noChangeAspect="1" noChangeArrowheads="1"/>
            </p:cNvPicPr>
            <p:nvPr/>
          </p:nvPicPr>
          <p:blipFill>
            <a:blip r:embed="rId3" cstate="print"/>
            <a:srcRect/>
            <a:stretch>
              <a:fillRect/>
            </a:stretch>
          </p:blipFill>
          <p:spPr bwMode="auto">
            <a:xfrm>
              <a:off x="1524000" y="1816100"/>
              <a:ext cx="2935288" cy="66675"/>
            </a:xfrm>
            <a:prstGeom prst="rect">
              <a:avLst/>
            </a:prstGeom>
            <a:noFill/>
            <a:ln w="9525">
              <a:noFill/>
              <a:miter lim="800000"/>
              <a:headEnd/>
              <a:tailEnd/>
            </a:ln>
          </p:spPr>
        </p:pic>
        <p:pic>
          <p:nvPicPr>
            <p:cNvPr id="55351" name="Picture 52"/>
            <p:cNvPicPr>
              <a:picLocks noChangeAspect="1" noChangeArrowheads="1"/>
            </p:cNvPicPr>
            <p:nvPr/>
          </p:nvPicPr>
          <p:blipFill>
            <a:blip r:embed="rId4" cstate="print"/>
            <a:srcRect/>
            <a:stretch>
              <a:fillRect/>
            </a:stretch>
          </p:blipFill>
          <p:spPr bwMode="auto">
            <a:xfrm>
              <a:off x="1352550" y="2138363"/>
              <a:ext cx="3316288" cy="66675"/>
            </a:xfrm>
            <a:prstGeom prst="rect">
              <a:avLst/>
            </a:prstGeom>
            <a:noFill/>
            <a:ln w="9525">
              <a:noFill/>
              <a:miter lim="800000"/>
              <a:headEnd/>
              <a:tailEnd/>
            </a:ln>
          </p:spPr>
        </p:pic>
        <p:sp>
          <p:nvSpPr>
            <p:cNvPr id="55352" name="Rectangle 53"/>
            <p:cNvSpPr>
              <a:spLocks noChangeAspect="1" noChangeArrowheads="1"/>
            </p:cNvSpPr>
            <p:nvPr/>
          </p:nvSpPr>
          <p:spPr bwMode="auto">
            <a:xfrm>
              <a:off x="1852613" y="1866900"/>
              <a:ext cx="2276475" cy="15875"/>
            </a:xfrm>
            <a:prstGeom prst="rect">
              <a:avLst/>
            </a:prstGeom>
            <a:solidFill>
              <a:srgbClr val="F6F619"/>
            </a:solidFill>
            <a:ln w="3175">
              <a:solidFill>
                <a:srgbClr val="000000"/>
              </a:solidFill>
              <a:miter lim="800000"/>
              <a:headEnd/>
              <a:tailEnd/>
            </a:ln>
          </p:spPr>
          <p:txBody>
            <a:bodyPr/>
            <a:lstStyle/>
            <a:p>
              <a:endParaRPr lang="en-US"/>
            </a:p>
          </p:txBody>
        </p:sp>
        <p:sp>
          <p:nvSpPr>
            <p:cNvPr id="55353" name="Rectangle 54"/>
            <p:cNvSpPr>
              <a:spLocks noChangeAspect="1" noChangeArrowheads="1"/>
            </p:cNvSpPr>
            <p:nvPr/>
          </p:nvSpPr>
          <p:spPr bwMode="auto">
            <a:xfrm>
              <a:off x="1852613" y="1866900"/>
              <a:ext cx="2276475" cy="15875"/>
            </a:xfrm>
            <a:prstGeom prst="rect">
              <a:avLst/>
            </a:prstGeom>
            <a:noFill/>
            <a:ln w="3175">
              <a:solidFill>
                <a:srgbClr val="F6F619"/>
              </a:solidFill>
              <a:miter lim="800000"/>
              <a:headEnd/>
              <a:tailEnd/>
            </a:ln>
          </p:spPr>
          <p:txBody>
            <a:bodyPr/>
            <a:lstStyle/>
            <a:p>
              <a:endParaRPr lang="en-US"/>
            </a:p>
          </p:txBody>
        </p:sp>
        <p:sp>
          <p:nvSpPr>
            <p:cNvPr id="55354" name="Rectangle 55"/>
            <p:cNvSpPr>
              <a:spLocks noChangeAspect="1" noChangeArrowheads="1"/>
            </p:cNvSpPr>
            <p:nvPr/>
          </p:nvSpPr>
          <p:spPr bwMode="auto">
            <a:xfrm>
              <a:off x="1852613" y="1962150"/>
              <a:ext cx="2276475" cy="15875"/>
            </a:xfrm>
            <a:prstGeom prst="rect">
              <a:avLst/>
            </a:prstGeom>
            <a:solidFill>
              <a:srgbClr val="F6F619"/>
            </a:solidFill>
            <a:ln w="3175">
              <a:solidFill>
                <a:srgbClr val="000000"/>
              </a:solidFill>
              <a:miter lim="800000"/>
              <a:headEnd/>
              <a:tailEnd/>
            </a:ln>
          </p:spPr>
          <p:txBody>
            <a:bodyPr/>
            <a:lstStyle/>
            <a:p>
              <a:endParaRPr lang="en-US"/>
            </a:p>
          </p:txBody>
        </p:sp>
        <p:sp>
          <p:nvSpPr>
            <p:cNvPr id="55355" name="Rectangle 56"/>
            <p:cNvSpPr>
              <a:spLocks noChangeAspect="1" noChangeArrowheads="1"/>
            </p:cNvSpPr>
            <p:nvPr/>
          </p:nvSpPr>
          <p:spPr bwMode="auto">
            <a:xfrm>
              <a:off x="1852613" y="1962150"/>
              <a:ext cx="2276475" cy="15875"/>
            </a:xfrm>
            <a:prstGeom prst="rect">
              <a:avLst/>
            </a:prstGeom>
            <a:noFill/>
            <a:ln w="3175">
              <a:solidFill>
                <a:srgbClr val="F6F619"/>
              </a:solidFill>
              <a:miter lim="800000"/>
              <a:headEnd/>
              <a:tailEnd/>
            </a:ln>
          </p:spPr>
          <p:txBody>
            <a:bodyPr/>
            <a:lstStyle/>
            <a:p>
              <a:endParaRPr lang="en-US"/>
            </a:p>
          </p:txBody>
        </p:sp>
        <p:sp>
          <p:nvSpPr>
            <p:cNvPr id="55356" name="Rectangle 57"/>
            <p:cNvSpPr>
              <a:spLocks noChangeAspect="1" noChangeArrowheads="1"/>
            </p:cNvSpPr>
            <p:nvPr/>
          </p:nvSpPr>
          <p:spPr bwMode="auto">
            <a:xfrm>
              <a:off x="2025650" y="1889125"/>
              <a:ext cx="1992313" cy="9525"/>
            </a:xfrm>
            <a:prstGeom prst="rect">
              <a:avLst/>
            </a:prstGeom>
            <a:solidFill>
              <a:srgbClr val="F6F619"/>
            </a:solidFill>
            <a:ln w="1270">
              <a:solidFill>
                <a:srgbClr val="F6F619"/>
              </a:solidFill>
              <a:miter lim="800000"/>
              <a:headEnd/>
              <a:tailEnd/>
            </a:ln>
          </p:spPr>
          <p:txBody>
            <a:bodyPr/>
            <a:lstStyle/>
            <a:p>
              <a:endParaRPr lang="en-US"/>
            </a:p>
          </p:txBody>
        </p:sp>
        <p:sp>
          <p:nvSpPr>
            <p:cNvPr id="55357" name="Rectangle 58"/>
            <p:cNvSpPr>
              <a:spLocks noChangeAspect="1" noChangeArrowheads="1"/>
            </p:cNvSpPr>
            <p:nvPr/>
          </p:nvSpPr>
          <p:spPr bwMode="auto">
            <a:xfrm>
              <a:off x="2025650" y="1889125"/>
              <a:ext cx="1992313" cy="9525"/>
            </a:xfrm>
            <a:prstGeom prst="rect">
              <a:avLst/>
            </a:prstGeom>
            <a:noFill/>
            <a:ln w="1270">
              <a:solidFill>
                <a:srgbClr val="F6F619"/>
              </a:solidFill>
              <a:miter lim="800000"/>
              <a:headEnd/>
              <a:tailEnd/>
            </a:ln>
          </p:spPr>
          <p:txBody>
            <a:bodyPr/>
            <a:lstStyle/>
            <a:p>
              <a:endParaRPr lang="en-US"/>
            </a:p>
          </p:txBody>
        </p:sp>
        <p:sp>
          <p:nvSpPr>
            <p:cNvPr id="55358" name="Rectangle 59"/>
            <p:cNvSpPr>
              <a:spLocks noChangeAspect="1" noChangeArrowheads="1"/>
            </p:cNvSpPr>
            <p:nvPr/>
          </p:nvSpPr>
          <p:spPr bwMode="auto">
            <a:xfrm>
              <a:off x="2025650" y="1925638"/>
              <a:ext cx="1992313" cy="9525"/>
            </a:xfrm>
            <a:prstGeom prst="rect">
              <a:avLst/>
            </a:prstGeom>
            <a:solidFill>
              <a:srgbClr val="F6F619"/>
            </a:solidFill>
            <a:ln w="1270">
              <a:solidFill>
                <a:srgbClr val="F6F619"/>
              </a:solidFill>
              <a:miter lim="800000"/>
              <a:headEnd/>
              <a:tailEnd/>
            </a:ln>
          </p:spPr>
          <p:txBody>
            <a:bodyPr/>
            <a:lstStyle/>
            <a:p>
              <a:endParaRPr lang="en-US"/>
            </a:p>
          </p:txBody>
        </p:sp>
        <p:sp>
          <p:nvSpPr>
            <p:cNvPr id="55359" name="Rectangle 60"/>
            <p:cNvSpPr>
              <a:spLocks noChangeAspect="1" noChangeArrowheads="1"/>
            </p:cNvSpPr>
            <p:nvPr/>
          </p:nvSpPr>
          <p:spPr bwMode="auto">
            <a:xfrm>
              <a:off x="2025650" y="1925638"/>
              <a:ext cx="1992313" cy="9525"/>
            </a:xfrm>
            <a:prstGeom prst="rect">
              <a:avLst/>
            </a:prstGeom>
            <a:noFill/>
            <a:ln w="1270">
              <a:solidFill>
                <a:srgbClr val="F6F619"/>
              </a:solidFill>
              <a:miter lim="800000"/>
              <a:headEnd/>
              <a:tailEnd/>
            </a:ln>
          </p:spPr>
          <p:txBody>
            <a:bodyPr/>
            <a:lstStyle/>
            <a:p>
              <a:endParaRPr lang="en-US"/>
            </a:p>
          </p:txBody>
        </p:sp>
        <p:sp>
          <p:nvSpPr>
            <p:cNvPr id="55360" name="Rectangle 61"/>
            <p:cNvSpPr>
              <a:spLocks noChangeAspect="1" noChangeArrowheads="1"/>
            </p:cNvSpPr>
            <p:nvPr/>
          </p:nvSpPr>
          <p:spPr bwMode="auto">
            <a:xfrm>
              <a:off x="2025650" y="1946275"/>
              <a:ext cx="1992313" cy="9525"/>
            </a:xfrm>
            <a:prstGeom prst="rect">
              <a:avLst/>
            </a:prstGeom>
            <a:solidFill>
              <a:srgbClr val="F6F619"/>
            </a:solidFill>
            <a:ln w="1270">
              <a:solidFill>
                <a:srgbClr val="F6F619"/>
              </a:solidFill>
              <a:miter lim="800000"/>
              <a:headEnd/>
              <a:tailEnd/>
            </a:ln>
          </p:spPr>
          <p:txBody>
            <a:bodyPr/>
            <a:lstStyle/>
            <a:p>
              <a:endParaRPr lang="en-US"/>
            </a:p>
          </p:txBody>
        </p:sp>
        <p:sp>
          <p:nvSpPr>
            <p:cNvPr id="55361" name="Rectangle 62"/>
            <p:cNvSpPr>
              <a:spLocks noChangeAspect="1" noChangeArrowheads="1"/>
            </p:cNvSpPr>
            <p:nvPr/>
          </p:nvSpPr>
          <p:spPr bwMode="auto">
            <a:xfrm>
              <a:off x="2025650" y="1946275"/>
              <a:ext cx="1992313" cy="9525"/>
            </a:xfrm>
            <a:prstGeom prst="rect">
              <a:avLst/>
            </a:prstGeom>
            <a:noFill/>
            <a:ln w="1270">
              <a:solidFill>
                <a:srgbClr val="F6F619"/>
              </a:solidFill>
              <a:miter lim="800000"/>
              <a:headEnd/>
              <a:tailEnd/>
            </a:ln>
          </p:spPr>
          <p:txBody>
            <a:bodyPr/>
            <a:lstStyle/>
            <a:p>
              <a:endParaRPr lang="en-US"/>
            </a:p>
          </p:txBody>
        </p:sp>
        <p:sp>
          <p:nvSpPr>
            <p:cNvPr id="55362" name="Rectangle 63"/>
            <p:cNvSpPr>
              <a:spLocks noChangeAspect="1" noChangeArrowheads="1"/>
            </p:cNvSpPr>
            <p:nvPr/>
          </p:nvSpPr>
          <p:spPr bwMode="auto">
            <a:xfrm>
              <a:off x="2025650" y="1906588"/>
              <a:ext cx="1992313" cy="12700"/>
            </a:xfrm>
            <a:prstGeom prst="rect">
              <a:avLst/>
            </a:prstGeom>
            <a:solidFill>
              <a:srgbClr val="F6F619"/>
            </a:solidFill>
            <a:ln w="1270">
              <a:solidFill>
                <a:srgbClr val="F6F619"/>
              </a:solidFill>
              <a:miter lim="800000"/>
              <a:headEnd/>
              <a:tailEnd/>
            </a:ln>
          </p:spPr>
          <p:txBody>
            <a:bodyPr/>
            <a:lstStyle/>
            <a:p>
              <a:endParaRPr lang="en-US"/>
            </a:p>
          </p:txBody>
        </p:sp>
        <p:sp>
          <p:nvSpPr>
            <p:cNvPr id="55363" name="Rectangle 64"/>
            <p:cNvSpPr>
              <a:spLocks noChangeAspect="1" noChangeArrowheads="1"/>
            </p:cNvSpPr>
            <p:nvPr/>
          </p:nvSpPr>
          <p:spPr bwMode="auto">
            <a:xfrm>
              <a:off x="2025650" y="1906588"/>
              <a:ext cx="1992313" cy="12700"/>
            </a:xfrm>
            <a:prstGeom prst="rect">
              <a:avLst/>
            </a:prstGeom>
            <a:noFill/>
            <a:ln w="1270">
              <a:solidFill>
                <a:srgbClr val="F6F619"/>
              </a:solidFill>
              <a:miter lim="800000"/>
              <a:headEnd/>
              <a:tailEnd/>
            </a:ln>
          </p:spPr>
          <p:txBody>
            <a:bodyPr/>
            <a:lstStyle/>
            <a:p>
              <a:endParaRPr lang="en-US"/>
            </a:p>
          </p:txBody>
        </p:sp>
        <p:sp>
          <p:nvSpPr>
            <p:cNvPr id="55364" name="Rectangle 65"/>
            <p:cNvSpPr>
              <a:spLocks noChangeAspect="1" noChangeArrowheads="1"/>
            </p:cNvSpPr>
            <p:nvPr/>
          </p:nvSpPr>
          <p:spPr bwMode="auto">
            <a:xfrm>
              <a:off x="1852613" y="2033588"/>
              <a:ext cx="2276475" cy="14287"/>
            </a:xfrm>
            <a:prstGeom prst="rect">
              <a:avLst/>
            </a:prstGeom>
            <a:solidFill>
              <a:srgbClr val="F6F619"/>
            </a:solidFill>
            <a:ln w="9525">
              <a:noFill/>
              <a:miter lim="800000"/>
              <a:headEnd/>
              <a:tailEnd/>
            </a:ln>
          </p:spPr>
          <p:txBody>
            <a:bodyPr/>
            <a:lstStyle/>
            <a:p>
              <a:endParaRPr lang="en-US"/>
            </a:p>
          </p:txBody>
        </p:sp>
        <p:sp>
          <p:nvSpPr>
            <p:cNvPr id="55365" name="Rectangle 66"/>
            <p:cNvSpPr>
              <a:spLocks noChangeAspect="1" noChangeArrowheads="1"/>
            </p:cNvSpPr>
            <p:nvPr/>
          </p:nvSpPr>
          <p:spPr bwMode="auto">
            <a:xfrm>
              <a:off x="1852613" y="2033588"/>
              <a:ext cx="2276475" cy="14287"/>
            </a:xfrm>
            <a:prstGeom prst="rect">
              <a:avLst/>
            </a:prstGeom>
            <a:noFill/>
            <a:ln w="3175">
              <a:solidFill>
                <a:srgbClr val="F6F619"/>
              </a:solidFill>
              <a:miter lim="800000"/>
              <a:headEnd/>
              <a:tailEnd/>
            </a:ln>
          </p:spPr>
          <p:txBody>
            <a:bodyPr/>
            <a:lstStyle/>
            <a:p>
              <a:endParaRPr lang="en-US"/>
            </a:p>
          </p:txBody>
        </p:sp>
        <p:sp>
          <p:nvSpPr>
            <p:cNvPr id="55366" name="Rectangle 67"/>
            <p:cNvSpPr>
              <a:spLocks noChangeAspect="1" noChangeArrowheads="1"/>
            </p:cNvSpPr>
            <p:nvPr/>
          </p:nvSpPr>
          <p:spPr bwMode="auto">
            <a:xfrm>
              <a:off x="1852613" y="2127250"/>
              <a:ext cx="2276475" cy="14288"/>
            </a:xfrm>
            <a:prstGeom prst="rect">
              <a:avLst/>
            </a:prstGeom>
            <a:solidFill>
              <a:srgbClr val="F6F619"/>
            </a:solidFill>
            <a:ln w="9525">
              <a:noFill/>
              <a:miter lim="800000"/>
              <a:headEnd/>
              <a:tailEnd/>
            </a:ln>
          </p:spPr>
          <p:txBody>
            <a:bodyPr/>
            <a:lstStyle/>
            <a:p>
              <a:endParaRPr lang="en-US"/>
            </a:p>
          </p:txBody>
        </p:sp>
        <p:sp>
          <p:nvSpPr>
            <p:cNvPr id="55367" name="Rectangle 68"/>
            <p:cNvSpPr>
              <a:spLocks noChangeAspect="1" noChangeArrowheads="1"/>
            </p:cNvSpPr>
            <p:nvPr/>
          </p:nvSpPr>
          <p:spPr bwMode="auto">
            <a:xfrm>
              <a:off x="1852613" y="2127250"/>
              <a:ext cx="2276475" cy="14288"/>
            </a:xfrm>
            <a:prstGeom prst="rect">
              <a:avLst/>
            </a:prstGeom>
            <a:noFill/>
            <a:ln w="3175">
              <a:solidFill>
                <a:srgbClr val="F6F619"/>
              </a:solidFill>
              <a:miter lim="800000"/>
              <a:headEnd/>
              <a:tailEnd/>
            </a:ln>
          </p:spPr>
          <p:txBody>
            <a:bodyPr/>
            <a:lstStyle/>
            <a:p>
              <a:endParaRPr lang="en-US"/>
            </a:p>
          </p:txBody>
        </p:sp>
        <p:sp>
          <p:nvSpPr>
            <p:cNvPr id="55368" name="Rectangle 69"/>
            <p:cNvSpPr>
              <a:spLocks noChangeAspect="1" noChangeArrowheads="1"/>
            </p:cNvSpPr>
            <p:nvPr/>
          </p:nvSpPr>
          <p:spPr bwMode="auto">
            <a:xfrm>
              <a:off x="2025650" y="2052638"/>
              <a:ext cx="1992313" cy="12700"/>
            </a:xfrm>
            <a:prstGeom prst="rect">
              <a:avLst/>
            </a:prstGeom>
            <a:solidFill>
              <a:srgbClr val="F6F619"/>
            </a:solidFill>
            <a:ln w="1270">
              <a:solidFill>
                <a:srgbClr val="F6F619"/>
              </a:solidFill>
              <a:miter lim="800000"/>
              <a:headEnd/>
              <a:tailEnd/>
            </a:ln>
          </p:spPr>
          <p:txBody>
            <a:bodyPr/>
            <a:lstStyle/>
            <a:p>
              <a:endParaRPr lang="en-US"/>
            </a:p>
          </p:txBody>
        </p:sp>
        <p:sp>
          <p:nvSpPr>
            <p:cNvPr id="55369" name="Rectangle 70"/>
            <p:cNvSpPr>
              <a:spLocks noChangeAspect="1" noChangeArrowheads="1"/>
            </p:cNvSpPr>
            <p:nvPr/>
          </p:nvSpPr>
          <p:spPr bwMode="auto">
            <a:xfrm>
              <a:off x="2025650" y="2052638"/>
              <a:ext cx="1992313" cy="12700"/>
            </a:xfrm>
            <a:prstGeom prst="rect">
              <a:avLst/>
            </a:prstGeom>
            <a:noFill/>
            <a:ln w="1270">
              <a:solidFill>
                <a:srgbClr val="F6F619"/>
              </a:solidFill>
              <a:miter lim="800000"/>
              <a:headEnd/>
              <a:tailEnd/>
            </a:ln>
          </p:spPr>
          <p:txBody>
            <a:bodyPr/>
            <a:lstStyle/>
            <a:p>
              <a:endParaRPr lang="en-US"/>
            </a:p>
          </p:txBody>
        </p:sp>
        <p:sp>
          <p:nvSpPr>
            <p:cNvPr id="55370" name="Rectangle 71"/>
            <p:cNvSpPr>
              <a:spLocks noChangeAspect="1" noChangeArrowheads="1"/>
            </p:cNvSpPr>
            <p:nvPr/>
          </p:nvSpPr>
          <p:spPr bwMode="auto">
            <a:xfrm>
              <a:off x="2025650" y="2092325"/>
              <a:ext cx="1992313" cy="9525"/>
            </a:xfrm>
            <a:prstGeom prst="rect">
              <a:avLst/>
            </a:prstGeom>
            <a:solidFill>
              <a:srgbClr val="F6F619"/>
            </a:solidFill>
            <a:ln w="1270">
              <a:solidFill>
                <a:srgbClr val="F6F619"/>
              </a:solidFill>
              <a:miter lim="800000"/>
              <a:headEnd/>
              <a:tailEnd/>
            </a:ln>
          </p:spPr>
          <p:txBody>
            <a:bodyPr/>
            <a:lstStyle/>
            <a:p>
              <a:endParaRPr lang="en-US"/>
            </a:p>
          </p:txBody>
        </p:sp>
        <p:sp>
          <p:nvSpPr>
            <p:cNvPr id="55371" name="Rectangle 72"/>
            <p:cNvSpPr>
              <a:spLocks noChangeAspect="1" noChangeArrowheads="1"/>
            </p:cNvSpPr>
            <p:nvPr/>
          </p:nvSpPr>
          <p:spPr bwMode="auto">
            <a:xfrm>
              <a:off x="2025650" y="2092325"/>
              <a:ext cx="1992313" cy="9525"/>
            </a:xfrm>
            <a:prstGeom prst="rect">
              <a:avLst/>
            </a:prstGeom>
            <a:noFill/>
            <a:ln w="1270">
              <a:solidFill>
                <a:srgbClr val="F6F619"/>
              </a:solidFill>
              <a:miter lim="800000"/>
              <a:headEnd/>
              <a:tailEnd/>
            </a:ln>
          </p:spPr>
          <p:txBody>
            <a:bodyPr/>
            <a:lstStyle/>
            <a:p>
              <a:endParaRPr lang="en-US"/>
            </a:p>
          </p:txBody>
        </p:sp>
        <p:sp>
          <p:nvSpPr>
            <p:cNvPr id="55372" name="Rectangle 73"/>
            <p:cNvSpPr>
              <a:spLocks noChangeAspect="1" noChangeArrowheads="1"/>
            </p:cNvSpPr>
            <p:nvPr/>
          </p:nvSpPr>
          <p:spPr bwMode="auto">
            <a:xfrm>
              <a:off x="2025650" y="2109788"/>
              <a:ext cx="1992313" cy="11112"/>
            </a:xfrm>
            <a:prstGeom prst="rect">
              <a:avLst/>
            </a:prstGeom>
            <a:solidFill>
              <a:srgbClr val="F6F619"/>
            </a:solidFill>
            <a:ln w="1270">
              <a:solidFill>
                <a:srgbClr val="F6F619"/>
              </a:solidFill>
              <a:miter lim="800000"/>
              <a:headEnd/>
              <a:tailEnd/>
            </a:ln>
          </p:spPr>
          <p:txBody>
            <a:bodyPr/>
            <a:lstStyle/>
            <a:p>
              <a:endParaRPr lang="en-US"/>
            </a:p>
          </p:txBody>
        </p:sp>
        <p:sp>
          <p:nvSpPr>
            <p:cNvPr id="55373" name="Rectangle 74"/>
            <p:cNvSpPr>
              <a:spLocks noChangeAspect="1" noChangeArrowheads="1"/>
            </p:cNvSpPr>
            <p:nvPr/>
          </p:nvSpPr>
          <p:spPr bwMode="auto">
            <a:xfrm>
              <a:off x="2025650" y="2109788"/>
              <a:ext cx="1992313" cy="11112"/>
            </a:xfrm>
            <a:prstGeom prst="rect">
              <a:avLst/>
            </a:prstGeom>
            <a:noFill/>
            <a:ln w="1270">
              <a:solidFill>
                <a:srgbClr val="F6F619"/>
              </a:solidFill>
              <a:miter lim="800000"/>
              <a:headEnd/>
              <a:tailEnd/>
            </a:ln>
          </p:spPr>
          <p:txBody>
            <a:bodyPr/>
            <a:lstStyle/>
            <a:p>
              <a:endParaRPr lang="en-US"/>
            </a:p>
          </p:txBody>
        </p:sp>
        <p:sp>
          <p:nvSpPr>
            <p:cNvPr id="55374" name="Rectangle 75"/>
            <p:cNvSpPr>
              <a:spLocks noChangeAspect="1" noChangeArrowheads="1"/>
            </p:cNvSpPr>
            <p:nvPr/>
          </p:nvSpPr>
          <p:spPr bwMode="auto">
            <a:xfrm>
              <a:off x="2025650" y="2073275"/>
              <a:ext cx="1992313" cy="9525"/>
            </a:xfrm>
            <a:prstGeom prst="rect">
              <a:avLst/>
            </a:prstGeom>
            <a:solidFill>
              <a:srgbClr val="F6F619"/>
            </a:solidFill>
            <a:ln w="1270">
              <a:solidFill>
                <a:srgbClr val="F6F619"/>
              </a:solidFill>
              <a:miter lim="800000"/>
              <a:headEnd/>
              <a:tailEnd/>
            </a:ln>
          </p:spPr>
          <p:txBody>
            <a:bodyPr/>
            <a:lstStyle/>
            <a:p>
              <a:endParaRPr lang="en-US"/>
            </a:p>
          </p:txBody>
        </p:sp>
        <p:sp>
          <p:nvSpPr>
            <p:cNvPr id="55375" name="Rectangle 76"/>
            <p:cNvSpPr>
              <a:spLocks noChangeAspect="1" noChangeArrowheads="1"/>
            </p:cNvSpPr>
            <p:nvPr/>
          </p:nvSpPr>
          <p:spPr bwMode="auto">
            <a:xfrm>
              <a:off x="2025650" y="2073275"/>
              <a:ext cx="1992313" cy="9525"/>
            </a:xfrm>
            <a:prstGeom prst="rect">
              <a:avLst/>
            </a:prstGeom>
            <a:noFill/>
            <a:ln w="1270">
              <a:solidFill>
                <a:srgbClr val="F6F619"/>
              </a:solidFill>
              <a:miter lim="800000"/>
              <a:headEnd/>
              <a:tailEnd/>
            </a:ln>
          </p:spPr>
          <p:txBody>
            <a:bodyPr/>
            <a:lstStyle/>
            <a:p>
              <a:endParaRPr lang="en-US"/>
            </a:p>
          </p:txBody>
        </p:sp>
        <p:pic>
          <p:nvPicPr>
            <p:cNvPr id="55376" name="Picture 77"/>
            <p:cNvPicPr>
              <a:picLocks noChangeAspect="1" noChangeArrowheads="1"/>
            </p:cNvPicPr>
            <p:nvPr/>
          </p:nvPicPr>
          <p:blipFill>
            <a:blip r:embed="rId5" cstate="print"/>
            <a:srcRect/>
            <a:stretch>
              <a:fillRect/>
            </a:stretch>
          </p:blipFill>
          <p:spPr bwMode="auto">
            <a:xfrm>
              <a:off x="1622425" y="1552575"/>
              <a:ext cx="2728913" cy="285750"/>
            </a:xfrm>
            <a:prstGeom prst="rect">
              <a:avLst/>
            </a:prstGeom>
            <a:noFill/>
            <a:ln w="9525">
              <a:noFill/>
              <a:miter lim="800000"/>
              <a:headEnd/>
              <a:tailEnd/>
            </a:ln>
          </p:spPr>
        </p:pic>
        <p:sp>
          <p:nvSpPr>
            <p:cNvPr id="55377" name="Rectangle 78"/>
            <p:cNvSpPr>
              <a:spLocks noChangeAspect="1" noChangeArrowheads="1"/>
            </p:cNvSpPr>
            <p:nvPr/>
          </p:nvSpPr>
          <p:spPr bwMode="auto">
            <a:xfrm>
              <a:off x="1641475" y="1558925"/>
              <a:ext cx="2700338" cy="265113"/>
            </a:xfrm>
            <a:prstGeom prst="rect">
              <a:avLst/>
            </a:prstGeom>
            <a:noFill/>
            <a:ln w="6350">
              <a:solidFill>
                <a:srgbClr val="1B0D81"/>
              </a:solidFill>
              <a:miter lim="800000"/>
              <a:headEnd/>
              <a:tailEnd/>
            </a:ln>
          </p:spPr>
          <p:txBody>
            <a:bodyPr/>
            <a:lstStyle/>
            <a:p>
              <a:endParaRPr lang="en-US"/>
            </a:p>
          </p:txBody>
        </p:sp>
        <p:sp>
          <p:nvSpPr>
            <p:cNvPr id="55378" name="Rectangle 79"/>
            <p:cNvSpPr>
              <a:spLocks noChangeAspect="1" noChangeArrowheads="1"/>
            </p:cNvSpPr>
            <p:nvPr/>
          </p:nvSpPr>
          <p:spPr bwMode="auto">
            <a:xfrm>
              <a:off x="1641475" y="1558925"/>
              <a:ext cx="2700338" cy="26988"/>
            </a:xfrm>
            <a:prstGeom prst="rect">
              <a:avLst/>
            </a:prstGeom>
            <a:solidFill>
              <a:srgbClr val="80B5D5"/>
            </a:solidFill>
            <a:ln w="9525">
              <a:noFill/>
              <a:miter lim="800000"/>
              <a:headEnd/>
              <a:tailEnd/>
            </a:ln>
          </p:spPr>
          <p:txBody>
            <a:bodyPr/>
            <a:lstStyle/>
            <a:p>
              <a:endParaRPr lang="en-US"/>
            </a:p>
          </p:txBody>
        </p:sp>
        <p:sp>
          <p:nvSpPr>
            <p:cNvPr id="55379" name="Rectangle 80"/>
            <p:cNvSpPr>
              <a:spLocks noChangeAspect="1" noChangeArrowheads="1"/>
            </p:cNvSpPr>
            <p:nvPr/>
          </p:nvSpPr>
          <p:spPr bwMode="auto">
            <a:xfrm>
              <a:off x="1641475" y="1558925"/>
              <a:ext cx="2700338" cy="26988"/>
            </a:xfrm>
            <a:prstGeom prst="rect">
              <a:avLst/>
            </a:prstGeom>
            <a:noFill/>
            <a:ln w="6350">
              <a:solidFill>
                <a:srgbClr val="1D0D81"/>
              </a:solidFill>
              <a:miter lim="800000"/>
              <a:headEnd/>
              <a:tailEnd/>
            </a:ln>
          </p:spPr>
          <p:txBody>
            <a:bodyPr/>
            <a:lstStyle/>
            <a:p>
              <a:endParaRPr lang="en-US"/>
            </a:p>
          </p:txBody>
        </p:sp>
        <p:sp>
          <p:nvSpPr>
            <p:cNvPr id="55380" name="Rectangle 81"/>
            <p:cNvSpPr>
              <a:spLocks noChangeAspect="1" noChangeArrowheads="1"/>
            </p:cNvSpPr>
            <p:nvPr/>
          </p:nvSpPr>
          <p:spPr bwMode="auto">
            <a:xfrm>
              <a:off x="1641475" y="1797050"/>
              <a:ext cx="2700338" cy="26988"/>
            </a:xfrm>
            <a:prstGeom prst="rect">
              <a:avLst/>
            </a:prstGeom>
            <a:solidFill>
              <a:srgbClr val="80B5D5"/>
            </a:solidFill>
            <a:ln w="9525">
              <a:noFill/>
              <a:miter lim="800000"/>
              <a:headEnd/>
              <a:tailEnd/>
            </a:ln>
          </p:spPr>
          <p:txBody>
            <a:bodyPr/>
            <a:lstStyle/>
            <a:p>
              <a:endParaRPr lang="en-US"/>
            </a:p>
          </p:txBody>
        </p:sp>
        <p:sp>
          <p:nvSpPr>
            <p:cNvPr id="55381" name="Rectangle 82"/>
            <p:cNvSpPr>
              <a:spLocks noChangeAspect="1" noChangeArrowheads="1"/>
            </p:cNvSpPr>
            <p:nvPr/>
          </p:nvSpPr>
          <p:spPr bwMode="auto">
            <a:xfrm>
              <a:off x="1641475" y="1797050"/>
              <a:ext cx="2700338" cy="26988"/>
            </a:xfrm>
            <a:prstGeom prst="rect">
              <a:avLst/>
            </a:prstGeom>
            <a:noFill/>
            <a:ln w="6350">
              <a:solidFill>
                <a:srgbClr val="1D0D81"/>
              </a:solidFill>
              <a:miter lim="800000"/>
              <a:headEnd/>
              <a:tailEnd/>
            </a:ln>
          </p:spPr>
          <p:txBody>
            <a:bodyPr/>
            <a:lstStyle/>
            <a:p>
              <a:endParaRPr lang="en-US"/>
            </a:p>
          </p:txBody>
        </p:sp>
        <p:pic>
          <p:nvPicPr>
            <p:cNvPr id="55382" name="Picture 83"/>
            <p:cNvPicPr>
              <a:picLocks noChangeAspect="1" noChangeArrowheads="1"/>
            </p:cNvPicPr>
            <p:nvPr/>
          </p:nvPicPr>
          <p:blipFill>
            <a:blip r:embed="rId6" cstate="print"/>
            <a:srcRect/>
            <a:stretch>
              <a:fillRect/>
            </a:stretch>
          </p:blipFill>
          <p:spPr bwMode="auto">
            <a:xfrm>
              <a:off x="1622425" y="2184400"/>
              <a:ext cx="2728913" cy="287338"/>
            </a:xfrm>
            <a:prstGeom prst="rect">
              <a:avLst/>
            </a:prstGeom>
            <a:noFill/>
            <a:ln w="9525">
              <a:noFill/>
              <a:miter lim="800000"/>
              <a:headEnd/>
              <a:tailEnd/>
            </a:ln>
          </p:spPr>
        </p:pic>
        <p:sp>
          <p:nvSpPr>
            <p:cNvPr id="55383" name="Rectangle 84"/>
            <p:cNvSpPr>
              <a:spLocks noChangeAspect="1" noChangeArrowheads="1"/>
            </p:cNvSpPr>
            <p:nvPr/>
          </p:nvSpPr>
          <p:spPr bwMode="auto">
            <a:xfrm>
              <a:off x="1641475" y="2192338"/>
              <a:ext cx="2700338" cy="263525"/>
            </a:xfrm>
            <a:prstGeom prst="rect">
              <a:avLst/>
            </a:prstGeom>
            <a:noFill/>
            <a:ln w="6350">
              <a:solidFill>
                <a:srgbClr val="1B0D81"/>
              </a:solidFill>
              <a:miter lim="800000"/>
              <a:headEnd/>
              <a:tailEnd/>
            </a:ln>
          </p:spPr>
          <p:txBody>
            <a:bodyPr/>
            <a:lstStyle/>
            <a:p>
              <a:endParaRPr lang="en-US"/>
            </a:p>
          </p:txBody>
        </p:sp>
        <p:sp>
          <p:nvSpPr>
            <p:cNvPr id="55384" name="Rectangle 85"/>
            <p:cNvSpPr>
              <a:spLocks noChangeAspect="1" noChangeArrowheads="1"/>
            </p:cNvSpPr>
            <p:nvPr/>
          </p:nvSpPr>
          <p:spPr bwMode="auto">
            <a:xfrm>
              <a:off x="1641475" y="2192338"/>
              <a:ext cx="2700338" cy="26987"/>
            </a:xfrm>
            <a:prstGeom prst="rect">
              <a:avLst/>
            </a:prstGeom>
            <a:solidFill>
              <a:srgbClr val="80B5D5"/>
            </a:solidFill>
            <a:ln w="9525">
              <a:noFill/>
              <a:miter lim="800000"/>
              <a:headEnd/>
              <a:tailEnd/>
            </a:ln>
          </p:spPr>
          <p:txBody>
            <a:bodyPr/>
            <a:lstStyle/>
            <a:p>
              <a:endParaRPr lang="en-US"/>
            </a:p>
          </p:txBody>
        </p:sp>
        <p:sp>
          <p:nvSpPr>
            <p:cNvPr id="55385" name="Rectangle 86"/>
            <p:cNvSpPr>
              <a:spLocks noChangeAspect="1" noChangeArrowheads="1"/>
            </p:cNvSpPr>
            <p:nvPr/>
          </p:nvSpPr>
          <p:spPr bwMode="auto">
            <a:xfrm>
              <a:off x="1641475" y="2192338"/>
              <a:ext cx="2700338" cy="26987"/>
            </a:xfrm>
            <a:prstGeom prst="rect">
              <a:avLst/>
            </a:prstGeom>
            <a:noFill/>
            <a:ln w="6350">
              <a:solidFill>
                <a:srgbClr val="1D0D81"/>
              </a:solidFill>
              <a:miter lim="800000"/>
              <a:headEnd/>
              <a:tailEnd/>
            </a:ln>
          </p:spPr>
          <p:txBody>
            <a:bodyPr/>
            <a:lstStyle/>
            <a:p>
              <a:endParaRPr lang="en-US"/>
            </a:p>
          </p:txBody>
        </p:sp>
        <p:sp>
          <p:nvSpPr>
            <p:cNvPr id="55386" name="Rectangle 87"/>
            <p:cNvSpPr>
              <a:spLocks noChangeAspect="1" noChangeArrowheads="1"/>
            </p:cNvSpPr>
            <p:nvPr/>
          </p:nvSpPr>
          <p:spPr bwMode="auto">
            <a:xfrm>
              <a:off x="1641475" y="2428875"/>
              <a:ext cx="2700338" cy="26988"/>
            </a:xfrm>
            <a:prstGeom prst="rect">
              <a:avLst/>
            </a:prstGeom>
            <a:solidFill>
              <a:srgbClr val="80B5D5"/>
            </a:solidFill>
            <a:ln w="9525">
              <a:noFill/>
              <a:miter lim="800000"/>
              <a:headEnd/>
              <a:tailEnd/>
            </a:ln>
          </p:spPr>
          <p:txBody>
            <a:bodyPr/>
            <a:lstStyle/>
            <a:p>
              <a:endParaRPr lang="en-US"/>
            </a:p>
          </p:txBody>
        </p:sp>
        <p:sp>
          <p:nvSpPr>
            <p:cNvPr id="55387" name="Rectangle 88"/>
            <p:cNvSpPr>
              <a:spLocks noChangeAspect="1" noChangeArrowheads="1"/>
            </p:cNvSpPr>
            <p:nvPr/>
          </p:nvSpPr>
          <p:spPr bwMode="auto">
            <a:xfrm>
              <a:off x="1641475" y="2428875"/>
              <a:ext cx="2700338" cy="26988"/>
            </a:xfrm>
            <a:prstGeom prst="rect">
              <a:avLst/>
            </a:prstGeom>
            <a:noFill/>
            <a:ln w="6350">
              <a:solidFill>
                <a:srgbClr val="1D0D81"/>
              </a:solidFill>
              <a:miter lim="800000"/>
              <a:headEnd/>
              <a:tailEnd/>
            </a:ln>
          </p:spPr>
          <p:txBody>
            <a:bodyPr/>
            <a:lstStyle/>
            <a:p>
              <a:endParaRPr lang="en-US"/>
            </a:p>
          </p:txBody>
        </p:sp>
        <p:sp>
          <p:nvSpPr>
            <p:cNvPr id="55388" name="Freeform 89"/>
            <p:cNvSpPr>
              <a:spLocks noChangeAspect="1"/>
            </p:cNvSpPr>
            <p:nvPr/>
          </p:nvSpPr>
          <p:spPr bwMode="auto">
            <a:xfrm>
              <a:off x="4371975" y="1865313"/>
              <a:ext cx="285750" cy="434975"/>
            </a:xfrm>
            <a:custGeom>
              <a:avLst/>
              <a:gdLst>
                <a:gd name="T0" fmla="*/ 2147483647 w 216"/>
                <a:gd name="T1" fmla="*/ 2147483647 h 356"/>
                <a:gd name="T2" fmla="*/ 2147483647 w 216"/>
                <a:gd name="T3" fmla="*/ 2147483647 h 356"/>
                <a:gd name="T4" fmla="*/ 2147483647 w 216"/>
                <a:gd name="T5" fmla="*/ 2147483647 h 356"/>
                <a:gd name="T6" fmla="*/ 2147483647 w 216"/>
                <a:gd name="T7" fmla="*/ 2147483647 h 356"/>
                <a:gd name="T8" fmla="*/ 2147483647 w 216"/>
                <a:gd name="T9" fmla="*/ 2147483647 h 356"/>
                <a:gd name="T10" fmla="*/ 2147483647 w 216"/>
                <a:gd name="T11" fmla="*/ 2147483647 h 356"/>
                <a:gd name="T12" fmla="*/ 2147483647 w 216"/>
                <a:gd name="T13" fmla="*/ 2147483647 h 356"/>
                <a:gd name="T14" fmla="*/ 2147483647 w 216"/>
                <a:gd name="T15" fmla="*/ 2147483647 h 356"/>
                <a:gd name="T16" fmla="*/ 2147483647 w 216"/>
                <a:gd name="T17" fmla="*/ 2147483647 h 356"/>
                <a:gd name="T18" fmla="*/ 2147483647 w 216"/>
                <a:gd name="T19" fmla="*/ 2147483647 h 356"/>
                <a:gd name="T20" fmla="*/ 2147483647 w 216"/>
                <a:gd name="T21" fmla="*/ 2147483647 h 356"/>
                <a:gd name="T22" fmla="*/ 2147483647 w 216"/>
                <a:gd name="T23" fmla="*/ 2147483647 h 356"/>
                <a:gd name="T24" fmla="*/ 2147483647 w 216"/>
                <a:gd name="T25" fmla="*/ 2147483647 h 356"/>
                <a:gd name="T26" fmla="*/ 2147483647 w 216"/>
                <a:gd name="T27" fmla="*/ 2147483647 h 356"/>
                <a:gd name="T28" fmla="*/ 0 w 216"/>
                <a:gd name="T29" fmla="*/ 2147483647 h 356"/>
                <a:gd name="T30" fmla="*/ 2147483647 w 216"/>
                <a:gd name="T31" fmla="*/ 2147483647 h 356"/>
                <a:gd name="T32" fmla="*/ 2147483647 w 216"/>
                <a:gd name="T33" fmla="*/ 2147483647 h 356"/>
                <a:gd name="T34" fmla="*/ 2147483647 w 216"/>
                <a:gd name="T35" fmla="*/ 2147483647 h 356"/>
                <a:gd name="T36" fmla="*/ 2147483647 w 216"/>
                <a:gd name="T37" fmla="*/ 2147483647 h 356"/>
                <a:gd name="T38" fmla="*/ 2147483647 w 216"/>
                <a:gd name="T39" fmla="*/ 2147483647 h 356"/>
                <a:gd name="T40" fmla="*/ 2147483647 w 216"/>
                <a:gd name="T41" fmla="*/ 2147483647 h 356"/>
                <a:gd name="T42" fmla="*/ 2147483647 w 216"/>
                <a:gd name="T43" fmla="*/ 2147483647 h 356"/>
                <a:gd name="T44" fmla="*/ 2147483647 w 216"/>
                <a:gd name="T45" fmla="*/ 2147483647 h 356"/>
                <a:gd name="T46" fmla="*/ 2147483647 w 216"/>
                <a:gd name="T47" fmla="*/ 2147483647 h 356"/>
                <a:gd name="T48" fmla="*/ 2147483647 w 216"/>
                <a:gd name="T49" fmla="*/ 2147483647 h 356"/>
                <a:gd name="T50" fmla="*/ 2147483647 w 216"/>
                <a:gd name="T51" fmla="*/ 2147483647 h 356"/>
                <a:gd name="T52" fmla="*/ 2147483647 w 216"/>
                <a:gd name="T53" fmla="*/ 2147483647 h 356"/>
                <a:gd name="T54" fmla="*/ 2147483647 w 216"/>
                <a:gd name="T55" fmla="*/ 2147483647 h 356"/>
                <a:gd name="T56" fmla="*/ 2147483647 w 216"/>
                <a:gd name="T57" fmla="*/ 2147483647 h 356"/>
                <a:gd name="T58" fmla="*/ 2147483647 w 216"/>
                <a:gd name="T59" fmla="*/ 2147483647 h 356"/>
                <a:gd name="T60" fmla="*/ 2147483647 w 216"/>
                <a:gd name="T61" fmla="*/ 0 h 356"/>
                <a:gd name="T62" fmla="*/ 2147483647 w 216"/>
                <a:gd name="T63" fmla="*/ 2147483647 h 35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16"/>
                <a:gd name="T97" fmla="*/ 0 h 356"/>
                <a:gd name="T98" fmla="*/ 216 w 216"/>
                <a:gd name="T99" fmla="*/ 356 h 35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16" h="356">
                  <a:moveTo>
                    <a:pt x="64" y="12"/>
                  </a:moveTo>
                  <a:lnTo>
                    <a:pt x="44" y="22"/>
                  </a:lnTo>
                  <a:lnTo>
                    <a:pt x="64" y="34"/>
                  </a:lnTo>
                  <a:lnTo>
                    <a:pt x="44" y="44"/>
                  </a:lnTo>
                  <a:lnTo>
                    <a:pt x="64" y="56"/>
                  </a:lnTo>
                  <a:lnTo>
                    <a:pt x="44" y="66"/>
                  </a:lnTo>
                  <a:lnTo>
                    <a:pt x="64" y="76"/>
                  </a:lnTo>
                  <a:lnTo>
                    <a:pt x="44" y="88"/>
                  </a:lnTo>
                  <a:lnTo>
                    <a:pt x="64" y="98"/>
                  </a:lnTo>
                  <a:lnTo>
                    <a:pt x="44" y="108"/>
                  </a:lnTo>
                  <a:lnTo>
                    <a:pt x="64" y="120"/>
                  </a:lnTo>
                  <a:lnTo>
                    <a:pt x="44" y="130"/>
                  </a:lnTo>
                  <a:lnTo>
                    <a:pt x="64" y="142"/>
                  </a:lnTo>
                  <a:lnTo>
                    <a:pt x="44" y="152"/>
                  </a:lnTo>
                  <a:lnTo>
                    <a:pt x="64" y="162"/>
                  </a:lnTo>
                  <a:lnTo>
                    <a:pt x="44" y="174"/>
                  </a:lnTo>
                  <a:lnTo>
                    <a:pt x="64" y="184"/>
                  </a:lnTo>
                  <a:lnTo>
                    <a:pt x="44" y="196"/>
                  </a:lnTo>
                  <a:lnTo>
                    <a:pt x="64" y="206"/>
                  </a:lnTo>
                  <a:lnTo>
                    <a:pt x="44" y="216"/>
                  </a:lnTo>
                  <a:lnTo>
                    <a:pt x="64" y="228"/>
                  </a:lnTo>
                  <a:lnTo>
                    <a:pt x="44" y="238"/>
                  </a:lnTo>
                  <a:lnTo>
                    <a:pt x="64" y="248"/>
                  </a:lnTo>
                  <a:lnTo>
                    <a:pt x="44" y="260"/>
                  </a:lnTo>
                  <a:lnTo>
                    <a:pt x="64" y="270"/>
                  </a:lnTo>
                  <a:lnTo>
                    <a:pt x="50" y="274"/>
                  </a:lnTo>
                  <a:lnTo>
                    <a:pt x="44" y="274"/>
                  </a:lnTo>
                  <a:lnTo>
                    <a:pt x="10" y="274"/>
                  </a:lnTo>
                  <a:lnTo>
                    <a:pt x="0" y="284"/>
                  </a:lnTo>
                  <a:lnTo>
                    <a:pt x="0" y="346"/>
                  </a:lnTo>
                  <a:lnTo>
                    <a:pt x="10" y="356"/>
                  </a:lnTo>
                  <a:lnTo>
                    <a:pt x="204" y="356"/>
                  </a:lnTo>
                  <a:lnTo>
                    <a:pt x="216" y="346"/>
                  </a:lnTo>
                  <a:lnTo>
                    <a:pt x="216" y="284"/>
                  </a:lnTo>
                  <a:lnTo>
                    <a:pt x="204" y="274"/>
                  </a:lnTo>
                  <a:lnTo>
                    <a:pt x="172" y="274"/>
                  </a:lnTo>
                  <a:lnTo>
                    <a:pt x="150" y="262"/>
                  </a:lnTo>
                  <a:lnTo>
                    <a:pt x="172" y="252"/>
                  </a:lnTo>
                  <a:lnTo>
                    <a:pt x="150" y="242"/>
                  </a:lnTo>
                  <a:lnTo>
                    <a:pt x="172" y="230"/>
                  </a:lnTo>
                  <a:lnTo>
                    <a:pt x="150" y="220"/>
                  </a:lnTo>
                  <a:lnTo>
                    <a:pt x="172" y="210"/>
                  </a:lnTo>
                  <a:lnTo>
                    <a:pt x="150" y="198"/>
                  </a:lnTo>
                  <a:lnTo>
                    <a:pt x="172" y="188"/>
                  </a:lnTo>
                  <a:lnTo>
                    <a:pt x="150" y="176"/>
                  </a:lnTo>
                  <a:lnTo>
                    <a:pt x="172" y="166"/>
                  </a:lnTo>
                  <a:lnTo>
                    <a:pt x="150" y="156"/>
                  </a:lnTo>
                  <a:lnTo>
                    <a:pt x="172" y="144"/>
                  </a:lnTo>
                  <a:lnTo>
                    <a:pt x="150" y="134"/>
                  </a:lnTo>
                  <a:lnTo>
                    <a:pt x="172" y="122"/>
                  </a:lnTo>
                  <a:lnTo>
                    <a:pt x="150" y="112"/>
                  </a:lnTo>
                  <a:lnTo>
                    <a:pt x="172" y="102"/>
                  </a:lnTo>
                  <a:lnTo>
                    <a:pt x="150" y="90"/>
                  </a:lnTo>
                  <a:lnTo>
                    <a:pt x="172" y="80"/>
                  </a:lnTo>
                  <a:lnTo>
                    <a:pt x="150" y="68"/>
                  </a:lnTo>
                  <a:lnTo>
                    <a:pt x="172" y="58"/>
                  </a:lnTo>
                  <a:lnTo>
                    <a:pt x="150" y="48"/>
                  </a:lnTo>
                  <a:lnTo>
                    <a:pt x="172" y="36"/>
                  </a:lnTo>
                  <a:lnTo>
                    <a:pt x="150" y="26"/>
                  </a:lnTo>
                  <a:lnTo>
                    <a:pt x="172" y="16"/>
                  </a:lnTo>
                  <a:lnTo>
                    <a:pt x="150" y="4"/>
                  </a:lnTo>
                  <a:lnTo>
                    <a:pt x="134" y="0"/>
                  </a:lnTo>
                  <a:lnTo>
                    <a:pt x="88" y="0"/>
                  </a:lnTo>
                  <a:lnTo>
                    <a:pt x="64" y="12"/>
                  </a:lnTo>
                  <a:close/>
                </a:path>
              </a:pathLst>
            </a:custGeom>
            <a:solidFill>
              <a:srgbClr val="C2E2EB"/>
            </a:solidFill>
            <a:ln w="9525">
              <a:noFill/>
              <a:round/>
              <a:headEnd/>
              <a:tailEnd/>
            </a:ln>
          </p:spPr>
          <p:txBody>
            <a:bodyPr/>
            <a:lstStyle/>
            <a:p>
              <a:endParaRPr lang="en-US"/>
            </a:p>
          </p:txBody>
        </p:sp>
        <p:sp>
          <p:nvSpPr>
            <p:cNvPr id="55389" name="Freeform 90"/>
            <p:cNvSpPr>
              <a:spLocks noChangeAspect="1"/>
            </p:cNvSpPr>
            <p:nvPr/>
          </p:nvSpPr>
          <p:spPr bwMode="auto">
            <a:xfrm>
              <a:off x="4371975" y="1865313"/>
              <a:ext cx="285750" cy="434975"/>
            </a:xfrm>
            <a:custGeom>
              <a:avLst/>
              <a:gdLst>
                <a:gd name="T0" fmla="*/ 2147483647 w 216"/>
                <a:gd name="T1" fmla="*/ 2147483647 h 356"/>
                <a:gd name="T2" fmla="*/ 2147483647 w 216"/>
                <a:gd name="T3" fmla="*/ 2147483647 h 356"/>
                <a:gd name="T4" fmla="*/ 2147483647 w 216"/>
                <a:gd name="T5" fmla="*/ 2147483647 h 356"/>
                <a:gd name="T6" fmla="*/ 2147483647 w 216"/>
                <a:gd name="T7" fmla="*/ 2147483647 h 356"/>
                <a:gd name="T8" fmla="*/ 2147483647 w 216"/>
                <a:gd name="T9" fmla="*/ 2147483647 h 356"/>
                <a:gd name="T10" fmla="*/ 2147483647 w 216"/>
                <a:gd name="T11" fmla="*/ 2147483647 h 356"/>
                <a:gd name="T12" fmla="*/ 2147483647 w 216"/>
                <a:gd name="T13" fmla="*/ 2147483647 h 356"/>
                <a:gd name="T14" fmla="*/ 2147483647 w 216"/>
                <a:gd name="T15" fmla="*/ 2147483647 h 356"/>
                <a:gd name="T16" fmla="*/ 2147483647 w 216"/>
                <a:gd name="T17" fmla="*/ 2147483647 h 356"/>
                <a:gd name="T18" fmla="*/ 2147483647 w 216"/>
                <a:gd name="T19" fmla="*/ 2147483647 h 356"/>
                <a:gd name="T20" fmla="*/ 2147483647 w 216"/>
                <a:gd name="T21" fmla="*/ 2147483647 h 356"/>
                <a:gd name="T22" fmla="*/ 2147483647 w 216"/>
                <a:gd name="T23" fmla="*/ 2147483647 h 356"/>
                <a:gd name="T24" fmla="*/ 2147483647 w 216"/>
                <a:gd name="T25" fmla="*/ 2147483647 h 356"/>
                <a:gd name="T26" fmla="*/ 2147483647 w 216"/>
                <a:gd name="T27" fmla="*/ 2147483647 h 356"/>
                <a:gd name="T28" fmla="*/ 0 w 216"/>
                <a:gd name="T29" fmla="*/ 2147483647 h 356"/>
                <a:gd name="T30" fmla="*/ 2147483647 w 216"/>
                <a:gd name="T31" fmla="*/ 2147483647 h 356"/>
                <a:gd name="T32" fmla="*/ 2147483647 w 216"/>
                <a:gd name="T33" fmla="*/ 2147483647 h 356"/>
                <a:gd name="T34" fmla="*/ 2147483647 w 216"/>
                <a:gd name="T35" fmla="*/ 2147483647 h 356"/>
                <a:gd name="T36" fmla="*/ 2147483647 w 216"/>
                <a:gd name="T37" fmla="*/ 2147483647 h 356"/>
                <a:gd name="T38" fmla="*/ 2147483647 w 216"/>
                <a:gd name="T39" fmla="*/ 2147483647 h 356"/>
                <a:gd name="T40" fmla="*/ 2147483647 w 216"/>
                <a:gd name="T41" fmla="*/ 2147483647 h 356"/>
                <a:gd name="T42" fmla="*/ 2147483647 w 216"/>
                <a:gd name="T43" fmla="*/ 2147483647 h 356"/>
                <a:gd name="T44" fmla="*/ 2147483647 w 216"/>
                <a:gd name="T45" fmla="*/ 2147483647 h 356"/>
                <a:gd name="T46" fmla="*/ 2147483647 w 216"/>
                <a:gd name="T47" fmla="*/ 2147483647 h 356"/>
                <a:gd name="T48" fmla="*/ 2147483647 w 216"/>
                <a:gd name="T49" fmla="*/ 2147483647 h 356"/>
                <a:gd name="T50" fmla="*/ 2147483647 w 216"/>
                <a:gd name="T51" fmla="*/ 2147483647 h 356"/>
                <a:gd name="T52" fmla="*/ 2147483647 w 216"/>
                <a:gd name="T53" fmla="*/ 2147483647 h 356"/>
                <a:gd name="T54" fmla="*/ 2147483647 w 216"/>
                <a:gd name="T55" fmla="*/ 2147483647 h 356"/>
                <a:gd name="T56" fmla="*/ 2147483647 w 216"/>
                <a:gd name="T57" fmla="*/ 2147483647 h 356"/>
                <a:gd name="T58" fmla="*/ 2147483647 w 216"/>
                <a:gd name="T59" fmla="*/ 2147483647 h 356"/>
                <a:gd name="T60" fmla="*/ 2147483647 w 216"/>
                <a:gd name="T61" fmla="*/ 0 h 356"/>
                <a:gd name="T62" fmla="*/ 2147483647 w 216"/>
                <a:gd name="T63" fmla="*/ 2147483647 h 35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16"/>
                <a:gd name="T97" fmla="*/ 0 h 356"/>
                <a:gd name="T98" fmla="*/ 216 w 216"/>
                <a:gd name="T99" fmla="*/ 356 h 35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16" h="356">
                  <a:moveTo>
                    <a:pt x="64" y="12"/>
                  </a:moveTo>
                  <a:lnTo>
                    <a:pt x="44" y="22"/>
                  </a:lnTo>
                  <a:lnTo>
                    <a:pt x="64" y="34"/>
                  </a:lnTo>
                  <a:lnTo>
                    <a:pt x="44" y="44"/>
                  </a:lnTo>
                  <a:lnTo>
                    <a:pt x="64" y="56"/>
                  </a:lnTo>
                  <a:lnTo>
                    <a:pt x="44" y="66"/>
                  </a:lnTo>
                  <a:lnTo>
                    <a:pt x="64" y="76"/>
                  </a:lnTo>
                  <a:lnTo>
                    <a:pt x="44" y="88"/>
                  </a:lnTo>
                  <a:lnTo>
                    <a:pt x="64" y="98"/>
                  </a:lnTo>
                  <a:lnTo>
                    <a:pt x="44" y="108"/>
                  </a:lnTo>
                  <a:lnTo>
                    <a:pt x="64" y="120"/>
                  </a:lnTo>
                  <a:lnTo>
                    <a:pt x="44" y="130"/>
                  </a:lnTo>
                  <a:lnTo>
                    <a:pt x="64" y="142"/>
                  </a:lnTo>
                  <a:lnTo>
                    <a:pt x="44" y="152"/>
                  </a:lnTo>
                  <a:lnTo>
                    <a:pt x="64" y="162"/>
                  </a:lnTo>
                  <a:lnTo>
                    <a:pt x="44" y="174"/>
                  </a:lnTo>
                  <a:lnTo>
                    <a:pt x="64" y="184"/>
                  </a:lnTo>
                  <a:lnTo>
                    <a:pt x="44" y="196"/>
                  </a:lnTo>
                  <a:lnTo>
                    <a:pt x="64" y="206"/>
                  </a:lnTo>
                  <a:lnTo>
                    <a:pt x="44" y="216"/>
                  </a:lnTo>
                  <a:lnTo>
                    <a:pt x="64" y="228"/>
                  </a:lnTo>
                  <a:lnTo>
                    <a:pt x="44" y="238"/>
                  </a:lnTo>
                  <a:lnTo>
                    <a:pt x="64" y="248"/>
                  </a:lnTo>
                  <a:lnTo>
                    <a:pt x="44" y="260"/>
                  </a:lnTo>
                  <a:lnTo>
                    <a:pt x="64" y="270"/>
                  </a:lnTo>
                  <a:lnTo>
                    <a:pt x="50" y="274"/>
                  </a:lnTo>
                  <a:lnTo>
                    <a:pt x="44" y="274"/>
                  </a:lnTo>
                  <a:lnTo>
                    <a:pt x="10" y="274"/>
                  </a:lnTo>
                  <a:lnTo>
                    <a:pt x="0" y="284"/>
                  </a:lnTo>
                  <a:lnTo>
                    <a:pt x="0" y="346"/>
                  </a:lnTo>
                  <a:lnTo>
                    <a:pt x="10" y="356"/>
                  </a:lnTo>
                  <a:lnTo>
                    <a:pt x="204" y="356"/>
                  </a:lnTo>
                  <a:lnTo>
                    <a:pt x="216" y="346"/>
                  </a:lnTo>
                  <a:lnTo>
                    <a:pt x="216" y="284"/>
                  </a:lnTo>
                  <a:lnTo>
                    <a:pt x="204" y="274"/>
                  </a:lnTo>
                  <a:lnTo>
                    <a:pt x="172" y="274"/>
                  </a:lnTo>
                  <a:lnTo>
                    <a:pt x="150" y="262"/>
                  </a:lnTo>
                  <a:lnTo>
                    <a:pt x="172" y="252"/>
                  </a:lnTo>
                  <a:lnTo>
                    <a:pt x="150" y="242"/>
                  </a:lnTo>
                  <a:lnTo>
                    <a:pt x="172" y="230"/>
                  </a:lnTo>
                  <a:lnTo>
                    <a:pt x="150" y="220"/>
                  </a:lnTo>
                  <a:lnTo>
                    <a:pt x="172" y="210"/>
                  </a:lnTo>
                  <a:lnTo>
                    <a:pt x="150" y="198"/>
                  </a:lnTo>
                  <a:lnTo>
                    <a:pt x="172" y="188"/>
                  </a:lnTo>
                  <a:lnTo>
                    <a:pt x="150" y="176"/>
                  </a:lnTo>
                  <a:lnTo>
                    <a:pt x="172" y="166"/>
                  </a:lnTo>
                  <a:lnTo>
                    <a:pt x="150" y="156"/>
                  </a:lnTo>
                  <a:lnTo>
                    <a:pt x="172" y="144"/>
                  </a:lnTo>
                  <a:lnTo>
                    <a:pt x="150" y="134"/>
                  </a:lnTo>
                  <a:lnTo>
                    <a:pt x="172" y="122"/>
                  </a:lnTo>
                  <a:lnTo>
                    <a:pt x="150" y="112"/>
                  </a:lnTo>
                  <a:lnTo>
                    <a:pt x="172" y="102"/>
                  </a:lnTo>
                  <a:lnTo>
                    <a:pt x="150" y="90"/>
                  </a:lnTo>
                  <a:lnTo>
                    <a:pt x="172" y="80"/>
                  </a:lnTo>
                  <a:lnTo>
                    <a:pt x="150" y="68"/>
                  </a:lnTo>
                  <a:lnTo>
                    <a:pt x="172" y="58"/>
                  </a:lnTo>
                  <a:lnTo>
                    <a:pt x="150" y="48"/>
                  </a:lnTo>
                  <a:lnTo>
                    <a:pt x="172" y="36"/>
                  </a:lnTo>
                  <a:lnTo>
                    <a:pt x="150" y="26"/>
                  </a:lnTo>
                  <a:lnTo>
                    <a:pt x="172" y="16"/>
                  </a:lnTo>
                  <a:lnTo>
                    <a:pt x="150" y="4"/>
                  </a:lnTo>
                  <a:lnTo>
                    <a:pt x="134" y="0"/>
                  </a:lnTo>
                  <a:lnTo>
                    <a:pt x="88" y="0"/>
                  </a:lnTo>
                  <a:lnTo>
                    <a:pt x="64" y="12"/>
                  </a:lnTo>
                  <a:close/>
                </a:path>
              </a:pathLst>
            </a:custGeom>
            <a:noFill/>
            <a:ln w="3175">
              <a:solidFill>
                <a:srgbClr val="0C041F"/>
              </a:solidFill>
              <a:round/>
              <a:headEnd/>
              <a:tailEnd/>
            </a:ln>
          </p:spPr>
          <p:txBody>
            <a:bodyPr/>
            <a:lstStyle/>
            <a:p>
              <a:endParaRPr lang="en-US"/>
            </a:p>
          </p:txBody>
        </p:sp>
        <p:sp>
          <p:nvSpPr>
            <p:cNvPr id="55390" name="Freeform 91"/>
            <p:cNvSpPr>
              <a:spLocks noChangeAspect="1"/>
            </p:cNvSpPr>
            <p:nvPr/>
          </p:nvSpPr>
          <p:spPr bwMode="auto">
            <a:xfrm>
              <a:off x="4430713" y="2173288"/>
              <a:ext cx="166687" cy="9525"/>
            </a:xfrm>
            <a:custGeom>
              <a:avLst/>
              <a:gdLst>
                <a:gd name="T0" fmla="*/ 0 w 126"/>
                <a:gd name="T1" fmla="*/ 2147483647 h 8"/>
                <a:gd name="T2" fmla="*/ 2147483647 w 126"/>
                <a:gd name="T3" fmla="*/ 2147483647 h 8"/>
                <a:gd name="T4" fmla="*/ 2147483647 w 126"/>
                <a:gd name="T5" fmla="*/ 2147483647 h 8"/>
                <a:gd name="T6" fmla="*/ 2147483647 w 126"/>
                <a:gd name="T7" fmla="*/ 0 h 8"/>
                <a:gd name="T8" fmla="*/ 0 60000 65536"/>
                <a:gd name="T9" fmla="*/ 0 60000 65536"/>
                <a:gd name="T10" fmla="*/ 0 60000 65536"/>
                <a:gd name="T11" fmla="*/ 0 60000 65536"/>
                <a:gd name="T12" fmla="*/ 0 w 126"/>
                <a:gd name="T13" fmla="*/ 0 h 8"/>
                <a:gd name="T14" fmla="*/ 126 w 126"/>
                <a:gd name="T15" fmla="*/ 8 h 8"/>
              </a:gdLst>
              <a:ahLst/>
              <a:cxnLst>
                <a:cxn ang="T8">
                  <a:pos x="T0" y="T1"/>
                </a:cxn>
                <a:cxn ang="T9">
                  <a:pos x="T2" y="T3"/>
                </a:cxn>
                <a:cxn ang="T10">
                  <a:pos x="T4" y="T5"/>
                </a:cxn>
                <a:cxn ang="T11">
                  <a:pos x="T6" y="T7"/>
                </a:cxn>
              </a:cxnLst>
              <a:rect l="T12" t="T13" r="T14" b="T15"/>
              <a:pathLst>
                <a:path w="126" h="8">
                  <a:moveTo>
                    <a:pt x="0" y="8"/>
                  </a:moveTo>
                  <a:lnTo>
                    <a:pt x="22" y="6"/>
                  </a:lnTo>
                  <a:lnTo>
                    <a:pt x="108" y="2"/>
                  </a:lnTo>
                  <a:lnTo>
                    <a:pt x="126" y="0"/>
                  </a:lnTo>
                </a:path>
              </a:pathLst>
            </a:custGeom>
            <a:noFill/>
            <a:ln w="3175">
              <a:solidFill>
                <a:srgbClr val="1B027D"/>
              </a:solidFill>
              <a:round/>
              <a:headEnd/>
              <a:tailEnd/>
            </a:ln>
          </p:spPr>
          <p:txBody>
            <a:bodyPr/>
            <a:lstStyle/>
            <a:p>
              <a:endParaRPr lang="en-US"/>
            </a:p>
          </p:txBody>
        </p:sp>
        <p:sp>
          <p:nvSpPr>
            <p:cNvPr id="55391" name="Freeform 92"/>
            <p:cNvSpPr>
              <a:spLocks noChangeAspect="1"/>
            </p:cNvSpPr>
            <p:nvPr/>
          </p:nvSpPr>
          <p:spPr bwMode="auto">
            <a:xfrm>
              <a:off x="4456113" y="2160588"/>
              <a:ext cx="115887" cy="9525"/>
            </a:xfrm>
            <a:custGeom>
              <a:avLst/>
              <a:gdLst>
                <a:gd name="T0" fmla="*/ 0 w 86"/>
                <a:gd name="T1" fmla="*/ 2147483647 h 8"/>
                <a:gd name="T2" fmla="*/ 2147483647 w 86"/>
                <a:gd name="T3" fmla="*/ 2147483647 h 8"/>
                <a:gd name="T4" fmla="*/ 2147483647 w 86"/>
                <a:gd name="T5" fmla="*/ 2147483647 h 8"/>
                <a:gd name="T6" fmla="*/ 2147483647 w 86"/>
                <a:gd name="T7" fmla="*/ 0 h 8"/>
                <a:gd name="T8" fmla="*/ 0 60000 65536"/>
                <a:gd name="T9" fmla="*/ 0 60000 65536"/>
                <a:gd name="T10" fmla="*/ 0 60000 65536"/>
                <a:gd name="T11" fmla="*/ 0 60000 65536"/>
                <a:gd name="T12" fmla="*/ 0 w 86"/>
                <a:gd name="T13" fmla="*/ 0 h 8"/>
                <a:gd name="T14" fmla="*/ 86 w 86"/>
                <a:gd name="T15" fmla="*/ 8 h 8"/>
              </a:gdLst>
              <a:ahLst/>
              <a:cxnLst>
                <a:cxn ang="T8">
                  <a:pos x="T0" y="T1"/>
                </a:cxn>
                <a:cxn ang="T9">
                  <a:pos x="T2" y="T3"/>
                </a:cxn>
                <a:cxn ang="T10">
                  <a:pos x="T4" y="T5"/>
                </a:cxn>
                <a:cxn ang="T11">
                  <a:pos x="T6" y="T7"/>
                </a:cxn>
              </a:cxnLst>
              <a:rect l="T12" t="T13" r="T14" b="T15"/>
              <a:pathLst>
                <a:path w="86" h="8">
                  <a:moveTo>
                    <a:pt x="0" y="8"/>
                  </a:moveTo>
                  <a:lnTo>
                    <a:pt x="12" y="4"/>
                  </a:lnTo>
                  <a:lnTo>
                    <a:pt x="78" y="2"/>
                  </a:lnTo>
                  <a:lnTo>
                    <a:pt x="86" y="0"/>
                  </a:lnTo>
                </a:path>
              </a:pathLst>
            </a:custGeom>
            <a:noFill/>
            <a:ln w="3175">
              <a:solidFill>
                <a:srgbClr val="1B027D"/>
              </a:solidFill>
              <a:round/>
              <a:headEnd/>
              <a:tailEnd/>
            </a:ln>
          </p:spPr>
          <p:txBody>
            <a:bodyPr/>
            <a:lstStyle/>
            <a:p>
              <a:endParaRPr lang="en-US"/>
            </a:p>
          </p:txBody>
        </p:sp>
        <p:sp>
          <p:nvSpPr>
            <p:cNvPr id="55392" name="Freeform 93"/>
            <p:cNvSpPr>
              <a:spLocks noChangeAspect="1"/>
            </p:cNvSpPr>
            <p:nvPr/>
          </p:nvSpPr>
          <p:spPr bwMode="auto">
            <a:xfrm>
              <a:off x="4459288" y="2184400"/>
              <a:ext cx="114300" cy="11113"/>
            </a:xfrm>
            <a:custGeom>
              <a:avLst/>
              <a:gdLst>
                <a:gd name="T0" fmla="*/ 0 w 86"/>
                <a:gd name="T1" fmla="*/ 2147483647 h 8"/>
                <a:gd name="T2" fmla="*/ 2147483647 w 86"/>
                <a:gd name="T3" fmla="*/ 2147483647 h 8"/>
                <a:gd name="T4" fmla="*/ 2147483647 w 86"/>
                <a:gd name="T5" fmla="*/ 2147483647 h 8"/>
                <a:gd name="T6" fmla="*/ 2147483647 w 86"/>
                <a:gd name="T7" fmla="*/ 0 h 8"/>
                <a:gd name="T8" fmla="*/ 0 60000 65536"/>
                <a:gd name="T9" fmla="*/ 0 60000 65536"/>
                <a:gd name="T10" fmla="*/ 0 60000 65536"/>
                <a:gd name="T11" fmla="*/ 0 60000 65536"/>
                <a:gd name="T12" fmla="*/ 0 w 86"/>
                <a:gd name="T13" fmla="*/ 0 h 8"/>
                <a:gd name="T14" fmla="*/ 86 w 86"/>
                <a:gd name="T15" fmla="*/ 8 h 8"/>
              </a:gdLst>
              <a:ahLst/>
              <a:cxnLst>
                <a:cxn ang="T8">
                  <a:pos x="T0" y="T1"/>
                </a:cxn>
                <a:cxn ang="T9">
                  <a:pos x="T2" y="T3"/>
                </a:cxn>
                <a:cxn ang="T10">
                  <a:pos x="T4" y="T5"/>
                </a:cxn>
                <a:cxn ang="T11">
                  <a:pos x="T6" y="T7"/>
                </a:cxn>
              </a:cxnLst>
              <a:rect l="T12" t="T13" r="T14" b="T15"/>
              <a:pathLst>
                <a:path w="86" h="8">
                  <a:moveTo>
                    <a:pt x="0" y="8"/>
                  </a:moveTo>
                  <a:lnTo>
                    <a:pt x="12" y="4"/>
                  </a:lnTo>
                  <a:lnTo>
                    <a:pt x="78" y="2"/>
                  </a:lnTo>
                  <a:lnTo>
                    <a:pt x="86" y="0"/>
                  </a:lnTo>
                </a:path>
              </a:pathLst>
            </a:custGeom>
            <a:noFill/>
            <a:ln w="3175">
              <a:solidFill>
                <a:srgbClr val="1B027D"/>
              </a:solidFill>
              <a:round/>
              <a:headEnd/>
              <a:tailEnd/>
            </a:ln>
          </p:spPr>
          <p:txBody>
            <a:bodyPr/>
            <a:lstStyle/>
            <a:p>
              <a:endParaRPr lang="en-US"/>
            </a:p>
          </p:txBody>
        </p:sp>
        <p:sp>
          <p:nvSpPr>
            <p:cNvPr id="55393" name="Freeform 94"/>
            <p:cNvSpPr>
              <a:spLocks noChangeAspect="1"/>
            </p:cNvSpPr>
            <p:nvPr/>
          </p:nvSpPr>
          <p:spPr bwMode="auto">
            <a:xfrm>
              <a:off x="4430713" y="2146300"/>
              <a:ext cx="166687" cy="9525"/>
            </a:xfrm>
            <a:custGeom>
              <a:avLst/>
              <a:gdLst>
                <a:gd name="T0" fmla="*/ 0 w 126"/>
                <a:gd name="T1" fmla="*/ 2147483647 h 8"/>
                <a:gd name="T2" fmla="*/ 2147483647 w 126"/>
                <a:gd name="T3" fmla="*/ 2147483647 h 8"/>
                <a:gd name="T4" fmla="*/ 2147483647 w 126"/>
                <a:gd name="T5" fmla="*/ 2147483647 h 8"/>
                <a:gd name="T6" fmla="*/ 2147483647 w 126"/>
                <a:gd name="T7" fmla="*/ 0 h 8"/>
                <a:gd name="T8" fmla="*/ 0 60000 65536"/>
                <a:gd name="T9" fmla="*/ 0 60000 65536"/>
                <a:gd name="T10" fmla="*/ 0 60000 65536"/>
                <a:gd name="T11" fmla="*/ 0 60000 65536"/>
                <a:gd name="T12" fmla="*/ 0 w 126"/>
                <a:gd name="T13" fmla="*/ 0 h 8"/>
                <a:gd name="T14" fmla="*/ 126 w 126"/>
                <a:gd name="T15" fmla="*/ 8 h 8"/>
              </a:gdLst>
              <a:ahLst/>
              <a:cxnLst>
                <a:cxn ang="T8">
                  <a:pos x="T0" y="T1"/>
                </a:cxn>
                <a:cxn ang="T9">
                  <a:pos x="T2" y="T3"/>
                </a:cxn>
                <a:cxn ang="T10">
                  <a:pos x="T4" y="T5"/>
                </a:cxn>
                <a:cxn ang="T11">
                  <a:pos x="T6" y="T7"/>
                </a:cxn>
              </a:cxnLst>
              <a:rect l="T12" t="T13" r="T14" b="T15"/>
              <a:pathLst>
                <a:path w="126" h="8">
                  <a:moveTo>
                    <a:pt x="0" y="8"/>
                  </a:moveTo>
                  <a:lnTo>
                    <a:pt x="22" y="6"/>
                  </a:lnTo>
                  <a:lnTo>
                    <a:pt x="108" y="4"/>
                  </a:lnTo>
                  <a:lnTo>
                    <a:pt x="126" y="0"/>
                  </a:lnTo>
                </a:path>
              </a:pathLst>
            </a:custGeom>
            <a:noFill/>
            <a:ln w="3175">
              <a:solidFill>
                <a:srgbClr val="1B027D"/>
              </a:solidFill>
              <a:round/>
              <a:headEnd/>
              <a:tailEnd/>
            </a:ln>
          </p:spPr>
          <p:txBody>
            <a:bodyPr/>
            <a:lstStyle/>
            <a:p>
              <a:endParaRPr lang="en-US"/>
            </a:p>
          </p:txBody>
        </p:sp>
        <p:sp>
          <p:nvSpPr>
            <p:cNvPr id="55394" name="Freeform 95"/>
            <p:cNvSpPr>
              <a:spLocks noChangeAspect="1"/>
            </p:cNvSpPr>
            <p:nvPr/>
          </p:nvSpPr>
          <p:spPr bwMode="auto">
            <a:xfrm>
              <a:off x="4456113" y="2133600"/>
              <a:ext cx="115887" cy="9525"/>
            </a:xfrm>
            <a:custGeom>
              <a:avLst/>
              <a:gdLst>
                <a:gd name="T0" fmla="*/ 0 w 86"/>
                <a:gd name="T1" fmla="*/ 2147483647 h 8"/>
                <a:gd name="T2" fmla="*/ 2147483647 w 86"/>
                <a:gd name="T3" fmla="*/ 2147483647 h 8"/>
                <a:gd name="T4" fmla="*/ 2147483647 w 86"/>
                <a:gd name="T5" fmla="*/ 2147483647 h 8"/>
                <a:gd name="T6" fmla="*/ 2147483647 w 86"/>
                <a:gd name="T7" fmla="*/ 0 h 8"/>
                <a:gd name="T8" fmla="*/ 0 60000 65536"/>
                <a:gd name="T9" fmla="*/ 0 60000 65536"/>
                <a:gd name="T10" fmla="*/ 0 60000 65536"/>
                <a:gd name="T11" fmla="*/ 0 60000 65536"/>
                <a:gd name="T12" fmla="*/ 0 w 86"/>
                <a:gd name="T13" fmla="*/ 0 h 8"/>
                <a:gd name="T14" fmla="*/ 86 w 86"/>
                <a:gd name="T15" fmla="*/ 8 h 8"/>
              </a:gdLst>
              <a:ahLst/>
              <a:cxnLst>
                <a:cxn ang="T8">
                  <a:pos x="T0" y="T1"/>
                </a:cxn>
                <a:cxn ang="T9">
                  <a:pos x="T2" y="T3"/>
                </a:cxn>
                <a:cxn ang="T10">
                  <a:pos x="T4" y="T5"/>
                </a:cxn>
                <a:cxn ang="T11">
                  <a:pos x="T6" y="T7"/>
                </a:cxn>
              </a:cxnLst>
              <a:rect l="T12" t="T13" r="T14" b="T15"/>
              <a:pathLst>
                <a:path w="86" h="8">
                  <a:moveTo>
                    <a:pt x="0" y="8"/>
                  </a:moveTo>
                  <a:lnTo>
                    <a:pt x="12" y="4"/>
                  </a:lnTo>
                  <a:lnTo>
                    <a:pt x="78" y="4"/>
                  </a:lnTo>
                  <a:lnTo>
                    <a:pt x="86" y="0"/>
                  </a:lnTo>
                </a:path>
              </a:pathLst>
            </a:custGeom>
            <a:noFill/>
            <a:ln w="3175">
              <a:solidFill>
                <a:srgbClr val="1B027D"/>
              </a:solidFill>
              <a:round/>
              <a:headEnd/>
              <a:tailEnd/>
            </a:ln>
          </p:spPr>
          <p:txBody>
            <a:bodyPr/>
            <a:lstStyle/>
            <a:p>
              <a:endParaRPr lang="en-US"/>
            </a:p>
          </p:txBody>
        </p:sp>
        <p:sp>
          <p:nvSpPr>
            <p:cNvPr id="55395" name="Freeform 96"/>
            <p:cNvSpPr>
              <a:spLocks noChangeAspect="1"/>
            </p:cNvSpPr>
            <p:nvPr/>
          </p:nvSpPr>
          <p:spPr bwMode="auto">
            <a:xfrm>
              <a:off x="4430713" y="2120900"/>
              <a:ext cx="166687" cy="7938"/>
            </a:xfrm>
            <a:custGeom>
              <a:avLst/>
              <a:gdLst>
                <a:gd name="T0" fmla="*/ 0 w 126"/>
                <a:gd name="T1" fmla="*/ 2147483647 h 6"/>
                <a:gd name="T2" fmla="*/ 2147483647 w 126"/>
                <a:gd name="T3" fmla="*/ 2147483647 h 6"/>
                <a:gd name="T4" fmla="*/ 2147483647 w 126"/>
                <a:gd name="T5" fmla="*/ 2147483647 h 6"/>
                <a:gd name="T6" fmla="*/ 2147483647 w 126"/>
                <a:gd name="T7" fmla="*/ 0 h 6"/>
                <a:gd name="T8" fmla="*/ 0 60000 65536"/>
                <a:gd name="T9" fmla="*/ 0 60000 65536"/>
                <a:gd name="T10" fmla="*/ 0 60000 65536"/>
                <a:gd name="T11" fmla="*/ 0 60000 65536"/>
                <a:gd name="T12" fmla="*/ 0 w 126"/>
                <a:gd name="T13" fmla="*/ 0 h 6"/>
                <a:gd name="T14" fmla="*/ 126 w 126"/>
                <a:gd name="T15" fmla="*/ 6 h 6"/>
              </a:gdLst>
              <a:ahLst/>
              <a:cxnLst>
                <a:cxn ang="T8">
                  <a:pos x="T0" y="T1"/>
                </a:cxn>
                <a:cxn ang="T9">
                  <a:pos x="T2" y="T3"/>
                </a:cxn>
                <a:cxn ang="T10">
                  <a:pos x="T4" y="T5"/>
                </a:cxn>
                <a:cxn ang="T11">
                  <a:pos x="T6" y="T7"/>
                </a:cxn>
              </a:cxnLst>
              <a:rect l="T12" t="T13" r="T14" b="T15"/>
              <a:pathLst>
                <a:path w="126" h="6">
                  <a:moveTo>
                    <a:pt x="0" y="6"/>
                  </a:moveTo>
                  <a:lnTo>
                    <a:pt x="22" y="4"/>
                  </a:lnTo>
                  <a:lnTo>
                    <a:pt x="108" y="2"/>
                  </a:lnTo>
                  <a:lnTo>
                    <a:pt x="126" y="0"/>
                  </a:lnTo>
                </a:path>
              </a:pathLst>
            </a:custGeom>
            <a:noFill/>
            <a:ln w="3175">
              <a:solidFill>
                <a:srgbClr val="1B027D"/>
              </a:solidFill>
              <a:round/>
              <a:headEnd/>
              <a:tailEnd/>
            </a:ln>
          </p:spPr>
          <p:txBody>
            <a:bodyPr/>
            <a:lstStyle/>
            <a:p>
              <a:endParaRPr lang="en-US"/>
            </a:p>
          </p:txBody>
        </p:sp>
        <p:sp>
          <p:nvSpPr>
            <p:cNvPr id="55396" name="Freeform 97"/>
            <p:cNvSpPr>
              <a:spLocks noChangeAspect="1"/>
            </p:cNvSpPr>
            <p:nvPr/>
          </p:nvSpPr>
          <p:spPr bwMode="auto">
            <a:xfrm>
              <a:off x="4456113" y="2106613"/>
              <a:ext cx="115887" cy="9525"/>
            </a:xfrm>
            <a:custGeom>
              <a:avLst/>
              <a:gdLst>
                <a:gd name="T0" fmla="*/ 0 w 86"/>
                <a:gd name="T1" fmla="*/ 2147483647 h 8"/>
                <a:gd name="T2" fmla="*/ 2147483647 w 86"/>
                <a:gd name="T3" fmla="*/ 2147483647 h 8"/>
                <a:gd name="T4" fmla="*/ 2147483647 w 86"/>
                <a:gd name="T5" fmla="*/ 2147483647 h 8"/>
                <a:gd name="T6" fmla="*/ 2147483647 w 86"/>
                <a:gd name="T7" fmla="*/ 0 h 8"/>
                <a:gd name="T8" fmla="*/ 0 60000 65536"/>
                <a:gd name="T9" fmla="*/ 0 60000 65536"/>
                <a:gd name="T10" fmla="*/ 0 60000 65536"/>
                <a:gd name="T11" fmla="*/ 0 60000 65536"/>
                <a:gd name="T12" fmla="*/ 0 w 86"/>
                <a:gd name="T13" fmla="*/ 0 h 8"/>
                <a:gd name="T14" fmla="*/ 86 w 86"/>
                <a:gd name="T15" fmla="*/ 8 h 8"/>
              </a:gdLst>
              <a:ahLst/>
              <a:cxnLst>
                <a:cxn ang="T8">
                  <a:pos x="T0" y="T1"/>
                </a:cxn>
                <a:cxn ang="T9">
                  <a:pos x="T2" y="T3"/>
                </a:cxn>
                <a:cxn ang="T10">
                  <a:pos x="T4" y="T5"/>
                </a:cxn>
                <a:cxn ang="T11">
                  <a:pos x="T6" y="T7"/>
                </a:cxn>
              </a:cxnLst>
              <a:rect l="T12" t="T13" r="T14" b="T15"/>
              <a:pathLst>
                <a:path w="86" h="8">
                  <a:moveTo>
                    <a:pt x="0" y="8"/>
                  </a:moveTo>
                  <a:lnTo>
                    <a:pt x="12" y="6"/>
                  </a:lnTo>
                  <a:lnTo>
                    <a:pt x="78" y="4"/>
                  </a:lnTo>
                  <a:lnTo>
                    <a:pt x="86" y="0"/>
                  </a:lnTo>
                </a:path>
              </a:pathLst>
            </a:custGeom>
            <a:noFill/>
            <a:ln w="3175">
              <a:solidFill>
                <a:srgbClr val="1B027D"/>
              </a:solidFill>
              <a:round/>
              <a:headEnd/>
              <a:tailEnd/>
            </a:ln>
          </p:spPr>
          <p:txBody>
            <a:bodyPr/>
            <a:lstStyle/>
            <a:p>
              <a:endParaRPr lang="en-US"/>
            </a:p>
          </p:txBody>
        </p:sp>
        <p:sp>
          <p:nvSpPr>
            <p:cNvPr id="55397" name="Freeform 98"/>
            <p:cNvSpPr>
              <a:spLocks noChangeAspect="1"/>
            </p:cNvSpPr>
            <p:nvPr/>
          </p:nvSpPr>
          <p:spPr bwMode="auto">
            <a:xfrm>
              <a:off x="4430713" y="2095500"/>
              <a:ext cx="166687" cy="9525"/>
            </a:xfrm>
            <a:custGeom>
              <a:avLst/>
              <a:gdLst>
                <a:gd name="T0" fmla="*/ 0 w 126"/>
                <a:gd name="T1" fmla="*/ 2147483647 h 8"/>
                <a:gd name="T2" fmla="*/ 2147483647 w 126"/>
                <a:gd name="T3" fmla="*/ 2147483647 h 8"/>
                <a:gd name="T4" fmla="*/ 2147483647 w 126"/>
                <a:gd name="T5" fmla="*/ 2147483647 h 8"/>
                <a:gd name="T6" fmla="*/ 2147483647 w 126"/>
                <a:gd name="T7" fmla="*/ 0 h 8"/>
                <a:gd name="T8" fmla="*/ 0 60000 65536"/>
                <a:gd name="T9" fmla="*/ 0 60000 65536"/>
                <a:gd name="T10" fmla="*/ 0 60000 65536"/>
                <a:gd name="T11" fmla="*/ 0 60000 65536"/>
                <a:gd name="T12" fmla="*/ 0 w 126"/>
                <a:gd name="T13" fmla="*/ 0 h 8"/>
                <a:gd name="T14" fmla="*/ 126 w 126"/>
                <a:gd name="T15" fmla="*/ 8 h 8"/>
              </a:gdLst>
              <a:ahLst/>
              <a:cxnLst>
                <a:cxn ang="T8">
                  <a:pos x="T0" y="T1"/>
                </a:cxn>
                <a:cxn ang="T9">
                  <a:pos x="T2" y="T3"/>
                </a:cxn>
                <a:cxn ang="T10">
                  <a:pos x="T4" y="T5"/>
                </a:cxn>
                <a:cxn ang="T11">
                  <a:pos x="T6" y="T7"/>
                </a:cxn>
              </a:cxnLst>
              <a:rect l="T12" t="T13" r="T14" b="T15"/>
              <a:pathLst>
                <a:path w="126" h="8">
                  <a:moveTo>
                    <a:pt x="0" y="8"/>
                  </a:moveTo>
                  <a:lnTo>
                    <a:pt x="22" y="4"/>
                  </a:lnTo>
                  <a:lnTo>
                    <a:pt x="108" y="2"/>
                  </a:lnTo>
                  <a:lnTo>
                    <a:pt x="126" y="0"/>
                  </a:lnTo>
                </a:path>
              </a:pathLst>
            </a:custGeom>
            <a:noFill/>
            <a:ln w="3175">
              <a:solidFill>
                <a:srgbClr val="1B027D"/>
              </a:solidFill>
              <a:round/>
              <a:headEnd/>
              <a:tailEnd/>
            </a:ln>
          </p:spPr>
          <p:txBody>
            <a:bodyPr/>
            <a:lstStyle/>
            <a:p>
              <a:endParaRPr lang="en-US"/>
            </a:p>
          </p:txBody>
        </p:sp>
        <p:sp>
          <p:nvSpPr>
            <p:cNvPr id="55398" name="Freeform 99"/>
            <p:cNvSpPr>
              <a:spLocks noChangeAspect="1"/>
            </p:cNvSpPr>
            <p:nvPr/>
          </p:nvSpPr>
          <p:spPr bwMode="auto">
            <a:xfrm>
              <a:off x="4456113" y="2082800"/>
              <a:ext cx="115887" cy="9525"/>
            </a:xfrm>
            <a:custGeom>
              <a:avLst/>
              <a:gdLst>
                <a:gd name="T0" fmla="*/ 0 w 86"/>
                <a:gd name="T1" fmla="*/ 2147483647 h 8"/>
                <a:gd name="T2" fmla="*/ 2147483647 w 86"/>
                <a:gd name="T3" fmla="*/ 2147483647 h 8"/>
                <a:gd name="T4" fmla="*/ 2147483647 w 86"/>
                <a:gd name="T5" fmla="*/ 2147483647 h 8"/>
                <a:gd name="T6" fmla="*/ 2147483647 w 86"/>
                <a:gd name="T7" fmla="*/ 0 h 8"/>
                <a:gd name="T8" fmla="*/ 0 60000 65536"/>
                <a:gd name="T9" fmla="*/ 0 60000 65536"/>
                <a:gd name="T10" fmla="*/ 0 60000 65536"/>
                <a:gd name="T11" fmla="*/ 0 60000 65536"/>
                <a:gd name="T12" fmla="*/ 0 w 86"/>
                <a:gd name="T13" fmla="*/ 0 h 8"/>
                <a:gd name="T14" fmla="*/ 86 w 86"/>
                <a:gd name="T15" fmla="*/ 8 h 8"/>
              </a:gdLst>
              <a:ahLst/>
              <a:cxnLst>
                <a:cxn ang="T8">
                  <a:pos x="T0" y="T1"/>
                </a:cxn>
                <a:cxn ang="T9">
                  <a:pos x="T2" y="T3"/>
                </a:cxn>
                <a:cxn ang="T10">
                  <a:pos x="T4" y="T5"/>
                </a:cxn>
                <a:cxn ang="T11">
                  <a:pos x="T6" y="T7"/>
                </a:cxn>
              </a:cxnLst>
              <a:rect l="T12" t="T13" r="T14" b="T15"/>
              <a:pathLst>
                <a:path w="86" h="8">
                  <a:moveTo>
                    <a:pt x="0" y="8"/>
                  </a:moveTo>
                  <a:lnTo>
                    <a:pt x="12" y="4"/>
                  </a:lnTo>
                  <a:lnTo>
                    <a:pt x="78" y="2"/>
                  </a:lnTo>
                  <a:lnTo>
                    <a:pt x="86" y="0"/>
                  </a:lnTo>
                </a:path>
              </a:pathLst>
            </a:custGeom>
            <a:noFill/>
            <a:ln w="3175">
              <a:solidFill>
                <a:srgbClr val="1B027D"/>
              </a:solidFill>
              <a:round/>
              <a:headEnd/>
              <a:tailEnd/>
            </a:ln>
          </p:spPr>
          <p:txBody>
            <a:bodyPr/>
            <a:lstStyle/>
            <a:p>
              <a:endParaRPr lang="en-US"/>
            </a:p>
          </p:txBody>
        </p:sp>
        <p:sp>
          <p:nvSpPr>
            <p:cNvPr id="55399" name="Freeform 100"/>
            <p:cNvSpPr>
              <a:spLocks noChangeAspect="1"/>
            </p:cNvSpPr>
            <p:nvPr/>
          </p:nvSpPr>
          <p:spPr bwMode="auto">
            <a:xfrm>
              <a:off x="4430713" y="2068513"/>
              <a:ext cx="166687" cy="9525"/>
            </a:xfrm>
            <a:custGeom>
              <a:avLst/>
              <a:gdLst>
                <a:gd name="T0" fmla="*/ 0 w 126"/>
                <a:gd name="T1" fmla="*/ 2147483647 h 8"/>
                <a:gd name="T2" fmla="*/ 2147483647 w 126"/>
                <a:gd name="T3" fmla="*/ 2147483647 h 8"/>
                <a:gd name="T4" fmla="*/ 2147483647 w 126"/>
                <a:gd name="T5" fmla="*/ 2147483647 h 8"/>
                <a:gd name="T6" fmla="*/ 2147483647 w 126"/>
                <a:gd name="T7" fmla="*/ 0 h 8"/>
                <a:gd name="T8" fmla="*/ 0 60000 65536"/>
                <a:gd name="T9" fmla="*/ 0 60000 65536"/>
                <a:gd name="T10" fmla="*/ 0 60000 65536"/>
                <a:gd name="T11" fmla="*/ 0 60000 65536"/>
                <a:gd name="T12" fmla="*/ 0 w 126"/>
                <a:gd name="T13" fmla="*/ 0 h 8"/>
                <a:gd name="T14" fmla="*/ 126 w 126"/>
                <a:gd name="T15" fmla="*/ 8 h 8"/>
              </a:gdLst>
              <a:ahLst/>
              <a:cxnLst>
                <a:cxn ang="T8">
                  <a:pos x="T0" y="T1"/>
                </a:cxn>
                <a:cxn ang="T9">
                  <a:pos x="T2" y="T3"/>
                </a:cxn>
                <a:cxn ang="T10">
                  <a:pos x="T4" y="T5"/>
                </a:cxn>
                <a:cxn ang="T11">
                  <a:pos x="T6" y="T7"/>
                </a:cxn>
              </a:cxnLst>
              <a:rect l="T12" t="T13" r="T14" b="T15"/>
              <a:pathLst>
                <a:path w="126" h="8">
                  <a:moveTo>
                    <a:pt x="0" y="8"/>
                  </a:moveTo>
                  <a:lnTo>
                    <a:pt x="22" y="6"/>
                  </a:lnTo>
                  <a:lnTo>
                    <a:pt x="108" y="2"/>
                  </a:lnTo>
                  <a:lnTo>
                    <a:pt x="126" y="0"/>
                  </a:lnTo>
                </a:path>
              </a:pathLst>
            </a:custGeom>
            <a:noFill/>
            <a:ln w="3175">
              <a:solidFill>
                <a:srgbClr val="1B027D"/>
              </a:solidFill>
              <a:round/>
              <a:headEnd/>
              <a:tailEnd/>
            </a:ln>
          </p:spPr>
          <p:txBody>
            <a:bodyPr/>
            <a:lstStyle/>
            <a:p>
              <a:endParaRPr lang="en-US"/>
            </a:p>
          </p:txBody>
        </p:sp>
        <p:sp>
          <p:nvSpPr>
            <p:cNvPr id="55400" name="Freeform 101"/>
            <p:cNvSpPr>
              <a:spLocks noChangeAspect="1"/>
            </p:cNvSpPr>
            <p:nvPr/>
          </p:nvSpPr>
          <p:spPr bwMode="auto">
            <a:xfrm>
              <a:off x="4456113" y="2055813"/>
              <a:ext cx="115887" cy="9525"/>
            </a:xfrm>
            <a:custGeom>
              <a:avLst/>
              <a:gdLst>
                <a:gd name="T0" fmla="*/ 0 w 86"/>
                <a:gd name="T1" fmla="*/ 2147483647 h 8"/>
                <a:gd name="T2" fmla="*/ 2147483647 w 86"/>
                <a:gd name="T3" fmla="*/ 2147483647 h 8"/>
                <a:gd name="T4" fmla="*/ 2147483647 w 86"/>
                <a:gd name="T5" fmla="*/ 2147483647 h 8"/>
                <a:gd name="T6" fmla="*/ 2147483647 w 86"/>
                <a:gd name="T7" fmla="*/ 0 h 8"/>
                <a:gd name="T8" fmla="*/ 0 60000 65536"/>
                <a:gd name="T9" fmla="*/ 0 60000 65536"/>
                <a:gd name="T10" fmla="*/ 0 60000 65536"/>
                <a:gd name="T11" fmla="*/ 0 60000 65536"/>
                <a:gd name="T12" fmla="*/ 0 w 86"/>
                <a:gd name="T13" fmla="*/ 0 h 8"/>
                <a:gd name="T14" fmla="*/ 86 w 86"/>
                <a:gd name="T15" fmla="*/ 8 h 8"/>
              </a:gdLst>
              <a:ahLst/>
              <a:cxnLst>
                <a:cxn ang="T8">
                  <a:pos x="T0" y="T1"/>
                </a:cxn>
                <a:cxn ang="T9">
                  <a:pos x="T2" y="T3"/>
                </a:cxn>
                <a:cxn ang="T10">
                  <a:pos x="T4" y="T5"/>
                </a:cxn>
                <a:cxn ang="T11">
                  <a:pos x="T6" y="T7"/>
                </a:cxn>
              </a:cxnLst>
              <a:rect l="T12" t="T13" r="T14" b="T15"/>
              <a:pathLst>
                <a:path w="86" h="8">
                  <a:moveTo>
                    <a:pt x="0" y="8"/>
                  </a:moveTo>
                  <a:lnTo>
                    <a:pt x="12" y="4"/>
                  </a:lnTo>
                  <a:lnTo>
                    <a:pt x="78" y="2"/>
                  </a:lnTo>
                  <a:lnTo>
                    <a:pt x="86" y="0"/>
                  </a:lnTo>
                </a:path>
              </a:pathLst>
            </a:custGeom>
            <a:noFill/>
            <a:ln w="3175">
              <a:solidFill>
                <a:srgbClr val="1B027D"/>
              </a:solidFill>
              <a:round/>
              <a:headEnd/>
              <a:tailEnd/>
            </a:ln>
          </p:spPr>
          <p:txBody>
            <a:bodyPr/>
            <a:lstStyle/>
            <a:p>
              <a:endParaRPr lang="en-US"/>
            </a:p>
          </p:txBody>
        </p:sp>
        <p:sp>
          <p:nvSpPr>
            <p:cNvPr id="55401" name="Freeform 102"/>
            <p:cNvSpPr>
              <a:spLocks noChangeAspect="1"/>
            </p:cNvSpPr>
            <p:nvPr/>
          </p:nvSpPr>
          <p:spPr bwMode="auto">
            <a:xfrm>
              <a:off x="4430713" y="2041525"/>
              <a:ext cx="166687" cy="9525"/>
            </a:xfrm>
            <a:custGeom>
              <a:avLst/>
              <a:gdLst>
                <a:gd name="T0" fmla="*/ 0 w 126"/>
                <a:gd name="T1" fmla="*/ 2147483647 h 8"/>
                <a:gd name="T2" fmla="*/ 2147483647 w 126"/>
                <a:gd name="T3" fmla="*/ 2147483647 h 8"/>
                <a:gd name="T4" fmla="*/ 2147483647 w 126"/>
                <a:gd name="T5" fmla="*/ 2147483647 h 8"/>
                <a:gd name="T6" fmla="*/ 2147483647 w 126"/>
                <a:gd name="T7" fmla="*/ 0 h 8"/>
                <a:gd name="T8" fmla="*/ 0 60000 65536"/>
                <a:gd name="T9" fmla="*/ 0 60000 65536"/>
                <a:gd name="T10" fmla="*/ 0 60000 65536"/>
                <a:gd name="T11" fmla="*/ 0 60000 65536"/>
                <a:gd name="T12" fmla="*/ 0 w 126"/>
                <a:gd name="T13" fmla="*/ 0 h 8"/>
                <a:gd name="T14" fmla="*/ 126 w 126"/>
                <a:gd name="T15" fmla="*/ 8 h 8"/>
              </a:gdLst>
              <a:ahLst/>
              <a:cxnLst>
                <a:cxn ang="T8">
                  <a:pos x="T0" y="T1"/>
                </a:cxn>
                <a:cxn ang="T9">
                  <a:pos x="T2" y="T3"/>
                </a:cxn>
                <a:cxn ang="T10">
                  <a:pos x="T4" y="T5"/>
                </a:cxn>
                <a:cxn ang="T11">
                  <a:pos x="T6" y="T7"/>
                </a:cxn>
              </a:cxnLst>
              <a:rect l="T12" t="T13" r="T14" b="T15"/>
              <a:pathLst>
                <a:path w="126" h="8">
                  <a:moveTo>
                    <a:pt x="0" y="8"/>
                  </a:moveTo>
                  <a:lnTo>
                    <a:pt x="22" y="6"/>
                  </a:lnTo>
                  <a:lnTo>
                    <a:pt x="108" y="4"/>
                  </a:lnTo>
                  <a:lnTo>
                    <a:pt x="126" y="0"/>
                  </a:lnTo>
                </a:path>
              </a:pathLst>
            </a:custGeom>
            <a:noFill/>
            <a:ln w="3175">
              <a:solidFill>
                <a:srgbClr val="1B027D"/>
              </a:solidFill>
              <a:round/>
              <a:headEnd/>
              <a:tailEnd/>
            </a:ln>
          </p:spPr>
          <p:txBody>
            <a:bodyPr/>
            <a:lstStyle/>
            <a:p>
              <a:endParaRPr lang="en-US"/>
            </a:p>
          </p:txBody>
        </p:sp>
        <p:sp>
          <p:nvSpPr>
            <p:cNvPr id="55402" name="Freeform 103"/>
            <p:cNvSpPr>
              <a:spLocks noChangeAspect="1"/>
            </p:cNvSpPr>
            <p:nvPr/>
          </p:nvSpPr>
          <p:spPr bwMode="auto">
            <a:xfrm>
              <a:off x="4456113" y="2028825"/>
              <a:ext cx="115887" cy="9525"/>
            </a:xfrm>
            <a:custGeom>
              <a:avLst/>
              <a:gdLst>
                <a:gd name="T0" fmla="*/ 0 w 86"/>
                <a:gd name="T1" fmla="*/ 2147483647 h 8"/>
                <a:gd name="T2" fmla="*/ 2147483647 w 86"/>
                <a:gd name="T3" fmla="*/ 2147483647 h 8"/>
                <a:gd name="T4" fmla="*/ 2147483647 w 86"/>
                <a:gd name="T5" fmla="*/ 2147483647 h 8"/>
                <a:gd name="T6" fmla="*/ 2147483647 w 86"/>
                <a:gd name="T7" fmla="*/ 0 h 8"/>
                <a:gd name="T8" fmla="*/ 0 60000 65536"/>
                <a:gd name="T9" fmla="*/ 0 60000 65536"/>
                <a:gd name="T10" fmla="*/ 0 60000 65536"/>
                <a:gd name="T11" fmla="*/ 0 60000 65536"/>
                <a:gd name="T12" fmla="*/ 0 w 86"/>
                <a:gd name="T13" fmla="*/ 0 h 8"/>
                <a:gd name="T14" fmla="*/ 86 w 86"/>
                <a:gd name="T15" fmla="*/ 8 h 8"/>
              </a:gdLst>
              <a:ahLst/>
              <a:cxnLst>
                <a:cxn ang="T8">
                  <a:pos x="T0" y="T1"/>
                </a:cxn>
                <a:cxn ang="T9">
                  <a:pos x="T2" y="T3"/>
                </a:cxn>
                <a:cxn ang="T10">
                  <a:pos x="T4" y="T5"/>
                </a:cxn>
                <a:cxn ang="T11">
                  <a:pos x="T6" y="T7"/>
                </a:cxn>
              </a:cxnLst>
              <a:rect l="T12" t="T13" r="T14" b="T15"/>
              <a:pathLst>
                <a:path w="86" h="8">
                  <a:moveTo>
                    <a:pt x="0" y="8"/>
                  </a:moveTo>
                  <a:lnTo>
                    <a:pt x="12" y="4"/>
                  </a:lnTo>
                  <a:lnTo>
                    <a:pt x="78" y="4"/>
                  </a:lnTo>
                  <a:lnTo>
                    <a:pt x="86" y="0"/>
                  </a:lnTo>
                </a:path>
              </a:pathLst>
            </a:custGeom>
            <a:noFill/>
            <a:ln w="3175">
              <a:solidFill>
                <a:srgbClr val="1B027D"/>
              </a:solidFill>
              <a:round/>
              <a:headEnd/>
              <a:tailEnd/>
            </a:ln>
          </p:spPr>
          <p:txBody>
            <a:bodyPr/>
            <a:lstStyle/>
            <a:p>
              <a:endParaRPr lang="en-US"/>
            </a:p>
          </p:txBody>
        </p:sp>
        <p:sp>
          <p:nvSpPr>
            <p:cNvPr id="55403" name="Freeform 104"/>
            <p:cNvSpPr>
              <a:spLocks noChangeAspect="1"/>
            </p:cNvSpPr>
            <p:nvPr/>
          </p:nvSpPr>
          <p:spPr bwMode="auto">
            <a:xfrm>
              <a:off x="4430713" y="2014538"/>
              <a:ext cx="166687" cy="9525"/>
            </a:xfrm>
            <a:custGeom>
              <a:avLst/>
              <a:gdLst>
                <a:gd name="T0" fmla="*/ 0 w 126"/>
                <a:gd name="T1" fmla="*/ 2147483647 h 8"/>
                <a:gd name="T2" fmla="*/ 2147483647 w 126"/>
                <a:gd name="T3" fmla="*/ 2147483647 h 8"/>
                <a:gd name="T4" fmla="*/ 2147483647 w 126"/>
                <a:gd name="T5" fmla="*/ 2147483647 h 8"/>
                <a:gd name="T6" fmla="*/ 2147483647 w 126"/>
                <a:gd name="T7" fmla="*/ 0 h 8"/>
                <a:gd name="T8" fmla="*/ 0 60000 65536"/>
                <a:gd name="T9" fmla="*/ 0 60000 65536"/>
                <a:gd name="T10" fmla="*/ 0 60000 65536"/>
                <a:gd name="T11" fmla="*/ 0 60000 65536"/>
                <a:gd name="T12" fmla="*/ 0 w 126"/>
                <a:gd name="T13" fmla="*/ 0 h 8"/>
                <a:gd name="T14" fmla="*/ 126 w 126"/>
                <a:gd name="T15" fmla="*/ 8 h 8"/>
              </a:gdLst>
              <a:ahLst/>
              <a:cxnLst>
                <a:cxn ang="T8">
                  <a:pos x="T0" y="T1"/>
                </a:cxn>
                <a:cxn ang="T9">
                  <a:pos x="T2" y="T3"/>
                </a:cxn>
                <a:cxn ang="T10">
                  <a:pos x="T4" y="T5"/>
                </a:cxn>
                <a:cxn ang="T11">
                  <a:pos x="T6" y="T7"/>
                </a:cxn>
              </a:cxnLst>
              <a:rect l="T12" t="T13" r="T14" b="T15"/>
              <a:pathLst>
                <a:path w="126" h="8">
                  <a:moveTo>
                    <a:pt x="0" y="8"/>
                  </a:moveTo>
                  <a:lnTo>
                    <a:pt x="22" y="6"/>
                  </a:lnTo>
                  <a:lnTo>
                    <a:pt x="108" y="4"/>
                  </a:lnTo>
                  <a:lnTo>
                    <a:pt x="126" y="0"/>
                  </a:lnTo>
                </a:path>
              </a:pathLst>
            </a:custGeom>
            <a:noFill/>
            <a:ln w="3175">
              <a:solidFill>
                <a:srgbClr val="1B027D"/>
              </a:solidFill>
              <a:round/>
              <a:headEnd/>
              <a:tailEnd/>
            </a:ln>
          </p:spPr>
          <p:txBody>
            <a:bodyPr/>
            <a:lstStyle/>
            <a:p>
              <a:endParaRPr lang="en-US"/>
            </a:p>
          </p:txBody>
        </p:sp>
        <p:sp>
          <p:nvSpPr>
            <p:cNvPr id="55404" name="Freeform 105"/>
            <p:cNvSpPr>
              <a:spLocks noChangeAspect="1"/>
            </p:cNvSpPr>
            <p:nvPr/>
          </p:nvSpPr>
          <p:spPr bwMode="auto">
            <a:xfrm>
              <a:off x="4456113" y="2001838"/>
              <a:ext cx="115887" cy="9525"/>
            </a:xfrm>
            <a:custGeom>
              <a:avLst/>
              <a:gdLst>
                <a:gd name="T0" fmla="*/ 0 w 86"/>
                <a:gd name="T1" fmla="*/ 2147483647 h 8"/>
                <a:gd name="T2" fmla="*/ 2147483647 w 86"/>
                <a:gd name="T3" fmla="*/ 2147483647 h 8"/>
                <a:gd name="T4" fmla="*/ 2147483647 w 86"/>
                <a:gd name="T5" fmla="*/ 2147483647 h 8"/>
                <a:gd name="T6" fmla="*/ 2147483647 w 86"/>
                <a:gd name="T7" fmla="*/ 0 h 8"/>
                <a:gd name="T8" fmla="*/ 0 60000 65536"/>
                <a:gd name="T9" fmla="*/ 0 60000 65536"/>
                <a:gd name="T10" fmla="*/ 0 60000 65536"/>
                <a:gd name="T11" fmla="*/ 0 60000 65536"/>
                <a:gd name="T12" fmla="*/ 0 w 86"/>
                <a:gd name="T13" fmla="*/ 0 h 8"/>
                <a:gd name="T14" fmla="*/ 86 w 86"/>
                <a:gd name="T15" fmla="*/ 8 h 8"/>
              </a:gdLst>
              <a:ahLst/>
              <a:cxnLst>
                <a:cxn ang="T8">
                  <a:pos x="T0" y="T1"/>
                </a:cxn>
                <a:cxn ang="T9">
                  <a:pos x="T2" y="T3"/>
                </a:cxn>
                <a:cxn ang="T10">
                  <a:pos x="T4" y="T5"/>
                </a:cxn>
                <a:cxn ang="T11">
                  <a:pos x="T6" y="T7"/>
                </a:cxn>
              </a:cxnLst>
              <a:rect l="T12" t="T13" r="T14" b="T15"/>
              <a:pathLst>
                <a:path w="86" h="8">
                  <a:moveTo>
                    <a:pt x="0" y="8"/>
                  </a:moveTo>
                  <a:lnTo>
                    <a:pt x="12" y="4"/>
                  </a:lnTo>
                  <a:lnTo>
                    <a:pt x="78" y="4"/>
                  </a:lnTo>
                  <a:lnTo>
                    <a:pt x="86" y="0"/>
                  </a:lnTo>
                </a:path>
              </a:pathLst>
            </a:custGeom>
            <a:noFill/>
            <a:ln w="3175">
              <a:solidFill>
                <a:srgbClr val="1B027D"/>
              </a:solidFill>
              <a:round/>
              <a:headEnd/>
              <a:tailEnd/>
            </a:ln>
          </p:spPr>
          <p:txBody>
            <a:bodyPr/>
            <a:lstStyle/>
            <a:p>
              <a:endParaRPr lang="en-US"/>
            </a:p>
          </p:txBody>
        </p:sp>
        <p:sp>
          <p:nvSpPr>
            <p:cNvPr id="55405" name="Freeform 106"/>
            <p:cNvSpPr>
              <a:spLocks noChangeAspect="1"/>
            </p:cNvSpPr>
            <p:nvPr/>
          </p:nvSpPr>
          <p:spPr bwMode="auto">
            <a:xfrm>
              <a:off x="4430713" y="1989138"/>
              <a:ext cx="166687" cy="7937"/>
            </a:xfrm>
            <a:custGeom>
              <a:avLst/>
              <a:gdLst>
                <a:gd name="T0" fmla="*/ 0 w 126"/>
                <a:gd name="T1" fmla="*/ 2147483647 h 6"/>
                <a:gd name="T2" fmla="*/ 2147483647 w 126"/>
                <a:gd name="T3" fmla="*/ 2147483647 h 6"/>
                <a:gd name="T4" fmla="*/ 2147483647 w 126"/>
                <a:gd name="T5" fmla="*/ 2147483647 h 6"/>
                <a:gd name="T6" fmla="*/ 2147483647 w 126"/>
                <a:gd name="T7" fmla="*/ 0 h 6"/>
                <a:gd name="T8" fmla="*/ 0 60000 65536"/>
                <a:gd name="T9" fmla="*/ 0 60000 65536"/>
                <a:gd name="T10" fmla="*/ 0 60000 65536"/>
                <a:gd name="T11" fmla="*/ 0 60000 65536"/>
                <a:gd name="T12" fmla="*/ 0 w 126"/>
                <a:gd name="T13" fmla="*/ 0 h 6"/>
                <a:gd name="T14" fmla="*/ 126 w 126"/>
                <a:gd name="T15" fmla="*/ 6 h 6"/>
              </a:gdLst>
              <a:ahLst/>
              <a:cxnLst>
                <a:cxn ang="T8">
                  <a:pos x="T0" y="T1"/>
                </a:cxn>
                <a:cxn ang="T9">
                  <a:pos x="T2" y="T3"/>
                </a:cxn>
                <a:cxn ang="T10">
                  <a:pos x="T4" y="T5"/>
                </a:cxn>
                <a:cxn ang="T11">
                  <a:pos x="T6" y="T7"/>
                </a:cxn>
              </a:cxnLst>
              <a:rect l="T12" t="T13" r="T14" b="T15"/>
              <a:pathLst>
                <a:path w="126" h="6">
                  <a:moveTo>
                    <a:pt x="0" y="6"/>
                  </a:moveTo>
                  <a:lnTo>
                    <a:pt x="22" y="4"/>
                  </a:lnTo>
                  <a:lnTo>
                    <a:pt x="108" y="2"/>
                  </a:lnTo>
                  <a:lnTo>
                    <a:pt x="126" y="0"/>
                  </a:lnTo>
                </a:path>
              </a:pathLst>
            </a:custGeom>
            <a:noFill/>
            <a:ln w="3175">
              <a:solidFill>
                <a:srgbClr val="1B027D"/>
              </a:solidFill>
              <a:round/>
              <a:headEnd/>
              <a:tailEnd/>
            </a:ln>
          </p:spPr>
          <p:txBody>
            <a:bodyPr/>
            <a:lstStyle/>
            <a:p>
              <a:endParaRPr lang="en-US"/>
            </a:p>
          </p:txBody>
        </p:sp>
        <p:sp>
          <p:nvSpPr>
            <p:cNvPr id="55406" name="Freeform 107"/>
            <p:cNvSpPr>
              <a:spLocks noChangeAspect="1"/>
            </p:cNvSpPr>
            <p:nvPr/>
          </p:nvSpPr>
          <p:spPr bwMode="auto">
            <a:xfrm>
              <a:off x="4456113" y="1974850"/>
              <a:ext cx="115887" cy="9525"/>
            </a:xfrm>
            <a:custGeom>
              <a:avLst/>
              <a:gdLst>
                <a:gd name="T0" fmla="*/ 0 w 86"/>
                <a:gd name="T1" fmla="*/ 2147483647 h 8"/>
                <a:gd name="T2" fmla="*/ 2147483647 w 86"/>
                <a:gd name="T3" fmla="*/ 2147483647 h 8"/>
                <a:gd name="T4" fmla="*/ 2147483647 w 86"/>
                <a:gd name="T5" fmla="*/ 2147483647 h 8"/>
                <a:gd name="T6" fmla="*/ 2147483647 w 86"/>
                <a:gd name="T7" fmla="*/ 0 h 8"/>
                <a:gd name="T8" fmla="*/ 0 60000 65536"/>
                <a:gd name="T9" fmla="*/ 0 60000 65536"/>
                <a:gd name="T10" fmla="*/ 0 60000 65536"/>
                <a:gd name="T11" fmla="*/ 0 60000 65536"/>
                <a:gd name="T12" fmla="*/ 0 w 86"/>
                <a:gd name="T13" fmla="*/ 0 h 8"/>
                <a:gd name="T14" fmla="*/ 86 w 86"/>
                <a:gd name="T15" fmla="*/ 8 h 8"/>
              </a:gdLst>
              <a:ahLst/>
              <a:cxnLst>
                <a:cxn ang="T8">
                  <a:pos x="T0" y="T1"/>
                </a:cxn>
                <a:cxn ang="T9">
                  <a:pos x="T2" y="T3"/>
                </a:cxn>
                <a:cxn ang="T10">
                  <a:pos x="T4" y="T5"/>
                </a:cxn>
                <a:cxn ang="T11">
                  <a:pos x="T6" y="T7"/>
                </a:cxn>
              </a:cxnLst>
              <a:rect l="T12" t="T13" r="T14" b="T15"/>
              <a:pathLst>
                <a:path w="86" h="8">
                  <a:moveTo>
                    <a:pt x="0" y="8"/>
                  </a:moveTo>
                  <a:lnTo>
                    <a:pt x="12" y="6"/>
                  </a:lnTo>
                  <a:lnTo>
                    <a:pt x="78" y="4"/>
                  </a:lnTo>
                  <a:lnTo>
                    <a:pt x="86" y="0"/>
                  </a:lnTo>
                </a:path>
              </a:pathLst>
            </a:custGeom>
            <a:noFill/>
            <a:ln w="3175">
              <a:solidFill>
                <a:srgbClr val="1B027D"/>
              </a:solidFill>
              <a:round/>
              <a:headEnd/>
              <a:tailEnd/>
            </a:ln>
          </p:spPr>
          <p:txBody>
            <a:bodyPr/>
            <a:lstStyle/>
            <a:p>
              <a:endParaRPr lang="en-US"/>
            </a:p>
          </p:txBody>
        </p:sp>
        <p:sp>
          <p:nvSpPr>
            <p:cNvPr id="55407" name="Freeform 108"/>
            <p:cNvSpPr>
              <a:spLocks noChangeAspect="1"/>
            </p:cNvSpPr>
            <p:nvPr/>
          </p:nvSpPr>
          <p:spPr bwMode="auto">
            <a:xfrm>
              <a:off x="4430713" y="1962150"/>
              <a:ext cx="166687" cy="11113"/>
            </a:xfrm>
            <a:custGeom>
              <a:avLst/>
              <a:gdLst>
                <a:gd name="T0" fmla="*/ 0 w 126"/>
                <a:gd name="T1" fmla="*/ 2147483647 h 8"/>
                <a:gd name="T2" fmla="*/ 2147483647 w 126"/>
                <a:gd name="T3" fmla="*/ 2147483647 h 8"/>
                <a:gd name="T4" fmla="*/ 2147483647 w 126"/>
                <a:gd name="T5" fmla="*/ 2147483647 h 8"/>
                <a:gd name="T6" fmla="*/ 2147483647 w 126"/>
                <a:gd name="T7" fmla="*/ 0 h 8"/>
                <a:gd name="T8" fmla="*/ 0 60000 65536"/>
                <a:gd name="T9" fmla="*/ 0 60000 65536"/>
                <a:gd name="T10" fmla="*/ 0 60000 65536"/>
                <a:gd name="T11" fmla="*/ 0 60000 65536"/>
                <a:gd name="T12" fmla="*/ 0 w 126"/>
                <a:gd name="T13" fmla="*/ 0 h 8"/>
                <a:gd name="T14" fmla="*/ 126 w 126"/>
                <a:gd name="T15" fmla="*/ 8 h 8"/>
              </a:gdLst>
              <a:ahLst/>
              <a:cxnLst>
                <a:cxn ang="T8">
                  <a:pos x="T0" y="T1"/>
                </a:cxn>
                <a:cxn ang="T9">
                  <a:pos x="T2" y="T3"/>
                </a:cxn>
                <a:cxn ang="T10">
                  <a:pos x="T4" y="T5"/>
                </a:cxn>
                <a:cxn ang="T11">
                  <a:pos x="T6" y="T7"/>
                </a:cxn>
              </a:cxnLst>
              <a:rect l="T12" t="T13" r="T14" b="T15"/>
              <a:pathLst>
                <a:path w="126" h="8">
                  <a:moveTo>
                    <a:pt x="0" y="8"/>
                  </a:moveTo>
                  <a:lnTo>
                    <a:pt x="22" y="4"/>
                  </a:lnTo>
                  <a:lnTo>
                    <a:pt x="108" y="2"/>
                  </a:lnTo>
                  <a:lnTo>
                    <a:pt x="126" y="0"/>
                  </a:lnTo>
                </a:path>
              </a:pathLst>
            </a:custGeom>
            <a:noFill/>
            <a:ln w="3175">
              <a:solidFill>
                <a:srgbClr val="1B027D"/>
              </a:solidFill>
              <a:round/>
              <a:headEnd/>
              <a:tailEnd/>
            </a:ln>
          </p:spPr>
          <p:txBody>
            <a:bodyPr/>
            <a:lstStyle/>
            <a:p>
              <a:endParaRPr lang="en-US"/>
            </a:p>
          </p:txBody>
        </p:sp>
        <p:sp>
          <p:nvSpPr>
            <p:cNvPr id="55408" name="Freeform 109"/>
            <p:cNvSpPr>
              <a:spLocks noChangeAspect="1"/>
            </p:cNvSpPr>
            <p:nvPr/>
          </p:nvSpPr>
          <p:spPr bwMode="auto">
            <a:xfrm>
              <a:off x="4456113" y="1951038"/>
              <a:ext cx="115887" cy="9525"/>
            </a:xfrm>
            <a:custGeom>
              <a:avLst/>
              <a:gdLst>
                <a:gd name="T0" fmla="*/ 0 w 86"/>
                <a:gd name="T1" fmla="*/ 2147483647 h 8"/>
                <a:gd name="T2" fmla="*/ 2147483647 w 86"/>
                <a:gd name="T3" fmla="*/ 2147483647 h 8"/>
                <a:gd name="T4" fmla="*/ 2147483647 w 86"/>
                <a:gd name="T5" fmla="*/ 2147483647 h 8"/>
                <a:gd name="T6" fmla="*/ 2147483647 w 86"/>
                <a:gd name="T7" fmla="*/ 0 h 8"/>
                <a:gd name="T8" fmla="*/ 0 60000 65536"/>
                <a:gd name="T9" fmla="*/ 0 60000 65536"/>
                <a:gd name="T10" fmla="*/ 0 60000 65536"/>
                <a:gd name="T11" fmla="*/ 0 60000 65536"/>
                <a:gd name="T12" fmla="*/ 0 w 86"/>
                <a:gd name="T13" fmla="*/ 0 h 8"/>
                <a:gd name="T14" fmla="*/ 86 w 86"/>
                <a:gd name="T15" fmla="*/ 8 h 8"/>
              </a:gdLst>
              <a:ahLst/>
              <a:cxnLst>
                <a:cxn ang="T8">
                  <a:pos x="T0" y="T1"/>
                </a:cxn>
                <a:cxn ang="T9">
                  <a:pos x="T2" y="T3"/>
                </a:cxn>
                <a:cxn ang="T10">
                  <a:pos x="T4" y="T5"/>
                </a:cxn>
                <a:cxn ang="T11">
                  <a:pos x="T6" y="T7"/>
                </a:cxn>
              </a:cxnLst>
              <a:rect l="T12" t="T13" r="T14" b="T15"/>
              <a:pathLst>
                <a:path w="86" h="8">
                  <a:moveTo>
                    <a:pt x="0" y="8"/>
                  </a:moveTo>
                  <a:lnTo>
                    <a:pt x="12" y="4"/>
                  </a:lnTo>
                  <a:lnTo>
                    <a:pt x="78" y="2"/>
                  </a:lnTo>
                  <a:lnTo>
                    <a:pt x="86" y="0"/>
                  </a:lnTo>
                </a:path>
              </a:pathLst>
            </a:custGeom>
            <a:noFill/>
            <a:ln w="3175">
              <a:solidFill>
                <a:srgbClr val="1B027D"/>
              </a:solidFill>
              <a:round/>
              <a:headEnd/>
              <a:tailEnd/>
            </a:ln>
          </p:spPr>
          <p:txBody>
            <a:bodyPr/>
            <a:lstStyle/>
            <a:p>
              <a:endParaRPr lang="en-US"/>
            </a:p>
          </p:txBody>
        </p:sp>
        <p:sp>
          <p:nvSpPr>
            <p:cNvPr id="55409" name="Freeform 110"/>
            <p:cNvSpPr>
              <a:spLocks noChangeAspect="1"/>
            </p:cNvSpPr>
            <p:nvPr/>
          </p:nvSpPr>
          <p:spPr bwMode="auto">
            <a:xfrm>
              <a:off x="4430713" y="1935163"/>
              <a:ext cx="166687" cy="11112"/>
            </a:xfrm>
            <a:custGeom>
              <a:avLst/>
              <a:gdLst>
                <a:gd name="T0" fmla="*/ 0 w 126"/>
                <a:gd name="T1" fmla="*/ 2147483647 h 8"/>
                <a:gd name="T2" fmla="*/ 2147483647 w 126"/>
                <a:gd name="T3" fmla="*/ 2147483647 h 8"/>
                <a:gd name="T4" fmla="*/ 2147483647 w 126"/>
                <a:gd name="T5" fmla="*/ 2147483647 h 8"/>
                <a:gd name="T6" fmla="*/ 2147483647 w 126"/>
                <a:gd name="T7" fmla="*/ 0 h 8"/>
                <a:gd name="T8" fmla="*/ 0 60000 65536"/>
                <a:gd name="T9" fmla="*/ 0 60000 65536"/>
                <a:gd name="T10" fmla="*/ 0 60000 65536"/>
                <a:gd name="T11" fmla="*/ 0 60000 65536"/>
                <a:gd name="T12" fmla="*/ 0 w 126"/>
                <a:gd name="T13" fmla="*/ 0 h 8"/>
                <a:gd name="T14" fmla="*/ 126 w 126"/>
                <a:gd name="T15" fmla="*/ 8 h 8"/>
              </a:gdLst>
              <a:ahLst/>
              <a:cxnLst>
                <a:cxn ang="T8">
                  <a:pos x="T0" y="T1"/>
                </a:cxn>
                <a:cxn ang="T9">
                  <a:pos x="T2" y="T3"/>
                </a:cxn>
                <a:cxn ang="T10">
                  <a:pos x="T4" y="T5"/>
                </a:cxn>
                <a:cxn ang="T11">
                  <a:pos x="T6" y="T7"/>
                </a:cxn>
              </a:cxnLst>
              <a:rect l="T12" t="T13" r="T14" b="T15"/>
              <a:pathLst>
                <a:path w="126" h="8">
                  <a:moveTo>
                    <a:pt x="0" y="8"/>
                  </a:moveTo>
                  <a:lnTo>
                    <a:pt x="22" y="6"/>
                  </a:lnTo>
                  <a:lnTo>
                    <a:pt x="108" y="4"/>
                  </a:lnTo>
                  <a:lnTo>
                    <a:pt x="126" y="0"/>
                  </a:lnTo>
                </a:path>
              </a:pathLst>
            </a:custGeom>
            <a:noFill/>
            <a:ln w="3175">
              <a:solidFill>
                <a:srgbClr val="1B027D"/>
              </a:solidFill>
              <a:round/>
              <a:headEnd/>
              <a:tailEnd/>
            </a:ln>
          </p:spPr>
          <p:txBody>
            <a:bodyPr/>
            <a:lstStyle/>
            <a:p>
              <a:endParaRPr lang="en-US"/>
            </a:p>
          </p:txBody>
        </p:sp>
        <p:sp>
          <p:nvSpPr>
            <p:cNvPr id="55410" name="Freeform 111"/>
            <p:cNvSpPr>
              <a:spLocks noChangeAspect="1"/>
            </p:cNvSpPr>
            <p:nvPr/>
          </p:nvSpPr>
          <p:spPr bwMode="auto">
            <a:xfrm>
              <a:off x="4456113" y="1924050"/>
              <a:ext cx="115887" cy="9525"/>
            </a:xfrm>
            <a:custGeom>
              <a:avLst/>
              <a:gdLst>
                <a:gd name="T0" fmla="*/ 0 w 86"/>
                <a:gd name="T1" fmla="*/ 2147483647 h 8"/>
                <a:gd name="T2" fmla="*/ 2147483647 w 86"/>
                <a:gd name="T3" fmla="*/ 2147483647 h 8"/>
                <a:gd name="T4" fmla="*/ 2147483647 w 86"/>
                <a:gd name="T5" fmla="*/ 2147483647 h 8"/>
                <a:gd name="T6" fmla="*/ 2147483647 w 86"/>
                <a:gd name="T7" fmla="*/ 0 h 8"/>
                <a:gd name="T8" fmla="*/ 0 60000 65536"/>
                <a:gd name="T9" fmla="*/ 0 60000 65536"/>
                <a:gd name="T10" fmla="*/ 0 60000 65536"/>
                <a:gd name="T11" fmla="*/ 0 60000 65536"/>
                <a:gd name="T12" fmla="*/ 0 w 86"/>
                <a:gd name="T13" fmla="*/ 0 h 8"/>
                <a:gd name="T14" fmla="*/ 86 w 86"/>
                <a:gd name="T15" fmla="*/ 8 h 8"/>
              </a:gdLst>
              <a:ahLst/>
              <a:cxnLst>
                <a:cxn ang="T8">
                  <a:pos x="T0" y="T1"/>
                </a:cxn>
                <a:cxn ang="T9">
                  <a:pos x="T2" y="T3"/>
                </a:cxn>
                <a:cxn ang="T10">
                  <a:pos x="T4" y="T5"/>
                </a:cxn>
                <a:cxn ang="T11">
                  <a:pos x="T6" y="T7"/>
                </a:cxn>
              </a:cxnLst>
              <a:rect l="T12" t="T13" r="T14" b="T15"/>
              <a:pathLst>
                <a:path w="86" h="8">
                  <a:moveTo>
                    <a:pt x="0" y="8"/>
                  </a:moveTo>
                  <a:lnTo>
                    <a:pt x="12" y="4"/>
                  </a:lnTo>
                  <a:lnTo>
                    <a:pt x="78" y="2"/>
                  </a:lnTo>
                  <a:lnTo>
                    <a:pt x="86" y="0"/>
                  </a:lnTo>
                </a:path>
              </a:pathLst>
            </a:custGeom>
            <a:noFill/>
            <a:ln w="3175">
              <a:solidFill>
                <a:srgbClr val="1B027D"/>
              </a:solidFill>
              <a:round/>
              <a:headEnd/>
              <a:tailEnd/>
            </a:ln>
          </p:spPr>
          <p:txBody>
            <a:bodyPr/>
            <a:lstStyle/>
            <a:p>
              <a:endParaRPr lang="en-US"/>
            </a:p>
          </p:txBody>
        </p:sp>
        <p:sp>
          <p:nvSpPr>
            <p:cNvPr id="55411" name="Freeform 112"/>
            <p:cNvSpPr>
              <a:spLocks noChangeAspect="1"/>
            </p:cNvSpPr>
            <p:nvPr/>
          </p:nvSpPr>
          <p:spPr bwMode="auto">
            <a:xfrm>
              <a:off x="4430713" y="1908175"/>
              <a:ext cx="166687" cy="11113"/>
            </a:xfrm>
            <a:custGeom>
              <a:avLst/>
              <a:gdLst>
                <a:gd name="T0" fmla="*/ 0 w 126"/>
                <a:gd name="T1" fmla="*/ 2147483647 h 8"/>
                <a:gd name="T2" fmla="*/ 2147483647 w 126"/>
                <a:gd name="T3" fmla="*/ 2147483647 h 8"/>
                <a:gd name="T4" fmla="*/ 2147483647 w 126"/>
                <a:gd name="T5" fmla="*/ 2147483647 h 8"/>
                <a:gd name="T6" fmla="*/ 2147483647 w 126"/>
                <a:gd name="T7" fmla="*/ 0 h 8"/>
                <a:gd name="T8" fmla="*/ 0 60000 65536"/>
                <a:gd name="T9" fmla="*/ 0 60000 65536"/>
                <a:gd name="T10" fmla="*/ 0 60000 65536"/>
                <a:gd name="T11" fmla="*/ 0 60000 65536"/>
                <a:gd name="T12" fmla="*/ 0 w 126"/>
                <a:gd name="T13" fmla="*/ 0 h 8"/>
                <a:gd name="T14" fmla="*/ 126 w 126"/>
                <a:gd name="T15" fmla="*/ 8 h 8"/>
              </a:gdLst>
              <a:ahLst/>
              <a:cxnLst>
                <a:cxn ang="T8">
                  <a:pos x="T0" y="T1"/>
                </a:cxn>
                <a:cxn ang="T9">
                  <a:pos x="T2" y="T3"/>
                </a:cxn>
                <a:cxn ang="T10">
                  <a:pos x="T4" y="T5"/>
                </a:cxn>
                <a:cxn ang="T11">
                  <a:pos x="T6" y="T7"/>
                </a:cxn>
              </a:cxnLst>
              <a:rect l="T12" t="T13" r="T14" b="T15"/>
              <a:pathLst>
                <a:path w="126" h="8">
                  <a:moveTo>
                    <a:pt x="0" y="8"/>
                  </a:moveTo>
                  <a:lnTo>
                    <a:pt x="22" y="6"/>
                  </a:lnTo>
                  <a:lnTo>
                    <a:pt x="108" y="4"/>
                  </a:lnTo>
                  <a:lnTo>
                    <a:pt x="126" y="0"/>
                  </a:lnTo>
                </a:path>
              </a:pathLst>
            </a:custGeom>
            <a:noFill/>
            <a:ln w="3175">
              <a:solidFill>
                <a:srgbClr val="1B027D"/>
              </a:solidFill>
              <a:round/>
              <a:headEnd/>
              <a:tailEnd/>
            </a:ln>
          </p:spPr>
          <p:txBody>
            <a:bodyPr/>
            <a:lstStyle/>
            <a:p>
              <a:endParaRPr lang="en-US"/>
            </a:p>
          </p:txBody>
        </p:sp>
        <p:sp>
          <p:nvSpPr>
            <p:cNvPr id="55412" name="Freeform 113"/>
            <p:cNvSpPr>
              <a:spLocks noChangeAspect="1"/>
            </p:cNvSpPr>
            <p:nvPr/>
          </p:nvSpPr>
          <p:spPr bwMode="auto">
            <a:xfrm>
              <a:off x="4456113" y="1897063"/>
              <a:ext cx="115887" cy="9525"/>
            </a:xfrm>
            <a:custGeom>
              <a:avLst/>
              <a:gdLst>
                <a:gd name="T0" fmla="*/ 0 w 86"/>
                <a:gd name="T1" fmla="*/ 2147483647 h 8"/>
                <a:gd name="T2" fmla="*/ 2147483647 w 86"/>
                <a:gd name="T3" fmla="*/ 2147483647 h 8"/>
                <a:gd name="T4" fmla="*/ 2147483647 w 86"/>
                <a:gd name="T5" fmla="*/ 2147483647 h 8"/>
                <a:gd name="T6" fmla="*/ 2147483647 w 86"/>
                <a:gd name="T7" fmla="*/ 0 h 8"/>
                <a:gd name="T8" fmla="*/ 0 60000 65536"/>
                <a:gd name="T9" fmla="*/ 0 60000 65536"/>
                <a:gd name="T10" fmla="*/ 0 60000 65536"/>
                <a:gd name="T11" fmla="*/ 0 60000 65536"/>
                <a:gd name="T12" fmla="*/ 0 w 86"/>
                <a:gd name="T13" fmla="*/ 0 h 8"/>
                <a:gd name="T14" fmla="*/ 86 w 86"/>
                <a:gd name="T15" fmla="*/ 8 h 8"/>
              </a:gdLst>
              <a:ahLst/>
              <a:cxnLst>
                <a:cxn ang="T8">
                  <a:pos x="T0" y="T1"/>
                </a:cxn>
                <a:cxn ang="T9">
                  <a:pos x="T2" y="T3"/>
                </a:cxn>
                <a:cxn ang="T10">
                  <a:pos x="T4" y="T5"/>
                </a:cxn>
                <a:cxn ang="T11">
                  <a:pos x="T6" y="T7"/>
                </a:cxn>
              </a:cxnLst>
              <a:rect l="T12" t="T13" r="T14" b="T15"/>
              <a:pathLst>
                <a:path w="86" h="8">
                  <a:moveTo>
                    <a:pt x="0" y="8"/>
                  </a:moveTo>
                  <a:lnTo>
                    <a:pt x="12" y="4"/>
                  </a:lnTo>
                  <a:lnTo>
                    <a:pt x="78" y="4"/>
                  </a:lnTo>
                  <a:lnTo>
                    <a:pt x="86" y="0"/>
                  </a:lnTo>
                </a:path>
              </a:pathLst>
            </a:custGeom>
            <a:noFill/>
            <a:ln w="3175">
              <a:solidFill>
                <a:srgbClr val="1B027D"/>
              </a:solidFill>
              <a:round/>
              <a:headEnd/>
              <a:tailEnd/>
            </a:ln>
          </p:spPr>
          <p:txBody>
            <a:bodyPr/>
            <a:lstStyle/>
            <a:p>
              <a:endParaRPr lang="en-US"/>
            </a:p>
          </p:txBody>
        </p:sp>
        <p:sp>
          <p:nvSpPr>
            <p:cNvPr id="55413" name="Freeform 114"/>
            <p:cNvSpPr>
              <a:spLocks noChangeAspect="1"/>
            </p:cNvSpPr>
            <p:nvPr/>
          </p:nvSpPr>
          <p:spPr bwMode="auto">
            <a:xfrm>
              <a:off x="4430713" y="1884363"/>
              <a:ext cx="166687" cy="7937"/>
            </a:xfrm>
            <a:custGeom>
              <a:avLst/>
              <a:gdLst>
                <a:gd name="T0" fmla="*/ 0 w 126"/>
                <a:gd name="T1" fmla="*/ 2147483647 h 6"/>
                <a:gd name="T2" fmla="*/ 2147483647 w 126"/>
                <a:gd name="T3" fmla="*/ 2147483647 h 6"/>
                <a:gd name="T4" fmla="*/ 2147483647 w 126"/>
                <a:gd name="T5" fmla="*/ 2147483647 h 6"/>
                <a:gd name="T6" fmla="*/ 2147483647 w 126"/>
                <a:gd name="T7" fmla="*/ 0 h 6"/>
                <a:gd name="T8" fmla="*/ 0 60000 65536"/>
                <a:gd name="T9" fmla="*/ 0 60000 65536"/>
                <a:gd name="T10" fmla="*/ 0 60000 65536"/>
                <a:gd name="T11" fmla="*/ 0 60000 65536"/>
                <a:gd name="T12" fmla="*/ 0 w 126"/>
                <a:gd name="T13" fmla="*/ 0 h 6"/>
                <a:gd name="T14" fmla="*/ 126 w 126"/>
                <a:gd name="T15" fmla="*/ 6 h 6"/>
              </a:gdLst>
              <a:ahLst/>
              <a:cxnLst>
                <a:cxn ang="T8">
                  <a:pos x="T0" y="T1"/>
                </a:cxn>
                <a:cxn ang="T9">
                  <a:pos x="T2" y="T3"/>
                </a:cxn>
                <a:cxn ang="T10">
                  <a:pos x="T4" y="T5"/>
                </a:cxn>
                <a:cxn ang="T11">
                  <a:pos x="T6" y="T7"/>
                </a:cxn>
              </a:cxnLst>
              <a:rect l="T12" t="T13" r="T14" b="T15"/>
              <a:pathLst>
                <a:path w="126" h="6">
                  <a:moveTo>
                    <a:pt x="0" y="6"/>
                  </a:moveTo>
                  <a:lnTo>
                    <a:pt x="22" y="4"/>
                  </a:lnTo>
                  <a:lnTo>
                    <a:pt x="108" y="2"/>
                  </a:lnTo>
                  <a:lnTo>
                    <a:pt x="126" y="0"/>
                  </a:lnTo>
                </a:path>
              </a:pathLst>
            </a:custGeom>
            <a:noFill/>
            <a:ln w="3175">
              <a:solidFill>
                <a:srgbClr val="1B027D"/>
              </a:solidFill>
              <a:round/>
              <a:headEnd/>
              <a:tailEnd/>
            </a:ln>
          </p:spPr>
          <p:txBody>
            <a:bodyPr/>
            <a:lstStyle/>
            <a:p>
              <a:endParaRPr lang="en-US"/>
            </a:p>
          </p:txBody>
        </p:sp>
        <p:sp>
          <p:nvSpPr>
            <p:cNvPr id="55414" name="Freeform 115"/>
            <p:cNvSpPr>
              <a:spLocks noChangeAspect="1"/>
            </p:cNvSpPr>
            <p:nvPr/>
          </p:nvSpPr>
          <p:spPr bwMode="auto">
            <a:xfrm>
              <a:off x="4456113" y="1870075"/>
              <a:ext cx="115887" cy="9525"/>
            </a:xfrm>
            <a:custGeom>
              <a:avLst/>
              <a:gdLst>
                <a:gd name="T0" fmla="*/ 0 w 86"/>
                <a:gd name="T1" fmla="*/ 2147483647 h 8"/>
                <a:gd name="T2" fmla="*/ 2147483647 w 86"/>
                <a:gd name="T3" fmla="*/ 2147483647 h 8"/>
                <a:gd name="T4" fmla="*/ 2147483647 w 86"/>
                <a:gd name="T5" fmla="*/ 2147483647 h 8"/>
                <a:gd name="T6" fmla="*/ 2147483647 w 86"/>
                <a:gd name="T7" fmla="*/ 0 h 8"/>
                <a:gd name="T8" fmla="*/ 0 60000 65536"/>
                <a:gd name="T9" fmla="*/ 0 60000 65536"/>
                <a:gd name="T10" fmla="*/ 0 60000 65536"/>
                <a:gd name="T11" fmla="*/ 0 60000 65536"/>
                <a:gd name="T12" fmla="*/ 0 w 86"/>
                <a:gd name="T13" fmla="*/ 0 h 8"/>
                <a:gd name="T14" fmla="*/ 86 w 86"/>
                <a:gd name="T15" fmla="*/ 8 h 8"/>
              </a:gdLst>
              <a:ahLst/>
              <a:cxnLst>
                <a:cxn ang="T8">
                  <a:pos x="T0" y="T1"/>
                </a:cxn>
                <a:cxn ang="T9">
                  <a:pos x="T2" y="T3"/>
                </a:cxn>
                <a:cxn ang="T10">
                  <a:pos x="T4" y="T5"/>
                </a:cxn>
                <a:cxn ang="T11">
                  <a:pos x="T6" y="T7"/>
                </a:cxn>
              </a:cxnLst>
              <a:rect l="T12" t="T13" r="T14" b="T15"/>
              <a:pathLst>
                <a:path w="86" h="8">
                  <a:moveTo>
                    <a:pt x="0" y="8"/>
                  </a:moveTo>
                  <a:lnTo>
                    <a:pt x="12" y="6"/>
                  </a:lnTo>
                  <a:lnTo>
                    <a:pt x="78" y="4"/>
                  </a:lnTo>
                  <a:lnTo>
                    <a:pt x="86" y="0"/>
                  </a:lnTo>
                </a:path>
              </a:pathLst>
            </a:custGeom>
            <a:noFill/>
            <a:ln w="3175">
              <a:solidFill>
                <a:srgbClr val="1B027D"/>
              </a:solidFill>
              <a:round/>
              <a:headEnd/>
              <a:tailEnd/>
            </a:ln>
          </p:spPr>
          <p:txBody>
            <a:bodyPr/>
            <a:lstStyle/>
            <a:p>
              <a:endParaRPr lang="en-US"/>
            </a:p>
          </p:txBody>
        </p:sp>
        <p:pic>
          <p:nvPicPr>
            <p:cNvPr id="55415" name="Picture 116"/>
            <p:cNvPicPr>
              <a:picLocks noChangeAspect="1" noChangeArrowheads="1"/>
            </p:cNvPicPr>
            <p:nvPr/>
          </p:nvPicPr>
          <p:blipFill>
            <a:blip r:embed="rId7" cstate="print"/>
            <a:srcRect/>
            <a:stretch>
              <a:fillRect/>
            </a:stretch>
          </p:blipFill>
          <p:spPr bwMode="auto">
            <a:xfrm>
              <a:off x="4764088" y="2173288"/>
              <a:ext cx="30162" cy="28575"/>
            </a:xfrm>
            <a:prstGeom prst="rect">
              <a:avLst/>
            </a:prstGeom>
            <a:noFill/>
            <a:ln w="9525">
              <a:noFill/>
              <a:miter lim="800000"/>
              <a:headEnd/>
              <a:tailEnd/>
            </a:ln>
          </p:spPr>
        </p:pic>
        <p:pic>
          <p:nvPicPr>
            <p:cNvPr id="55416" name="Picture 117"/>
            <p:cNvPicPr>
              <a:picLocks noChangeAspect="1" noChangeArrowheads="1"/>
            </p:cNvPicPr>
            <p:nvPr/>
          </p:nvPicPr>
          <p:blipFill>
            <a:blip r:embed="rId8" cstate="print"/>
            <a:srcRect/>
            <a:stretch>
              <a:fillRect/>
            </a:stretch>
          </p:blipFill>
          <p:spPr bwMode="auto">
            <a:xfrm>
              <a:off x="2971800" y="1689100"/>
              <a:ext cx="31750" cy="28575"/>
            </a:xfrm>
            <a:prstGeom prst="rect">
              <a:avLst/>
            </a:prstGeom>
            <a:noFill/>
            <a:ln w="9525">
              <a:noFill/>
              <a:miter lim="800000"/>
              <a:headEnd/>
              <a:tailEnd/>
            </a:ln>
          </p:spPr>
        </p:pic>
        <p:sp>
          <p:nvSpPr>
            <p:cNvPr id="55417" name="Freeform 118"/>
            <p:cNvSpPr>
              <a:spLocks noChangeAspect="1"/>
            </p:cNvSpPr>
            <p:nvPr/>
          </p:nvSpPr>
          <p:spPr bwMode="auto">
            <a:xfrm>
              <a:off x="1327150" y="1865313"/>
              <a:ext cx="284163" cy="434975"/>
            </a:xfrm>
            <a:custGeom>
              <a:avLst/>
              <a:gdLst>
                <a:gd name="T0" fmla="*/ 2147483647 w 214"/>
                <a:gd name="T1" fmla="*/ 2147483647 h 356"/>
                <a:gd name="T2" fmla="*/ 2147483647 w 214"/>
                <a:gd name="T3" fmla="*/ 2147483647 h 356"/>
                <a:gd name="T4" fmla="*/ 2147483647 w 214"/>
                <a:gd name="T5" fmla="*/ 2147483647 h 356"/>
                <a:gd name="T6" fmla="*/ 2147483647 w 214"/>
                <a:gd name="T7" fmla="*/ 2147483647 h 356"/>
                <a:gd name="T8" fmla="*/ 2147483647 w 214"/>
                <a:gd name="T9" fmla="*/ 2147483647 h 356"/>
                <a:gd name="T10" fmla="*/ 2147483647 w 214"/>
                <a:gd name="T11" fmla="*/ 2147483647 h 356"/>
                <a:gd name="T12" fmla="*/ 2147483647 w 214"/>
                <a:gd name="T13" fmla="*/ 2147483647 h 356"/>
                <a:gd name="T14" fmla="*/ 2147483647 w 214"/>
                <a:gd name="T15" fmla="*/ 2147483647 h 356"/>
                <a:gd name="T16" fmla="*/ 2147483647 w 214"/>
                <a:gd name="T17" fmla="*/ 2147483647 h 356"/>
                <a:gd name="T18" fmla="*/ 2147483647 w 214"/>
                <a:gd name="T19" fmla="*/ 2147483647 h 356"/>
                <a:gd name="T20" fmla="*/ 2147483647 w 214"/>
                <a:gd name="T21" fmla="*/ 2147483647 h 356"/>
                <a:gd name="T22" fmla="*/ 2147483647 w 214"/>
                <a:gd name="T23" fmla="*/ 2147483647 h 356"/>
                <a:gd name="T24" fmla="*/ 2147483647 w 214"/>
                <a:gd name="T25" fmla="*/ 2147483647 h 356"/>
                <a:gd name="T26" fmla="*/ 2147483647 w 214"/>
                <a:gd name="T27" fmla="*/ 2147483647 h 356"/>
                <a:gd name="T28" fmla="*/ 0 w 214"/>
                <a:gd name="T29" fmla="*/ 2147483647 h 356"/>
                <a:gd name="T30" fmla="*/ 2147483647 w 214"/>
                <a:gd name="T31" fmla="*/ 2147483647 h 356"/>
                <a:gd name="T32" fmla="*/ 2147483647 w 214"/>
                <a:gd name="T33" fmla="*/ 2147483647 h 356"/>
                <a:gd name="T34" fmla="*/ 2147483647 w 214"/>
                <a:gd name="T35" fmla="*/ 2147483647 h 356"/>
                <a:gd name="T36" fmla="*/ 2147483647 w 214"/>
                <a:gd name="T37" fmla="*/ 2147483647 h 356"/>
                <a:gd name="T38" fmla="*/ 2147483647 w 214"/>
                <a:gd name="T39" fmla="*/ 2147483647 h 356"/>
                <a:gd name="T40" fmla="*/ 2147483647 w 214"/>
                <a:gd name="T41" fmla="*/ 2147483647 h 356"/>
                <a:gd name="T42" fmla="*/ 2147483647 w 214"/>
                <a:gd name="T43" fmla="*/ 2147483647 h 356"/>
                <a:gd name="T44" fmla="*/ 2147483647 w 214"/>
                <a:gd name="T45" fmla="*/ 2147483647 h 356"/>
                <a:gd name="T46" fmla="*/ 2147483647 w 214"/>
                <a:gd name="T47" fmla="*/ 2147483647 h 356"/>
                <a:gd name="T48" fmla="*/ 2147483647 w 214"/>
                <a:gd name="T49" fmla="*/ 2147483647 h 356"/>
                <a:gd name="T50" fmla="*/ 2147483647 w 214"/>
                <a:gd name="T51" fmla="*/ 2147483647 h 356"/>
                <a:gd name="T52" fmla="*/ 2147483647 w 214"/>
                <a:gd name="T53" fmla="*/ 2147483647 h 356"/>
                <a:gd name="T54" fmla="*/ 2147483647 w 214"/>
                <a:gd name="T55" fmla="*/ 2147483647 h 356"/>
                <a:gd name="T56" fmla="*/ 2147483647 w 214"/>
                <a:gd name="T57" fmla="*/ 2147483647 h 356"/>
                <a:gd name="T58" fmla="*/ 2147483647 w 214"/>
                <a:gd name="T59" fmla="*/ 2147483647 h 356"/>
                <a:gd name="T60" fmla="*/ 2147483647 w 214"/>
                <a:gd name="T61" fmla="*/ 0 h 356"/>
                <a:gd name="T62" fmla="*/ 2147483647 w 214"/>
                <a:gd name="T63" fmla="*/ 2147483647 h 35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14"/>
                <a:gd name="T97" fmla="*/ 0 h 356"/>
                <a:gd name="T98" fmla="*/ 214 w 214"/>
                <a:gd name="T99" fmla="*/ 356 h 35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14" h="356">
                  <a:moveTo>
                    <a:pt x="64" y="12"/>
                  </a:moveTo>
                  <a:lnTo>
                    <a:pt x="42" y="22"/>
                  </a:lnTo>
                  <a:lnTo>
                    <a:pt x="64" y="34"/>
                  </a:lnTo>
                  <a:lnTo>
                    <a:pt x="42" y="44"/>
                  </a:lnTo>
                  <a:lnTo>
                    <a:pt x="64" y="54"/>
                  </a:lnTo>
                  <a:lnTo>
                    <a:pt x="42" y="66"/>
                  </a:lnTo>
                  <a:lnTo>
                    <a:pt x="64" y="76"/>
                  </a:lnTo>
                  <a:lnTo>
                    <a:pt x="42" y="88"/>
                  </a:lnTo>
                  <a:lnTo>
                    <a:pt x="64" y="98"/>
                  </a:lnTo>
                  <a:lnTo>
                    <a:pt x="42" y="108"/>
                  </a:lnTo>
                  <a:lnTo>
                    <a:pt x="64" y="120"/>
                  </a:lnTo>
                  <a:lnTo>
                    <a:pt x="42" y="130"/>
                  </a:lnTo>
                  <a:lnTo>
                    <a:pt x="64" y="142"/>
                  </a:lnTo>
                  <a:lnTo>
                    <a:pt x="42" y="152"/>
                  </a:lnTo>
                  <a:lnTo>
                    <a:pt x="64" y="162"/>
                  </a:lnTo>
                  <a:lnTo>
                    <a:pt x="42" y="174"/>
                  </a:lnTo>
                  <a:lnTo>
                    <a:pt x="64" y="184"/>
                  </a:lnTo>
                  <a:lnTo>
                    <a:pt x="42" y="196"/>
                  </a:lnTo>
                  <a:lnTo>
                    <a:pt x="64" y="206"/>
                  </a:lnTo>
                  <a:lnTo>
                    <a:pt x="42" y="216"/>
                  </a:lnTo>
                  <a:lnTo>
                    <a:pt x="64" y="228"/>
                  </a:lnTo>
                  <a:lnTo>
                    <a:pt x="42" y="238"/>
                  </a:lnTo>
                  <a:lnTo>
                    <a:pt x="64" y="248"/>
                  </a:lnTo>
                  <a:lnTo>
                    <a:pt x="42" y="260"/>
                  </a:lnTo>
                  <a:lnTo>
                    <a:pt x="64" y="270"/>
                  </a:lnTo>
                  <a:lnTo>
                    <a:pt x="50" y="274"/>
                  </a:lnTo>
                  <a:lnTo>
                    <a:pt x="42" y="274"/>
                  </a:lnTo>
                  <a:lnTo>
                    <a:pt x="10" y="274"/>
                  </a:lnTo>
                  <a:lnTo>
                    <a:pt x="0" y="284"/>
                  </a:lnTo>
                  <a:lnTo>
                    <a:pt x="0" y="346"/>
                  </a:lnTo>
                  <a:lnTo>
                    <a:pt x="10" y="356"/>
                  </a:lnTo>
                  <a:lnTo>
                    <a:pt x="204" y="356"/>
                  </a:lnTo>
                  <a:lnTo>
                    <a:pt x="214" y="346"/>
                  </a:lnTo>
                  <a:lnTo>
                    <a:pt x="214" y="284"/>
                  </a:lnTo>
                  <a:lnTo>
                    <a:pt x="204" y="274"/>
                  </a:lnTo>
                  <a:lnTo>
                    <a:pt x="172" y="274"/>
                  </a:lnTo>
                  <a:lnTo>
                    <a:pt x="150" y="262"/>
                  </a:lnTo>
                  <a:lnTo>
                    <a:pt x="172" y="252"/>
                  </a:lnTo>
                  <a:lnTo>
                    <a:pt x="150" y="242"/>
                  </a:lnTo>
                  <a:lnTo>
                    <a:pt x="172" y="230"/>
                  </a:lnTo>
                  <a:lnTo>
                    <a:pt x="150" y="220"/>
                  </a:lnTo>
                  <a:lnTo>
                    <a:pt x="172" y="208"/>
                  </a:lnTo>
                  <a:lnTo>
                    <a:pt x="150" y="198"/>
                  </a:lnTo>
                  <a:lnTo>
                    <a:pt x="172" y="188"/>
                  </a:lnTo>
                  <a:lnTo>
                    <a:pt x="150" y="176"/>
                  </a:lnTo>
                  <a:lnTo>
                    <a:pt x="172" y="166"/>
                  </a:lnTo>
                  <a:lnTo>
                    <a:pt x="150" y="156"/>
                  </a:lnTo>
                  <a:lnTo>
                    <a:pt x="172" y="144"/>
                  </a:lnTo>
                  <a:lnTo>
                    <a:pt x="150" y="134"/>
                  </a:lnTo>
                  <a:lnTo>
                    <a:pt x="172" y="122"/>
                  </a:lnTo>
                  <a:lnTo>
                    <a:pt x="150" y="112"/>
                  </a:lnTo>
                  <a:lnTo>
                    <a:pt x="172" y="102"/>
                  </a:lnTo>
                  <a:lnTo>
                    <a:pt x="150" y="90"/>
                  </a:lnTo>
                  <a:lnTo>
                    <a:pt x="172" y="80"/>
                  </a:lnTo>
                  <a:lnTo>
                    <a:pt x="150" y="68"/>
                  </a:lnTo>
                  <a:lnTo>
                    <a:pt x="172" y="58"/>
                  </a:lnTo>
                  <a:lnTo>
                    <a:pt x="150" y="48"/>
                  </a:lnTo>
                  <a:lnTo>
                    <a:pt x="172" y="36"/>
                  </a:lnTo>
                  <a:lnTo>
                    <a:pt x="150" y="26"/>
                  </a:lnTo>
                  <a:lnTo>
                    <a:pt x="172" y="16"/>
                  </a:lnTo>
                  <a:lnTo>
                    <a:pt x="150" y="4"/>
                  </a:lnTo>
                  <a:lnTo>
                    <a:pt x="134" y="0"/>
                  </a:lnTo>
                  <a:lnTo>
                    <a:pt x="86" y="0"/>
                  </a:lnTo>
                  <a:lnTo>
                    <a:pt x="64" y="12"/>
                  </a:lnTo>
                  <a:close/>
                </a:path>
              </a:pathLst>
            </a:custGeom>
            <a:solidFill>
              <a:srgbClr val="C2E2EB"/>
            </a:solidFill>
            <a:ln w="9525">
              <a:noFill/>
              <a:round/>
              <a:headEnd/>
              <a:tailEnd/>
            </a:ln>
          </p:spPr>
          <p:txBody>
            <a:bodyPr/>
            <a:lstStyle/>
            <a:p>
              <a:endParaRPr lang="en-US"/>
            </a:p>
          </p:txBody>
        </p:sp>
        <p:sp>
          <p:nvSpPr>
            <p:cNvPr id="55418" name="Freeform 119"/>
            <p:cNvSpPr>
              <a:spLocks noChangeAspect="1"/>
            </p:cNvSpPr>
            <p:nvPr/>
          </p:nvSpPr>
          <p:spPr bwMode="auto">
            <a:xfrm>
              <a:off x="1327150" y="1865313"/>
              <a:ext cx="284163" cy="434975"/>
            </a:xfrm>
            <a:custGeom>
              <a:avLst/>
              <a:gdLst>
                <a:gd name="T0" fmla="*/ 2147483647 w 214"/>
                <a:gd name="T1" fmla="*/ 2147483647 h 356"/>
                <a:gd name="T2" fmla="*/ 2147483647 w 214"/>
                <a:gd name="T3" fmla="*/ 2147483647 h 356"/>
                <a:gd name="T4" fmla="*/ 2147483647 w 214"/>
                <a:gd name="T5" fmla="*/ 2147483647 h 356"/>
                <a:gd name="T6" fmla="*/ 2147483647 w 214"/>
                <a:gd name="T7" fmla="*/ 2147483647 h 356"/>
                <a:gd name="T8" fmla="*/ 2147483647 w 214"/>
                <a:gd name="T9" fmla="*/ 2147483647 h 356"/>
                <a:gd name="T10" fmla="*/ 2147483647 w 214"/>
                <a:gd name="T11" fmla="*/ 2147483647 h 356"/>
                <a:gd name="T12" fmla="*/ 2147483647 w 214"/>
                <a:gd name="T13" fmla="*/ 2147483647 h 356"/>
                <a:gd name="T14" fmla="*/ 2147483647 w 214"/>
                <a:gd name="T15" fmla="*/ 2147483647 h 356"/>
                <a:gd name="T16" fmla="*/ 2147483647 w 214"/>
                <a:gd name="T17" fmla="*/ 2147483647 h 356"/>
                <a:gd name="T18" fmla="*/ 2147483647 w 214"/>
                <a:gd name="T19" fmla="*/ 2147483647 h 356"/>
                <a:gd name="T20" fmla="*/ 2147483647 w 214"/>
                <a:gd name="T21" fmla="*/ 2147483647 h 356"/>
                <a:gd name="T22" fmla="*/ 2147483647 w 214"/>
                <a:gd name="T23" fmla="*/ 2147483647 h 356"/>
                <a:gd name="T24" fmla="*/ 2147483647 w 214"/>
                <a:gd name="T25" fmla="*/ 2147483647 h 356"/>
                <a:gd name="T26" fmla="*/ 2147483647 w 214"/>
                <a:gd name="T27" fmla="*/ 2147483647 h 356"/>
                <a:gd name="T28" fmla="*/ 0 w 214"/>
                <a:gd name="T29" fmla="*/ 2147483647 h 356"/>
                <a:gd name="T30" fmla="*/ 2147483647 w 214"/>
                <a:gd name="T31" fmla="*/ 2147483647 h 356"/>
                <a:gd name="T32" fmla="*/ 2147483647 w 214"/>
                <a:gd name="T33" fmla="*/ 2147483647 h 356"/>
                <a:gd name="T34" fmla="*/ 2147483647 w 214"/>
                <a:gd name="T35" fmla="*/ 2147483647 h 356"/>
                <a:gd name="T36" fmla="*/ 2147483647 w 214"/>
                <a:gd name="T37" fmla="*/ 2147483647 h 356"/>
                <a:gd name="T38" fmla="*/ 2147483647 w 214"/>
                <a:gd name="T39" fmla="*/ 2147483647 h 356"/>
                <a:gd name="T40" fmla="*/ 2147483647 w 214"/>
                <a:gd name="T41" fmla="*/ 2147483647 h 356"/>
                <a:gd name="T42" fmla="*/ 2147483647 w 214"/>
                <a:gd name="T43" fmla="*/ 2147483647 h 356"/>
                <a:gd name="T44" fmla="*/ 2147483647 w 214"/>
                <a:gd name="T45" fmla="*/ 2147483647 h 356"/>
                <a:gd name="T46" fmla="*/ 2147483647 w 214"/>
                <a:gd name="T47" fmla="*/ 2147483647 h 356"/>
                <a:gd name="T48" fmla="*/ 2147483647 w 214"/>
                <a:gd name="T49" fmla="*/ 2147483647 h 356"/>
                <a:gd name="T50" fmla="*/ 2147483647 w 214"/>
                <a:gd name="T51" fmla="*/ 2147483647 h 356"/>
                <a:gd name="T52" fmla="*/ 2147483647 w 214"/>
                <a:gd name="T53" fmla="*/ 2147483647 h 356"/>
                <a:gd name="T54" fmla="*/ 2147483647 w 214"/>
                <a:gd name="T55" fmla="*/ 2147483647 h 356"/>
                <a:gd name="T56" fmla="*/ 2147483647 w 214"/>
                <a:gd name="T57" fmla="*/ 2147483647 h 356"/>
                <a:gd name="T58" fmla="*/ 2147483647 w 214"/>
                <a:gd name="T59" fmla="*/ 2147483647 h 356"/>
                <a:gd name="T60" fmla="*/ 2147483647 w 214"/>
                <a:gd name="T61" fmla="*/ 0 h 356"/>
                <a:gd name="T62" fmla="*/ 2147483647 w 214"/>
                <a:gd name="T63" fmla="*/ 2147483647 h 35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14"/>
                <a:gd name="T97" fmla="*/ 0 h 356"/>
                <a:gd name="T98" fmla="*/ 214 w 214"/>
                <a:gd name="T99" fmla="*/ 356 h 35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14" h="356">
                  <a:moveTo>
                    <a:pt x="64" y="12"/>
                  </a:moveTo>
                  <a:lnTo>
                    <a:pt x="42" y="22"/>
                  </a:lnTo>
                  <a:lnTo>
                    <a:pt x="64" y="34"/>
                  </a:lnTo>
                  <a:lnTo>
                    <a:pt x="42" y="44"/>
                  </a:lnTo>
                  <a:lnTo>
                    <a:pt x="64" y="54"/>
                  </a:lnTo>
                  <a:lnTo>
                    <a:pt x="42" y="66"/>
                  </a:lnTo>
                  <a:lnTo>
                    <a:pt x="64" y="76"/>
                  </a:lnTo>
                  <a:lnTo>
                    <a:pt x="42" y="88"/>
                  </a:lnTo>
                  <a:lnTo>
                    <a:pt x="64" y="98"/>
                  </a:lnTo>
                  <a:lnTo>
                    <a:pt x="42" y="108"/>
                  </a:lnTo>
                  <a:lnTo>
                    <a:pt x="64" y="120"/>
                  </a:lnTo>
                  <a:lnTo>
                    <a:pt x="42" y="130"/>
                  </a:lnTo>
                  <a:lnTo>
                    <a:pt x="64" y="142"/>
                  </a:lnTo>
                  <a:lnTo>
                    <a:pt x="42" y="152"/>
                  </a:lnTo>
                  <a:lnTo>
                    <a:pt x="64" y="162"/>
                  </a:lnTo>
                  <a:lnTo>
                    <a:pt x="42" y="174"/>
                  </a:lnTo>
                  <a:lnTo>
                    <a:pt x="64" y="184"/>
                  </a:lnTo>
                  <a:lnTo>
                    <a:pt x="42" y="196"/>
                  </a:lnTo>
                  <a:lnTo>
                    <a:pt x="64" y="206"/>
                  </a:lnTo>
                  <a:lnTo>
                    <a:pt x="42" y="216"/>
                  </a:lnTo>
                  <a:lnTo>
                    <a:pt x="64" y="228"/>
                  </a:lnTo>
                  <a:lnTo>
                    <a:pt x="42" y="238"/>
                  </a:lnTo>
                  <a:lnTo>
                    <a:pt x="64" y="248"/>
                  </a:lnTo>
                  <a:lnTo>
                    <a:pt x="42" y="260"/>
                  </a:lnTo>
                  <a:lnTo>
                    <a:pt x="64" y="270"/>
                  </a:lnTo>
                  <a:lnTo>
                    <a:pt x="50" y="274"/>
                  </a:lnTo>
                  <a:lnTo>
                    <a:pt x="42" y="274"/>
                  </a:lnTo>
                  <a:lnTo>
                    <a:pt x="10" y="274"/>
                  </a:lnTo>
                  <a:lnTo>
                    <a:pt x="0" y="284"/>
                  </a:lnTo>
                  <a:lnTo>
                    <a:pt x="0" y="346"/>
                  </a:lnTo>
                  <a:lnTo>
                    <a:pt x="10" y="356"/>
                  </a:lnTo>
                  <a:lnTo>
                    <a:pt x="204" y="356"/>
                  </a:lnTo>
                  <a:lnTo>
                    <a:pt x="214" y="346"/>
                  </a:lnTo>
                  <a:lnTo>
                    <a:pt x="214" y="284"/>
                  </a:lnTo>
                  <a:lnTo>
                    <a:pt x="204" y="274"/>
                  </a:lnTo>
                  <a:lnTo>
                    <a:pt x="172" y="274"/>
                  </a:lnTo>
                  <a:lnTo>
                    <a:pt x="150" y="262"/>
                  </a:lnTo>
                  <a:lnTo>
                    <a:pt x="172" y="252"/>
                  </a:lnTo>
                  <a:lnTo>
                    <a:pt x="150" y="242"/>
                  </a:lnTo>
                  <a:lnTo>
                    <a:pt x="172" y="230"/>
                  </a:lnTo>
                  <a:lnTo>
                    <a:pt x="150" y="220"/>
                  </a:lnTo>
                  <a:lnTo>
                    <a:pt x="172" y="208"/>
                  </a:lnTo>
                  <a:lnTo>
                    <a:pt x="150" y="198"/>
                  </a:lnTo>
                  <a:lnTo>
                    <a:pt x="172" y="188"/>
                  </a:lnTo>
                  <a:lnTo>
                    <a:pt x="150" y="176"/>
                  </a:lnTo>
                  <a:lnTo>
                    <a:pt x="172" y="166"/>
                  </a:lnTo>
                  <a:lnTo>
                    <a:pt x="150" y="156"/>
                  </a:lnTo>
                  <a:lnTo>
                    <a:pt x="172" y="144"/>
                  </a:lnTo>
                  <a:lnTo>
                    <a:pt x="150" y="134"/>
                  </a:lnTo>
                  <a:lnTo>
                    <a:pt x="172" y="122"/>
                  </a:lnTo>
                  <a:lnTo>
                    <a:pt x="150" y="112"/>
                  </a:lnTo>
                  <a:lnTo>
                    <a:pt x="172" y="102"/>
                  </a:lnTo>
                  <a:lnTo>
                    <a:pt x="150" y="90"/>
                  </a:lnTo>
                  <a:lnTo>
                    <a:pt x="172" y="80"/>
                  </a:lnTo>
                  <a:lnTo>
                    <a:pt x="150" y="68"/>
                  </a:lnTo>
                  <a:lnTo>
                    <a:pt x="172" y="58"/>
                  </a:lnTo>
                  <a:lnTo>
                    <a:pt x="150" y="48"/>
                  </a:lnTo>
                  <a:lnTo>
                    <a:pt x="172" y="36"/>
                  </a:lnTo>
                  <a:lnTo>
                    <a:pt x="150" y="26"/>
                  </a:lnTo>
                  <a:lnTo>
                    <a:pt x="172" y="16"/>
                  </a:lnTo>
                  <a:lnTo>
                    <a:pt x="150" y="4"/>
                  </a:lnTo>
                  <a:lnTo>
                    <a:pt x="134" y="0"/>
                  </a:lnTo>
                  <a:lnTo>
                    <a:pt x="86" y="0"/>
                  </a:lnTo>
                  <a:lnTo>
                    <a:pt x="64" y="12"/>
                  </a:lnTo>
                  <a:close/>
                </a:path>
              </a:pathLst>
            </a:custGeom>
            <a:noFill/>
            <a:ln w="3175">
              <a:solidFill>
                <a:srgbClr val="0C041F"/>
              </a:solidFill>
              <a:round/>
              <a:headEnd/>
              <a:tailEnd/>
            </a:ln>
          </p:spPr>
          <p:txBody>
            <a:bodyPr/>
            <a:lstStyle/>
            <a:p>
              <a:endParaRPr lang="en-US"/>
            </a:p>
          </p:txBody>
        </p:sp>
        <p:sp>
          <p:nvSpPr>
            <p:cNvPr id="55419" name="Freeform 120"/>
            <p:cNvSpPr>
              <a:spLocks noChangeAspect="1"/>
            </p:cNvSpPr>
            <p:nvPr/>
          </p:nvSpPr>
          <p:spPr bwMode="auto">
            <a:xfrm>
              <a:off x="1382713" y="2173288"/>
              <a:ext cx="169862" cy="9525"/>
            </a:xfrm>
            <a:custGeom>
              <a:avLst/>
              <a:gdLst>
                <a:gd name="T0" fmla="*/ 0 w 128"/>
                <a:gd name="T1" fmla="*/ 2147483647 h 8"/>
                <a:gd name="T2" fmla="*/ 2147483647 w 128"/>
                <a:gd name="T3" fmla="*/ 2147483647 h 8"/>
                <a:gd name="T4" fmla="*/ 2147483647 w 128"/>
                <a:gd name="T5" fmla="*/ 2147483647 h 8"/>
                <a:gd name="T6" fmla="*/ 2147483647 w 128"/>
                <a:gd name="T7" fmla="*/ 0 h 8"/>
                <a:gd name="T8" fmla="*/ 0 60000 65536"/>
                <a:gd name="T9" fmla="*/ 0 60000 65536"/>
                <a:gd name="T10" fmla="*/ 0 60000 65536"/>
                <a:gd name="T11" fmla="*/ 0 60000 65536"/>
                <a:gd name="T12" fmla="*/ 0 w 128"/>
                <a:gd name="T13" fmla="*/ 0 h 8"/>
                <a:gd name="T14" fmla="*/ 128 w 128"/>
                <a:gd name="T15" fmla="*/ 8 h 8"/>
              </a:gdLst>
              <a:ahLst/>
              <a:cxnLst>
                <a:cxn ang="T8">
                  <a:pos x="T0" y="T1"/>
                </a:cxn>
                <a:cxn ang="T9">
                  <a:pos x="T2" y="T3"/>
                </a:cxn>
                <a:cxn ang="T10">
                  <a:pos x="T4" y="T5"/>
                </a:cxn>
                <a:cxn ang="T11">
                  <a:pos x="T6" y="T7"/>
                </a:cxn>
              </a:cxnLst>
              <a:rect l="T12" t="T13" r="T14" b="T15"/>
              <a:pathLst>
                <a:path w="128" h="8">
                  <a:moveTo>
                    <a:pt x="0" y="8"/>
                  </a:moveTo>
                  <a:lnTo>
                    <a:pt x="22" y="6"/>
                  </a:lnTo>
                  <a:lnTo>
                    <a:pt x="108" y="2"/>
                  </a:lnTo>
                  <a:lnTo>
                    <a:pt x="128" y="0"/>
                  </a:lnTo>
                </a:path>
              </a:pathLst>
            </a:custGeom>
            <a:noFill/>
            <a:ln w="3175">
              <a:solidFill>
                <a:srgbClr val="1B027D"/>
              </a:solidFill>
              <a:round/>
              <a:headEnd/>
              <a:tailEnd/>
            </a:ln>
          </p:spPr>
          <p:txBody>
            <a:bodyPr/>
            <a:lstStyle/>
            <a:p>
              <a:endParaRPr lang="en-US"/>
            </a:p>
          </p:txBody>
        </p:sp>
        <p:sp>
          <p:nvSpPr>
            <p:cNvPr id="55420" name="Freeform 121"/>
            <p:cNvSpPr>
              <a:spLocks noChangeAspect="1"/>
            </p:cNvSpPr>
            <p:nvPr/>
          </p:nvSpPr>
          <p:spPr bwMode="auto">
            <a:xfrm>
              <a:off x="1409700" y="2160588"/>
              <a:ext cx="115888" cy="9525"/>
            </a:xfrm>
            <a:custGeom>
              <a:avLst/>
              <a:gdLst>
                <a:gd name="T0" fmla="*/ 0 w 88"/>
                <a:gd name="T1" fmla="*/ 2147483647 h 8"/>
                <a:gd name="T2" fmla="*/ 2147483647 w 88"/>
                <a:gd name="T3" fmla="*/ 2147483647 h 8"/>
                <a:gd name="T4" fmla="*/ 2147483647 w 88"/>
                <a:gd name="T5" fmla="*/ 2147483647 h 8"/>
                <a:gd name="T6" fmla="*/ 2147483647 w 88"/>
                <a:gd name="T7" fmla="*/ 0 h 8"/>
                <a:gd name="T8" fmla="*/ 0 60000 65536"/>
                <a:gd name="T9" fmla="*/ 0 60000 65536"/>
                <a:gd name="T10" fmla="*/ 0 60000 65536"/>
                <a:gd name="T11" fmla="*/ 0 60000 65536"/>
                <a:gd name="T12" fmla="*/ 0 w 88"/>
                <a:gd name="T13" fmla="*/ 0 h 8"/>
                <a:gd name="T14" fmla="*/ 88 w 88"/>
                <a:gd name="T15" fmla="*/ 8 h 8"/>
              </a:gdLst>
              <a:ahLst/>
              <a:cxnLst>
                <a:cxn ang="T8">
                  <a:pos x="T0" y="T1"/>
                </a:cxn>
                <a:cxn ang="T9">
                  <a:pos x="T2" y="T3"/>
                </a:cxn>
                <a:cxn ang="T10">
                  <a:pos x="T4" y="T5"/>
                </a:cxn>
                <a:cxn ang="T11">
                  <a:pos x="T6" y="T7"/>
                </a:cxn>
              </a:cxnLst>
              <a:rect l="T12" t="T13" r="T14" b="T15"/>
              <a:pathLst>
                <a:path w="88" h="8">
                  <a:moveTo>
                    <a:pt x="0" y="8"/>
                  </a:moveTo>
                  <a:lnTo>
                    <a:pt x="14" y="4"/>
                  </a:lnTo>
                  <a:lnTo>
                    <a:pt x="80" y="2"/>
                  </a:lnTo>
                  <a:lnTo>
                    <a:pt x="88" y="0"/>
                  </a:lnTo>
                </a:path>
              </a:pathLst>
            </a:custGeom>
            <a:noFill/>
            <a:ln w="3175">
              <a:solidFill>
                <a:srgbClr val="1B027D"/>
              </a:solidFill>
              <a:round/>
              <a:headEnd/>
              <a:tailEnd/>
            </a:ln>
          </p:spPr>
          <p:txBody>
            <a:bodyPr/>
            <a:lstStyle/>
            <a:p>
              <a:endParaRPr lang="en-US"/>
            </a:p>
          </p:txBody>
        </p:sp>
        <p:sp>
          <p:nvSpPr>
            <p:cNvPr id="55421" name="Freeform 122"/>
            <p:cNvSpPr>
              <a:spLocks noChangeAspect="1"/>
            </p:cNvSpPr>
            <p:nvPr/>
          </p:nvSpPr>
          <p:spPr bwMode="auto">
            <a:xfrm>
              <a:off x="1411288" y="2184400"/>
              <a:ext cx="117475" cy="11113"/>
            </a:xfrm>
            <a:custGeom>
              <a:avLst/>
              <a:gdLst>
                <a:gd name="T0" fmla="*/ 0 w 88"/>
                <a:gd name="T1" fmla="*/ 2147483647 h 8"/>
                <a:gd name="T2" fmla="*/ 2147483647 w 88"/>
                <a:gd name="T3" fmla="*/ 2147483647 h 8"/>
                <a:gd name="T4" fmla="*/ 2147483647 w 88"/>
                <a:gd name="T5" fmla="*/ 2147483647 h 8"/>
                <a:gd name="T6" fmla="*/ 2147483647 w 88"/>
                <a:gd name="T7" fmla="*/ 0 h 8"/>
                <a:gd name="T8" fmla="*/ 0 60000 65536"/>
                <a:gd name="T9" fmla="*/ 0 60000 65536"/>
                <a:gd name="T10" fmla="*/ 0 60000 65536"/>
                <a:gd name="T11" fmla="*/ 0 60000 65536"/>
                <a:gd name="T12" fmla="*/ 0 w 88"/>
                <a:gd name="T13" fmla="*/ 0 h 8"/>
                <a:gd name="T14" fmla="*/ 88 w 88"/>
                <a:gd name="T15" fmla="*/ 8 h 8"/>
              </a:gdLst>
              <a:ahLst/>
              <a:cxnLst>
                <a:cxn ang="T8">
                  <a:pos x="T0" y="T1"/>
                </a:cxn>
                <a:cxn ang="T9">
                  <a:pos x="T2" y="T3"/>
                </a:cxn>
                <a:cxn ang="T10">
                  <a:pos x="T4" y="T5"/>
                </a:cxn>
                <a:cxn ang="T11">
                  <a:pos x="T6" y="T7"/>
                </a:cxn>
              </a:cxnLst>
              <a:rect l="T12" t="T13" r="T14" b="T15"/>
              <a:pathLst>
                <a:path w="88" h="8">
                  <a:moveTo>
                    <a:pt x="0" y="8"/>
                  </a:moveTo>
                  <a:lnTo>
                    <a:pt x="14" y="4"/>
                  </a:lnTo>
                  <a:lnTo>
                    <a:pt x="80" y="2"/>
                  </a:lnTo>
                  <a:lnTo>
                    <a:pt x="88" y="0"/>
                  </a:lnTo>
                </a:path>
              </a:pathLst>
            </a:custGeom>
            <a:noFill/>
            <a:ln w="3175">
              <a:solidFill>
                <a:srgbClr val="1B027D"/>
              </a:solidFill>
              <a:round/>
              <a:headEnd/>
              <a:tailEnd/>
            </a:ln>
          </p:spPr>
          <p:txBody>
            <a:bodyPr/>
            <a:lstStyle/>
            <a:p>
              <a:endParaRPr lang="en-US"/>
            </a:p>
          </p:txBody>
        </p:sp>
        <p:sp>
          <p:nvSpPr>
            <p:cNvPr id="55422" name="Freeform 123"/>
            <p:cNvSpPr>
              <a:spLocks noChangeAspect="1"/>
            </p:cNvSpPr>
            <p:nvPr/>
          </p:nvSpPr>
          <p:spPr bwMode="auto">
            <a:xfrm>
              <a:off x="1382713" y="2146300"/>
              <a:ext cx="169862" cy="9525"/>
            </a:xfrm>
            <a:custGeom>
              <a:avLst/>
              <a:gdLst>
                <a:gd name="T0" fmla="*/ 0 w 128"/>
                <a:gd name="T1" fmla="*/ 2147483647 h 8"/>
                <a:gd name="T2" fmla="*/ 2147483647 w 128"/>
                <a:gd name="T3" fmla="*/ 2147483647 h 8"/>
                <a:gd name="T4" fmla="*/ 2147483647 w 128"/>
                <a:gd name="T5" fmla="*/ 2147483647 h 8"/>
                <a:gd name="T6" fmla="*/ 2147483647 w 128"/>
                <a:gd name="T7" fmla="*/ 0 h 8"/>
                <a:gd name="T8" fmla="*/ 0 60000 65536"/>
                <a:gd name="T9" fmla="*/ 0 60000 65536"/>
                <a:gd name="T10" fmla="*/ 0 60000 65536"/>
                <a:gd name="T11" fmla="*/ 0 60000 65536"/>
                <a:gd name="T12" fmla="*/ 0 w 128"/>
                <a:gd name="T13" fmla="*/ 0 h 8"/>
                <a:gd name="T14" fmla="*/ 128 w 128"/>
                <a:gd name="T15" fmla="*/ 8 h 8"/>
              </a:gdLst>
              <a:ahLst/>
              <a:cxnLst>
                <a:cxn ang="T8">
                  <a:pos x="T0" y="T1"/>
                </a:cxn>
                <a:cxn ang="T9">
                  <a:pos x="T2" y="T3"/>
                </a:cxn>
                <a:cxn ang="T10">
                  <a:pos x="T4" y="T5"/>
                </a:cxn>
                <a:cxn ang="T11">
                  <a:pos x="T6" y="T7"/>
                </a:cxn>
              </a:cxnLst>
              <a:rect l="T12" t="T13" r="T14" b="T15"/>
              <a:pathLst>
                <a:path w="128" h="8">
                  <a:moveTo>
                    <a:pt x="0" y="8"/>
                  </a:moveTo>
                  <a:lnTo>
                    <a:pt x="22" y="6"/>
                  </a:lnTo>
                  <a:lnTo>
                    <a:pt x="108" y="4"/>
                  </a:lnTo>
                  <a:lnTo>
                    <a:pt x="128" y="0"/>
                  </a:lnTo>
                </a:path>
              </a:pathLst>
            </a:custGeom>
            <a:noFill/>
            <a:ln w="3175">
              <a:solidFill>
                <a:srgbClr val="1B027D"/>
              </a:solidFill>
              <a:round/>
              <a:headEnd/>
              <a:tailEnd/>
            </a:ln>
          </p:spPr>
          <p:txBody>
            <a:bodyPr/>
            <a:lstStyle/>
            <a:p>
              <a:endParaRPr lang="en-US"/>
            </a:p>
          </p:txBody>
        </p:sp>
        <p:sp>
          <p:nvSpPr>
            <p:cNvPr id="55423" name="Freeform 124"/>
            <p:cNvSpPr>
              <a:spLocks noChangeAspect="1"/>
            </p:cNvSpPr>
            <p:nvPr/>
          </p:nvSpPr>
          <p:spPr bwMode="auto">
            <a:xfrm>
              <a:off x="1409700" y="2133600"/>
              <a:ext cx="115888" cy="9525"/>
            </a:xfrm>
            <a:custGeom>
              <a:avLst/>
              <a:gdLst>
                <a:gd name="T0" fmla="*/ 0 w 88"/>
                <a:gd name="T1" fmla="*/ 2147483647 h 8"/>
                <a:gd name="T2" fmla="*/ 2147483647 w 88"/>
                <a:gd name="T3" fmla="*/ 2147483647 h 8"/>
                <a:gd name="T4" fmla="*/ 2147483647 w 88"/>
                <a:gd name="T5" fmla="*/ 2147483647 h 8"/>
                <a:gd name="T6" fmla="*/ 2147483647 w 88"/>
                <a:gd name="T7" fmla="*/ 0 h 8"/>
                <a:gd name="T8" fmla="*/ 0 60000 65536"/>
                <a:gd name="T9" fmla="*/ 0 60000 65536"/>
                <a:gd name="T10" fmla="*/ 0 60000 65536"/>
                <a:gd name="T11" fmla="*/ 0 60000 65536"/>
                <a:gd name="T12" fmla="*/ 0 w 88"/>
                <a:gd name="T13" fmla="*/ 0 h 8"/>
                <a:gd name="T14" fmla="*/ 88 w 88"/>
                <a:gd name="T15" fmla="*/ 8 h 8"/>
              </a:gdLst>
              <a:ahLst/>
              <a:cxnLst>
                <a:cxn ang="T8">
                  <a:pos x="T0" y="T1"/>
                </a:cxn>
                <a:cxn ang="T9">
                  <a:pos x="T2" y="T3"/>
                </a:cxn>
                <a:cxn ang="T10">
                  <a:pos x="T4" y="T5"/>
                </a:cxn>
                <a:cxn ang="T11">
                  <a:pos x="T6" y="T7"/>
                </a:cxn>
              </a:cxnLst>
              <a:rect l="T12" t="T13" r="T14" b="T15"/>
              <a:pathLst>
                <a:path w="88" h="8">
                  <a:moveTo>
                    <a:pt x="0" y="8"/>
                  </a:moveTo>
                  <a:lnTo>
                    <a:pt x="14" y="4"/>
                  </a:lnTo>
                  <a:lnTo>
                    <a:pt x="80" y="4"/>
                  </a:lnTo>
                  <a:lnTo>
                    <a:pt x="88" y="0"/>
                  </a:lnTo>
                </a:path>
              </a:pathLst>
            </a:custGeom>
            <a:noFill/>
            <a:ln w="3175">
              <a:solidFill>
                <a:srgbClr val="1B027D"/>
              </a:solidFill>
              <a:round/>
              <a:headEnd/>
              <a:tailEnd/>
            </a:ln>
          </p:spPr>
          <p:txBody>
            <a:bodyPr/>
            <a:lstStyle/>
            <a:p>
              <a:endParaRPr lang="en-US"/>
            </a:p>
          </p:txBody>
        </p:sp>
        <p:sp>
          <p:nvSpPr>
            <p:cNvPr id="55424" name="Freeform 125"/>
            <p:cNvSpPr>
              <a:spLocks noChangeAspect="1"/>
            </p:cNvSpPr>
            <p:nvPr/>
          </p:nvSpPr>
          <p:spPr bwMode="auto">
            <a:xfrm>
              <a:off x="1382713" y="2119313"/>
              <a:ext cx="169862" cy="9525"/>
            </a:xfrm>
            <a:custGeom>
              <a:avLst/>
              <a:gdLst>
                <a:gd name="T0" fmla="*/ 0 w 128"/>
                <a:gd name="T1" fmla="*/ 2147483647 h 8"/>
                <a:gd name="T2" fmla="*/ 2147483647 w 128"/>
                <a:gd name="T3" fmla="*/ 2147483647 h 8"/>
                <a:gd name="T4" fmla="*/ 2147483647 w 128"/>
                <a:gd name="T5" fmla="*/ 2147483647 h 8"/>
                <a:gd name="T6" fmla="*/ 2147483647 w 128"/>
                <a:gd name="T7" fmla="*/ 0 h 8"/>
                <a:gd name="T8" fmla="*/ 0 60000 65536"/>
                <a:gd name="T9" fmla="*/ 0 60000 65536"/>
                <a:gd name="T10" fmla="*/ 0 60000 65536"/>
                <a:gd name="T11" fmla="*/ 0 60000 65536"/>
                <a:gd name="T12" fmla="*/ 0 w 128"/>
                <a:gd name="T13" fmla="*/ 0 h 8"/>
                <a:gd name="T14" fmla="*/ 128 w 128"/>
                <a:gd name="T15" fmla="*/ 8 h 8"/>
              </a:gdLst>
              <a:ahLst/>
              <a:cxnLst>
                <a:cxn ang="T8">
                  <a:pos x="T0" y="T1"/>
                </a:cxn>
                <a:cxn ang="T9">
                  <a:pos x="T2" y="T3"/>
                </a:cxn>
                <a:cxn ang="T10">
                  <a:pos x="T4" y="T5"/>
                </a:cxn>
                <a:cxn ang="T11">
                  <a:pos x="T6" y="T7"/>
                </a:cxn>
              </a:cxnLst>
              <a:rect l="T12" t="T13" r="T14" b="T15"/>
              <a:pathLst>
                <a:path w="128" h="8">
                  <a:moveTo>
                    <a:pt x="0" y="8"/>
                  </a:moveTo>
                  <a:lnTo>
                    <a:pt x="22" y="6"/>
                  </a:lnTo>
                  <a:lnTo>
                    <a:pt x="108" y="4"/>
                  </a:lnTo>
                  <a:lnTo>
                    <a:pt x="128" y="0"/>
                  </a:lnTo>
                </a:path>
              </a:pathLst>
            </a:custGeom>
            <a:noFill/>
            <a:ln w="3175">
              <a:solidFill>
                <a:srgbClr val="1B027D"/>
              </a:solidFill>
              <a:round/>
              <a:headEnd/>
              <a:tailEnd/>
            </a:ln>
          </p:spPr>
          <p:txBody>
            <a:bodyPr/>
            <a:lstStyle/>
            <a:p>
              <a:endParaRPr lang="en-US"/>
            </a:p>
          </p:txBody>
        </p:sp>
        <p:sp>
          <p:nvSpPr>
            <p:cNvPr id="55425" name="Freeform 126"/>
            <p:cNvSpPr>
              <a:spLocks noChangeAspect="1"/>
            </p:cNvSpPr>
            <p:nvPr/>
          </p:nvSpPr>
          <p:spPr bwMode="auto">
            <a:xfrm>
              <a:off x="1409700" y="2106613"/>
              <a:ext cx="115888" cy="9525"/>
            </a:xfrm>
            <a:custGeom>
              <a:avLst/>
              <a:gdLst>
                <a:gd name="T0" fmla="*/ 0 w 88"/>
                <a:gd name="T1" fmla="*/ 2147483647 h 8"/>
                <a:gd name="T2" fmla="*/ 2147483647 w 88"/>
                <a:gd name="T3" fmla="*/ 2147483647 h 8"/>
                <a:gd name="T4" fmla="*/ 2147483647 w 88"/>
                <a:gd name="T5" fmla="*/ 2147483647 h 8"/>
                <a:gd name="T6" fmla="*/ 2147483647 w 88"/>
                <a:gd name="T7" fmla="*/ 0 h 8"/>
                <a:gd name="T8" fmla="*/ 0 60000 65536"/>
                <a:gd name="T9" fmla="*/ 0 60000 65536"/>
                <a:gd name="T10" fmla="*/ 0 60000 65536"/>
                <a:gd name="T11" fmla="*/ 0 60000 65536"/>
                <a:gd name="T12" fmla="*/ 0 w 88"/>
                <a:gd name="T13" fmla="*/ 0 h 8"/>
                <a:gd name="T14" fmla="*/ 88 w 88"/>
                <a:gd name="T15" fmla="*/ 8 h 8"/>
              </a:gdLst>
              <a:ahLst/>
              <a:cxnLst>
                <a:cxn ang="T8">
                  <a:pos x="T0" y="T1"/>
                </a:cxn>
                <a:cxn ang="T9">
                  <a:pos x="T2" y="T3"/>
                </a:cxn>
                <a:cxn ang="T10">
                  <a:pos x="T4" y="T5"/>
                </a:cxn>
                <a:cxn ang="T11">
                  <a:pos x="T6" y="T7"/>
                </a:cxn>
              </a:cxnLst>
              <a:rect l="T12" t="T13" r="T14" b="T15"/>
              <a:pathLst>
                <a:path w="88" h="8">
                  <a:moveTo>
                    <a:pt x="0" y="8"/>
                  </a:moveTo>
                  <a:lnTo>
                    <a:pt x="14" y="6"/>
                  </a:lnTo>
                  <a:lnTo>
                    <a:pt x="80" y="4"/>
                  </a:lnTo>
                  <a:lnTo>
                    <a:pt x="88" y="0"/>
                  </a:lnTo>
                </a:path>
              </a:pathLst>
            </a:custGeom>
            <a:noFill/>
            <a:ln w="3175">
              <a:solidFill>
                <a:srgbClr val="1B027D"/>
              </a:solidFill>
              <a:round/>
              <a:headEnd/>
              <a:tailEnd/>
            </a:ln>
          </p:spPr>
          <p:txBody>
            <a:bodyPr/>
            <a:lstStyle/>
            <a:p>
              <a:endParaRPr lang="en-US"/>
            </a:p>
          </p:txBody>
        </p:sp>
        <p:sp>
          <p:nvSpPr>
            <p:cNvPr id="55426" name="Freeform 127"/>
            <p:cNvSpPr>
              <a:spLocks noChangeAspect="1"/>
            </p:cNvSpPr>
            <p:nvPr/>
          </p:nvSpPr>
          <p:spPr bwMode="auto">
            <a:xfrm>
              <a:off x="1382713" y="2095500"/>
              <a:ext cx="169862" cy="9525"/>
            </a:xfrm>
            <a:custGeom>
              <a:avLst/>
              <a:gdLst>
                <a:gd name="T0" fmla="*/ 0 w 128"/>
                <a:gd name="T1" fmla="*/ 2147483647 h 8"/>
                <a:gd name="T2" fmla="*/ 2147483647 w 128"/>
                <a:gd name="T3" fmla="*/ 2147483647 h 8"/>
                <a:gd name="T4" fmla="*/ 2147483647 w 128"/>
                <a:gd name="T5" fmla="*/ 2147483647 h 8"/>
                <a:gd name="T6" fmla="*/ 2147483647 w 128"/>
                <a:gd name="T7" fmla="*/ 0 h 8"/>
                <a:gd name="T8" fmla="*/ 0 60000 65536"/>
                <a:gd name="T9" fmla="*/ 0 60000 65536"/>
                <a:gd name="T10" fmla="*/ 0 60000 65536"/>
                <a:gd name="T11" fmla="*/ 0 60000 65536"/>
                <a:gd name="T12" fmla="*/ 0 w 128"/>
                <a:gd name="T13" fmla="*/ 0 h 8"/>
                <a:gd name="T14" fmla="*/ 128 w 128"/>
                <a:gd name="T15" fmla="*/ 8 h 8"/>
              </a:gdLst>
              <a:ahLst/>
              <a:cxnLst>
                <a:cxn ang="T8">
                  <a:pos x="T0" y="T1"/>
                </a:cxn>
                <a:cxn ang="T9">
                  <a:pos x="T2" y="T3"/>
                </a:cxn>
                <a:cxn ang="T10">
                  <a:pos x="T4" y="T5"/>
                </a:cxn>
                <a:cxn ang="T11">
                  <a:pos x="T6" y="T7"/>
                </a:cxn>
              </a:cxnLst>
              <a:rect l="T12" t="T13" r="T14" b="T15"/>
              <a:pathLst>
                <a:path w="128" h="8">
                  <a:moveTo>
                    <a:pt x="0" y="8"/>
                  </a:moveTo>
                  <a:lnTo>
                    <a:pt x="22" y="4"/>
                  </a:lnTo>
                  <a:lnTo>
                    <a:pt x="108" y="2"/>
                  </a:lnTo>
                  <a:lnTo>
                    <a:pt x="128" y="0"/>
                  </a:lnTo>
                </a:path>
              </a:pathLst>
            </a:custGeom>
            <a:noFill/>
            <a:ln w="3175">
              <a:solidFill>
                <a:srgbClr val="1B027D"/>
              </a:solidFill>
              <a:round/>
              <a:headEnd/>
              <a:tailEnd/>
            </a:ln>
          </p:spPr>
          <p:txBody>
            <a:bodyPr/>
            <a:lstStyle/>
            <a:p>
              <a:endParaRPr lang="en-US"/>
            </a:p>
          </p:txBody>
        </p:sp>
        <p:sp>
          <p:nvSpPr>
            <p:cNvPr id="55427" name="Freeform 128"/>
            <p:cNvSpPr>
              <a:spLocks noChangeAspect="1"/>
            </p:cNvSpPr>
            <p:nvPr/>
          </p:nvSpPr>
          <p:spPr bwMode="auto">
            <a:xfrm>
              <a:off x="1409700" y="2082800"/>
              <a:ext cx="115888" cy="9525"/>
            </a:xfrm>
            <a:custGeom>
              <a:avLst/>
              <a:gdLst>
                <a:gd name="T0" fmla="*/ 0 w 88"/>
                <a:gd name="T1" fmla="*/ 2147483647 h 8"/>
                <a:gd name="T2" fmla="*/ 2147483647 w 88"/>
                <a:gd name="T3" fmla="*/ 2147483647 h 8"/>
                <a:gd name="T4" fmla="*/ 2147483647 w 88"/>
                <a:gd name="T5" fmla="*/ 2147483647 h 8"/>
                <a:gd name="T6" fmla="*/ 2147483647 w 88"/>
                <a:gd name="T7" fmla="*/ 0 h 8"/>
                <a:gd name="T8" fmla="*/ 0 60000 65536"/>
                <a:gd name="T9" fmla="*/ 0 60000 65536"/>
                <a:gd name="T10" fmla="*/ 0 60000 65536"/>
                <a:gd name="T11" fmla="*/ 0 60000 65536"/>
                <a:gd name="T12" fmla="*/ 0 w 88"/>
                <a:gd name="T13" fmla="*/ 0 h 8"/>
                <a:gd name="T14" fmla="*/ 88 w 88"/>
                <a:gd name="T15" fmla="*/ 8 h 8"/>
              </a:gdLst>
              <a:ahLst/>
              <a:cxnLst>
                <a:cxn ang="T8">
                  <a:pos x="T0" y="T1"/>
                </a:cxn>
                <a:cxn ang="T9">
                  <a:pos x="T2" y="T3"/>
                </a:cxn>
                <a:cxn ang="T10">
                  <a:pos x="T4" y="T5"/>
                </a:cxn>
                <a:cxn ang="T11">
                  <a:pos x="T6" y="T7"/>
                </a:cxn>
              </a:cxnLst>
              <a:rect l="T12" t="T13" r="T14" b="T15"/>
              <a:pathLst>
                <a:path w="88" h="8">
                  <a:moveTo>
                    <a:pt x="0" y="8"/>
                  </a:moveTo>
                  <a:lnTo>
                    <a:pt x="14" y="4"/>
                  </a:lnTo>
                  <a:lnTo>
                    <a:pt x="80" y="2"/>
                  </a:lnTo>
                  <a:lnTo>
                    <a:pt x="88" y="0"/>
                  </a:lnTo>
                </a:path>
              </a:pathLst>
            </a:custGeom>
            <a:noFill/>
            <a:ln w="3175">
              <a:solidFill>
                <a:srgbClr val="1B027D"/>
              </a:solidFill>
              <a:round/>
              <a:headEnd/>
              <a:tailEnd/>
            </a:ln>
          </p:spPr>
          <p:txBody>
            <a:bodyPr/>
            <a:lstStyle/>
            <a:p>
              <a:endParaRPr lang="en-US"/>
            </a:p>
          </p:txBody>
        </p:sp>
        <p:sp>
          <p:nvSpPr>
            <p:cNvPr id="55428" name="Freeform 129"/>
            <p:cNvSpPr>
              <a:spLocks noChangeAspect="1"/>
            </p:cNvSpPr>
            <p:nvPr/>
          </p:nvSpPr>
          <p:spPr bwMode="auto">
            <a:xfrm>
              <a:off x="1382713" y="2068513"/>
              <a:ext cx="169862" cy="9525"/>
            </a:xfrm>
            <a:custGeom>
              <a:avLst/>
              <a:gdLst>
                <a:gd name="T0" fmla="*/ 0 w 128"/>
                <a:gd name="T1" fmla="*/ 2147483647 h 8"/>
                <a:gd name="T2" fmla="*/ 2147483647 w 128"/>
                <a:gd name="T3" fmla="*/ 2147483647 h 8"/>
                <a:gd name="T4" fmla="*/ 2147483647 w 128"/>
                <a:gd name="T5" fmla="*/ 2147483647 h 8"/>
                <a:gd name="T6" fmla="*/ 2147483647 w 128"/>
                <a:gd name="T7" fmla="*/ 0 h 8"/>
                <a:gd name="T8" fmla="*/ 0 60000 65536"/>
                <a:gd name="T9" fmla="*/ 0 60000 65536"/>
                <a:gd name="T10" fmla="*/ 0 60000 65536"/>
                <a:gd name="T11" fmla="*/ 0 60000 65536"/>
                <a:gd name="T12" fmla="*/ 0 w 128"/>
                <a:gd name="T13" fmla="*/ 0 h 8"/>
                <a:gd name="T14" fmla="*/ 128 w 128"/>
                <a:gd name="T15" fmla="*/ 8 h 8"/>
              </a:gdLst>
              <a:ahLst/>
              <a:cxnLst>
                <a:cxn ang="T8">
                  <a:pos x="T0" y="T1"/>
                </a:cxn>
                <a:cxn ang="T9">
                  <a:pos x="T2" y="T3"/>
                </a:cxn>
                <a:cxn ang="T10">
                  <a:pos x="T4" y="T5"/>
                </a:cxn>
                <a:cxn ang="T11">
                  <a:pos x="T6" y="T7"/>
                </a:cxn>
              </a:cxnLst>
              <a:rect l="T12" t="T13" r="T14" b="T15"/>
              <a:pathLst>
                <a:path w="128" h="8">
                  <a:moveTo>
                    <a:pt x="0" y="8"/>
                  </a:moveTo>
                  <a:lnTo>
                    <a:pt x="22" y="4"/>
                  </a:lnTo>
                  <a:lnTo>
                    <a:pt x="108" y="2"/>
                  </a:lnTo>
                  <a:lnTo>
                    <a:pt x="128" y="0"/>
                  </a:lnTo>
                </a:path>
              </a:pathLst>
            </a:custGeom>
            <a:noFill/>
            <a:ln w="3175">
              <a:solidFill>
                <a:srgbClr val="1B027D"/>
              </a:solidFill>
              <a:round/>
              <a:headEnd/>
              <a:tailEnd/>
            </a:ln>
          </p:spPr>
          <p:txBody>
            <a:bodyPr/>
            <a:lstStyle/>
            <a:p>
              <a:endParaRPr lang="en-US"/>
            </a:p>
          </p:txBody>
        </p:sp>
        <p:sp>
          <p:nvSpPr>
            <p:cNvPr id="55429" name="Freeform 130"/>
            <p:cNvSpPr>
              <a:spLocks noChangeAspect="1"/>
            </p:cNvSpPr>
            <p:nvPr/>
          </p:nvSpPr>
          <p:spPr bwMode="auto">
            <a:xfrm>
              <a:off x="1409700" y="2055813"/>
              <a:ext cx="115888" cy="9525"/>
            </a:xfrm>
            <a:custGeom>
              <a:avLst/>
              <a:gdLst>
                <a:gd name="T0" fmla="*/ 0 w 88"/>
                <a:gd name="T1" fmla="*/ 2147483647 h 8"/>
                <a:gd name="T2" fmla="*/ 2147483647 w 88"/>
                <a:gd name="T3" fmla="*/ 2147483647 h 8"/>
                <a:gd name="T4" fmla="*/ 2147483647 w 88"/>
                <a:gd name="T5" fmla="*/ 2147483647 h 8"/>
                <a:gd name="T6" fmla="*/ 2147483647 w 88"/>
                <a:gd name="T7" fmla="*/ 0 h 8"/>
                <a:gd name="T8" fmla="*/ 0 60000 65536"/>
                <a:gd name="T9" fmla="*/ 0 60000 65536"/>
                <a:gd name="T10" fmla="*/ 0 60000 65536"/>
                <a:gd name="T11" fmla="*/ 0 60000 65536"/>
                <a:gd name="T12" fmla="*/ 0 w 88"/>
                <a:gd name="T13" fmla="*/ 0 h 8"/>
                <a:gd name="T14" fmla="*/ 88 w 88"/>
                <a:gd name="T15" fmla="*/ 8 h 8"/>
              </a:gdLst>
              <a:ahLst/>
              <a:cxnLst>
                <a:cxn ang="T8">
                  <a:pos x="T0" y="T1"/>
                </a:cxn>
                <a:cxn ang="T9">
                  <a:pos x="T2" y="T3"/>
                </a:cxn>
                <a:cxn ang="T10">
                  <a:pos x="T4" y="T5"/>
                </a:cxn>
                <a:cxn ang="T11">
                  <a:pos x="T6" y="T7"/>
                </a:cxn>
              </a:cxnLst>
              <a:rect l="T12" t="T13" r="T14" b="T15"/>
              <a:pathLst>
                <a:path w="88" h="8">
                  <a:moveTo>
                    <a:pt x="0" y="8"/>
                  </a:moveTo>
                  <a:lnTo>
                    <a:pt x="14" y="4"/>
                  </a:lnTo>
                  <a:lnTo>
                    <a:pt x="80" y="2"/>
                  </a:lnTo>
                  <a:lnTo>
                    <a:pt x="88" y="0"/>
                  </a:lnTo>
                </a:path>
              </a:pathLst>
            </a:custGeom>
            <a:noFill/>
            <a:ln w="3175">
              <a:solidFill>
                <a:srgbClr val="1B027D"/>
              </a:solidFill>
              <a:round/>
              <a:headEnd/>
              <a:tailEnd/>
            </a:ln>
          </p:spPr>
          <p:txBody>
            <a:bodyPr/>
            <a:lstStyle/>
            <a:p>
              <a:endParaRPr lang="en-US"/>
            </a:p>
          </p:txBody>
        </p:sp>
        <p:sp>
          <p:nvSpPr>
            <p:cNvPr id="55430" name="Freeform 131"/>
            <p:cNvSpPr>
              <a:spLocks noChangeAspect="1"/>
            </p:cNvSpPr>
            <p:nvPr/>
          </p:nvSpPr>
          <p:spPr bwMode="auto">
            <a:xfrm>
              <a:off x="1382713" y="2041525"/>
              <a:ext cx="169862" cy="9525"/>
            </a:xfrm>
            <a:custGeom>
              <a:avLst/>
              <a:gdLst>
                <a:gd name="T0" fmla="*/ 0 w 128"/>
                <a:gd name="T1" fmla="*/ 2147483647 h 8"/>
                <a:gd name="T2" fmla="*/ 2147483647 w 128"/>
                <a:gd name="T3" fmla="*/ 2147483647 h 8"/>
                <a:gd name="T4" fmla="*/ 2147483647 w 128"/>
                <a:gd name="T5" fmla="*/ 2147483647 h 8"/>
                <a:gd name="T6" fmla="*/ 2147483647 w 128"/>
                <a:gd name="T7" fmla="*/ 0 h 8"/>
                <a:gd name="T8" fmla="*/ 0 60000 65536"/>
                <a:gd name="T9" fmla="*/ 0 60000 65536"/>
                <a:gd name="T10" fmla="*/ 0 60000 65536"/>
                <a:gd name="T11" fmla="*/ 0 60000 65536"/>
                <a:gd name="T12" fmla="*/ 0 w 128"/>
                <a:gd name="T13" fmla="*/ 0 h 8"/>
                <a:gd name="T14" fmla="*/ 128 w 128"/>
                <a:gd name="T15" fmla="*/ 8 h 8"/>
              </a:gdLst>
              <a:ahLst/>
              <a:cxnLst>
                <a:cxn ang="T8">
                  <a:pos x="T0" y="T1"/>
                </a:cxn>
                <a:cxn ang="T9">
                  <a:pos x="T2" y="T3"/>
                </a:cxn>
                <a:cxn ang="T10">
                  <a:pos x="T4" y="T5"/>
                </a:cxn>
                <a:cxn ang="T11">
                  <a:pos x="T6" y="T7"/>
                </a:cxn>
              </a:cxnLst>
              <a:rect l="T12" t="T13" r="T14" b="T15"/>
              <a:pathLst>
                <a:path w="128" h="8">
                  <a:moveTo>
                    <a:pt x="0" y="8"/>
                  </a:moveTo>
                  <a:lnTo>
                    <a:pt x="22" y="6"/>
                  </a:lnTo>
                  <a:lnTo>
                    <a:pt x="108" y="4"/>
                  </a:lnTo>
                  <a:lnTo>
                    <a:pt x="128" y="0"/>
                  </a:lnTo>
                </a:path>
              </a:pathLst>
            </a:custGeom>
            <a:noFill/>
            <a:ln w="3175">
              <a:solidFill>
                <a:srgbClr val="1B027D"/>
              </a:solidFill>
              <a:round/>
              <a:headEnd/>
              <a:tailEnd/>
            </a:ln>
          </p:spPr>
          <p:txBody>
            <a:bodyPr/>
            <a:lstStyle/>
            <a:p>
              <a:endParaRPr lang="en-US"/>
            </a:p>
          </p:txBody>
        </p:sp>
        <p:sp>
          <p:nvSpPr>
            <p:cNvPr id="55431" name="Freeform 132"/>
            <p:cNvSpPr>
              <a:spLocks noChangeAspect="1"/>
            </p:cNvSpPr>
            <p:nvPr/>
          </p:nvSpPr>
          <p:spPr bwMode="auto">
            <a:xfrm>
              <a:off x="1409700" y="2028825"/>
              <a:ext cx="115888" cy="9525"/>
            </a:xfrm>
            <a:custGeom>
              <a:avLst/>
              <a:gdLst>
                <a:gd name="T0" fmla="*/ 0 w 88"/>
                <a:gd name="T1" fmla="*/ 2147483647 h 8"/>
                <a:gd name="T2" fmla="*/ 2147483647 w 88"/>
                <a:gd name="T3" fmla="*/ 2147483647 h 8"/>
                <a:gd name="T4" fmla="*/ 2147483647 w 88"/>
                <a:gd name="T5" fmla="*/ 2147483647 h 8"/>
                <a:gd name="T6" fmla="*/ 2147483647 w 88"/>
                <a:gd name="T7" fmla="*/ 0 h 8"/>
                <a:gd name="T8" fmla="*/ 0 60000 65536"/>
                <a:gd name="T9" fmla="*/ 0 60000 65536"/>
                <a:gd name="T10" fmla="*/ 0 60000 65536"/>
                <a:gd name="T11" fmla="*/ 0 60000 65536"/>
                <a:gd name="T12" fmla="*/ 0 w 88"/>
                <a:gd name="T13" fmla="*/ 0 h 8"/>
                <a:gd name="T14" fmla="*/ 88 w 88"/>
                <a:gd name="T15" fmla="*/ 8 h 8"/>
              </a:gdLst>
              <a:ahLst/>
              <a:cxnLst>
                <a:cxn ang="T8">
                  <a:pos x="T0" y="T1"/>
                </a:cxn>
                <a:cxn ang="T9">
                  <a:pos x="T2" y="T3"/>
                </a:cxn>
                <a:cxn ang="T10">
                  <a:pos x="T4" y="T5"/>
                </a:cxn>
                <a:cxn ang="T11">
                  <a:pos x="T6" y="T7"/>
                </a:cxn>
              </a:cxnLst>
              <a:rect l="T12" t="T13" r="T14" b="T15"/>
              <a:pathLst>
                <a:path w="88" h="8">
                  <a:moveTo>
                    <a:pt x="0" y="8"/>
                  </a:moveTo>
                  <a:lnTo>
                    <a:pt x="14" y="4"/>
                  </a:lnTo>
                  <a:lnTo>
                    <a:pt x="80" y="4"/>
                  </a:lnTo>
                  <a:lnTo>
                    <a:pt x="88" y="0"/>
                  </a:lnTo>
                </a:path>
              </a:pathLst>
            </a:custGeom>
            <a:noFill/>
            <a:ln w="3175">
              <a:solidFill>
                <a:srgbClr val="1B027D"/>
              </a:solidFill>
              <a:round/>
              <a:headEnd/>
              <a:tailEnd/>
            </a:ln>
          </p:spPr>
          <p:txBody>
            <a:bodyPr/>
            <a:lstStyle/>
            <a:p>
              <a:endParaRPr lang="en-US"/>
            </a:p>
          </p:txBody>
        </p:sp>
        <p:sp>
          <p:nvSpPr>
            <p:cNvPr id="55432" name="Freeform 133"/>
            <p:cNvSpPr>
              <a:spLocks noChangeAspect="1"/>
            </p:cNvSpPr>
            <p:nvPr/>
          </p:nvSpPr>
          <p:spPr bwMode="auto">
            <a:xfrm>
              <a:off x="1382713" y="2014538"/>
              <a:ext cx="169862" cy="9525"/>
            </a:xfrm>
            <a:custGeom>
              <a:avLst/>
              <a:gdLst>
                <a:gd name="T0" fmla="*/ 0 w 128"/>
                <a:gd name="T1" fmla="*/ 2147483647 h 8"/>
                <a:gd name="T2" fmla="*/ 2147483647 w 128"/>
                <a:gd name="T3" fmla="*/ 2147483647 h 8"/>
                <a:gd name="T4" fmla="*/ 2147483647 w 128"/>
                <a:gd name="T5" fmla="*/ 2147483647 h 8"/>
                <a:gd name="T6" fmla="*/ 2147483647 w 128"/>
                <a:gd name="T7" fmla="*/ 0 h 8"/>
                <a:gd name="T8" fmla="*/ 0 60000 65536"/>
                <a:gd name="T9" fmla="*/ 0 60000 65536"/>
                <a:gd name="T10" fmla="*/ 0 60000 65536"/>
                <a:gd name="T11" fmla="*/ 0 60000 65536"/>
                <a:gd name="T12" fmla="*/ 0 w 128"/>
                <a:gd name="T13" fmla="*/ 0 h 8"/>
                <a:gd name="T14" fmla="*/ 128 w 128"/>
                <a:gd name="T15" fmla="*/ 8 h 8"/>
              </a:gdLst>
              <a:ahLst/>
              <a:cxnLst>
                <a:cxn ang="T8">
                  <a:pos x="T0" y="T1"/>
                </a:cxn>
                <a:cxn ang="T9">
                  <a:pos x="T2" y="T3"/>
                </a:cxn>
                <a:cxn ang="T10">
                  <a:pos x="T4" y="T5"/>
                </a:cxn>
                <a:cxn ang="T11">
                  <a:pos x="T6" y="T7"/>
                </a:cxn>
              </a:cxnLst>
              <a:rect l="T12" t="T13" r="T14" b="T15"/>
              <a:pathLst>
                <a:path w="128" h="8">
                  <a:moveTo>
                    <a:pt x="0" y="8"/>
                  </a:moveTo>
                  <a:lnTo>
                    <a:pt x="22" y="6"/>
                  </a:lnTo>
                  <a:lnTo>
                    <a:pt x="108" y="4"/>
                  </a:lnTo>
                  <a:lnTo>
                    <a:pt x="128" y="0"/>
                  </a:lnTo>
                </a:path>
              </a:pathLst>
            </a:custGeom>
            <a:noFill/>
            <a:ln w="3175">
              <a:solidFill>
                <a:srgbClr val="1B027D"/>
              </a:solidFill>
              <a:round/>
              <a:headEnd/>
              <a:tailEnd/>
            </a:ln>
          </p:spPr>
          <p:txBody>
            <a:bodyPr/>
            <a:lstStyle/>
            <a:p>
              <a:endParaRPr lang="en-US"/>
            </a:p>
          </p:txBody>
        </p:sp>
        <p:sp>
          <p:nvSpPr>
            <p:cNvPr id="55433" name="Freeform 134"/>
            <p:cNvSpPr>
              <a:spLocks noChangeAspect="1"/>
            </p:cNvSpPr>
            <p:nvPr/>
          </p:nvSpPr>
          <p:spPr bwMode="auto">
            <a:xfrm>
              <a:off x="1409700" y="2001838"/>
              <a:ext cx="115888" cy="9525"/>
            </a:xfrm>
            <a:custGeom>
              <a:avLst/>
              <a:gdLst>
                <a:gd name="T0" fmla="*/ 0 w 88"/>
                <a:gd name="T1" fmla="*/ 2147483647 h 8"/>
                <a:gd name="T2" fmla="*/ 2147483647 w 88"/>
                <a:gd name="T3" fmla="*/ 2147483647 h 8"/>
                <a:gd name="T4" fmla="*/ 2147483647 w 88"/>
                <a:gd name="T5" fmla="*/ 2147483647 h 8"/>
                <a:gd name="T6" fmla="*/ 2147483647 w 88"/>
                <a:gd name="T7" fmla="*/ 0 h 8"/>
                <a:gd name="T8" fmla="*/ 0 60000 65536"/>
                <a:gd name="T9" fmla="*/ 0 60000 65536"/>
                <a:gd name="T10" fmla="*/ 0 60000 65536"/>
                <a:gd name="T11" fmla="*/ 0 60000 65536"/>
                <a:gd name="T12" fmla="*/ 0 w 88"/>
                <a:gd name="T13" fmla="*/ 0 h 8"/>
                <a:gd name="T14" fmla="*/ 88 w 88"/>
                <a:gd name="T15" fmla="*/ 8 h 8"/>
              </a:gdLst>
              <a:ahLst/>
              <a:cxnLst>
                <a:cxn ang="T8">
                  <a:pos x="T0" y="T1"/>
                </a:cxn>
                <a:cxn ang="T9">
                  <a:pos x="T2" y="T3"/>
                </a:cxn>
                <a:cxn ang="T10">
                  <a:pos x="T4" y="T5"/>
                </a:cxn>
                <a:cxn ang="T11">
                  <a:pos x="T6" y="T7"/>
                </a:cxn>
              </a:cxnLst>
              <a:rect l="T12" t="T13" r="T14" b="T15"/>
              <a:pathLst>
                <a:path w="88" h="8">
                  <a:moveTo>
                    <a:pt x="0" y="8"/>
                  </a:moveTo>
                  <a:lnTo>
                    <a:pt x="14" y="4"/>
                  </a:lnTo>
                  <a:lnTo>
                    <a:pt x="80" y="4"/>
                  </a:lnTo>
                  <a:lnTo>
                    <a:pt x="88" y="0"/>
                  </a:lnTo>
                </a:path>
              </a:pathLst>
            </a:custGeom>
            <a:noFill/>
            <a:ln w="3175">
              <a:solidFill>
                <a:srgbClr val="1B027D"/>
              </a:solidFill>
              <a:round/>
              <a:headEnd/>
              <a:tailEnd/>
            </a:ln>
          </p:spPr>
          <p:txBody>
            <a:bodyPr/>
            <a:lstStyle/>
            <a:p>
              <a:endParaRPr lang="en-US"/>
            </a:p>
          </p:txBody>
        </p:sp>
        <p:sp>
          <p:nvSpPr>
            <p:cNvPr id="55434" name="Freeform 135"/>
            <p:cNvSpPr>
              <a:spLocks noChangeAspect="1"/>
            </p:cNvSpPr>
            <p:nvPr/>
          </p:nvSpPr>
          <p:spPr bwMode="auto">
            <a:xfrm>
              <a:off x="1382713" y="1989138"/>
              <a:ext cx="169862" cy="7937"/>
            </a:xfrm>
            <a:custGeom>
              <a:avLst/>
              <a:gdLst>
                <a:gd name="T0" fmla="*/ 0 w 128"/>
                <a:gd name="T1" fmla="*/ 2147483647 h 6"/>
                <a:gd name="T2" fmla="*/ 2147483647 w 128"/>
                <a:gd name="T3" fmla="*/ 2147483647 h 6"/>
                <a:gd name="T4" fmla="*/ 2147483647 w 128"/>
                <a:gd name="T5" fmla="*/ 2147483647 h 6"/>
                <a:gd name="T6" fmla="*/ 2147483647 w 128"/>
                <a:gd name="T7" fmla="*/ 0 h 6"/>
                <a:gd name="T8" fmla="*/ 0 60000 65536"/>
                <a:gd name="T9" fmla="*/ 0 60000 65536"/>
                <a:gd name="T10" fmla="*/ 0 60000 65536"/>
                <a:gd name="T11" fmla="*/ 0 60000 65536"/>
                <a:gd name="T12" fmla="*/ 0 w 128"/>
                <a:gd name="T13" fmla="*/ 0 h 6"/>
                <a:gd name="T14" fmla="*/ 128 w 128"/>
                <a:gd name="T15" fmla="*/ 6 h 6"/>
              </a:gdLst>
              <a:ahLst/>
              <a:cxnLst>
                <a:cxn ang="T8">
                  <a:pos x="T0" y="T1"/>
                </a:cxn>
                <a:cxn ang="T9">
                  <a:pos x="T2" y="T3"/>
                </a:cxn>
                <a:cxn ang="T10">
                  <a:pos x="T4" y="T5"/>
                </a:cxn>
                <a:cxn ang="T11">
                  <a:pos x="T6" y="T7"/>
                </a:cxn>
              </a:cxnLst>
              <a:rect l="T12" t="T13" r="T14" b="T15"/>
              <a:pathLst>
                <a:path w="128" h="6">
                  <a:moveTo>
                    <a:pt x="0" y="6"/>
                  </a:moveTo>
                  <a:lnTo>
                    <a:pt x="22" y="4"/>
                  </a:lnTo>
                  <a:lnTo>
                    <a:pt x="108" y="2"/>
                  </a:lnTo>
                  <a:lnTo>
                    <a:pt x="128" y="0"/>
                  </a:lnTo>
                </a:path>
              </a:pathLst>
            </a:custGeom>
            <a:noFill/>
            <a:ln w="3175">
              <a:solidFill>
                <a:srgbClr val="1B027D"/>
              </a:solidFill>
              <a:round/>
              <a:headEnd/>
              <a:tailEnd/>
            </a:ln>
          </p:spPr>
          <p:txBody>
            <a:bodyPr/>
            <a:lstStyle/>
            <a:p>
              <a:endParaRPr lang="en-US"/>
            </a:p>
          </p:txBody>
        </p:sp>
        <p:sp>
          <p:nvSpPr>
            <p:cNvPr id="55435" name="Freeform 136"/>
            <p:cNvSpPr>
              <a:spLocks noChangeAspect="1"/>
            </p:cNvSpPr>
            <p:nvPr/>
          </p:nvSpPr>
          <p:spPr bwMode="auto">
            <a:xfrm>
              <a:off x="1409700" y="1974850"/>
              <a:ext cx="115888" cy="9525"/>
            </a:xfrm>
            <a:custGeom>
              <a:avLst/>
              <a:gdLst>
                <a:gd name="T0" fmla="*/ 0 w 88"/>
                <a:gd name="T1" fmla="*/ 2147483647 h 8"/>
                <a:gd name="T2" fmla="*/ 2147483647 w 88"/>
                <a:gd name="T3" fmla="*/ 2147483647 h 8"/>
                <a:gd name="T4" fmla="*/ 2147483647 w 88"/>
                <a:gd name="T5" fmla="*/ 2147483647 h 8"/>
                <a:gd name="T6" fmla="*/ 2147483647 w 88"/>
                <a:gd name="T7" fmla="*/ 0 h 8"/>
                <a:gd name="T8" fmla="*/ 0 60000 65536"/>
                <a:gd name="T9" fmla="*/ 0 60000 65536"/>
                <a:gd name="T10" fmla="*/ 0 60000 65536"/>
                <a:gd name="T11" fmla="*/ 0 60000 65536"/>
                <a:gd name="T12" fmla="*/ 0 w 88"/>
                <a:gd name="T13" fmla="*/ 0 h 8"/>
                <a:gd name="T14" fmla="*/ 88 w 88"/>
                <a:gd name="T15" fmla="*/ 8 h 8"/>
              </a:gdLst>
              <a:ahLst/>
              <a:cxnLst>
                <a:cxn ang="T8">
                  <a:pos x="T0" y="T1"/>
                </a:cxn>
                <a:cxn ang="T9">
                  <a:pos x="T2" y="T3"/>
                </a:cxn>
                <a:cxn ang="T10">
                  <a:pos x="T4" y="T5"/>
                </a:cxn>
                <a:cxn ang="T11">
                  <a:pos x="T6" y="T7"/>
                </a:cxn>
              </a:cxnLst>
              <a:rect l="T12" t="T13" r="T14" b="T15"/>
              <a:pathLst>
                <a:path w="88" h="8">
                  <a:moveTo>
                    <a:pt x="0" y="8"/>
                  </a:moveTo>
                  <a:lnTo>
                    <a:pt x="14" y="6"/>
                  </a:lnTo>
                  <a:lnTo>
                    <a:pt x="80" y="4"/>
                  </a:lnTo>
                  <a:lnTo>
                    <a:pt x="88" y="0"/>
                  </a:lnTo>
                </a:path>
              </a:pathLst>
            </a:custGeom>
            <a:noFill/>
            <a:ln w="3175">
              <a:solidFill>
                <a:srgbClr val="1B027D"/>
              </a:solidFill>
              <a:round/>
              <a:headEnd/>
              <a:tailEnd/>
            </a:ln>
          </p:spPr>
          <p:txBody>
            <a:bodyPr/>
            <a:lstStyle/>
            <a:p>
              <a:endParaRPr lang="en-US"/>
            </a:p>
          </p:txBody>
        </p:sp>
        <p:sp>
          <p:nvSpPr>
            <p:cNvPr id="55436" name="Freeform 137"/>
            <p:cNvSpPr>
              <a:spLocks noChangeAspect="1"/>
            </p:cNvSpPr>
            <p:nvPr/>
          </p:nvSpPr>
          <p:spPr bwMode="auto">
            <a:xfrm>
              <a:off x="1382713" y="1962150"/>
              <a:ext cx="169862" cy="11113"/>
            </a:xfrm>
            <a:custGeom>
              <a:avLst/>
              <a:gdLst>
                <a:gd name="T0" fmla="*/ 0 w 128"/>
                <a:gd name="T1" fmla="*/ 2147483647 h 8"/>
                <a:gd name="T2" fmla="*/ 2147483647 w 128"/>
                <a:gd name="T3" fmla="*/ 2147483647 h 8"/>
                <a:gd name="T4" fmla="*/ 2147483647 w 128"/>
                <a:gd name="T5" fmla="*/ 2147483647 h 8"/>
                <a:gd name="T6" fmla="*/ 2147483647 w 128"/>
                <a:gd name="T7" fmla="*/ 0 h 8"/>
                <a:gd name="T8" fmla="*/ 0 60000 65536"/>
                <a:gd name="T9" fmla="*/ 0 60000 65536"/>
                <a:gd name="T10" fmla="*/ 0 60000 65536"/>
                <a:gd name="T11" fmla="*/ 0 60000 65536"/>
                <a:gd name="T12" fmla="*/ 0 w 128"/>
                <a:gd name="T13" fmla="*/ 0 h 8"/>
                <a:gd name="T14" fmla="*/ 128 w 128"/>
                <a:gd name="T15" fmla="*/ 8 h 8"/>
              </a:gdLst>
              <a:ahLst/>
              <a:cxnLst>
                <a:cxn ang="T8">
                  <a:pos x="T0" y="T1"/>
                </a:cxn>
                <a:cxn ang="T9">
                  <a:pos x="T2" y="T3"/>
                </a:cxn>
                <a:cxn ang="T10">
                  <a:pos x="T4" y="T5"/>
                </a:cxn>
                <a:cxn ang="T11">
                  <a:pos x="T6" y="T7"/>
                </a:cxn>
              </a:cxnLst>
              <a:rect l="T12" t="T13" r="T14" b="T15"/>
              <a:pathLst>
                <a:path w="128" h="8">
                  <a:moveTo>
                    <a:pt x="0" y="8"/>
                  </a:moveTo>
                  <a:lnTo>
                    <a:pt x="22" y="4"/>
                  </a:lnTo>
                  <a:lnTo>
                    <a:pt x="108" y="2"/>
                  </a:lnTo>
                  <a:lnTo>
                    <a:pt x="128" y="0"/>
                  </a:lnTo>
                </a:path>
              </a:pathLst>
            </a:custGeom>
            <a:noFill/>
            <a:ln w="3175">
              <a:solidFill>
                <a:srgbClr val="1B027D"/>
              </a:solidFill>
              <a:round/>
              <a:headEnd/>
              <a:tailEnd/>
            </a:ln>
          </p:spPr>
          <p:txBody>
            <a:bodyPr/>
            <a:lstStyle/>
            <a:p>
              <a:endParaRPr lang="en-US"/>
            </a:p>
          </p:txBody>
        </p:sp>
        <p:sp>
          <p:nvSpPr>
            <p:cNvPr id="55437" name="Freeform 138"/>
            <p:cNvSpPr>
              <a:spLocks noChangeAspect="1"/>
            </p:cNvSpPr>
            <p:nvPr/>
          </p:nvSpPr>
          <p:spPr bwMode="auto">
            <a:xfrm>
              <a:off x="1409700" y="1951038"/>
              <a:ext cx="115888" cy="9525"/>
            </a:xfrm>
            <a:custGeom>
              <a:avLst/>
              <a:gdLst>
                <a:gd name="T0" fmla="*/ 0 w 88"/>
                <a:gd name="T1" fmla="*/ 2147483647 h 8"/>
                <a:gd name="T2" fmla="*/ 2147483647 w 88"/>
                <a:gd name="T3" fmla="*/ 2147483647 h 8"/>
                <a:gd name="T4" fmla="*/ 2147483647 w 88"/>
                <a:gd name="T5" fmla="*/ 2147483647 h 8"/>
                <a:gd name="T6" fmla="*/ 2147483647 w 88"/>
                <a:gd name="T7" fmla="*/ 0 h 8"/>
                <a:gd name="T8" fmla="*/ 0 60000 65536"/>
                <a:gd name="T9" fmla="*/ 0 60000 65536"/>
                <a:gd name="T10" fmla="*/ 0 60000 65536"/>
                <a:gd name="T11" fmla="*/ 0 60000 65536"/>
                <a:gd name="T12" fmla="*/ 0 w 88"/>
                <a:gd name="T13" fmla="*/ 0 h 8"/>
                <a:gd name="T14" fmla="*/ 88 w 88"/>
                <a:gd name="T15" fmla="*/ 8 h 8"/>
              </a:gdLst>
              <a:ahLst/>
              <a:cxnLst>
                <a:cxn ang="T8">
                  <a:pos x="T0" y="T1"/>
                </a:cxn>
                <a:cxn ang="T9">
                  <a:pos x="T2" y="T3"/>
                </a:cxn>
                <a:cxn ang="T10">
                  <a:pos x="T4" y="T5"/>
                </a:cxn>
                <a:cxn ang="T11">
                  <a:pos x="T6" y="T7"/>
                </a:cxn>
              </a:cxnLst>
              <a:rect l="T12" t="T13" r="T14" b="T15"/>
              <a:pathLst>
                <a:path w="88" h="8">
                  <a:moveTo>
                    <a:pt x="0" y="8"/>
                  </a:moveTo>
                  <a:lnTo>
                    <a:pt x="14" y="4"/>
                  </a:lnTo>
                  <a:lnTo>
                    <a:pt x="80" y="2"/>
                  </a:lnTo>
                  <a:lnTo>
                    <a:pt x="88" y="0"/>
                  </a:lnTo>
                </a:path>
              </a:pathLst>
            </a:custGeom>
            <a:noFill/>
            <a:ln w="3175">
              <a:solidFill>
                <a:srgbClr val="1B027D"/>
              </a:solidFill>
              <a:round/>
              <a:headEnd/>
              <a:tailEnd/>
            </a:ln>
          </p:spPr>
          <p:txBody>
            <a:bodyPr/>
            <a:lstStyle/>
            <a:p>
              <a:endParaRPr lang="en-US"/>
            </a:p>
          </p:txBody>
        </p:sp>
        <p:sp>
          <p:nvSpPr>
            <p:cNvPr id="55438" name="Freeform 139"/>
            <p:cNvSpPr>
              <a:spLocks noChangeAspect="1"/>
            </p:cNvSpPr>
            <p:nvPr/>
          </p:nvSpPr>
          <p:spPr bwMode="auto">
            <a:xfrm>
              <a:off x="1382713" y="1935163"/>
              <a:ext cx="169862" cy="11112"/>
            </a:xfrm>
            <a:custGeom>
              <a:avLst/>
              <a:gdLst>
                <a:gd name="T0" fmla="*/ 0 w 128"/>
                <a:gd name="T1" fmla="*/ 2147483647 h 8"/>
                <a:gd name="T2" fmla="*/ 2147483647 w 128"/>
                <a:gd name="T3" fmla="*/ 2147483647 h 8"/>
                <a:gd name="T4" fmla="*/ 2147483647 w 128"/>
                <a:gd name="T5" fmla="*/ 2147483647 h 8"/>
                <a:gd name="T6" fmla="*/ 2147483647 w 128"/>
                <a:gd name="T7" fmla="*/ 0 h 8"/>
                <a:gd name="T8" fmla="*/ 0 60000 65536"/>
                <a:gd name="T9" fmla="*/ 0 60000 65536"/>
                <a:gd name="T10" fmla="*/ 0 60000 65536"/>
                <a:gd name="T11" fmla="*/ 0 60000 65536"/>
                <a:gd name="T12" fmla="*/ 0 w 128"/>
                <a:gd name="T13" fmla="*/ 0 h 8"/>
                <a:gd name="T14" fmla="*/ 128 w 128"/>
                <a:gd name="T15" fmla="*/ 8 h 8"/>
              </a:gdLst>
              <a:ahLst/>
              <a:cxnLst>
                <a:cxn ang="T8">
                  <a:pos x="T0" y="T1"/>
                </a:cxn>
                <a:cxn ang="T9">
                  <a:pos x="T2" y="T3"/>
                </a:cxn>
                <a:cxn ang="T10">
                  <a:pos x="T4" y="T5"/>
                </a:cxn>
                <a:cxn ang="T11">
                  <a:pos x="T6" y="T7"/>
                </a:cxn>
              </a:cxnLst>
              <a:rect l="T12" t="T13" r="T14" b="T15"/>
              <a:pathLst>
                <a:path w="128" h="8">
                  <a:moveTo>
                    <a:pt x="0" y="8"/>
                  </a:moveTo>
                  <a:lnTo>
                    <a:pt x="22" y="6"/>
                  </a:lnTo>
                  <a:lnTo>
                    <a:pt x="108" y="4"/>
                  </a:lnTo>
                  <a:lnTo>
                    <a:pt x="128" y="0"/>
                  </a:lnTo>
                </a:path>
              </a:pathLst>
            </a:custGeom>
            <a:noFill/>
            <a:ln w="3175">
              <a:solidFill>
                <a:srgbClr val="1B027D"/>
              </a:solidFill>
              <a:round/>
              <a:headEnd/>
              <a:tailEnd/>
            </a:ln>
          </p:spPr>
          <p:txBody>
            <a:bodyPr/>
            <a:lstStyle/>
            <a:p>
              <a:endParaRPr lang="en-US"/>
            </a:p>
          </p:txBody>
        </p:sp>
        <p:sp>
          <p:nvSpPr>
            <p:cNvPr id="55439" name="Freeform 140"/>
            <p:cNvSpPr>
              <a:spLocks noChangeAspect="1"/>
            </p:cNvSpPr>
            <p:nvPr/>
          </p:nvSpPr>
          <p:spPr bwMode="auto">
            <a:xfrm>
              <a:off x="1409700" y="1924050"/>
              <a:ext cx="115888" cy="9525"/>
            </a:xfrm>
            <a:custGeom>
              <a:avLst/>
              <a:gdLst>
                <a:gd name="T0" fmla="*/ 0 w 88"/>
                <a:gd name="T1" fmla="*/ 2147483647 h 8"/>
                <a:gd name="T2" fmla="*/ 2147483647 w 88"/>
                <a:gd name="T3" fmla="*/ 2147483647 h 8"/>
                <a:gd name="T4" fmla="*/ 2147483647 w 88"/>
                <a:gd name="T5" fmla="*/ 2147483647 h 8"/>
                <a:gd name="T6" fmla="*/ 2147483647 w 88"/>
                <a:gd name="T7" fmla="*/ 0 h 8"/>
                <a:gd name="T8" fmla="*/ 0 60000 65536"/>
                <a:gd name="T9" fmla="*/ 0 60000 65536"/>
                <a:gd name="T10" fmla="*/ 0 60000 65536"/>
                <a:gd name="T11" fmla="*/ 0 60000 65536"/>
                <a:gd name="T12" fmla="*/ 0 w 88"/>
                <a:gd name="T13" fmla="*/ 0 h 8"/>
                <a:gd name="T14" fmla="*/ 88 w 88"/>
                <a:gd name="T15" fmla="*/ 8 h 8"/>
              </a:gdLst>
              <a:ahLst/>
              <a:cxnLst>
                <a:cxn ang="T8">
                  <a:pos x="T0" y="T1"/>
                </a:cxn>
                <a:cxn ang="T9">
                  <a:pos x="T2" y="T3"/>
                </a:cxn>
                <a:cxn ang="T10">
                  <a:pos x="T4" y="T5"/>
                </a:cxn>
                <a:cxn ang="T11">
                  <a:pos x="T6" y="T7"/>
                </a:cxn>
              </a:cxnLst>
              <a:rect l="T12" t="T13" r="T14" b="T15"/>
              <a:pathLst>
                <a:path w="88" h="8">
                  <a:moveTo>
                    <a:pt x="0" y="8"/>
                  </a:moveTo>
                  <a:lnTo>
                    <a:pt x="14" y="4"/>
                  </a:lnTo>
                  <a:lnTo>
                    <a:pt x="80" y="2"/>
                  </a:lnTo>
                  <a:lnTo>
                    <a:pt x="88" y="0"/>
                  </a:lnTo>
                </a:path>
              </a:pathLst>
            </a:custGeom>
            <a:noFill/>
            <a:ln w="3175">
              <a:solidFill>
                <a:srgbClr val="1B027D"/>
              </a:solidFill>
              <a:round/>
              <a:headEnd/>
              <a:tailEnd/>
            </a:ln>
          </p:spPr>
          <p:txBody>
            <a:bodyPr/>
            <a:lstStyle/>
            <a:p>
              <a:endParaRPr lang="en-US"/>
            </a:p>
          </p:txBody>
        </p:sp>
        <p:sp>
          <p:nvSpPr>
            <p:cNvPr id="55440" name="Freeform 141"/>
            <p:cNvSpPr>
              <a:spLocks noChangeAspect="1"/>
            </p:cNvSpPr>
            <p:nvPr/>
          </p:nvSpPr>
          <p:spPr bwMode="auto">
            <a:xfrm>
              <a:off x="1382713" y="1908175"/>
              <a:ext cx="169862" cy="11113"/>
            </a:xfrm>
            <a:custGeom>
              <a:avLst/>
              <a:gdLst>
                <a:gd name="T0" fmla="*/ 0 w 128"/>
                <a:gd name="T1" fmla="*/ 2147483647 h 8"/>
                <a:gd name="T2" fmla="*/ 2147483647 w 128"/>
                <a:gd name="T3" fmla="*/ 2147483647 h 8"/>
                <a:gd name="T4" fmla="*/ 2147483647 w 128"/>
                <a:gd name="T5" fmla="*/ 2147483647 h 8"/>
                <a:gd name="T6" fmla="*/ 2147483647 w 128"/>
                <a:gd name="T7" fmla="*/ 0 h 8"/>
                <a:gd name="T8" fmla="*/ 0 60000 65536"/>
                <a:gd name="T9" fmla="*/ 0 60000 65536"/>
                <a:gd name="T10" fmla="*/ 0 60000 65536"/>
                <a:gd name="T11" fmla="*/ 0 60000 65536"/>
                <a:gd name="T12" fmla="*/ 0 w 128"/>
                <a:gd name="T13" fmla="*/ 0 h 8"/>
                <a:gd name="T14" fmla="*/ 128 w 128"/>
                <a:gd name="T15" fmla="*/ 8 h 8"/>
              </a:gdLst>
              <a:ahLst/>
              <a:cxnLst>
                <a:cxn ang="T8">
                  <a:pos x="T0" y="T1"/>
                </a:cxn>
                <a:cxn ang="T9">
                  <a:pos x="T2" y="T3"/>
                </a:cxn>
                <a:cxn ang="T10">
                  <a:pos x="T4" y="T5"/>
                </a:cxn>
                <a:cxn ang="T11">
                  <a:pos x="T6" y="T7"/>
                </a:cxn>
              </a:cxnLst>
              <a:rect l="T12" t="T13" r="T14" b="T15"/>
              <a:pathLst>
                <a:path w="128" h="8">
                  <a:moveTo>
                    <a:pt x="0" y="8"/>
                  </a:moveTo>
                  <a:lnTo>
                    <a:pt x="22" y="6"/>
                  </a:lnTo>
                  <a:lnTo>
                    <a:pt x="108" y="4"/>
                  </a:lnTo>
                  <a:lnTo>
                    <a:pt x="128" y="0"/>
                  </a:lnTo>
                </a:path>
              </a:pathLst>
            </a:custGeom>
            <a:noFill/>
            <a:ln w="3175">
              <a:solidFill>
                <a:srgbClr val="1B027D"/>
              </a:solidFill>
              <a:round/>
              <a:headEnd/>
              <a:tailEnd/>
            </a:ln>
          </p:spPr>
          <p:txBody>
            <a:bodyPr/>
            <a:lstStyle/>
            <a:p>
              <a:endParaRPr lang="en-US"/>
            </a:p>
          </p:txBody>
        </p:sp>
        <p:sp>
          <p:nvSpPr>
            <p:cNvPr id="55441" name="Freeform 142"/>
            <p:cNvSpPr>
              <a:spLocks noChangeAspect="1"/>
            </p:cNvSpPr>
            <p:nvPr/>
          </p:nvSpPr>
          <p:spPr bwMode="auto">
            <a:xfrm>
              <a:off x="1409700" y="1897063"/>
              <a:ext cx="115888" cy="9525"/>
            </a:xfrm>
            <a:custGeom>
              <a:avLst/>
              <a:gdLst>
                <a:gd name="T0" fmla="*/ 0 w 88"/>
                <a:gd name="T1" fmla="*/ 2147483647 h 8"/>
                <a:gd name="T2" fmla="*/ 2147483647 w 88"/>
                <a:gd name="T3" fmla="*/ 2147483647 h 8"/>
                <a:gd name="T4" fmla="*/ 2147483647 w 88"/>
                <a:gd name="T5" fmla="*/ 2147483647 h 8"/>
                <a:gd name="T6" fmla="*/ 2147483647 w 88"/>
                <a:gd name="T7" fmla="*/ 0 h 8"/>
                <a:gd name="T8" fmla="*/ 0 60000 65536"/>
                <a:gd name="T9" fmla="*/ 0 60000 65536"/>
                <a:gd name="T10" fmla="*/ 0 60000 65536"/>
                <a:gd name="T11" fmla="*/ 0 60000 65536"/>
                <a:gd name="T12" fmla="*/ 0 w 88"/>
                <a:gd name="T13" fmla="*/ 0 h 8"/>
                <a:gd name="T14" fmla="*/ 88 w 88"/>
                <a:gd name="T15" fmla="*/ 8 h 8"/>
              </a:gdLst>
              <a:ahLst/>
              <a:cxnLst>
                <a:cxn ang="T8">
                  <a:pos x="T0" y="T1"/>
                </a:cxn>
                <a:cxn ang="T9">
                  <a:pos x="T2" y="T3"/>
                </a:cxn>
                <a:cxn ang="T10">
                  <a:pos x="T4" y="T5"/>
                </a:cxn>
                <a:cxn ang="T11">
                  <a:pos x="T6" y="T7"/>
                </a:cxn>
              </a:cxnLst>
              <a:rect l="T12" t="T13" r="T14" b="T15"/>
              <a:pathLst>
                <a:path w="88" h="8">
                  <a:moveTo>
                    <a:pt x="0" y="8"/>
                  </a:moveTo>
                  <a:lnTo>
                    <a:pt x="14" y="4"/>
                  </a:lnTo>
                  <a:lnTo>
                    <a:pt x="80" y="4"/>
                  </a:lnTo>
                  <a:lnTo>
                    <a:pt x="88" y="0"/>
                  </a:lnTo>
                </a:path>
              </a:pathLst>
            </a:custGeom>
            <a:noFill/>
            <a:ln w="3175">
              <a:solidFill>
                <a:srgbClr val="1B027D"/>
              </a:solidFill>
              <a:round/>
              <a:headEnd/>
              <a:tailEnd/>
            </a:ln>
          </p:spPr>
          <p:txBody>
            <a:bodyPr/>
            <a:lstStyle/>
            <a:p>
              <a:endParaRPr lang="en-US"/>
            </a:p>
          </p:txBody>
        </p:sp>
        <p:sp>
          <p:nvSpPr>
            <p:cNvPr id="55442" name="Freeform 143"/>
            <p:cNvSpPr>
              <a:spLocks noChangeAspect="1"/>
            </p:cNvSpPr>
            <p:nvPr/>
          </p:nvSpPr>
          <p:spPr bwMode="auto">
            <a:xfrm>
              <a:off x="1382713" y="1884363"/>
              <a:ext cx="169862" cy="7937"/>
            </a:xfrm>
            <a:custGeom>
              <a:avLst/>
              <a:gdLst>
                <a:gd name="T0" fmla="*/ 0 w 128"/>
                <a:gd name="T1" fmla="*/ 2147483647 h 6"/>
                <a:gd name="T2" fmla="*/ 2147483647 w 128"/>
                <a:gd name="T3" fmla="*/ 2147483647 h 6"/>
                <a:gd name="T4" fmla="*/ 2147483647 w 128"/>
                <a:gd name="T5" fmla="*/ 2147483647 h 6"/>
                <a:gd name="T6" fmla="*/ 2147483647 w 128"/>
                <a:gd name="T7" fmla="*/ 0 h 6"/>
                <a:gd name="T8" fmla="*/ 0 60000 65536"/>
                <a:gd name="T9" fmla="*/ 0 60000 65536"/>
                <a:gd name="T10" fmla="*/ 0 60000 65536"/>
                <a:gd name="T11" fmla="*/ 0 60000 65536"/>
                <a:gd name="T12" fmla="*/ 0 w 128"/>
                <a:gd name="T13" fmla="*/ 0 h 6"/>
                <a:gd name="T14" fmla="*/ 128 w 128"/>
                <a:gd name="T15" fmla="*/ 6 h 6"/>
              </a:gdLst>
              <a:ahLst/>
              <a:cxnLst>
                <a:cxn ang="T8">
                  <a:pos x="T0" y="T1"/>
                </a:cxn>
                <a:cxn ang="T9">
                  <a:pos x="T2" y="T3"/>
                </a:cxn>
                <a:cxn ang="T10">
                  <a:pos x="T4" y="T5"/>
                </a:cxn>
                <a:cxn ang="T11">
                  <a:pos x="T6" y="T7"/>
                </a:cxn>
              </a:cxnLst>
              <a:rect l="T12" t="T13" r="T14" b="T15"/>
              <a:pathLst>
                <a:path w="128" h="6">
                  <a:moveTo>
                    <a:pt x="0" y="6"/>
                  </a:moveTo>
                  <a:lnTo>
                    <a:pt x="22" y="4"/>
                  </a:lnTo>
                  <a:lnTo>
                    <a:pt x="108" y="2"/>
                  </a:lnTo>
                  <a:lnTo>
                    <a:pt x="128" y="0"/>
                  </a:lnTo>
                </a:path>
              </a:pathLst>
            </a:custGeom>
            <a:noFill/>
            <a:ln w="3175">
              <a:solidFill>
                <a:srgbClr val="1B027D"/>
              </a:solidFill>
              <a:round/>
              <a:headEnd/>
              <a:tailEnd/>
            </a:ln>
          </p:spPr>
          <p:txBody>
            <a:bodyPr/>
            <a:lstStyle/>
            <a:p>
              <a:endParaRPr lang="en-US"/>
            </a:p>
          </p:txBody>
        </p:sp>
        <p:sp>
          <p:nvSpPr>
            <p:cNvPr id="55443" name="Freeform 144"/>
            <p:cNvSpPr>
              <a:spLocks noChangeAspect="1"/>
            </p:cNvSpPr>
            <p:nvPr/>
          </p:nvSpPr>
          <p:spPr bwMode="auto">
            <a:xfrm>
              <a:off x="1409700" y="1870075"/>
              <a:ext cx="115888" cy="9525"/>
            </a:xfrm>
            <a:custGeom>
              <a:avLst/>
              <a:gdLst>
                <a:gd name="T0" fmla="*/ 0 w 88"/>
                <a:gd name="T1" fmla="*/ 2147483647 h 8"/>
                <a:gd name="T2" fmla="*/ 2147483647 w 88"/>
                <a:gd name="T3" fmla="*/ 2147483647 h 8"/>
                <a:gd name="T4" fmla="*/ 2147483647 w 88"/>
                <a:gd name="T5" fmla="*/ 2147483647 h 8"/>
                <a:gd name="T6" fmla="*/ 2147483647 w 88"/>
                <a:gd name="T7" fmla="*/ 0 h 8"/>
                <a:gd name="T8" fmla="*/ 0 60000 65536"/>
                <a:gd name="T9" fmla="*/ 0 60000 65536"/>
                <a:gd name="T10" fmla="*/ 0 60000 65536"/>
                <a:gd name="T11" fmla="*/ 0 60000 65536"/>
                <a:gd name="T12" fmla="*/ 0 w 88"/>
                <a:gd name="T13" fmla="*/ 0 h 8"/>
                <a:gd name="T14" fmla="*/ 88 w 88"/>
                <a:gd name="T15" fmla="*/ 8 h 8"/>
              </a:gdLst>
              <a:ahLst/>
              <a:cxnLst>
                <a:cxn ang="T8">
                  <a:pos x="T0" y="T1"/>
                </a:cxn>
                <a:cxn ang="T9">
                  <a:pos x="T2" y="T3"/>
                </a:cxn>
                <a:cxn ang="T10">
                  <a:pos x="T4" y="T5"/>
                </a:cxn>
                <a:cxn ang="T11">
                  <a:pos x="T6" y="T7"/>
                </a:cxn>
              </a:cxnLst>
              <a:rect l="T12" t="T13" r="T14" b="T15"/>
              <a:pathLst>
                <a:path w="88" h="8">
                  <a:moveTo>
                    <a:pt x="0" y="8"/>
                  </a:moveTo>
                  <a:lnTo>
                    <a:pt x="14" y="6"/>
                  </a:lnTo>
                  <a:lnTo>
                    <a:pt x="80" y="4"/>
                  </a:lnTo>
                  <a:lnTo>
                    <a:pt x="88" y="0"/>
                  </a:lnTo>
                </a:path>
              </a:pathLst>
            </a:custGeom>
            <a:noFill/>
            <a:ln w="3175">
              <a:solidFill>
                <a:srgbClr val="1B027D"/>
              </a:solidFill>
              <a:round/>
              <a:headEnd/>
              <a:tailEnd/>
            </a:ln>
          </p:spPr>
          <p:txBody>
            <a:bodyPr/>
            <a:lstStyle/>
            <a:p>
              <a:endParaRPr lang="en-US"/>
            </a:p>
          </p:txBody>
        </p:sp>
        <p:pic>
          <p:nvPicPr>
            <p:cNvPr id="55444" name="Picture 145"/>
            <p:cNvPicPr>
              <a:picLocks noChangeAspect="1" noChangeArrowheads="1"/>
            </p:cNvPicPr>
            <p:nvPr/>
          </p:nvPicPr>
          <p:blipFill>
            <a:blip r:embed="rId9" cstate="print"/>
            <a:srcRect/>
            <a:stretch>
              <a:fillRect/>
            </a:stretch>
          </p:blipFill>
          <p:spPr bwMode="auto">
            <a:xfrm>
              <a:off x="4600575" y="1973263"/>
              <a:ext cx="252413" cy="65087"/>
            </a:xfrm>
            <a:prstGeom prst="rect">
              <a:avLst/>
            </a:prstGeom>
            <a:noFill/>
            <a:ln w="9525">
              <a:noFill/>
              <a:miter lim="800000"/>
              <a:headEnd/>
              <a:tailEnd/>
            </a:ln>
          </p:spPr>
        </p:pic>
        <p:sp>
          <p:nvSpPr>
            <p:cNvPr id="55445" name="Rectangle 146"/>
            <p:cNvSpPr>
              <a:spLocks noChangeAspect="1" noChangeArrowheads="1"/>
            </p:cNvSpPr>
            <p:nvPr/>
          </p:nvSpPr>
          <p:spPr bwMode="auto">
            <a:xfrm>
              <a:off x="4616450" y="1982788"/>
              <a:ext cx="225425" cy="41275"/>
            </a:xfrm>
            <a:prstGeom prst="rect">
              <a:avLst/>
            </a:prstGeom>
            <a:noFill/>
            <a:ln w="6350">
              <a:solidFill>
                <a:srgbClr val="5EB128"/>
              </a:solidFill>
              <a:miter lim="800000"/>
              <a:headEnd/>
              <a:tailEnd/>
            </a:ln>
          </p:spPr>
          <p:txBody>
            <a:bodyPr/>
            <a:lstStyle/>
            <a:p>
              <a:endParaRPr lang="en-US"/>
            </a:p>
          </p:txBody>
        </p:sp>
        <p:sp>
          <p:nvSpPr>
            <p:cNvPr id="55446" name="Rectangle 147"/>
            <p:cNvSpPr>
              <a:spLocks noChangeAspect="1" noChangeArrowheads="1"/>
            </p:cNvSpPr>
            <p:nvPr/>
          </p:nvSpPr>
          <p:spPr bwMode="auto">
            <a:xfrm>
              <a:off x="4660900" y="1554163"/>
              <a:ext cx="147638" cy="338137"/>
            </a:xfrm>
            <a:prstGeom prst="rect">
              <a:avLst/>
            </a:prstGeom>
            <a:solidFill>
              <a:srgbClr val="90938D"/>
            </a:solidFill>
            <a:ln w="9525">
              <a:noFill/>
              <a:miter lim="800000"/>
              <a:headEnd/>
              <a:tailEnd/>
            </a:ln>
          </p:spPr>
          <p:txBody>
            <a:bodyPr/>
            <a:lstStyle/>
            <a:p>
              <a:endParaRPr lang="en-US"/>
            </a:p>
          </p:txBody>
        </p:sp>
        <p:sp>
          <p:nvSpPr>
            <p:cNvPr id="55447" name="Rectangle 148"/>
            <p:cNvSpPr>
              <a:spLocks noChangeAspect="1" noChangeArrowheads="1"/>
            </p:cNvSpPr>
            <p:nvPr/>
          </p:nvSpPr>
          <p:spPr bwMode="auto">
            <a:xfrm>
              <a:off x="4660900" y="1554163"/>
              <a:ext cx="147638" cy="338137"/>
            </a:xfrm>
            <a:prstGeom prst="rect">
              <a:avLst/>
            </a:prstGeom>
            <a:noFill/>
            <a:ln w="3175">
              <a:solidFill>
                <a:srgbClr val="000000"/>
              </a:solidFill>
              <a:miter lim="800000"/>
              <a:headEnd/>
              <a:tailEnd/>
            </a:ln>
          </p:spPr>
          <p:txBody>
            <a:bodyPr/>
            <a:lstStyle/>
            <a:p>
              <a:endParaRPr lang="en-US"/>
            </a:p>
          </p:txBody>
        </p:sp>
        <p:sp>
          <p:nvSpPr>
            <p:cNvPr id="55448" name="Freeform 149"/>
            <p:cNvSpPr>
              <a:spLocks noChangeAspect="1"/>
            </p:cNvSpPr>
            <p:nvPr/>
          </p:nvSpPr>
          <p:spPr bwMode="auto">
            <a:xfrm>
              <a:off x="1181100" y="2020888"/>
              <a:ext cx="68263" cy="20637"/>
            </a:xfrm>
            <a:custGeom>
              <a:avLst/>
              <a:gdLst>
                <a:gd name="T0" fmla="*/ 0 w 50"/>
                <a:gd name="T1" fmla="*/ 0 h 16"/>
                <a:gd name="T2" fmla="*/ 2147483647 w 50"/>
                <a:gd name="T3" fmla="*/ 2147483647 h 16"/>
                <a:gd name="T4" fmla="*/ 2147483647 w 50"/>
                <a:gd name="T5" fmla="*/ 2147483647 h 16"/>
                <a:gd name="T6" fmla="*/ 2147483647 w 50"/>
                <a:gd name="T7" fmla="*/ 2147483647 h 16"/>
                <a:gd name="T8" fmla="*/ 2147483647 w 50"/>
                <a:gd name="T9" fmla="*/ 2147483647 h 16"/>
                <a:gd name="T10" fmla="*/ 2147483647 w 50"/>
                <a:gd name="T11" fmla="*/ 2147483647 h 16"/>
                <a:gd name="T12" fmla="*/ 2147483647 w 50"/>
                <a:gd name="T13" fmla="*/ 2147483647 h 16"/>
                <a:gd name="T14" fmla="*/ 2147483647 w 50"/>
                <a:gd name="T15" fmla="*/ 2147483647 h 16"/>
                <a:gd name="T16" fmla="*/ 2147483647 w 50"/>
                <a:gd name="T17" fmla="*/ 0 h 16"/>
                <a:gd name="T18" fmla="*/ 0 w 50"/>
                <a:gd name="T19" fmla="*/ 0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0"/>
                <a:gd name="T31" fmla="*/ 0 h 16"/>
                <a:gd name="T32" fmla="*/ 50 w 50"/>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0" h="16">
                  <a:moveTo>
                    <a:pt x="0" y="0"/>
                  </a:moveTo>
                  <a:lnTo>
                    <a:pt x="2" y="6"/>
                  </a:lnTo>
                  <a:lnTo>
                    <a:pt x="8" y="12"/>
                  </a:lnTo>
                  <a:lnTo>
                    <a:pt x="16" y="14"/>
                  </a:lnTo>
                  <a:lnTo>
                    <a:pt x="24" y="16"/>
                  </a:lnTo>
                  <a:lnTo>
                    <a:pt x="34" y="14"/>
                  </a:lnTo>
                  <a:lnTo>
                    <a:pt x="42" y="12"/>
                  </a:lnTo>
                  <a:lnTo>
                    <a:pt x="48" y="8"/>
                  </a:lnTo>
                  <a:lnTo>
                    <a:pt x="50" y="0"/>
                  </a:lnTo>
                  <a:lnTo>
                    <a:pt x="0" y="0"/>
                  </a:lnTo>
                  <a:close/>
                </a:path>
              </a:pathLst>
            </a:custGeom>
            <a:solidFill>
              <a:srgbClr val="90938D"/>
            </a:solidFill>
            <a:ln w="3175">
              <a:solidFill>
                <a:srgbClr val="000000"/>
              </a:solidFill>
              <a:round/>
              <a:headEnd/>
              <a:tailEnd/>
            </a:ln>
          </p:spPr>
          <p:txBody>
            <a:bodyPr/>
            <a:lstStyle/>
            <a:p>
              <a:endParaRPr lang="en-US"/>
            </a:p>
          </p:txBody>
        </p:sp>
        <p:sp>
          <p:nvSpPr>
            <p:cNvPr id="55449" name="Freeform 150"/>
            <p:cNvSpPr>
              <a:spLocks noChangeAspect="1"/>
            </p:cNvSpPr>
            <p:nvPr/>
          </p:nvSpPr>
          <p:spPr bwMode="auto">
            <a:xfrm>
              <a:off x="1255713" y="2020888"/>
              <a:ext cx="66675" cy="20637"/>
            </a:xfrm>
            <a:custGeom>
              <a:avLst/>
              <a:gdLst>
                <a:gd name="T0" fmla="*/ 0 w 50"/>
                <a:gd name="T1" fmla="*/ 0 h 16"/>
                <a:gd name="T2" fmla="*/ 2147483647 w 50"/>
                <a:gd name="T3" fmla="*/ 2147483647 h 16"/>
                <a:gd name="T4" fmla="*/ 2147483647 w 50"/>
                <a:gd name="T5" fmla="*/ 2147483647 h 16"/>
                <a:gd name="T6" fmla="*/ 2147483647 w 50"/>
                <a:gd name="T7" fmla="*/ 2147483647 h 16"/>
                <a:gd name="T8" fmla="*/ 2147483647 w 50"/>
                <a:gd name="T9" fmla="*/ 2147483647 h 16"/>
                <a:gd name="T10" fmla="*/ 2147483647 w 50"/>
                <a:gd name="T11" fmla="*/ 2147483647 h 16"/>
                <a:gd name="T12" fmla="*/ 2147483647 w 50"/>
                <a:gd name="T13" fmla="*/ 2147483647 h 16"/>
                <a:gd name="T14" fmla="*/ 2147483647 w 50"/>
                <a:gd name="T15" fmla="*/ 2147483647 h 16"/>
                <a:gd name="T16" fmla="*/ 2147483647 w 50"/>
                <a:gd name="T17" fmla="*/ 0 h 16"/>
                <a:gd name="T18" fmla="*/ 0 w 50"/>
                <a:gd name="T19" fmla="*/ 0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0"/>
                <a:gd name="T31" fmla="*/ 0 h 16"/>
                <a:gd name="T32" fmla="*/ 50 w 50"/>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0" h="16">
                  <a:moveTo>
                    <a:pt x="0" y="0"/>
                  </a:moveTo>
                  <a:lnTo>
                    <a:pt x="2" y="6"/>
                  </a:lnTo>
                  <a:lnTo>
                    <a:pt x="8" y="12"/>
                  </a:lnTo>
                  <a:lnTo>
                    <a:pt x="16" y="14"/>
                  </a:lnTo>
                  <a:lnTo>
                    <a:pt x="26" y="16"/>
                  </a:lnTo>
                  <a:lnTo>
                    <a:pt x="34" y="14"/>
                  </a:lnTo>
                  <a:lnTo>
                    <a:pt x="42" y="12"/>
                  </a:lnTo>
                  <a:lnTo>
                    <a:pt x="48" y="8"/>
                  </a:lnTo>
                  <a:lnTo>
                    <a:pt x="50" y="0"/>
                  </a:lnTo>
                  <a:lnTo>
                    <a:pt x="0" y="0"/>
                  </a:lnTo>
                  <a:close/>
                </a:path>
              </a:pathLst>
            </a:custGeom>
            <a:solidFill>
              <a:srgbClr val="90938D"/>
            </a:solidFill>
            <a:ln w="3175">
              <a:solidFill>
                <a:srgbClr val="000000"/>
              </a:solidFill>
              <a:round/>
              <a:headEnd/>
              <a:tailEnd/>
            </a:ln>
          </p:spPr>
          <p:txBody>
            <a:bodyPr/>
            <a:lstStyle/>
            <a:p>
              <a:endParaRPr lang="en-US"/>
            </a:p>
          </p:txBody>
        </p:sp>
        <p:sp>
          <p:nvSpPr>
            <p:cNvPr id="55450" name="Rectangle 151"/>
            <p:cNvSpPr>
              <a:spLocks noChangeAspect="1" noChangeArrowheads="1"/>
            </p:cNvSpPr>
            <p:nvPr/>
          </p:nvSpPr>
          <p:spPr bwMode="auto">
            <a:xfrm>
              <a:off x="1157288" y="1701800"/>
              <a:ext cx="185737" cy="277813"/>
            </a:xfrm>
            <a:prstGeom prst="rect">
              <a:avLst/>
            </a:prstGeom>
            <a:solidFill>
              <a:srgbClr val="878384"/>
            </a:solidFill>
            <a:ln w="9525">
              <a:noFill/>
              <a:miter lim="800000"/>
              <a:headEnd/>
              <a:tailEnd/>
            </a:ln>
          </p:spPr>
          <p:txBody>
            <a:bodyPr/>
            <a:lstStyle/>
            <a:p>
              <a:endParaRPr lang="en-US"/>
            </a:p>
          </p:txBody>
        </p:sp>
        <p:sp>
          <p:nvSpPr>
            <p:cNvPr id="55451" name="Rectangle 152"/>
            <p:cNvSpPr>
              <a:spLocks noChangeAspect="1" noChangeArrowheads="1"/>
            </p:cNvSpPr>
            <p:nvPr/>
          </p:nvSpPr>
          <p:spPr bwMode="auto">
            <a:xfrm>
              <a:off x="1157288" y="1701800"/>
              <a:ext cx="185737" cy="277813"/>
            </a:xfrm>
            <a:prstGeom prst="rect">
              <a:avLst/>
            </a:prstGeom>
            <a:noFill/>
            <a:ln w="3175">
              <a:solidFill>
                <a:srgbClr val="1E060A"/>
              </a:solidFill>
              <a:miter lim="800000"/>
              <a:headEnd/>
              <a:tailEnd/>
            </a:ln>
          </p:spPr>
          <p:txBody>
            <a:bodyPr/>
            <a:lstStyle/>
            <a:p>
              <a:endParaRPr lang="en-US"/>
            </a:p>
          </p:txBody>
        </p:sp>
        <p:sp>
          <p:nvSpPr>
            <p:cNvPr id="55452" name="Rectangle 153"/>
            <p:cNvSpPr>
              <a:spLocks noChangeAspect="1" noChangeArrowheads="1"/>
            </p:cNvSpPr>
            <p:nvPr/>
          </p:nvSpPr>
          <p:spPr bwMode="auto">
            <a:xfrm>
              <a:off x="1277938" y="2020888"/>
              <a:ext cx="22225" cy="61912"/>
            </a:xfrm>
            <a:prstGeom prst="rect">
              <a:avLst/>
            </a:prstGeom>
            <a:solidFill>
              <a:srgbClr val="D4D3D3"/>
            </a:solidFill>
            <a:ln w="9525">
              <a:noFill/>
              <a:miter lim="800000"/>
              <a:headEnd/>
              <a:tailEnd/>
            </a:ln>
          </p:spPr>
          <p:txBody>
            <a:bodyPr/>
            <a:lstStyle/>
            <a:p>
              <a:endParaRPr lang="en-US"/>
            </a:p>
          </p:txBody>
        </p:sp>
        <p:sp>
          <p:nvSpPr>
            <p:cNvPr id="55453" name="Rectangle 154"/>
            <p:cNvSpPr>
              <a:spLocks noChangeAspect="1" noChangeArrowheads="1"/>
            </p:cNvSpPr>
            <p:nvPr/>
          </p:nvSpPr>
          <p:spPr bwMode="auto">
            <a:xfrm>
              <a:off x="1277938" y="2020888"/>
              <a:ext cx="22225" cy="61912"/>
            </a:xfrm>
            <a:prstGeom prst="rect">
              <a:avLst/>
            </a:prstGeom>
            <a:noFill/>
            <a:ln w="3175">
              <a:solidFill>
                <a:srgbClr val="1E060A"/>
              </a:solidFill>
              <a:miter lim="800000"/>
              <a:headEnd/>
              <a:tailEnd/>
            </a:ln>
          </p:spPr>
          <p:txBody>
            <a:bodyPr/>
            <a:lstStyle/>
            <a:p>
              <a:endParaRPr lang="en-US"/>
            </a:p>
          </p:txBody>
        </p:sp>
        <p:sp>
          <p:nvSpPr>
            <p:cNvPr id="55454" name="Rectangle 155"/>
            <p:cNvSpPr>
              <a:spLocks noChangeAspect="1" noChangeArrowheads="1"/>
            </p:cNvSpPr>
            <p:nvPr/>
          </p:nvSpPr>
          <p:spPr bwMode="auto">
            <a:xfrm>
              <a:off x="1203325" y="2020888"/>
              <a:ext cx="22225" cy="61912"/>
            </a:xfrm>
            <a:prstGeom prst="rect">
              <a:avLst/>
            </a:prstGeom>
            <a:solidFill>
              <a:srgbClr val="D4D3D3"/>
            </a:solidFill>
            <a:ln w="9525">
              <a:noFill/>
              <a:miter lim="800000"/>
              <a:headEnd/>
              <a:tailEnd/>
            </a:ln>
          </p:spPr>
          <p:txBody>
            <a:bodyPr/>
            <a:lstStyle/>
            <a:p>
              <a:endParaRPr lang="en-US"/>
            </a:p>
          </p:txBody>
        </p:sp>
        <p:sp>
          <p:nvSpPr>
            <p:cNvPr id="55455" name="Rectangle 156"/>
            <p:cNvSpPr>
              <a:spLocks noChangeAspect="1" noChangeArrowheads="1"/>
            </p:cNvSpPr>
            <p:nvPr/>
          </p:nvSpPr>
          <p:spPr bwMode="auto">
            <a:xfrm>
              <a:off x="1203325" y="2020888"/>
              <a:ext cx="22225" cy="61912"/>
            </a:xfrm>
            <a:prstGeom prst="rect">
              <a:avLst/>
            </a:prstGeom>
            <a:noFill/>
            <a:ln w="3175">
              <a:solidFill>
                <a:srgbClr val="1E060A"/>
              </a:solidFill>
              <a:miter lim="800000"/>
              <a:headEnd/>
              <a:tailEnd/>
            </a:ln>
          </p:spPr>
          <p:txBody>
            <a:bodyPr/>
            <a:lstStyle/>
            <a:p>
              <a:endParaRPr lang="en-US"/>
            </a:p>
          </p:txBody>
        </p:sp>
        <p:sp>
          <p:nvSpPr>
            <p:cNvPr id="55456" name="Rectangle 157"/>
            <p:cNvSpPr>
              <a:spLocks noChangeAspect="1" noChangeArrowheads="1"/>
            </p:cNvSpPr>
            <p:nvPr/>
          </p:nvSpPr>
          <p:spPr bwMode="auto">
            <a:xfrm>
              <a:off x="1179513" y="1554163"/>
              <a:ext cx="144462" cy="338137"/>
            </a:xfrm>
            <a:prstGeom prst="rect">
              <a:avLst/>
            </a:prstGeom>
            <a:solidFill>
              <a:srgbClr val="90938D"/>
            </a:solidFill>
            <a:ln w="9525">
              <a:noFill/>
              <a:miter lim="800000"/>
              <a:headEnd/>
              <a:tailEnd/>
            </a:ln>
          </p:spPr>
          <p:txBody>
            <a:bodyPr/>
            <a:lstStyle/>
            <a:p>
              <a:endParaRPr lang="en-US"/>
            </a:p>
          </p:txBody>
        </p:sp>
        <p:sp>
          <p:nvSpPr>
            <p:cNvPr id="55457" name="Rectangle 158"/>
            <p:cNvSpPr>
              <a:spLocks noChangeAspect="1" noChangeArrowheads="1"/>
            </p:cNvSpPr>
            <p:nvPr/>
          </p:nvSpPr>
          <p:spPr bwMode="auto">
            <a:xfrm>
              <a:off x="1179513" y="1554163"/>
              <a:ext cx="144462" cy="338137"/>
            </a:xfrm>
            <a:prstGeom prst="rect">
              <a:avLst/>
            </a:prstGeom>
            <a:noFill/>
            <a:ln w="3175">
              <a:solidFill>
                <a:srgbClr val="000000"/>
              </a:solidFill>
              <a:miter lim="800000"/>
              <a:headEnd/>
              <a:tailEnd/>
            </a:ln>
          </p:spPr>
          <p:txBody>
            <a:bodyPr/>
            <a:lstStyle/>
            <a:p>
              <a:endParaRPr lang="en-US"/>
            </a:p>
          </p:txBody>
        </p:sp>
        <p:pic>
          <p:nvPicPr>
            <p:cNvPr id="55458" name="Picture 159"/>
            <p:cNvPicPr>
              <a:picLocks noChangeAspect="1" noChangeArrowheads="1"/>
            </p:cNvPicPr>
            <p:nvPr/>
          </p:nvPicPr>
          <p:blipFill>
            <a:blip r:embed="rId10" cstate="print"/>
            <a:srcRect/>
            <a:stretch>
              <a:fillRect/>
            </a:stretch>
          </p:blipFill>
          <p:spPr bwMode="auto">
            <a:xfrm>
              <a:off x="1122363" y="1970088"/>
              <a:ext cx="263525" cy="66675"/>
            </a:xfrm>
            <a:prstGeom prst="rect">
              <a:avLst/>
            </a:prstGeom>
            <a:noFill/>
            <a:ln w="9525">
              <a:noFill/>
              <a:miter lim="800000"/>
              <a:headEnd/>
              <a:tailEnd/>
            </a:ln>
          </p:spPr>
        </p:pic>
        <p:sp>
          <p:nvSpPr>
            <p:cNvPr id="55459" name="Rectangle 160"/>
            <p:cNvSpPr>
              <a:spLocks noChangeAspect="1" noChangeArrowheads="1"/>
            </p:cNvSpPr>
            <p:nvPr/>
          </p:nvSpPr>
          <p:spPr bwMode="auto">
            <a:xfrm>
              <a:off x="1139825" y="1979613"/>
              <a:ext cx="233363" cy="41275"/>
            </a:xfrm>
            <a:prstGeom prst="rect">
              <a:avLst/>
            </a:prstGeom>
            <a:noFill/>
            <a:ln w="6350">
              <a:solidFill>
                <a:srgbClr val="5EB128"/>
              </a:solidFill>
              <a:miter lim="800000"/>
              <a:headEnd/>
              <a:tailEnd/>
            </a:ln>
          </p:spPr>
          <p:txBody>
            <a:bodyPr/>
            <a:lstStyle/>
            <a:p>
              <a:endParaRPr lang="en-US"/>
            </a:p>
          </p:txBody>
        </p:sp>
        <p:pic>
          <p:nvPicPr>
            <p:cNvPr id="55460" name="Picture 161"/>
            <p:cNvPicPr>
              <a:picLocks noChangeAspect="1" noChangeArrowheads="1"/>
            </p:cNvPicPr>
            <p:nvPr/>
          </p:nvPicPr>
          <p:blipFill>
            <a:blip r:embed="rId11" cstate="print"/>
            <a:srcRect/>
            <a:stretch>
              <a:fillRect/>
            </a:stretch>
          </p:blipFill>
          <p:spPr bwMode="auto">
            <a:xfrm>
              <a:off x="5170488" y="4616450"/>
              <a:ext cx="30162" cy="74613"/>
            </a:xfrm>
            <a:prstGeom prst="rect">
              <a:avLst/>
            </a:prstGeom>
            <a:noFill/>
            <a:ln w="9525">
              <a:noFill/>
              <a:miter lim="800000"/>
              <a:headEnd/>
              <a:tailEnd/>
            </a:ln>
          </p:spPr>
        </p:pic>
        <p:sp>
          <p:nvSpPr>
            <p:cNvPr id="55461" name="Rectangle 162"/>
            <p:cNvSpPr>
              <a:spLocks noChangeAspect="1" noChangeArrowheads="1"/>
            </p:cNvSpPr>
            <p:nvPr/>
          </p:nvSpPr>
          <p:spPr bwMode="auto">
            <a:xfrm>
              <a:off x="2757488" y="1241425"/>
              <a:ext cx="461665" cy="153888"/>
            </a:xfrm>
            <a:prstGeom prst="rect">
              <a:avLst/>
            </a:prstGeom>
            <a:noFill/>
            <a:ln w="9525">
              <a:noFill/>
              <a:miter lim="800000"/>
              <a:headEnd/>
              <a:tailEnd/>
            </a:ln>
          </p:spPr>
          <p:txBody>
            <a:bodyPr wrap="none" lIns="0" tIns="0" rIns="0" bIns="0">
              <a:spAutoFit/>
            </a:bodyPr>
            <a:lstStyle/>
            <a:p>
              <a:pPr eaLnBrk="0" hangingPunct="0"/>
              <a:r>
                <a:rPr lang="en-US" sz="1000">
                  <a:solidFill>
                    <a:srgbClr val="000000"/>
                  </a:solidFill>
                  <a:latin typeface="Helvetica"/>
                </a:rPr>
                <a:t>130 mm</a:t>
              </a:r>
              <a:endParaRPr lang="en-GB" sz="1000">
                <a:latin typeface="Helvetica"/>
              </a:endParaRPr>
            </a:p>
          </p:txBody>
        </p:sp>
        <p:sp>
          <p:nvSpPr>
            <p:cNvPr id="55462" name="Line 163"/>
            <p:cNvSpPr>
              <a:spLocks noChangeAspect="1" noChangeShapeType="1"/>
            </p:cNvSpPr>
            <p:nvPr/>
          </p:nvSpPr>
          <p:spPr bwMode="auto">
            <a:xfrm flipH="1">
              <a:off x="1231900" y="1309688"/>
              <a:ext cx="1382713" cy="1587"/>
            </a:xfrm>
            <a:prstGeom prst="line">
              <a:avLst/>
            </a:prstGeom>
            <a:noFill/>
            <a:ln w="12700">
              <a:solidFill>
                <a:srgbClr val="000000"/>
              </a:solidFill>
              <a:round/>
              <a:headEnd/>
              <a:tailEnd/>
            </a:ln>
          </p:spPr>
          <p:txBody>
            <a:bodyPr/>
            <a:lstStyle/>
            <a:p>
              <a:endParaRPr lang="en-US"/>
            </a:p>
          </p:txBody>
        </p:sp>
        <p:sp>
          <p:nvSpPr>
            <p:cNvPr id="55463" name="Freeform 164"/>
            <p:cNvSpPr>
              <a:spLocks noChangeAspect="1"/>
            </p:cNvSpPr>
            <p:nvPr/>
          </p:nvSpPr>
          <p:spPr bwMode="auto">
            <a:xfrm>
              <a:off x="1141413" y="1285875"/>
              <a:ext cx="109537" cy="49213"/>
            </a:xfrm>
            <a:custGeom>
              <a:avLst/>
              <a:gdLst>
                <a:gd name="T0" fmla="*/ 2147483647 w 82"/>
                <a:gd name="T1" fmla="*/ 0 h 40"/>
                <a:gd name="T2" fmla="*/ 0 w 82"/>
                <a:gd name="T3" fmla="*/ 2147483647 h 40"/>
                <a:gd name="T4" fmla="*/ 2147483647 w 82"/>
                <a:gd name="T5" fmla="*/ 2147483647 h 40"/>
                <a:gd name="T6" fmla="*/ 2147483647 w 82"/>
                <a:gd name="T7" fmla="*/ 0 h 40"/>
                <a:gd name="T8" fmla="*/ 0 60000 65536"/>
                <a:gd name="T9" fmla="*/ 0 60000 65536"/>
                <a:gd name="T10" fmla="*/ 0 60000 65536"/>
                <a:gd name="T11" fmla="*/ 0 60000 65536"/>
                <a:gd name="T12" fmla="*/ 0 w 82"/>
                <a:gd name="T13" fmla="*/ 0 h 40"/>
                <a:gd name="T14" fmla="*/ 82 w 82"/>
                <a:gd name="T15" fmla="*/ 40 h 40"/>
              </a:gdLst>
              <a:ahLst/>
              <a:cxnLst>
                <a:cxn ang="T8">
                  <a:pos x="T0" y="T1"/>
                </a:cxn>
                <a:cxn ang="T9">
                  <a:pos x="T2" y="T3"/>
                </a:cxn>
                <a:cxn ang="T10">
                  <a:pos x="T4" y="T5"/>
                </a:cxn>
                <a:cxn ang="T11">
                  <a:pos x="T6" y="T7"/>
                </a:cxn>
              </a:cxnLst>
              <a:rect l="T12" t="T13" r="T14" b="T15"/>
              <a:pathLst>
                <a:path w="82" h="40">
                  <a:moveTo>
                    <a:pt x="82" y="0"/>
                  </a:moveTo>
                  <a:lnTo>
                    <a:pt x="0" y="22"/>
                  </a:lnTo>
                  <a:lnTo>
                    <a:pt x="82" y="40"/>
                  </a:lnTo>
                  <a:lnTo>
                    <a:pt x="82" y="0"/>
                  </a:lnTo>
                  <a:close/>
                </a:path>
              </a:pathLst>
            </a:custGeom>
            <a:solidFill>
              <a:srgbClr val="000000"/>
            </a:solidFill>
            <a:ln w="9525">
              <a:noFill/>
              <a:round/>
              <a:headEnd/>
              <a:tailEnd/>
            </a:ln>
          </p:spPr>
          <p:txBody>
            <a:bodyPr/>
            <a:lstStyle/>
            <a:p>
              <a:endParaRPr lang="en-US"/>
            </a:p>
          </p:txBody>
        </p:sp>
        <p:sp>
          <p:nvSpPr>
            <p:cNvPr id="55464" name="Freeform 165"/>
            <p:cNvSpPr>
              <a:spLocks noChangeAspect="1"/>
            </p:cNvSpPr>
            <p:nvPr/>
          </p:nvSpPr>
          <p:spPr bwMode="auto">
            <a:xfrm>
              <a:off x="4725988" y="1282700"/>
              <a:ext cx="109537" cy="49213"/>
            </a:xfrm>
            <a:custGeom>
              <a:avLst/>
              <a:gdLst>
                <a:gd name="T0" fmla="*/ 0 w 82"/>
                <a:gd name="T1" fmla="*/ 2147483647 h 40"/>
                <a:gd name="T2" fmla="*/ 2147483647 w 82"/>
                <a:gd name="T3" fmla="*/ 2147483647 h 40"/>
                <a:gd name="T4" fmla="*/ 0 w 82"/>
                <a:gd name="T5" fmla="*/ 0 h 40"/>
                <a:gd name="T6" fmla="*/ 0 w 82"/>
                <a:gd name="T7" fmla="*/ 2147483647 h 40"/>
                <a:gd name="T8" fmla="*/ 0 60000 65536"/>
                <a:gd name="T9" fmla="*/ 0 60000 65536"/>
                <a:gd name="T10" fmla="*/ 0 60000 65536"/>
                <a:gd name="T11" fmla="*/ 0 60000 65536"/>
                <a:gd name="T12" fmla="*/ 0 w 82"/>
                <a:gd name="T13" fmla="*/ 0 h 40"/>
                <a:gd name="T14" fmla="*/ 82 w 82"/>
                <a:gd name="T15" fmla="*/ 40 h 40"/>
              </a:gdLst>
              <a:ahLst/>
              <a:cxnLst>
                <a:cxn ang="T8">
                  <a:pos x="T0" y="T1"/>
                </a:cxn>
                <a:cxn ang="T9">
                  <a:pos x="T2" y="T3"/>
                </a:cxn>
                <a:cxn ang="T10">
                  <a:pos x="T4" y="T5"/>
                </a:cxn>
                <a:cxn ang="T11">
                  <a:pos x="T6" y="T7"/>
                </a:cxn>
              </a:cxnLst>
              <a:rect l="T12" t="T13" r="T14" b="T15"/>
              <a:pathLst>
                <a:path w="82" h="40">
                  <a:moveTo>
                    <a:pt x="0" y="40"/>
                  </a:moveTo>
                  <a:lnTo>
                    <a:pt x="82" y="22"/>
                  </a:lnTo>
                  <a:lnTo>
                    <a:pt x="0" y="0"/>
                  </a:lnTo>
                  <a:lnTo>
                    <a:pt x="0" y="40"/>
                  </a:lnTo>
                  <a:close/>
                </a:path>
              </a:pathLst>
            </a:custGeom>
            <a:solidFill>
              <a:srgbClr val="000000"/>
            </a:solidFill>
            <a:ln w="9525">
              <a:noFill/>
              <a:round/>
              <a:headEnd/>
              <a:tailEnd/>
            </a:ln>
          </p:spPr>
          <p:txBody>
            <a:bodyPr/>
            <a:lstStyle/>
            <a:p>
              <a:endParaRPr lang="en-US"/>
            </a:p>
          </p:txBody>
        </p:sp>
        <p:sp>
          <p:nvSpPr>
            <p:cNvPr id="55465" name="Line 166"/>
            <p:cNvSpPr>
              <a:spLocks noChangeAspect="1" noChangeShapeType="1"/>
            </p:cNvSpPr>
            <p:nvPr/>
          </p:nvSpPr>
          <p:spPr bwMode="auto">
            <a:xfrm>
              <a:off x="3408363" y="1309688"/>
              <a:ext cx="1336675" cy="1587"/>
            </a:xfrm>
            <a:prstGeom prst="line">
              <a:avLst/>
            </a:prstGeom>
            <a:noFill/>
            <a:ln w="12700">
              <a:solidFill>
                <a:srgbClr val="000000"/>
              </a:solidFill>
              <a:round/>
              <a:headEnd/>
              <a:tailEnd/>
            </a:ln>
          </p:spPr>
          <p:txBody>
            <a:bodyPr/>
            <a:lstStyle/>
            <a:p>
              <a:endParaRPr lang="en-US"/>
            </a:p>
          </p:txBody>
        </p:sp>
        <p:pic>
          <p:nvPicPr>
            <p:cNvPr id="55466" name="Picture 167"/>
            <p:cNvPicPr>
              <a:picLocks noChangeAspect="1" noChangeArrowheads="1"/>
            </p:cNvPicPr>
            <p:nvPr/>
          </p:nvPicPr>
          <p:blipFill>
            <a:blip r:embed="rId12" cstate="print"/>
            <a:srcRect/>
            <a:stretch>
              <a:fillRect/>
            </a:stretch>
          </p:blipFill>
          <p:spPr bwMode="auto">
            <a:xfrm>
              <a:off x="1214438" y="1924050"/>
              <a:ext cx="30162" cy="28575"/>
            </a:xfrm>
            <a:prstGeom prst="rect">
              <a:avLst/>
            </a:prstGeom>
            <a:noFill/>
            <a:ln w="9525">
              <a:noFill/>
              <a:miter lim="800000"/>
              <a:headEnd/>
              <a:tailEnd/>
            </a:ln>
          </p:spPr>
        </p:pic>
        <p:pic>
          <p:nvPicPr>
            <p:cNvPr id="55467" name="Picture 168"/>
            <p:cNvPicPr>
              <a:picLocks noChangeAspect="1" noChangeArrowheads="1"/>
            </p:cNvPicPr>
            <p:nvPr/>
          </p:nvPicPr>
          <p:blipFill>
            <a:blip r:embed="rId13" cstate="print"/>
            <a:srcRect/>
            <a:stretch>
              <a:fillRect/>
            </a:stretch>
          </p:blipFill>
          <p:spPr bwMode="auto">
            <a:xfrm>
              <a:off x="4819650" y="1204913"/>
              <a:ext cx="23813" cy="209550"/>
            </a:xfrm>
            <a:prstGeom prst="rect">
              <a:avLst/>
            </a:prstGeom>
            <a:noFill/>
            <a:ln w="9525">
              <a:noFill/>
              <a:miter lim="800000"/>
              <a:headEnd/>
              <a:tailEnd/>
            </a:ln>
          </p:spPr>
        </p:pic>
        <p:sp>
          <p:nvSpPr>
            <p:cNvPr id="55468" name="Line 169"/>
            <p:cNvSpPr>
              <a:spLocks noChangeAspect="1" noChangeShapeType="1"/>
            </p:cNvSpPr>
            <p:nvPr/>
          </p:nvSpPr>
          <p:spPr bwMode="auto">
            <a:xfrm flipV="1">
              <a:off x="4835525" y="1214438"/>
              <a:ext cx="0" cy="184150"/>
            </a:xfrm>
            <a:prstGeom prst="line">
              <a:avLst/>
            </a:prstGeom>
            <a:noFill/>
            <a:ln w="6350">
              <a:solidFill>
                <a:srgbClr val="000000"/>
              </a:solidFill>
              <a:round/>
              <a:headEnd/>
              <a:tailEnd/>
            </a:ln>
          </p:spPr>
          <p:txBody>
            <a:bodyPr/>
            <a:lstStyle/>
            <a:p>
              <a:endParaRPr lang="en-US"/>
            </a:p>
          </p:txBody>
        </p:sp>
        <p:pic>
          <p:nvPicPr>
            <p:cNvPr id="55469" name="Picture 170"/>
            <p:cNvPicPr>
              <a:picLocks noChangeAspect="1" noChangeArrowheads="1"/>
            </p:cNvPicPr>
            <p:nvPr/>
          </p:nvPicPr>
          <p:blipFill>
            <a:blip r:embed="rId14" cstate="print"/>
            <a:srcRect/>
            <a:stretch>
              <a:fillRect/>
            </a:stretch>
          </p:blipFill>
          <p:spPr bwMode="auto">
            <a:xfrm>
              <a:off x="1131888" y="1192213"/>
              <a:ext cx="23812" cy="233362"/>
            </a:xfrm>
            <a:prstGeom prst="rect">
              <a:avLst/>
            </a:prstGeom>
            <a:noFill/>
            <a:ln w="9525">
              <a:noFill/>
              <a:miter lim="800000"/>
              <a:headEnd/>
              <a:tailEnd/>
            </a:ln>
          </p:spPr>
        </p:pic>
        <p:sp>
          <p:nvSpPr>
            <p:cNvPr id="55470" name="Line 171"/>
            <p:cNvSpPr>
              <a:spLocks noChangeAspect="1" noChangeShapeType="1"/>
            </p:cNvSpPr>
            <p:nvPr/>
          </p:nvSpPr>
          <p:spPr bwMode="auto">
            <a:xfrm>
              <a:off x="1147763" y="1204913"/>
              <a:ext cx="1587" cy="204787"/>
            </a:xfrm>
            <a:prstGeom prst="line">
              <a:avLst/>
            </a:prstGeom>
            <a:noFill/>
            <a:ln w="6350">
              <a:solidFill>
                <a:srgbClr val="000000"/>
              </a:solidFill>
              <a:round/>
              <a:headEnd/>
              <a:tailEnd/>
            </a:ln>
          </p:spPr>
          <p:txBody>
            <a:bodyPr/>
            <a:lstStyle/>
            <a:p>
              <a:endParaRPr lang="en-US"/>
            </a:p>
          </p:txBody>
        </p:sp>
        <p:sp>
          <p:nvSpPr>
            <p:cNvPr id="55471" name="Freeform 172"/>
            <p:cNvSpPr>
              <a:spLocks noChangeAspect="1"/>
            </p:cNvSpPr>
            <p:nvPr/>
          </p:nvSpPr>
          <p:spPr bwMode="auto">
            <a:xfrm>
              <a:off x="3975100" y="965200"/>
              <a:ext cx="685800" cy="638175"/>
            </a:xfrm>
            <a:custGeom>
              <a:avLst/>
              <a:gdLst>
                <a:gd name="T0" fmla="*/ 2147483647 w 518"/>
                <a:gd name="T1" fmla="*/ 2147483647 h 522"/>
                <a:gd name="T2" fmla="*/ 2147483647 w 518"/>
                <a:gd name="T3" fmla="*/ 2147483647 h 522"/>
                <a:gd name="T4" fmla="*/ 2147483647 w 518"/>
                <a:gd name="T5" fmla="*/ 2147483647 h 522"/>
                <a:gd name="T6" fmla="*/ 2147483647 w 518"/>
                <a:gd name="T7" fmla="*/ 2147483647 h 522"/>
                <a:gd name="T8" fmla="*/ 2147483647 w 518"/>
                <a:gd name="T9" fmla="*/ 2147483647 h 522"/>
                <a:gd name="T10" fmla="*/ 2147483647 w 518"/>
                <a:gd name="T11" fmla="*/ 2147483647 h 522"/>
                <a:gd name="T12" fmla="*/ 2147483647 w 518"/>
                <a:gd name="T13" fmla="*/ 2147483647 h 522"/>
                <a:gd name="T14" fmla="*/ 2147483647 w 518"/>
                <a:gd name="T15" fmla="*/ 2147483647 h 522"/>
                <a:gd name="T16" fmla="*/ 2147483647 w 518"/>
                <a:gd name="T17" fmla="*/ 2147483647 h 522"/>
                <a:gd name="T18" fmla="*/ 2147483647 w 518"/>
                <a:gd name="T19" fmla="*/ 2147483647 h 522"/>
                <a:gd name="T20" fmla="*/ 2147483647 w 518"/>
                <a:gd name="T21" fmla="*/ 2147483647 h 522"/>
                <a:gd name="T22" fmla="*/ 2147483647 w 518"/>
                <a:gd name="T23" fmla="*/ 2147483647 h 522"/>
                <a:gd name="T24" fmla="*/ 2147483647 w 518"/>
                <a:gd name="T25" fmla="*/ 2147483647 h 522"/>
                <a:gd name="T26" fmla="*/ 2147483647 w 518"/>
                <a:gd name="T27" fmla="*/ 2147483647 h 522"/>
                <a:gd name="T28" fmla="*/ 2147483647 w 518"/>
                <a:gd name="T29" fmla="*/ 2147483647 h 522"/>
                <a:gd name="T30" fmla="*/ 2147483647 w 518"/>
                <a:gd name="T31" fmla="*/ 2147483647 h 522"/>
                <a:gd name="T32" fmla="*/ 2147483647 w 518"/>
                <a:gd name="T33" fmla="*/ 2147483647 h 522"/>
                <a:gd name="T34" fmla="*/ 2147483647 w 518"/>
                <a:gd name="T35" fmla="*/ 2147483647 h 522"/>
                <a:gd name="T36" fmla="*/ 2147483647 w 518"/>
                <a:gd name="T37" fmla="*/ 2147483647 h 522"/>
                <a:gd name="T38" fmla="*/ 2147483647 w 518"/>
                <a:gd name="T39" fmla="*/ 2147483647 h 522"/>
                <a:gd name="T40" fmla="*/ 2147483647 w 518"/>
                <a:gd name="T41" fmla="*/ 2147483647 h 522"/>
                <a:gd name="T42" fmla="*/ 2147483647 w 518"/>
                <a:gd name="T43" fmla="*/ 2147483647 h 522"/>
                <a:gd name="T44" fmla="*/ 0 w 518"/>
                <a:gd name="T45" fmla="*/ 2147483647 h 522"/>
                <a:gd name="T46" fmla="*/ 0 w 518"/>
                <a:gd name="T47" fmla="*/ 0 h 52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18"/>
                <a:gd name="T73" fmla="*/ 0 h 522"/>
                <a:gd name="T74" fmla="*/ 518 w 518"/>
                <a:gd name="T75" fmla="*/ 522 h 52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18" h="522">
                  <a:moveTo>
                    <a:pt x="518" y="522"/>
                  </a:moveTo>
                  <a:lnTo>
                    <a:pt x="496" y="520"/>
                  </a:lnTo>
                  <a:lnTo>
                    <a:pt x="472" y="518"/>
                  </a:lnTo>
                  <a:lnTo>
                    <a:pt x="444" y="512"/>
                  </a:lnTo>
                  <a:lnTo>
                    <a:pt x="416" y="504"/>
                  </a:lnTo>
                  <a:lnTo>
                    <a:pt x="354" y="484"/>
                  </a:lnTo>
                  <a:lnTo>
                    <a:pt x="292" y="460"/>
                  </a:lnTo>
                  <a:lnTo>
                    <a:pt x="232" y="432"/>
                  </a:lnTo>
                  <a:lnTo>
                    <a:pt x="176" y="404"/>
                  </a:lnTo>
                  <a:lnTo>
                    <a:pt x="152" y="388"/>
                  </a:lnTo>
                  <a:lnTo>
                    <a:pt x="130" y="374"/>
                  </a:lnTo>
                  <a:lnTo>
                    <a:pt x="112" y="360"/>
                  </a:lnTo>
                  <a:lnTo>
                    <a:pt x="96" y="348"/>
                  </a:lnTo>
                  <a:lnTo>
                    <a:pt x="72" y="322"/>
                  </a:lnTo>
                  <a:lnTo>
                    <a:pt x="52" y="300"/>
                  </a:lnTo>
                  <a:lnTo>
                    <a:pt x="44" y="286"/>
                  </a:lnTo>
                  <a:lnTo>
                    <a:pt x="36" y="272"/>
                  </a:lnTo>
                  <a:lnTo>
                    <a:pt x="28" y="256"/>
                  </a:lnTo>
                  <a:lnTo>
                    <a:pt x="22" y="238"/>
                  </a:lnTo>
                  <a:lnTo>
                    <a:pt x="18" y="218"/>
                  </a:lnTo>
                  <a:lnTo>
                    <a:pt x="12" y="196"/>
                  </a:lnTo>
                  <a:lnTo>
                    <a:pt x="6" y="144"/>
                  </a:lnTo>
                  <a:lnTo>
                    <a:pt x="0" y="78"/>
                  </a:lnTo>
                  <a:lnTo>
                    <a:pt x="0" y="0"/>
                  </a:lnTo>
                </a:path>
              </a:pathLst>
            </a:custGeom>
            <a:noFill/>
            <a:ln w="47625">
              <a:solidFill>
                <a:srgbClr val="7F0F57"/>
              </a:solidFill>
              <a:round/>
              <a:headEnd/>
              <a:tailEnd/>
            </a:ln>
          </p:spPr>
          <p:txBody>
            <a:bodyPr/>
            <a:lstStyle/>
            <a:p>
              <a:endParaRPr lang="en-US"/>
            </a:p>
          </p:txBody>
        </p:sp>
        <p:sp>
          <p:nvSpPr>
            <p:cNvPr id="55472" name="Freeform 173"/>
            <p:cNvSpPr>
              <a:spLocks noChangeAspect="1"/>
            </p:cNvSpPr>
            <p:nvPr/>
          </p:nvSpPr>
          <p:spPr bwMode="auto">
            <a:xfrm>
              <a:off x="1323975" y="923925"/>
              <a:ext cx="736600" cy="703263"/>
            </a:xfrm>
            <a:custGeom>
              <a:avLst/>
              <a:gdLst>
                <a:gd name="T0" fmla="*/ 0 w 556"/>
                <a:gd name="T1" fmla="*/ 2147483647 h 576"/>
                <a:gd name="T2" fmla="*/ 2147483647 w 556"/>
                <a:gd name="T3" fmla="*/ 2147483647 h 576"/>
                <a:gd name="T4" fmla="*/ 2147483647 w 556"/>
                <a:gd name="T5" fmla="*/ 2147483647 h 576"/>
                <a:gd name="T6" fmla="*/ 2147483647 w 556"/>
                <a:gd name="T7" fmla="*/ 2147483647 h 576"/>
                <a:gd name="T8" fmla="*/ 2147483647 w 556"/>
                <a:gd name="T9" fmla="*/ 2147483647 h 576"/>
                <a:gd name="T10" fmla="*/ 2147483647 w 556"/>
                <a:gd name="T11" fmla="*/ 2147483647 h 576"/>
                <a:gd name="T12" fmla="*/ 2147483647 w 556"/>
                <a:gd name="T13" fmla="*/ 2147483647 h 576"/>
                <a:gd name="T14" fmla="*/ 2147483647 w 556"/>
                <a:gd name="T15" fmla="*/ 2147483647 h 576"/>
                <a:gd name="T16" fmla="*/ 2147483647 w 556"/>
                <a:gd name="T17" fmla="*/ 2147483647 h 576"/>
                <a:gd name="T18" fmla="*/ 2147483647 w 556"/>
                <a:gd name="T19" fmla="*/ 2147483647 h 576"/>
                <a:gd name="T20" fmla="*/ 2147483647 w 556"/>
                <a:gd name="T21" fmla="*/ 2147483647 h 576"/>
                <a:gd name="T22" fmla="*/ 2147483647 w 556"/>
                <a:gd name="T23" fmla="*/ 2147483647 h 576"/>
                <a:gd name="T24" fmla="*/ 2147483647 w 556"/>
                <a:gd name="T25" fmla="*/ 2147483647 h 576"/>
                <a:gd name="T26" fmla="*/ 2147483647 w 556"/>
                <a:gd name="T27" fmla="*/ 2147483647 h 576"/>
                <a:gd name="T28" fmla="*/ 2147483647 w 556"/>
                <a:gd name="T29" fmla="*/ 2147483647 h 576"/>
                <a:gd name="T30" fmla="*/ 2147483647 w 556"/>
                <a:gd name="T31" fmla="*/ 2147483647 h 576"/>
                <a:gd name="T32" fmla="*/ 2147483647 w 556"/>
                <a:gd name="T33" fmla="*/ 2147483647 h 576"/>
                <a:gd name="T34" fmla="*/ 2147483647 w 556"/>
                <a:gd name="T35" fmla="*/ 2147483647 h 576"/>
                <a:gd name="T36" fmla="*/ 2147483647 w 556"/>
                <a:gd name="T37" fmla="*/ 2147483647 h 576"/>
                <a:gd name="T38" fmla="*/ 2147483647 w 556"/>
                <a:gd name="T39" fmla="*/ 2147483647 h 576"/>
                <a:gd name="T40" fmla="*/ 2147483647 w 556"/>
                <a:gd name="T41" fmla="*/ 2147483647 h 576"/>
                <a:gd name="T42" fmla="*/ 2147483647 w 556"/>
                <a:gd name="T43" fmla="*/ 2147483647 h 576"/>
                <a:gd name="T44" fmla="*/ 2147483647 w 556"/>
                <a:gd name="T45" fmla="*/ 2147483647 h 576"/>
                <a:gd name="T46" fmla="*/ 2147483647 w 556"/>
                <a:gd name="T47" fmla="*/ 2147483647 h 576"/>
                <a:gd name="T48" fmla="*/ 2147483647 w 556"/>
                <a:gd name="T49" fmla="*/ 2147483647 h 576"/>
                <a:gd name="T50" fmla="*/ 2147483647 w 556"/>
                <a:gd name="T51" fmla="*/ 2147483647 h 576"/>
                <a:gd name="T52" fmla="*/ 2147483647 w 556"/>
                <a:gd name="T53" fmla="*/ 2147483647 h 576"/>
                <a:gd name="T54" fmla="*/ 2147483647 w 556"/>
                <a:gd name="T55" fmla="*/ 0 h 57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556"/>
                <a:gd name="T85" fmla="*/ 0 h 576"/>
                <a:gd name="T86" fmla="*/ 556 w 556"/>
                <a:gd name="T87" fmla="*/ 576 h 57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556" h="576">
                  <a:moveTo>
                    <a:pt x="0" y="576"/>
                  </a:moveTo>
                  <a:lnTo>
                    <a:pt x="16" y="574"/>
                  </a:lnTo>
                  <a:lnTo>
                    <a:pt x="32" y="574"/>
                  </a:lnTo>
                  <a:lnTo>
                    <a:pt x="46" y="570"/>
                  </a:lnTo>
                  <a:lnTo>
                    <a:pt x="60" y="564"/>
                  </a:lnTo>
                  <a:lnTo>
                    <a:pt x="78" y="556"/>
                  </a:lnTo>
                  <a:lnTo>
                    <a:pt x="98" y="544"/>
                  </a:lnTo>
                  <a:lnTo>
                    <a:pt x="156" y="506"/>
                  </a:lnTo>
                  <a:lnTo>
                    <a:pt x="180" y="490"/>
                  </a:lnTo>
                  <a:lnTo>
                    <a:pt x="200" y="474"/>
                  </a:lnTo>
                  <a:lnTo>
                    <a:pt x="216" y="460"/>
                  </a:lnTo>
                  <a:lnTo>
                    <a:pt x="232" y="446"/>
                  </a:lnTo>
                  <a:lnTo>
                    <a:pt x="254" y="420"/>
                  </a:lnTo>
                  <a:lnTo>
                    <a:pt x="274" y="392"/>
                  </a:lnTo>
                  <a:lnTo>
                    <a:pt x="296" y="362"/>
                  </a:lnTo>
                  <a:lnTo>
                    <a:pt x="324" y="334"/>
                  </a:lnTo>
                  <a:lnTo>
                    <a:pt x="342" y="314"/>
                  </a:lnTo>
                  <a:lnTo>
                    <a:pt x="362" y="294"/>
                  </a:lnTo>
                  <a:lnTo>
                    <a:pt x="388" y="272"/>
                  </a:lnTo>
                  <a:lnTo>
                    <a:pt x="418" y="248"/>
                  </a:lnTo>
                  <a:lnTo>
                    <a:pt x="442" y="228"/>
                  </a:lnTo>
                  <a:lnTo>
                    <a:pt x="462" y="204"/>
                  </a:lnTo>
                  <a:lnTo>
                    <a:pt x="482" y="176"/>
                  </a:lnTo>
                  <a:lnTo>
                    <a:pt x="498" y="146"/>
                  </a:lnTo>
                  <a:lnTo>
                    <a:pt x="514" y="114"/>
                  </a:lnTo>
                  <a:lnTo>
                    <a:pt x="528" y="78"/>
                  </a:lnTo>
                  <a:lnTo>
                    <a:pt x="542" y="40"/>
                  </a:lnTo>
                  <a:lnTo>
                    <a:pt x="556" y="0"/>
                  </a:lnTo>
                </a:path>
              </a:pathLst>
            </a:custGeom>
            <a:noFill/>
            <a:ln w="47625">
              <a:solidFill>
                <a:srgbClr val="7F0F57"/>
              </a:solidFill>
              <a:round/>
              <a:headEnd/>
              <a:tailEnd/>
            </a:ln>
          </p:spPr>
          <p:txBody>
            <a:bodyPr/>
            <a:lstStyle/>
            <a:p>
              <a:endParaRPr lang="en-US"/>
            </a:p>
          </p:txBody>
        </p:sp>
        <p:sp>
          <p:nvSpPr>
            <p:cNvPr id="55473" name="Rectangle 174"/>
            <p:cNvSpPr>
              <a:spLocks noChangeAspect="1" noChangeArrowheads="1"/>
            </p:cNvSpPr>
            <p:nvPr/>
          </p:nvSpPr>
          <p:spPr bwMode="auto">
            <a:xfrm>
              <a:off x="2420938" y="1409700"/>
              <a:ext cx="1049967" cy="153888"/>
            </a:xfrm>
            <a:prstGeom prst="rect">
              <a:avLst/>
            </a:prstGeom>
            <a:noFill/>
            <a:ln w="9525">
              <a:noFill/>
              <a:miter lim="800000"/>
              <a:headEnd/>
              <a:tailEnd/>
            </a:ln>
          </p:spPr>
          <p:txBody>
            <a:bodyPr wrap="none" lIns="0" tIns="0" rIns="0" bIns="0">
              <a:spAutoFit/>
            </a:bodyPr>
            <a:lstStyle/>
            <a:p>
              <a:pPr eaLnBrk="0" hangingPunct="0"/>
              <a:r>
                <a:rPr lang="en-US" sz="1000">
                  <a:solidFill>
                    <a:srgbClr val="000000"/>
                  </a:solidFill>
                  <a:latin typeface="Helvetica"/>
                </a:rPr>
                <a:t>active area 70 mm</a:t>
              </a:r>
              <a:endParaRPr lang="en-GB" sz="1000">
                <a:latin typeface="Helvetica"/>
              </a:endParaRPr>
            </a:p>
          </p:txBody>
        </p:sp>
        <p:sp>
          <p:nvSpPr>
            <p:cNvPr id="55474" name="Line 175"/>
            <p:cNvSpPr>
              <a:spLocks noChangeAspect="1" noChangeShapeType="1"/>
            </p:cNvSpPr>
            <p:nvPr/>
          </p:nvSpPr>
          <p:spPr bwMode="auto">
            <a:xfrm flipV="1">
              <a:off x="2025650" y="1408113"/>
              <a:ext cx="1588" cy="96837"/>
            </a:xfrm>
            <a:prstGeom prst="line">
              <a:avLst/>
            </a:prstGeom>
            <a:noFill/>
            <a:ln w="6350">
              <a:solidFill>
                <a:srgbClr val="000000"/>
              </a:solidFill>
              <a:round/>
              <a:headEnd/>
              <a:tailEnd/>
            </a:ln>
          </p:spPr>
          <p:txBody>
            <a:bodyPr/>
            <a:lstStyle/>
            <a:p>
              <a:endParaRPr lang="en-US"/>
            </a:p>
          </p:txBody>
        </p:sp>
        <p:sp>
          <p:nvSpPr>
            <p:cNvPr id="55475" name="Line 176"/>
            <p:cNvSpPr>
              <a:spLocks noChangeAspect="1" noChangeShapeType="1"/>
            </p:cNvSpPr>
            <p:nvPr/>
          </p:nvSpPr>
          <p:spPr bwMode="auto">
            <a:xfrm flipV="1">
              <a:off x="4017963" y="1408113"/>
              <a:ext cx="1587" cy="96837"/>
            </a:xfrm>
            <a:prstGeom prst="line">
              <a:avLst/>
            </a:prstGeom>
            <a:noFill/>
            <a:ln w="6350">
              <a:solidFill>
                <a:srgbClr val="000000"/>
              </a:solidFill>
              <a:round/>
              <a:headEnd/>
              <a:tailEnd/>
            </a:ln>
          </p:spPr>
          <p:txBody>
            <a:bodyPr/>
            <a:lstStyle/>
            <a:p>
              <a:endParaRPr lang="en-US"/>
            </a:p>
          </p:txBody>
        </p:sp>
        <p:sp>
          <p:nvSpPr>
            <p:cNvPr id="55476" name="Freeform 177"/>
            <p:cNvSpPr>
              <a:spLocks noChangeAspect="1"/>
            </p:cNvSpPr>
            <p:nvPr/>
          </p:nvSpPr>
          <p:spPr bwMode="auto">
            <a:xfrm>
              <a:off x="2016125" y="1439863"/>
              <a:ext cx="112713" cy="58737"/>
            </a:xfrm>
            <a:custGeom>
              <a:avLst/>
              <a:gdLst>
                <a:gd name="T0" fmla="*/ 2147483647 w 86"/>
                <a:gd name="T1" fmla="*/ 0 h 48"/>
                <a:gd name="T2" fmla="*/ 0 w 86"/>
                <a:gd name="T3" fmla="*/ 2147483647 h 48"/>
                <a:gd name="T4" fmla="*/ 2147483647 w 86"/>
                <a:gd name="T5" fmla="*/ 2147483647 h 48"/>
                <a:gd name="T6" fmla="*/ 2147483647 w 86"/>
                <a:gd name="T7" fmla="*/ 0 h 48"/>
                <a:gd name="T8" fmla="*/ 0 60000 65536"/>
                <a:gd name="T9" fmla="*/ 0 60000 65536"/>
                <a:gd name="T10" fmla="*/ 0 60000 65536"/>
                <a:gd name="T11" fmla="*/ 0 60000 65536"/>
                <a:gd name="T12" fmla="*/ 0 w 86"/>
                <a:gd name="T13" fmla="*/ 0 h 48"/>
                <a:gd name="T14" fmla="*/ 86 w 86"/>
                <a:gd name="T15" fmla="*/ 48 h 48"/>
              </a:gdLst>
              <a:ahLst/>
              <a:cxnLst>
                <a:cxn ang="T8">
                  <a:pos x="T0" y="T1"/>
                </a:cxn>
                <a:cxn ang="T9">
                  <a:pos x="T2" y="T3"/>
                </a:cxn>
                <a:cxn ang="T10">
                  <a:pos x="T4" y="T5"/>
                </a:cxn>
                <a:cxn ang="T11">
                  <a:pos x="T6" y="T7"/>
                </a:cxn>
              </a:cxnLst>
              <a:rect l="T12" t="T13" r="T14" b="T15"/>
              <a:pathLst>
                <a:path w="86" h="48">
                  <a:moveTo>
                    <a:pt x="86" y="0"/>
                  </a:moveTo>
                  <a:lnTo>
                    <a:pt x="0" y="24"/>
                  </a:lnTo>
                  <a:lnTo>
                    <a:pt x="86" y="48"/>
                  </a:lnTo>
                  <a:lnTo>
                    <a:pt x="86" y="0"/>
                  </a:lnTo>
                  <a:close/>
                </a:path>
              </a:pathLst>
            </a:custGeom>
            <a:solidFill>
              <a:srgbClr val="FFFFFF"/>
            </a:solidFill>
            <a:ln w="9525">
              <a:noFill/>
              <a:round/>
              <a:headEnd/>
              <a:tailEnd/>
            </a:ln>
          </p:spPr>
          <p:txBody>
            <a:bodyPr/>
            <a:lstStyle/>
            <a:p>
              <a:endParaRPr lang="en-US"/>
            </a:p>
          </p:txBody>
        </p:sp>
        <p:sp>
          <p:nvSpPr>
            <p:cNvPr id="55477" name="Freeform 178"/>
            <p:cNvSpPr>
              <a:spLocks noChangeAspect="1"/>
            </p:cNvSpPr>
            <p:nvPr/>
          </p:nvSpPr>
          <p:spPr bwMode="auto">
            <a:xfrm>
              <a:off x="2020888" y="1441450"/>
              <a:ext cx="107950" cy="53975"/>
            </a:xfrm>
            <a:custGeom>
              <a:avLst/>
              <a:gdLst>
                <a:gd name="T0" fmla="*/ 2147483647 w 82"/>
                <a:gd name="T1" fmla="*/ 0 h 44"/>
                <a:gd name="T2" fmla="*/ 0 w 82"/>
                <a:gd name="T3" fmla="*/ 2147483647 h 44"/>
                <a:gd name="T4" fmla="*/ 2147483647 w 82"/>
                <a:gd name="T5" fmla="*/ 2147483647 h 44"/>
                <a:gd name="T6" fmla="*/ 2147483647 w 82"/>
                <a:gd name="T7" fmla="*/ 0 h 44"/>
                <a:gd name="T8" fmla="*/ 0 60000 65536"/>
                <a:gd name="T9" fmla="*/ 0 60000 65536"/>
                <a:gd name="T10" fmla="*/ 0 60000 65536"/>
                <a:gd name="T11" fmla="*/ 0 60000 65536"/>
                <a:gd name="T12" fmla="*/ 0 w 82"/>
                <a:gd name="T13" fmla="*/ 0 h 44"/>
                <a:gd name="T14" fmla="*/ 82 w 82"/>
                <a:gd name="T15" fmla="*/ 44 h 44"/>
              </a:gdLst>
              <a:ahLst/>
              <a:cxnLst>
                <a:cxn ang="T8">
                  <a:pos x="T0" y="T1"/>
                </a:cxn>
                <a:cxn ang="T9">
                  <a:pos x="T2" y="T3"/>
                </a:cxn>
                <a:cxn ang="T10">
                  <a:pos x="T4" y="T5"/>
                </a:cxn>
                <a:cxn ang="T11">
                  <a:pos x="T6" y="T7"/>
                </a:cxn>
              </a:cxnLst>
              <a:rect l="T12" t="T13" r="T14" b="T15"/>
              <a:pathLst>
                <a:path w="82" h="44">
                  <a:moveTo>
                    <a:pt x="82" y="0"/>
                  </a:moveTo>
                  <a:lnTo>
                    <a:pt x="0" y="22"/>
                  </a:lnTo>
                  <a:lnTo>
                    <a:pt x="82" y="44"/>
                  </a:lnTo>
                  <a:lnTo>
                    <a:pt x="82" y="0"/>
                  </a:lnTo>
                  <a:close/>
                </a:path>
              </a:pathLst>
            </a:custGeom>
            <a:solidFill>
              <a:srgbClr val="000000"/>
            </a:solidFill>
            <a:ln w="9525">
              <a:noFill/>
              <a:round/>
              <a:headEnd/>
              <a:tailEnd/>
            </a:ln>
          </p:spPr>
          <p:txBody>
            <a:bodyPr/>
            <a:lstStyle/>
            <a:p>
              <a:endParaRPr lang="en-US"/>
            </a:p>
          </p:txBody>
        </p:sp>
        <p:sp>
          <p:nvSpPr>
            <p:cNvPr id="55478" name="Freeform 179"/>
            <p:cNvSpPr>
              <a:spLocks noChangeAspect="1"/>
            </p:cNvSpPr>
            <p:nvPr/>
          </p:nvSpPr>
          <p:spPr bwMode="auto">
            <a:xfrm>
              <a:off x="3916363" y="1439863"/>
              <a:ext cx="114300" cy="55562"/>
            </a:xfrm>
            <a:custGeom>
              <a:avLst/>
              <a:gdLst>
                <a:gd name="T0" fmla="*/ 0 w 86"/>
                <a:gd name="T1" fmla="*/ 2147483647 h 46"/>
                <a:gd name="T2" fmla="*/ 2147483647 w 86"/>
                <a:gd name="T3" fmla="*/ 2147483647 h 46"/>
                <a:gd name="T4" fmla="*/ 0 w 86"/>
                <a:gd name="T5" fmla="*/ 0 h 46"/>
                <a:gd name="T6" fmla="*/ 0 w 86"/>
                <a:gd name="T7" fmla="*/ 2147483647 h 46"/>
                <a:gd name="T8" fmla="*/ 0 60000 65536"/>
                <a:gd name="T9" fmla="*/ 0 60000 65536"/>
                <a:gd name="T10" fmla="*/ 0 60000 65536"/>
                <a:gd name="T11" fmla="*/ 0 60000 65536"/>
                <a:gd name="T12" fmla="*/ 0 w 86"/>
                <a:gd name="T13" fmla="*/ 0 h 46"/>
                <a:gd name="T14" fmla="*/ 86 w 86"/>
                <a:gd name="T15" fmla="*/ 46 h 46"/>
              </a:gdLst>
              <a:ahLst/>
              <a:cxnLst>
                <a:cxn ang="T8">
                  <a:pos x="T0" y="T1"/>
                </a:cxn>
                <a:cxn ang="T9">
                  <a:pos x="T2" y="T3"/>
                </a:cxn>
                <a:cxn ang="T10">
                  <a:pos x="T4" y="T5"/>
                </a:cxn>
                <a:cxn ang="T11">
                  <a:pos x="T6" y="T7"/>
                </a:cxn>
              </a:cxnLst>
              <a:rect l="T12" t="T13" r="T14" b="T15"/>
              <a:pathLst>
                <a:path w="86" h="46">
                  <a:moveTo>
                    <a:pt x="0" y="46"/>
                  </a:moveTo>
                  <a:lnTo>
                    <a:pt x="86" y="24"/>
                  </a:lnTo>
                  <a:lnTo>
                    <a:pt x="0" y="0"/>
                  </a:lnTo>
                  <a:lnTo>
                    <a:pt x="0" y="46"/>
                  </a:lnTo>
                  <a:close/>
                </a:path>
              </a:pathLst>
            </a:custGeom>
            <a:solidFill>
              <a:srgbClr val="FFFFFF"/>
            </a:solidFill>
            <a:ln w="9525">
              <a:noFill/>
              <a:round/>
              <a:headEnd/>
              <a:tailEnd/>
            </a:ln>
          </p:spPr>
          <p:txBody>
            <a:bodyPr/>
            <a:lstStyle/>
            <a:p>
              <a:endParaRPr lang="en-US"/>
            </a:p>
          </p:txBody>
        </p:sp>
        <p:sp>
          <p:nvSpPr>
            <p:cNvPr id="55479" name="Line 180"/>
            <p:cNvSpPr>
              <a:spLocks noChangeAspect="1" noChangeShapeType="1"/>
            </p:cNvSpPr>
            <p:nvPr/>
          </p:nvSpPr>
          <p:spPr bwMode="auto">
            <a:xfrm flipH="1">
              <a:off x="2108200" y="1468438"/>
              <a:ext cx="307975" cy="1587"/>
            </a:xfrm>
            <a:prstGeom prst="line">
              <a:avLst/>
            </a:prstGeom>
            <a:noFill/>
            <a:ln w="12700">
              <a:solidFill>
                <a:srgbClr val="000000"/>
              </a:solidFill>
              <a:round/>
              <a:headEnd/>
              <a:tailEnd/>
            </a:ln>
          </p:spPr>
          <p:txBody>
            <a:bodyPr/>
            <a:lstStyle/>
            <a:p>
              <a:endParaRPr lang="en-US"/>
            </a:p>
          </p:txBody>
        </p:sp>
        <p:sp>
          <p:nvSpPr>
            <p:cNvPr id="55480" name="Line 181"/>
            <p:cNvSpPr>
              <a:spLocks noChangeAspect="1" noChangeShapeType="1"/>
            </p:cNvSpPr>
            <p:nvPr/>
          </p:nvSpPr>
          <p:spPr bwMode="auto">
            <a:xfrm>
              <a:off x="3598863" y="1468438"/>
              <a:ext cx="336550" cy="1587"/>
            </a:xfrm>
            <a:prstGeom prst="line">
              <a:avLst/>
            </a:prstGeom>
            <a:noFill/>
            <a:ln w="12700">
              <a:solidFill>
                <a:srgbClr val="000000"/>
              </a:solidFill>
              <a:round/>
              <a:headEnd/>
              <a:tailEnd/>
            </a:ln>
          </p:spPr>
          <p:txBody>
            <a:bodyPr/>
            <a:lstStyle/>
            <a:p>
              <a:endParaRPr lang="en-US"/>
            </a:p>
          </p:txBody>
        </p:sp>
        <p:sp>
          <p:nvSpPr>
            <p:cNvPr id="55481" name="Freeform 182"/>
            <p:cNvSpPr>
              <a:spLocks noChangeAspect="1"/>
            </p:cNvSpPr>
            <p:nvPr/>
          </p:nvSpPr>
          <p:spPr bwMode="auto">
            <a:xfrm>
              <a:off x="3916363" y="1441450"/>
              <a:ext cx="109537" cy="53975"/>
            </a:xfrm>
            <a:custGeom>
              <a:avLst/>
              <a:gdLst>
                <a:gd name="T0" fmla="*/ 0 w 82"/>
                <a:gd name="T1" fmla="*/ 2147483647 h 44"/>
                <a:gd name="T2" fmla="*/ 2147483647 w 82"/>
                <a:gd name="T3" fmla="*/ 2147483647 h 44"/>
                <a:gd name="T4" fmla="*/ 0 w 82"/>
                <a:gd name="T5" fmla="*/ 0 h 44"/>
                <a:gd name="T6" fmla="*/ 0 w 82"/>
                <a:gd name="T7" fmla="*/ 2147483647 h 44"/>
                <a:gd name="T8" fmla="*/ 0 60000 65536"/>
                <a:gd name="T9" fmla="*/ 0 60000 65536"/>
                <a:gd name="T10" fmla="*/ 0 60000 65536"/>
                <a:gd name="T11" fmla="*/ 0 60000 65536"/>
                <a:gd name="T12" fmla="*/ 0 w 82"/>
                <a:gd name="T13" fmla="*/ 0 h 44"/>
                <a:gd name="T14" fmla="*/ 82 w 82"/>
                <a:gd name="T15" fmla="*/ 44 h 44"/>
              </a:gdLst>
              <a:ahLst/>
              <a:cxnLst>
                <a:cxn ang="T8">
                  <a:pos x="T0" y="T1"/>
                </a:cxn>
                <a:cxn ang="T9">
                  <a:pos x="T2" y="T3"/>
                </a:cxn>
                <a:cxn ang="T10">
                  <a:pos x="T4" y="T5"/>
                </a:cxn>
                <a:cxn ang="T11">
                  <a:pos x="T6" y="T7"/>
                </a:cxn>
              </a:cxnLst>
              <a:rect l="T12" t="T13" r="T14" b="T15"/>
              <a:pathLst>
                <a:path w="82" h="44">
                  <a:moveTo>
                    <a:pt x="0" y="44"/>
                  </a:moveTo>
                  <a:lnTo>
                    <a:pt x="82" y="22"/>
                  </a:lnTo>
                  <a:lnTo>
                    <a:pt x="0" y="0"/>
                  </a:lnTo>
                  <a:lnTo>
                    <a:pt x="0" y="44"/>
                  </a:lnTo>
                  <a:close/>
                </a:path>
              </a:pathLst>
            </a:custGeom>
            <a:solidFill>
              <a:srgbClr val="000000"/>
            </a:solidFill>
            <a:ln w="9525">
              <a:noFill/>
              <a:round/>
              <a:headEnd/>
              <a:tailEnd/>
            </a:ln>
          </p:spPr>
          <p:txBody>
            <a:bodyPr/>
            <a:lstStyle/>
            <a:p>
              <a:endParaRPr lang="en-US"/>
            </a:p>
          </p:txBody>
        </p:sp>
        <p:pic>
          <p:nvPicPr>
            <p:cNvPr id="55482" name="Picture 183"/>
            <p:cNvPicPr>
              <a:picLocks noChangeAspect="1" noChangeArrowheads="1"/>
            </p:cNvPicPr>
            <p:nvPr/>
          </p:nvPicPr>
          <p:blipFill>
            <a:blip r:embed="rId15" cstate="print"/>
            <a:srcRect/>
            <a:stretch>
              <a:fillRect/>
            </a:stretch>
          </p:blipFill>
          <p:spPr bwMode="auto">
            <a:xfrm>
              <a:off x="831850" y="3052763"/>
              <a:ext cx="3460750" cy="3197225"/>
            </a:xfrm>
            <a:prstGeom prst="rect">
              <a:avLst/>
            </a:prstGeom>
            <a:noFill/>
            <a:ln w="9525">
              <a:noFill/>
              <a:miter lim="800000"/>
              <a:headEnd/>
              <a:tailEnd/>
            </a:ln>
          </p:spPr>
        </p:pic>
        <p:sp>
          <p:nvSpPr>
            <p:cNvPr id="55483" name="Freeform 184"/>
            <p:cNvSpPr>
              <a:spLocks noChangeAspect="1"/>
            </p:cNvSpPr>
            <p:nvPr/>
          </p:nvSpPr>
          <p:spPr bwMode="auto">
            <a:xfrm>
              <a:off x="1054100" y="1508125"/>
              <a:ext cx="1147763" cy="1060450"/>
            </a:xfrm>
            <a:custGeom>
              <a:avLst/>
              <a:gdLst>
                <a:gd name="T0" fmla="*/ 2147483647 w 866"/>
                <a:gd name="T1" fmla="*/ 2147483647 h 868"/>
                <a:gd name="T2" fmla="*/ 2147483647 w 866"/>
                <a:gd name="T3" fmla="*/ 2147483647 h 868"/>
                <a:gd name="T4" fmla="*/ 2147483647 w 866"/>
                <a:gd name="T5" fmla="*/ 2147483647 h 868"/>
                <a:gd name="T6" fmla="*/ 2147483647 w 866"/>
                <a:gd name="T7" fmla="*/ 2147483647 h 868"/>
                <a:gd name="T8" fmla="*/ 2147483647 w 866"/>
                <a:gd name="T9" fmla="*/ 2147483647 h 868"/>
                <a:gd name="T10" fmla="*/ 2147483647 w 866"/>
                <a:gd name="T11" fmla="*/ 2147483647 h 868"/>
                <a:gd name="T12" fmla="*/ 2147483647 w 866"/>
                <a:gd name="T13" fmla="*/ 2147483647 h 868"/>
                <a:gd name="T14" fmla="*/ 2147483647 w 866"/>
                <a:gd name="T15" fmla="*/ 2147483647 h 868"/>
                <a:gd name="T16" fmla="*/ 2147483647 w 866"/>
                <a:gd name="T17" fmla="*/ 2147483647 h 868"/>
                <a:gd name="T18" fmla="*/ 2147483647 w 866"/>
                <a:gd name="T19" fmla="*/ 2147483647 h 868"/>
                <a:gd name="T20" fmla="*/ 2147483647 w 866"/>
                <a:gd name="T21" fmla="*/ 2147483647 h 868"/>
                <a:gd name="T22" fmla="*/ 2147483647 w 866"/>
                <a:gd name="T23" fmla="*/ 2147483647 h 868"/>
                <a:gd name="T24" fmla="*/ 2147483647 w 866"/>
                <a:gd name="T25" fmla="*/ 2147483647 h 868"/>
                <a:gd name="T26" fmla="*/ 2147483647 w 866"/>
                <a:gd name="T27" fmla="*/ 2147483647 h 868"/>
                <a:gd name="T28" fmla="*/ 2147483647 w 866"/>
                <a:gd name="T29" fmla="*/ 2147483647 h 868"/>
                <a:gd name="T30" fmla="*/ 2147483647 w 866"/>
                <a:gd name="T31" fmla="*/ 2147483647 h 868"/>
                <a:gd name="T32" fmla="*/ 2147483647 w 866"/>
                <a:gd name="T33" fmla="*/ 2147483647 h 868"/>
                <a:gd name="T34" fmla="*/ 2147483647 w 866"/>
                <a:gd name="T35" fmla="*/ 2147483647 h 868"/>
                <a:gd name="T36" fmla="*/ 2147483647 w 866"/>
                <a:gd name="T37" fmla="*/ 2147483647 h 868"/>
                <a:gd name="T38" fmla="*/ 2147483647 w 866"/>
                <a:gd name="T39" fmla="*/ 2147483647 h 868"/>
                <a:gd name="T40" fmla="*/ 2147483647 w 866"/>
                <a:gd name="T41" fmla="*/ 2147483647 h 868"/>
                <a:gd name="T42" fmla="*/ 2147483647 w 866"/>
                <a:gd name="T43" fmla="*/ 2147483647 h 868"/>
                <a:gd name="T44" fmla="*/ 2147483647 w 866"/>
                <a:gd name="T45" fmla="*/ 2147483647 h 868"/>
                <a:gd name="T46" fmla="*/ 2147483647 w 866"/>
                <a:gd name="T47" fmla="*/ 2147483647 h 868"/>
                <a:gd name="T48" fmla="*/ 2147483647 w 866"/>
                <a:gd name="T49" fmla="*/ 2147483647 h 868"/>
                <a:gd name="T50" fmla="*/ 2147483647 w 866"/>
                <a:gd name="T51" fmla="*/ 2147483647 h 868"/>
                <a:gd name="T52" fmla="*/ 2147483647 w 866"/>
                <a:gd name="T53" fmla="*/ 2147483647 h 868"/>
                <a:gd name="T54" fmla="*/ 2147483647 w 866"/>
                <a:gd name="T55" fmla="*/ 2147483647 h 868"/>
                <a:gd name="T56" fmla="*/ 2147483647 w 866"/>
                <a:gd name="T57" fmla="*/ 2147483647 h 868"/>
                <a:gd name="T58" fmla="*/ 2147483647 w 866"/>
                <a:gd name="T59" fmla="*/ 2147483647 h 868"/>
                <a:gd name="T60" fmla="*/ 2147483647 w 866"/>
                <a:gd name="T61" fmla="*/ 2147483647 h 868"/>
                <a:gd name="T62" fmla="*/ 2147483647 w 866"/>
                <a:gd name="T63" fmla="*/ 2147483647 h 86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66"/>
                <a:gd name="T97" fmla="*/ 0 h 868"/>
                <a:gd name="T98" fmla="*/ 866 w 866"/>
                <a:gd name="T99" fmla="*/ 868 h 86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66" h="868">
                  <a:moveTo>
                    <a:pt x="866" y="434"/>
                  </a:moveTo>
                  <a:lnTo>
                    <a:pt x="864" y="478"/>
                  </a:lnTo>
                  <a:lnTo>
                    <a:pt x="856" y="522"/>
                  </a:lnTo>
                  <a:lnTo>
                    <a:pt x="846" y="562"/>
                  </a:lnTo>
                  <a:lnTo>
                    <a:pt x="832" y="602"/>
                  </a:lnTo>
                  <a:lnTo>
                    <a:pt x="814" y="640"/>
                  </a:lnTo>
                  <a:lnTo>
                    <a:pt x="792" y="676"/>
                  </a:lnTo>
                  <a:lnTo>
                    <a:pt x="766" y="710"/>
                  </a:lnTo>
                  <a:lnTo>
                    <a:pt x="738" y="740"/>
                  </a:lnTo>
                  <a:lnTo>
                    <a:pt x="708" y="768"/>
                  </a:lnTo>
                  <a:lnTo>
                    <a:pt x="674" y="794"/>
                  </a:lnTo>
                  <a:lnTo>
                    <a:pt x="638" y="814"/>
                  </a:lnTo>
                  <a:lnTo>
                    <a:pt x="602" y="834"/>
                  </a:lnTo>
                  <a:lnTo>
                    <a:pt x="562" y="848"/>
                  </a:lnTo>
                  <a:lnTo>
                    <a:pt x="520" y="858"/>
                  </a:lnTo>
                  <a:lnTo>
                    <a:pt x="476" y="864"/>
                  </a:lnTo>
                  <a:lnTo>
                    <a:pt x="432" y="868"/>
                  </a:lnTo>
                  <a:lnTo>
                    <a:pt x="388" y="864"/>
                  </a:lnTo>
                  <a:lnTo>
                    <a:pt x="346" y="858"/>
                  </a:lnTo>
                  <a:lnTo>
                    <a:pt x="304" y="848"/>
                  </a:lnTo>
                  <a:lnTo>
                    <a:pt x="264" y="834"/>
                  </a:lnTo>
                  <a:lnTo>
                    <a:pt x="226" y="814"/>
                  </a:lnTo>
                  <a:lnTo>
                    <a:pt x="190" y="794"/>
                  </a:lnTo>
                  <a:lnTo>
                    <a:pt x="156" y="768"/>
                  </a:lnTo>
                  <a:lnTo>
                    <a:pt x="126" y="740"/>
                  </a:lnTo>
                  <a:lnTo>
                    <a:pt x="98" y="710"/>
                  </a:lnTo>
                  <a:lnTo>
                    <a:pt x="74" y="676"/>
                  </a:lnTo>
                  <a:lnTo>
                    <a:pt x="52" y="640"/>
                  </a:lnTo>
                  <a:lnTo>
                    <a:pt x="34" y="602"/>
                  </a:lnTo>
                  <a:lnTo>
                    <a:pt x="18" y="562"/>
                  </a:lnTo>
                  <a:lnTo>
                    <a:pt x="8" y="522"/>
                  </a:lnTo>
                  <a:lnTo>
                    <a:pt x="2" y="478"/>
                  </a:lnTo>
                  <a:lnTo>
                    <a:pt x="0" y="434"/>
                  </a:lnTo>
                  <a:lnTo>
                    <a:pt x="2" y="390"/>
                  </a:lnTo>
                  <a:lnTo>
                    <a:pt x="8" y="346"/>
                  </a:lnTo>
                  <a:lnTo>
                    <a:pt x="18" y="306"/>
                  </a:lnTo>
                  <a:lnTo>
                    <a:pt x="34" y="266"/>
                  </a:lnTo>
                  <a:lnTo>
                    <a:pt x="52" y="228"/>
                  </a:lnTo>
                  <a:lnTo>
                    <a:pt x="74" y="192"/>
                  </a:lnTo>
                  <a:lnTo>
                    <a:pt x="98" y="158"/>
                  </a:lnTo>
                  <a:lnTo>
                    <a:pt x="126" y="128"/>
                  </a:lnTo>
                  <a:lnTo>
                    <a:pt x="156" y="100"/>
                  </a:lnTo>
                  <a:lnTo>
                    <a:pt x="190" y="74"/>
                  </a:lnTo>
                  <a:lnTo>
                    <a:pt x="226" y="52"/>
                  </a:lnTo>
                  <a:lnTo>
                    <a:pt x="264" y="34"/>
                  </a:lnTo>
                  <a:lnTo>
                    <a:pt x="304" y="20"/>
                  </a:lnTo>
                  <a:lnTo>
                    <a:pt x="346" y="10"/>
                  </a:lnTo>
                  <a:lnTo>
                    <a:pt x="388" y="2"/>
                  </a:lnTo>
                  <a:lnTo>
                    <a:pt x="432" y="0"/>
                  </a:lnTo>
                  <a:lnTo>
                    <a:pt x="476" y="2"/>
                  </a:lnTo>
                  <a:lnTo>
                    <a:pt x="520" y="10"/>
                  </a:lnTo>
                  <a:lnTo>
                    <a:pt x="562" y="20"/>
                  </a:lnTo>
                  <a:lnTo>
                    <a:pt x="602" y="34"/>
                  </a:lnTo>
                  <a:lnTo>
                    <a:pt x="638" y="52"/>
                  </a:lnTo>
                  <a:lnTo>
                    <a:pt x="674" y="74"/>
                  </a:lnTo>
                  <a:lnTo>
                    <a:pt x="708" y="100"/>
                  </a:lnTo>
                  <a:lnTo>
                    <a:pt x="738" y="128"/>
                  </a:lnTo>
                  <a:lnTo>
                    <a:pt x="766" y="158"/>
                  </a:lnTo>
                  <a:lnTo>
                    <a:pt x="792" y="192"/>
                  </a:lnTo>
                  <a:lnTo>
                    <a:pt x="814" y="228"/>
                  </a:lnTo>
                  <a:lnTo>
                    <a:pt x="832" y="266"/>
                  </a:lnTo>
                  <a:lnTo>
                    <a:pt x="846" y="306"/>
                  </a:lnTo>
                  <a:lnTo>
                    <a:pt x="856" y="346"/>
                  </a:lnTo>
                  <a:lnTo>
                    <a:pt x="864" y="390"/>
                  </a:lnTo>
                  <a:lnTo>
                    <a:pt x="866" y="434"/>
                  </a:lnTo>
                  <a:close/>
                </a:path>
              </a:pathLst>
            </a:custGeom>
            <a:noFill/>
            <a:ln w="12700">
              <a:solidFill>
                <a:srgbClr val="000000"/>
              </a:solidFill>
              <a:round/>
              <a:headEnd/>
              <a:tailEnd/>
            </a:ln>
          </p:spPr>
          <p:txBody>
            <a:bodyPr/>
            <a:lstStyle/>
            <a:p>
              <a:endParaRPr lang="en-US"/>
            </a:p>
          </p:txBody>
        </p:sp>
        <p:pic>
          <p:nvPicPr>
            <p:cNvPr id="55484" name="Picture 185"/>
            <p:cNvPicPr>
              <a:picLocks noChangeAspect="1" noChangeArrowheads="1"/>
            </p:cNvPicPr>
            <p:nvPr/>
          </p:nvPicPr>
          <p:blipFill>
            <a:blip r:embed="rId16" cstate="print"/>
            <a:srcRect/>
            <a:stretch>
              <a:fillRect/>
            </a:stretch>
          </p:blipFill>
          <p:spPr bwMode="auto">
            <a:xfrm>
              <a:off x="1682750" y="2559050"/>
              <a:ext cx="309563" cy="520700"/>
            </a:xfrm>
            <a:prstGeom prst="rect">
              <a:avLst/>
            </a:prstGeom>
            <a:noFill/>
            <a:ln w="9525">
              <a:noFill/>
              <a:miter lim="800000"/>
              <a:headEnd/>
              <a:tailEnd/>
            </a:ln>
          </p:spPr>
        </p:pic>
        <p:sp>
          <p:nvSpPr>
            <p:cNvPr id="55485" name="Line 186"/>
            <p:cNvSpPr>
              <a:spLocks noChangeAspect="1" noChangeShapeType="1"/>
            </p:cNvSpPr>
            <p:nvPr/>
          </p:nvSpPr>
          <p:spPr bwMode="auto">
            <a:xfrm>
              <a:off x="1695450" y="2568575"/>
              <a:ext cx="293688" cy="498475"/>
            </a:xfrm>
            <a:prstGeom prst="line">
              <a:avLst/>
            </a:prstGeom>
            <a:noFill/>
            <a:ln w="12700">
              <a:solidFill>
                <a:srgbClr val="000000"/>
              </a:solidFill>
              <a:round/>
              <a:headEnd/>
              <a:tailEnd/>
            </a:ln>
          </p:spPr>
          <p:txBody>
            <a:bodyPr/>
            <a:lstStyle/>
            <a:p>
              <a:endParaRPr lang="en-US"/>
            </a:p>
          </p:txBody>
        </p:sp>
        <p:sp>
          <p:nvSpPr>
            <p:cNvPr id="55486" name="Freeform 187"/>
            <p:cNvSpPr>
              <a:spLocks noChangeAspect="1"/>
            </p:cNvSpPr>
            <p:nvPr/>
          </p:nvSpPr>
          <p:spPr bwMode="auto">
            <a:xfrm>
              <a:off x="1952625" y="3038475"/>
              <a:ext cx="77788" cy="100013"/>
            </a:xfrm>
            <a:custGeom>
              <a:avLst/>
              <a:gdLst>
                <a:gd name="T0" fmla="*/ 0 w 60"/>
                <a:gd name="T1" fmla="*/ 2147483647 h 82"/>
                <a:gd name="T2" fmla="*/ 2147483647 w 60"/>
                <a:gd name="T3" fmla="*/ 2147483647 h 82"/>
                <a:gd name="T4" fmla="*/ 2147483647 w 60"/>
                <a:gd name="T5" fmla="*/ 0 h 82"/>
                <a:gd name="T6" fmla="*/ 0 w 60"/>
                <a:gd name="T7" fmla="*/ 2147483647 h 82"/>
                <a:gd name="T8" fmla="*/ 0 60000 65536"/>
                <a:gd name="T9" fmla="*/ 0 60000 65536"/>
                <a:gd name="T10" fmla="*/ 0 60000 65536"/>
                <a:gd name="T11" fmla="*/ 0 60000 65536"/>
                <a:gd name="T12" fmla="*/ 0 w 60"/>
                <a:gd name="T13" fmla="*/ 0 h 82"/>
                <a:gd name="T14" fmla="*/ 60 w 60"/>
                <a:gd name="T15" fmla="*/ 82 h 82"/>
              </a:gdLst>
              <a:ahLst/>
              <a:cxnLst>
                <a:cxn ang="T8">
                  <a:pos x="T0" y="T1"/>
                </a:cxn>
                <a:cxn ang="T9">
                  <a:pos x="T2" y="T3"/>
                </a:cxn>
                <a:cxn ang="T10">
                  <a:pos x="T4" y="T5"/>
                </a:cxn>
                <a:cxn ang="T11">
                  <a:pos x="T6" y="T7"/>
                </a:cxn>
              </a:cxnLst>
              <a:rect l="T12" t="T13" r="T14" b="T15"/>
              <a:pathLst>
                <a:path w="60" h="82">
                  <a:moveTo>
                    <a:pt x="0" y="20"/>
                  </a:moveTo>
                  <a:lnTo>
                    <a:pt x="60" y="82"/>
                  </a:lnTo>
                  <a:lnTo>
                    <a:pt x="40" y="0"/>
                  </a:lnTo>
                  <a:lnTo>
                    <a:pt x="0" y="20"/>
                  </a:lnTo>
                  <a:close/>
                </a:path>
              </a:pathLst>
            </a:custGeom>
            <a:solidFill>
              <a:srgbClr val="000000"/>
            </a:solidFill>
            <a:ln w="9525">
              <a:noFill/>
              <a:round/>
              <a:headEnd/>
              <a:tailEnd/>
            </a:ln>
          </p:spPr>
          <p:txBody>
            <a:bodyPr/>
            <a:lstStyle/>
            <a:p>
              <a:endParaRPr lang="en-US"/>
            </a:p>
          </p:txBody>
        </p:sp>
        <p:sp>
          <p:nvSpPr>
            <p:cNvPr id="55487" name="Freeform 188"/>
            <p:cNvSpPr>
              <a:spLocks noChangeAspect="1"/>
            </p:cNvSpPr>
            <p:nvPr/>
          </p:nvSpPr>
          <p:spPr bwMode="auto">
            <a:xfrm>
              <a:off x="850900" y="3052763"/>
              <a:ext cx="3436938" cy="3173412"/>
            </a:xfrm>
            <a:custGeom>
              <a:avLst/>
              <a:gdLst>
                <a:gd name="T0" fmla="*/ 2147483647 w 2596"/>
                <a:gd name="T1" fmla="*/ 2147483647 h 2596"/>
                <a:gd name="T2" fmla="*/ 2147483647 w 2596"/>
                <a:gd name="T3" fmla="*/ 2147483647 h 2596"/>
                <a:gd name="T4" fmla="*/ 2147483647 w 2596"/>
                <a:gd name="T5" fmla="*/ 2147483647 h 2596"/>
                <a:gd name="T6" fmla="*/ 2147483647 w 2596"/>
                <a:gd name="T7" fmla="*/ 2147483647 h 2596"/>
                <a:gd name="T8" fmla="*/ 2147483647 w 2596"/>
                <a:gd name="T9" fmla="*/ 2147483647 h 2596"/>
                <a:gd name="T10" fmla="*/ 2147483647 w 2596"/>
                <a:gd name="T11" fmla="*/ 2147483647 h 2596"/>
                <a:gd name="T12" fmla="*/ 2147483647 w 2596"/>
                <a:gd name="T13" fmla="*/ 2147483647 h 2596"/>
                <a:gd name="T14" fmla="*/ 2147483647 w 2596"/>
                <a:gd name="T15" fmla="*/ 2147483647 h 2596"/>
                <a:gd name="T16" fmla="*/ 2147483647 w 2596"/>
                <a:gd name="T17" fmla="*/ 2147483647 h 2596"/>
                <a:gd name="T18" fmla="*/ 2147483647 w 2596"/>
                <a:gd name="T19" fmla="*/ 2147483647 h 2596"/>
                <a:gd name="T20" fmla="*/ 2147483647 w 2596"/>
                <a:gd name="T21" fmla="*/ 2147483647 h 2596"/>
                <a:gd name="T22" fmla="*/ 2147483647 w 2596"/>
                <a:gd name="T23" fmla="*/ 2147483647 h 2596"/>
                <a:gd name="T24" fmla="*/ 2147483647 w 2596"/>
                <a:gd name="T25" fmla="*/ 2147483647 h 2596"/>
                <a:gd name="T26" fmla="*/ 2147483647 w 2596"/>
                <a:gd name="T27" fmla="*/ 2147483647 h 2596"/>
                <a:gd name="T28" fmla="*/ 2147483647 w 2596"/>
                <a:gd name="T29" fmla="*/ 2147483647 h 2596"/>
                <a:gd name="T30" fmla="*/ 2147483647 w 2596"/>
                <a:gd name="T31" fmla="*/ 2147483647 h 2596"/>
                <a:gd name="T32" fmla="*/ 2147483647 w 2596"/>
                <a:gd name="T33" fmla="*/ 2147483647 h 2596"/>
                <a:gd name="T34" fmla="*/ 2147483647 w 2596"/>
                <a:gd name="T35" fmla="*/ 2147483647 h 2596"/>
                <a:gd name="T36" fmla="*/ 2147483647 w 2596"/>
                <a:gd name="T37" fmla="*/ 2147483647 h 2596"/>
                <a:gd name="T38" fmla="*/ 2147483647 w 2596"/>
                <a:gd name="T39" fmla="*/ 2147483647 h 2596"/>
                <a:gd name="T40" fmla="*/ 2147483647 w 2596"/>
                <a:gd name="T41" fmla="*/ 2147483647 h 2596"/>
                <a:gd name="T42" fmla="*/ 2147483647 w 2596"/>
                <a:gd name="T43" fmla="*/ 2147483647 h 2596"/>
                <a:gd name="T44" fmla="*/ 2147483647 w 2596"/>
                <a:gd name="T45" fmla="*/ 2147483647 h 2596"/>
                <a:gd name="T46" fmla="*/ 2147483647 w 2596"/>
                <a:gd name="T47" fmla="*/ 2147483647 h 2596"/>
                <a:gd name="T48" fmla="*/ 2147483647 w 2596"/>
                <a:gd name="T49" fmla="*/ 2147483647 h 2596"/>
                <a:gd name="T50" fmla="*/ 2147483647 w 2596"/>
                <a:gd name="T51" fmla="*/ 2147483647 h 2596"/>
                <a:gd name="T52" fmla="*/ 2147483647 w 2596"/>
                <a:gd name="T53" fmla="*/ 2147483647 h 2596"/>
                <a:gd name="T54" fmla="*/ 2147483647 w 2596"/>
                <a:gd name="T55" fmla="*/ 2147483647 h 2596"/>
                <a:gd name="T56" fmla="*/ 2147483647 w 2596"/>
                <a:gd name="T57" fmla="*/ 2147483647 h 2596"/>
                <a:gd name="T58" fmla="*/ 2147483647 w 2596"/>
                <a:gd name="T59" fmla="*/ 2147483647 h 2596"/>
                <a:gd name="T60" fmla="*/ 2147483647 w 2596"/>
                <a:gd name="T61" fmla="*/ 2147483647 h 2596"/>
                <a:gd name="T62" fmla="*/ 2147483647 w 2596"/>
                <a:gd name="T63" fmla="*/ 2147483647 h 2596"/>
                <a:gd name="T64" fmla="*/ 2147483647 w 2596"/>
                <a:gd name="T65" fmla="*/ 2147483647 h 2596"/>
                <a:gd name="T66" fmla="*/ 2147483647 w 2596"/>
                <a:gd name="T67" fmla="*/ 2147483647 h 2596"/>
                <a:gd name="T68" fmla="*/ 2147483647 w 2596"/>
                <a:gd name="T69" fmla="*/ 2147483647 h 2596"/>
                <a:gd name="T70" fmla="*/ 2147483647 w 2596"/>
                <a:gd name="T71" fmla="*/ 2147483647 h 2596"/>
                <a:gd name="T72" fmla="*/ 2147483647 w 2596"/>
                <a:gd name="T73" fmla="*/ 2147483647 h 2596"/>
                <a:gd name="T74" fmla="*/ 2147483647 w 2596"/>
                <a:gd name="T75" fmla="*/ 2147483647 h 2596"/>
                <a:gd name="T76" fmla="*/ 2147483647 w 2596"/>
                <a:gd name="T77" fmla="*/ 2147483647 h 2596"/>
                <a:gd name="T78" fmla="*/ 2147483647 w 2596"/>
                <a:gd name="T79" fmla="*/ 2147483647 h 2596"/>
                <a:gd name="T80" fmla="*/ 2147483647 w 2596"/>
                <a:gd name="T81" fmla="*/ 2147483647 h 2596"/>
                <a:gd name="T82" fmla="*/ 2147483647 w 2596"/>
                <a:gd name="T83" fmla="*/ 2147483647 h 2596"/>
                <a:gd name="T84" fmla="*/ 2147483647 w 2596"/>
                <a:gd name="T85" fmla="*/ 2147483647 h 259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596"/>
                <a:gd name="T130" fmla="*/ 0 h 2596"/>
                <a:gd name="T131" fmla="*/ 2596 w 2596"/>
                <a:gd name="T132" fmla="*/ 2596 h 259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596" h="2596">
                  <a:moveTo>
                    <a:pt x="2596" y="1296"/>
                  </a:moveTo>
                  <a:lnTo>
                    <a:pt x="2594" y="1362"/>
                  </a:lnTo>
                  <a:lnTo>
                    <a:pt x="2590" y="1428"/>
                  </a:lnTo>
                  <a:lnTo>
                    <a:pt x="2580" y="1494"/>
                  </a:lnTo>
                  <a:lnTo>
                    <a:pt x="2570" y="1558"/>
                  </a:lnTo>
                  <a:lnTo>
                    <a:pt x="2554" y="1620"/>
                  </a:lnTo>
                  <a:lnTo>
                    <a:pt x="2538" y="1682"/>
                  </a:lnTo>
                  <a:lnTo>
                    <a:pt x="2516" y="1742"/>
                  </a:lnTo>
                  <a:lnTo>
                    <a:pt x="2494" y="1802"/>
                  </a:lnTo>
                  <a:lnTo>
                    <a:pt x="2468" y="1860"/>
                  </a:lnTo>
                  <a:lnTo>
                    <a:pt x="2438" y="1916"/>
                  </a:lnTo>
                  <a:lnTo>
                    <a:pt x="2408" y="1970"/>
                  </a:lnTo>
                  <a:lnTo>
                    <a:pt x="2374" y="2022"/>
                  </a:lnTo>
                  <a:lnTo>
                    <a:pt x="2338" y="2074"/>
                  </a:lnTo>
                  <a:lnTo>
                    <a:pt x="2298" y="2122"/>
                  </a:lnTo>
                  <a:lnTo>
                    <a:pt x="2258" y="2170"/>
                  </a:lnTo>
                  <a:lnTo>
                    <a:pt x="2216" y="2214"/>
                  </a:lnTo>
                  <a:lnTo>
                    <a:pt x="2170" y="2258"/>
                  </a:lnTo>
                  <a:lnTo>
                    <a:pt x="2122" y="2298"/>
                  </a:lnTo>
                  <a:lnTo>
                    <a:pt x="2074" y="2338"/>
                  </a:lnTo>
                  <a:lnTo>
                    <a:pt x="2022" y="2374"/>
                  </a:lnTo>
                  <a:lnTo>
                    <a:pt x="1970" y="2408"/>
                  </a:lnTo>
                  <a:lnTo>
                    <a:pt x="1916" y="2438"/>
                  </a:lnTo>
                  <a:lnTo>
                    <a:pt x="1860" y="2468"/>
                  </a:lnTo>
                  <a:lnTo>
                    <a:pt x="1802" y="2494"/>
                  </a:lnTo>
                  <a:lnTo>
                    <a:pt x="1742" y="2516"/>
                  </a:lnTo>
                  <a:lnTo>
                    <a:pt x="1682" y="2538"/>
                  </a:lnTo>
                  <a:lnTo>
                    <a:pt x="1620" y="2554"/>
                  </a:lnTo>
                  <a:lnTo>
                    <a:pt x="1558" y="2570"/>
                  </a:lnTo>
                  <a:lnTo>
                    <a:pt x="1498" y="2580"/>
                  </a:lnTo>
                  <a:lnTo>
                    <a:pt x="1432" y="2588"/>
                  </a:lnTo>
                  <a:lnTo>
                    <a:pt x="1366" y="2594"/>
                  </a:lnTo>
                  <a:lnTo>
                    <a:pt x="1300" y="2596"/>
                  </a:lnTo>
                  <a:lnTo>
                    <a:pt x="1232" y="2594"/>
                  </a:lnTo>
                  <a:lnTo>
                    <a:pt x="1166" y="2588"/>
                  </a:lnTo>
                  <a:lnTo>
                    <a:pt x="1102" y="2580"/>
                  </a:lnTo>
                  <a:lnTo>
                    <a:pt x="1038" y="2570"/>
                  </a:lnTo>
                  <a:lnTo>
                    <a:pt x="974" y="2554"/>
                  </a:lnTo>
                  <a:lnTo>
                    <a:pt x="914" y="2538"/>
                  </a:lnTo>
                  <a:lnTo>
                    <a:pt x="852" y="2516"/>
                  </a:lnTo>
                  <a:lnTo>
                    <a:pt x="794" y="2494"/>
                  </a:lnTo>
                  <a:lnTo>
                    <a:pt x="736" y="2468"/>
                  </a:lnTo>
                  <a:lnTo>
                    <a:pt x="680" y="2438"/>
                  </a:lnTo>
                  <a:lnTo>
                    <a:pt x="626" y="2408"/>
                  </a:lnTo>
                  <a:lnTo>
                    <a:pt x="574" y="2374"/>
                  </a:lnTo>
                  <a:lnTo>
                    <a:pt x="522" y="2338"/>
                  </a:lnTo>
                  <a:lnTo>
                    <a:pt x="474" y="2298"/>
                  </a:lnTo>
                  <a:lnTo>
                    <a:pt x="426" y="2258"/>
                  </a:lnTo>
                  <a:lnTo>
                    <a:pt x="380" y="2214"/>
                  </a:lnTo>
                  <a:lnTo>
                    <a:pt x="338" y="2170"/>
                  </a:lnTo>
                  <a:lnTo>
                    <a:pt x="296" y="2122"/>
                  </a:lnTo>
                  <a:lnTo>
                    <a:pt x="258" y="2074"/>
                  </a:lnTo>
                  <a:lnTo>
                    <a:pt x="222" y="2022"/>
                  </a:lnTo>
                  <a:lnTo>
                    <a:pt x="188" y="1970"/>
                  </a:lnTo>
                  <a:lnTo>
                    <a:pt x="156" y="1916"/>
                  </a:lnTo>
                  <a:lnTo>
                    <a:pt x="128" y="1860"/>
                  </a:lnTo>
                  <a:lnTo>
                    <a:pt x="102" y="1802"/>
                  </a:lnTo>
                  <a:lnTo>
                    <a:pt x="78" y="1742"/>
                  </a:lnTo>
                  <a:lnTo>
                    <a:pt x="58" y="1682"/>
                  </a:lnTo>
                  <a:lnTo>
                    <a:pt x="42" y="1620"/>
                  </a:lnTo>
                  <a:lnTo>
                    <a:pt x="26" y="1558"/>
                  </a:lnTo>
                  <a:lnTo>
                    <a:pt x="16" y="1494"/>
                  </a:lnTo>
                  <a:lnTo>
                    <a:pt x="6" y="1428"/>
                  </a:lnTo>
                  <a:lnTo>
                    <a:pt x="2" y="1362"/>
                  </a:lnTo>
                  <a:lnTo>
                    <a:pt x="0" y="1296"/>
                  </a:lnTo>
                  <a:lnTo>
                    <a:pt x="2" y="1230"/>
                  </a:lnTo>
                  <a:lnTo>
                    <a:pt x="6" y="1164"/>
                  </a:lnTo>
                  <a:lnTo>
                    <a:pt x="14" y="1098"/>
                  </a:lnTo>
                  <a:lnTo>
                    <a:pt x="26" y="1034"/>
                  </a:lnTo>
                  <a:lnTo>
                    <a:pt x="40" y="972"/>
                  </a:lnTo>
                  <a:lnTo>
                    <a:pt x="58" y="910"/>
                  </a:lnTo>
                  <a:lnTo>
                    <a:pt x="78" y="850"/>
                  </a:lnTo>
                  <a:lnTo>
                    <a:pt x="102" y="790"/>
                  </a:lnTo>
                  <a:lnTo>
                    <a:pt x="128" y="734"/>
                  </a:lnTo>
                  <a:lnTo>
                    <a:pt x="156" y="678"/>
                  </a:lnTo>
                  <a:lnTo>
                    <a:pt x="186" y="624"/>
                  </a:lnTo>
                  <a:lnTo>
                    <a:pt x="220" y="570"/>
                  </a:lnTo>
                  <a:lnTo>
                    <a:pt x="256" y="520"/>
                  </a:lnTo>
                  <a:lnTo>
                    <a:pt x="296" y="472"/>
                  </a:lnTo>
                  <a:lnTo>
                    <a:pt x="336" y="424"/>
                  </a:lnTo>
                  <a:lnTo>
                    <a:pt x="378" y="380"/>
                  </a:lnTo>
                  <a:lnTo>
                    <a:pt x="424" y="336"/>
                  </a:lnTo>
                  <a:lnTo>
                    <a:pt x="470" y="296"/>
                  </a:lnTo>
                  <a:lnTo>
                    <a:pt x="520" y="258"/>
                  </a:lnTo>
                  <a:lnTo>
                    <a:pt x="570" y="222"/>
                  </a:lnTo>
                  <a:lnTo>
                    <a:pt x="624" y="188"/>
                  </a:lnTo>
                  <a:lnTo>
                    <a:pt x="678" y="156"/>
                  </a:lnTo>
                  <a:lnTo>
                    <a:pt x="734" y="128"/>
                  </a:lnTo>
                  <a:lnTo>
                    <a:pt x="792" y="102"/>
                  </a:lnTo>
                  <a:lnTo>
                    <a:pt x="850" y="80"/>
                  </a:lnTo>
                  <a:lnTo>
                    <a:pt x="912" y="58"/>
                  </a:lnTo>
                  <a:lnTo>
                    <a:pt x="974" y="42"/>
                  </a:lnTo>
                  <a:lnTo>
                    <a:pt x="1036" y="28"/>
                  </a:lnTo>
                  <a:lnTo>
                    <a:pt x="1100" y="16"/>
                  </a:lnTo>
                  <a:lnTo>
                    <a:pt x="1166" y="8"/>
                  </a:lnTo>
                  <a:lnTo>
                    <a:pt x="1232" y="2"/>
                  </a:lnTo>
                  <a:lnTo>
                    <a:pt x="1300" y="0"/>
                  </a:lnTo>
                  <a:lnTo>
                    <a:pt x="1366" y="2"/>
                  </a:lnTo>
                  <a:lnTo>
                    <a:pt x="1432" y="8"/>
                  </a:lnTo>
                  <a:lnTo>
                    <a:pt x="1498" y="16"/>
                  </a:lnTo>
                  <a:lnTo>
                    <a:pt x="1558" y="28"/>
                  </a:lnTo>
                  <a:lnTo>
                    <a:pt x="1620" y="42"/>
                  </a:lnTo>
                  <a:lnTo>
                    <a:pt x="1682" y="58"/>
                  </a:lnTo>
                  <a:lnTo>
                    <a:pt x="1742" y="80"/>
                  </a:lnTo>
                  <a:lnTo>
                    <a:pt x="1802" y="102"/>
                  </a:lnTo>
                  <a:lnTo>
                    <a:pt x="1860" y="128"/>
                  </a:lnTo>
                  <a:lnTo>
                    <a:pt x="1916" y="156"/>
                  </a:lnTo>
                  <a:lnTo>
                    <a:pt x="1970" y="188"/>
                  </a:lnTo>
                  <a:lnTo>
                    <a:pt x="2022" y="222"/>
                  </a:lnTo>
                  <a:lnTo>
                    <a:pt x="2074" y="258"/>
                  </a:lnTo>
                  <a:lnTo>
                    <a:pt x="2122" y="296"/>
                  </a:lnTo>
                  <a:lnTo>
                    <a:pt x="2170" y="336"/>
                  </a:lnTo>
                  <a:lnTo>
                    <a:pt x="2216" y="380"/>
                  </a:lnTo>
                  <a:lnTo>
                    <a:pt x="2258" y="424"/>
                  </a:lnTo>
                  <a:lnTo>
                    <a:pt x="2298" y="472"/>
                  </a:lnTo>
                  <a:lnTo>
                    <a:pt x="2338" y="520"/>
                  </a:lnTo>
                  <a:lnTo>
                    <a:pt x="2374" y="570"/>
                  </a:lnTo>
                  <a:lnTo>
                    <a:pt x="2408" y="624"/>
                  </a:lnTo>
                  <a:lnTo>
                    <a:pt x="2438" y="678"/>
                  </a:lnTo>
                  <a:lnTo>
                    <a:pt x="2468" y="734"/>
                  </a:lnTo>
                  <a:lnTo>
                    <a:pt x="2494" y="790"/>
                  </a:lnTo>
                  <a:lnTo>
                    <a:pt x="2516" y="850"/>
                  </a:lnTo>
                  <a:lnTo>
                    <a:pt x="2538" y="910"/>
                  </a:lnTo>
                  <a:lnTo>
                    <a:pt x="2554" y="972"/>
                  </a:lnTo>
                  <a:lnTo>
                    <a:pt x="2570" y="1034"/>
                  </a:lnTo>
                  <a:lnTo>
                    <a:pt x="2580" y="1098"/>
                  </a:lnTo>
                  <a:lnTo>
                    <a:pt x="2590" y="1164"/>
                  </a:lnTo>
                  <a:lnTo>
                    <a:pt x="2594" y="1230"/>
                  </a:lnTo>
                  <a:lnTo>
                    <a:pt x="2596" y="1296"/>
                  </a:lnTo>
                  <a:close/>
                </a:path>
              </a:pathLst>
            </a:custGeom>
            <a:noFill/>
            <a:ln w="25400">
              <a:solidFill>
                <a:srgbClr val="000000"/>
              </a:solidFill>
              <a:round/>
              <a:headEnd/>
              <a:tailEnd/>
            </a:ln>
          </p:spPr>
          <p:txBody>
            <a:bodyPr/>
            <a:lstStyle/>
            <a:p>
              <a:endParaRPr lang="en-US"/>
            </a:p>
          </p:txBody>
        </p:sp>
        <p:sp>
          <p:nvSpPr>
            <p:cNvPr id="55488" name="Freeform 189"/>
            <p:cNvSpPr>
              <a:spLocks noChangeAspect="1"/>
            </p:cNvSpPr>
            <p:nvPr/>
          </p:nvSpPr>
          <p:spPr bwMode="auto">
            <a:xfrm>
              <a:off x="3335338" y="3576638"/>
              <a:ext cx="107950" cy="90487"/>
            </a:xfrm>
            <a:custGeom>
              <a:avLst/>
              <a:gdLst>
                <a:gd name="T0" fmla="*/ 2147483647 w 82"/>
                <a:gd name="T1" fmla="*/ 0 h 74"/>
                <a:gd name="T2" fmla="*/ 0 w 82"/>
                <a:gd name="T3" fmla="*/ 2147483647 h 74"/>
                <a:gd name="T4" fmla="*/ 2147483647 w 82"/>
                <a:gd name="T5" fmla="*/ 2147483647 h 74"/>
                <a:gd name="T6" fmla="*/ 2147483647 w 82"/>
                <a:gd name="T7" fmla="*/ 0 h 74"/>
                <a:gd name="T8" fmla="*/ 0 60000 65536"/>
                <a:gd name="T9" fmla="*/ 0 60000 65536"/>
                <a:gd name="T10" fmla="*/ 0 60000 65536"/>
                <a:gd name="T11" fmla="*/ 0 60000 65536"/>
                <a:gd name="T12" fmla="*/ 0 w 82"/>
                <a:gd name="T13" fmla="*/ 0 h 74"/>
                <a:gd name="T14" fmla="*/ 82 w 82"/>
                <a:gd name="T15" fmla="*/ 74 h 74"/>
              </a:gdLst>
              <a:ahLst/>
              <a:cxnLst>
                <a:cxn ang="T8">
                  <a:pos x="T0" y="T1"/>
                </a:cxn>
                <a:cxn ang="T9">
                  <a:pos x="T2" y="T3"/>
                </a:cxn>
                <a:cxn ang="T10">
                  <a:pos x="T4" y="T5"/>
                </a:cxn>
                <a:cxn ang="T11">
                  <a:pos x="T6" y="T7"/>
                </a:cxn>
              </a:cxnLst>
              <a:rect l="T12" t="T13" r="T14" b="T15"/>
              <a:pathLst>
                <a:path w="82" h="74">
                  <a:moveTo>
                    <a:pt x="52" y="0"/>
                  </a:moveTo>
                  <a:lnTo>
                    <a:pt x="0" y="74"/>
                  </a:lnTo>
                  <a:lnTo>
                    <a:pt x="82" y="36"/>
                  </a:lnTo>
                  <a:lnTo>
                    <a:pt x="52" y="0"/>
                  </a:lnTo>
                  <a:close/>
                </a:path>
              </a:pathLst>
            </a:custGeom>
            <a:solidFill>
              <a:srgbClr val="FFFFFF"/>
            </a:solidFill>
            <a:ln w="9525">
              <a:noFill/>
              <a:round/>
              <a:headEnd/>
              <a:tailEnd/>
            </a:ln>
          </p:spPr>
          <p:txBody>
            <a:bodyPr/>
            <a:lstStyle/>
            <a:p>
              <a:endParaRPr lang="en-US"/>
            </a:p>
          </p:txBody>
        </p:sp>
        <p:sp>
          <p:nvSpPr>
            <p:cNvPr id="55489" name="Freeform 190"/>
            <p:cNvSpPr>
              <a:spLocks noChangeAspect="1"/>
            </p:cNvSpPr>
            <p:nvPr/>
          </p:nvSpPr>
          <p:spPr bwMode="auto">
            <a:xfrm>
              <a:off x="3336925" y="3578225"/>
              <a:ext cx="103188" cy="85725"/>
            </a:xfrm>
            <a:custGeom>
              <a:avLst/>
              <a:gdLst>
                <a:gd name="T0" fmla="*/ 2147483647 w 78"/>
                <a:gd name="T1" fmla="*/ 0 h 70"/>
                <a:gd name="T2" fmla="*/ 0 w 78"/>
                <a:gd name="T3" fmla="*/ 2147483647 h 70"/>
                <a:gd name="T4" fmla="*/ 2147483647 w 78"/>
                <a:gd name="T5" fmla="*/ 2147483647 h 70"/>
                <a:gd name="T6" fmla="*/ 2147483647 w 78"/>
                <a:gd name="T7" fmla="*/ 0 h 70"/>
                <a:gd name="T8" fmla="*/ 0 60000 65536"/>
                <a:gd name="T9" fmla="*/ 0 60000 65536"/>
                <a:gd name="T10" fmla="*/ 0 60000 65536"/>
                <a:gd name="T11" fmla="*/ 0 60000 65536"/>
                <a:gd name="T12" fmla="*/ 0 w 78"/>
                <a:gd name="T13" fmla="*/ 0 h 70"/>
                <a:gd name="T14" fmla="*/ 78 w 78"/>
                <a:gd name="T15" fmla="*/ 70 h 70"/>
              </a:gdLst>
              <a:ahLst/>
              <a:cxnLst>
                <a:cxn ang="T8">
                  <a:pos x="T0" y="T1"/>
                </a:cxn>
                <a:cxn ang="T9">
                  <a:pos x="T2" y="T3"/>
                </a:cxn>
                <a:cxn ang="T10">
                  <a:pos x="T4" y="T5"/>
                </a:cxn>
                <a:cxn ang="T11">
                  <a:pos x="T6" y="T7"/>
                </a:cxn>
              </a:cxnLst>
              <a:rect l="T12" t="T13" r="T14" b="T15"/>
              <a:pathLst>
                <a:path w="78" h="70">
                  <a:moveTo>
                    <a:pt x="50" y="0"/>
                  </a:moveTo>
                  <a:lnTo>
                    <a:pt x="0" y="70"/>
                  </a:lnTo>
                  <a:lnTo>
                    <a:pt x="78" y="34"/>
                  </a:lnTo>
                  <a:lnTo>
                    <a:pt x="50" y="0"/>
                  </a:lnTo>
                  <a:close/>
                </a:path>
              </a:pathLst>
            </a:custGeom>
            <a:solidFill>
              <a:srgbClr val="000000"/>
            </a:solidFill>
            <a:ln w="9525">
              <a:noFill/>
              <a:round/>
              <a:headEnd/>
              <a:tailEnd/>
            </a:ln>
          </p:spPr>
          <p:txBody>
            <a:bodyPr/>
            <a:lstStyle/>
            <a:p>
              <a:endParaRPr lang="en-US"/>
            </a:p>
          </p:txBody>
        </p:sp>
        <p:sp>
          <p:nvSpPr>
            <p:cNvPr id="55490" name="Freeform 191"/>
            <p:cNvSpPr>
              <a:spLocks noChangeAspect="1"/>
            </p:cNvSpPr>
            <p:nvPr/>
          </p:nvSpPr>
          <p:spPr bwMode="auto">
            <a:xfrm>
              <a:off x="4295775" y="4489450"/>
              <a:ext cx="114300" cy="76200"/>
            </a:xfrm>
            <a:custGeom>
              <a:avLst/>
              <a:gdLst>
                <a:gd name="T0" fmla="*/ 2147483647 w 86"/>
                <a:gd name="T1" fmla="*/ 0 h 62"/>
                <a:gd name="T2" fmla="*/ 0 w 86"/>
                <a:gd name="T3" fmla="*/ 2147483647 h 62"/>
                <a:gd name="T4" fmla="*/ 2147483647 w 86"/>
                <a:gd name="T5" fmla="*/ 2147483647 h 62"/>
                <a:gd name="T6" fmla="*/ 2147483647 w 86"/>
                <a:gd name="T7" fmla="*/ 0 h 62"/>
                <a:gd name="T8" fmla="*/ 0 60000 65536"/>
                <a:gd name="T9" fmla="*/ 0 60000 65536"/>
                <a:gd name="T10" fmla="*/ 0 60000 65536"/>
                <a:gd name="T11" fmla="*/ 0 60000 65536"/>
                <a:gd name="T12" fmla="*/ 0 w 86"/>
                <a:gd name="T13" fmla="*/ 0 h 62"/>
                <a:gd name="T14" fmla="*/ 86 w 86"/>
                <a:gd name="T15" fmla="*/ 62 h 62"/>
              </a:gdLst>
              <a:ahLst/>
              <a:cxnLst>
                <a:cxn ang="T8">
                  <a:pos x="T0" y="T1"/>
                </a:cxn>
                <a:cxn ang="T9">
                  <a:pos x="T2" y="T3"/>
                </a:cxn>
                <a:cxn ang="T10">
                  <a:pos x="T4" y="T5"/>
                </a:cxn>
                <a:cxn ang="T11">
                  <a:pos x="T6" y="T7"/>
                </a:cxn>
              </a:cxnLst>
              <a:rect l="T12" t="T13" r="T14" b="T15"/>
              <a:pathLst>
                <a:path w="86" h="62">
                  <a:moveTo>
                    <a:pt x="64" y="0"/>
                  </a:moveTo>
                  <a:lnTo>
                    <a:pt x="0" y="62"/>
                  </a:lnTo>
                  <a:lnTo>
                    <a:pt x="86" y="42"/>
                  </a:lnTo>
                  <a:lnTo>
                    <a:pt x="64" y="0"/>
                  </a:lnTo>
                  <a:close/>
                </a:path>
              </a:pathLst>
            </a:custGeom>
            <a:solidFill>
              <a:srgbClr val="FFFFFF"/>
            </a:solidFill>
            <a:ln w="9525">
              <a:noFill/>
              <a:round/>
              <a:headEnd/>
              <a:tailEnd/>
            </a:ln>
          </p:spPr>
          <p:txBody>
            <a:bodyPr/>
            <a:lstStyle/>
            <a:p>
              <a:endParaRPr lang="en-US"/>
            </a:p>
          </p:txBody>
        </p:sp>
        <p:sp>
          <p:nvSpPr>
            <p:cNvPr id="55491" name="Line 192"/>
            <p:cNvSpPr>
              <a:spLocks noChangeAspect="1" noChangeShapeType="1"/>
            </p:cNvSpPr>
            <p:nvPr/>
          </p:nvSpPr>
          <p:spPr bwMode="auto">
            <a:xfrm flipH="1">
              <a:off x="3405188" y="3179763"/>
              <a:ext cx="569912" cy="430212"/>
            </a:xfrm>
            <a:prstGeom prst="line">
              <a:avLst/>
            </a:prstGeom>
            <a:noFill/>
            <a:ln w="12700">
              <a:solidFill>
                <a:srgbClr val="000000"/>
              </a:solidFill>
              <a:round/>
              <a:headEnd/>
              <a:tailEnd/>
            </a:ln>
          </p:spPr>
          <p:txBody>
            <a:bodyPr/>
            <a:lstStyle/>
            <a:p>
              <a:endParaRPr lang="en-US"/>
            </a:p>
          </p:txBody>
        </p:sp>
        <p:sp>
          <p:nvSpPr>
            <p:cNvPr id="55492" name="Line 193"/>
            <p:cNvSpPr>
              <a:spLocks noChangeAspect="1" noChangeShapeType="1"/>
            </p:cNvSpPr>
            <p:nvPr/>
          </p:nvSpPr>
          <p:spPr bwMode="auto">
            <a:xfrm flipH="1">
              <a:off x="4376738" y="4335463"/>
              <a:ext cx="376237" cy="188912"/>
            </a:xfrm>
            <a:prstGeom prst="line">
              <a:avLst/>
            </a:prstGeom>
            <a:noFill/>
            <a:ln w="12700">
              <a:solidFill>
                <a:srgbClr val="000000"/>
              </a:solidFill>
              <a:round/>
              <a:headEnd/>
              <a:tailEnd/>
            </a:ln>
          </p:spPr>
          <p:txBody>
            <a:bodyPr/>
            <a:lstStyle/>
            <a:p>
              <a:endParaRPr lang="en-US"/>
            </a:p>
          </p:txBody>
        </p:sp>
        <p:sp>
          <p:nvSpPr>
            <p:cNvPr id="55493" name="Freeform 194"/>
            <p:cNvSpPr>
              <a:spLocks noChangeAspect="1"/>
            </p:cNvSpPr>
            <p:nvPr/>
          </p:nvSpPr>
          <p:spPr bwMode="auto">
            <a:xfrm>
              <a:off x="4297363" y="4492625"/>
              <a:ext cx="112712" cy="71438"/>
            </a:xfrm>
            <a:custGeom>
              <a:avLst/>
              <a:gdLst>
                <a:gd name="T0" fmla="*/ 2147483647 w 84"/>
                <a:gd name="T1" fmla="*/ 0 h 58"/>
                <a:gd name="T2" fmla="*/ 0 w 84"/>
                <a:gd name="T3" fmla="*/ 2147483647 h 58"/>
                <a:gd name="T4" fmla="*/ 2147483647 w 84"/>
                <a:gd name="T5" fmla="*/ 2147483647 h 58"/>
                <a:gd name="T6" fmla="*/ 2147483647 w 84"/>
                <a:gd name="T7" fmla="*/ 0 h 58"/>
                <a:gd name="T8" fmla="*/ 0 60000 65536"/>
                <a:gd name="T9" fmla="*/ 0 60000 65536"/>
                <a:gd name="T10" fmla="*/ 0 60000 65536"/>
                <a:gd name="T11" fmla="*/ 0 60000 65536"/>
                <a:gd name="T12" fmla="*/ 0 w 84"/>
                <a:gd name="T13" fmla="*/ 0 h 58"/>
                <a:gd name="T14" fmla="*/ 84 w 84"/>
                <a:gd name="T15" fmla="*/ 58 h 58"/>
              </a:gdLst>
              <a:ahLst/>
              <a:cxnLst>
                <a:cxn ang="T8">
                  <a:pos x="T0" y="T1"/>
                </a:cxn>
                <a:cxn ang="T9">
                  <a:pos x="T2" y="T3"/>
                </a:cxn>
                <a:cxn ang="T10">
                  <a:pos x="T4" y="T5"/>
                </a:cxn>
                <a:cxn ang="T11">
                  <a:pos x="T6" y="T7"/>
                </a:cxn>
              </a:cxnLst>
              <a:rect l="T12" t="T13" r="T14" b="T15"/>
              <a:pathLst>
                <a:path w="84" h="58">
                  <a:moveTo>
                    <a:pt x="62" y="0"/>
                  </a:moveTo>
                  <a:lnTo>
                    <a:pt x="0" y="58"/>
                  </a:lnTo>
                  <a:lnTo>
                    <a:pt x="84" y="38"/>
                  </a:lnTo>
                  <a:lnTo>
                    <a:pt x="62" y="0"/>
                  </a:lnTo>
                  <a:close/>
                </a:path>
              </a:pathLst>
            </a:custGeom>
            <a:solidFill>
              <a:srgbClr val="000000"/>
            </a:solidFill>
            <a:ln w="9525">
              <a:noFill/>
              <a:round/>
              <a:headEnd/>
              <a:tailEnd/>
            </a:ln>
          </p:spPr>
          <p:txBody>
            <a:bodyPr/>
            <a:lstStyle/>
            <a:p>
              <a:endParaRPr lang="en-US"/>
            </a:p>
          </p:txBody>
        </p:sp>
        <p:sp>
          <p:nvSpPr>
            <p:cNvPr id="55494" name="Freeform 195"/>
            <p:cNvSpPr>
              <a:spLocks noChangeAspect="1"/>
            </p:cNvSpPr>
            <p:nvPr/>
          </p:nvSpPr>
          <p:spPr bwMode="auto">
            <a:xfrm>
              <a:off x="4194175" y="5010150"/>
              <a:ext cx="103188" cy="95250"/>
            </a:xfrm>
            <a:custGeom>
              <a:avLst/>
              <a:gdLst>
                <a:gd name="T0" fmla="*/ 2147483647 w 78"/>
                <a:gd name="T1" fmla="*/ 2147483647 h 78"/>
                <a:gd name="T2" fmla="*/ 0 w 78"/>
                <a:gd name="T3" fmla="*/ 0 h 78"/>
                <a:gd name="T4" fmla="*/ 2147483647 w 78"/>
                <a:gd name="T5" fmla="*/ 2147483647 h 78"/>
                <a:gd name="T6" fmla="*/ 2147483647 w 78"/>
                <a:gd name="T7" fmla="*/ 2147483647 h 78"/>
                <a:gd name="T8" fmla="*/ 0 60000 65536"/>
                <a:gd name="T9" fmla="*/ 0 60000 65536"/>
                <a:gd name="T10" fmla="*/ 0 60000 65536"/>
                <a:gd name="T11" fmla="*/ 0 60000 65536"/>
                <a:gd name="T12" fmla="*/ 0 w 78"/>
                <a:gd name="T13" fmla="*/ 0 h 78"/>
                <a:gd name="T14" fmla="*/ 78 w 78"/>
                <a:gd name="T15" fmla="*/ 78 h 78"/>
              </a:gdLst>
              <a:ahLst/>
              <a:cxnLst>
                <a:cxn ang="T8">
                  <a:pos x="T0" y="T1"/>
                </a:cxn>
                <a:cxn ang="T9">
                  <a:pos x="T2" y="T3"/>
                </a:cxn>
                <a:cxn ang="T10">
                  <a:pos x="T4" y="T5"/>
                </a:cxn>
                <a:cxn ang="T11">
                  <a:pos x="T6" y="T7"/>
                </a:cxn>
              </a:cxnLst>
              <a:rect l="T12" t="T13" r="T14" b="T15"/>
              <a:pathLst>
                <a:path w="78" h="78">
                  <a:moveTo>
                    <a:pt x="78" y="46"/>
                  </a:moveTo>
                  <a:lnTo>
                    <a:pt x="0" y="0"/>
                  </a:lnTo>
                  <a:lnTo>
                    <a:pt x="44" y="78"/>
                  </a:lnTo>
                  <a:lnTo>
                    <a:pt x="78" y="46"/>
                  </a:lnTo>
                  <a:close/>
                </a:path>
              </a:pathLst>
            </a:custGeom>
            <a:solidFill>
              <a:srgbClr val="FFFFFF"/>
            </a:solidFill>
            <a:ln w="9525">
              <a:noFill/>
              <a:round/>
              <a:headEnd/>
              <a:tailEnd/>
            </a:ln>
          </p:spPr>
          <p:txBody>
            <a:bodyPr/>
            <a:lstStyle/>
            <a:p>
              <a:endParaRPr lang="en-US"/>
            </a:p>
          </p:txBody>
        </p:sp>
        <p:sp>
          <p:nvSpPr>
            <p:cNvPr id="55495" name="Freeform 196"/>
            <p:cNvSpPr>
              <a:spLocks noChangeAspect="1"/>
            </p:cNvSpPr>
            <p:nvPr/>
          </p:nvSpPr>
          <p:spPr bwMode="auto">
            <a:xfrm>
              <a:off x="4197350" y="5014913"/>
              <a:ext cx="98425" cy="90487"/>
            </a:xfrm>
            <a:custGeom>
              <a:avLst/>
              <a:gdLst>
                <a:gd name="T0" fmla="*/ 2147483647 w 74"/>
                <a:gd name="T1" fmla="*/ 2147483647 h 74"/>
                <a:gd name="T2" fmla="*/ 0 w 74"/>
                <a:gd name="T3" fmla="*/ 0 h 74"/>
                <a:gd name="T4" fmla="*/ 2147483647 w 74"/>
                <a:gd name="T5" fmla="*/ 2147483647 h 74"/>
                <a:gd name="T6" fmla="*/ 2147483647 w 74"/>
                <a:gd name="T7" fmla="*/ 2147483647 h 74"/>
                <a:gd name="T8" fmla="*/ 0 60000 65536"/>
                <a:gd name="T9" fmla="*/ 0 60000 65536"/>
                <a:gd name="T10" fmla="*/ 0 60000 65536"/>
                <a:gd name="T11" fmla="*/ 0 60000 65536"/>
                <a:gd name="T12" fmla="*/ 0 w 74"/>
                <a:gd name="T13" fmla="*/ 0 h 74"/>
                <a:gd name="T14" fmla="*/ 74 w 74"/>
                <a:gd name="T15" fmla="*/ 74 h 74"/>
              </a:gdLst>
              <a:ahLst/>
              <a:cxnLst>
                <a:cxn ang="T8">
                  <a:pos x="T0" y="T1"/>
                </a:cxn>
                <a:cxn ang="T9">
                  <a:pos x="T2" y="T3"/>
                </a:cxn>
                <a:cxn ang="T10">
                  <a:pos x="T4" y="T5"/>
                </a:cxn>
                <a:cxn ang="T11">
                  <a:pos x="T6" y="T7"/>
                </a:cxn>
              </a:cxnLst>
              <a:rect l="T12" t="T13" r="T14" b="T15"/>
              <a:pathLst>
                <a:path w="74" h="74">
                  <a:moveTo>
                    <a:pt x="74" y="42"/>
                  </a:moveTo>
                  <a:lnTo>
                    <a:pt x="0" y="0"/>
                  </a:lnTo>
                  <a:lnTo>
                    <a:pt x="42" y="74"/>
                  </a:lnTo>
                  <a:lnTo>
                    <a:pt x="74" y="42"/>
                  </a:lnTo>
                  <a:close/>
                </a:path>
              </a:pathLst>
            </a:custGeom>
            <a:solidFill>
              <a:srgbClr val="000000"/>
            </a:solidFill>
            <a:ln w="9525">
              <a:noFill/>
              <a:round/>
              <a:headEnd/>
              <a:tailEnd/>
            </a:ln>
          </p:spPr>
          <p:txBody>
            <a:bodyPr/>
            <a:lstStyle/>
            <a:p>
              <a:endParaRPr lang="en-US"/>
            </a:p>
          </p:txBody>
        </p:sp>
        <p:sp>
          <p:nvSpPr>
            <p:cNvPr id="55496" name="Freeform 197"/>
            <p:cNvSpPr>
              <a:spLocks noChangeAspect="1"/>
            </p:cNvSpPr>
            <p:nvPr/>
          </p:nvSpPr>
          <p:spPr bwMode="auto">
            <a:xfrm>
              <a:off x="3886200" y="5408613"/>
              <a:ext cx="103188" cy="95250"/>
            </a:xfrm>
            <a:custGeom>
              <a:avLst/>
              <a:gdLst>
                <a:gd name="T0" fmla="*/ 2147483647 w 78"/>
                <a:gd name="T1" fmla="*/ 2147483647 h 78"/>
                <a:gd name="T2" fmla="*/ 0 w 78"/>
                <a:gd name="T3" fmla="*/ 0 h 78"/>
                <a:gd name="T4" fmla="*/ 2147483647 w 78"/>
                <a:gd name="T5" fmla="*/ 2147483647 h 78"/>
                <a:gd name="T6" fmla="*/ 2147483647 w 78"/>
                <a:gd name="T7" fmla="*/ 2147483647 h 78"/>
                <a:gd name="T8" fmla="*/ 0 60000 65536"/>
                <a:gd name="T9" fmla="*/ 0 60000 65536"/>
                <a:gd name="T10" fmla="*/ 0 60000 65536"/>
                <a:gd name="T11" fmla="*/ 0 60000 65536"/>
                <a:gd name="T12" fmla="*/ 0 w 78"/>
                <a:gd name="T13" fmla="*/ 0 h 78"/>
                <a:gd name="T14" fmla="*/ 78 w 78"/>
                <a:gd name="T15" fmla="*/ 78 h 78"/>
              </a:gdLst>
              <a:ahLst/>
              <a:cxnLst>
                <a:cxn ang="T8">
                  <a:pos x="T0" y="T1"/>
                </a:cxn>
                <a:cxn ang="T9">
                  <a:pos x="T2" y="T3"/>
                </a:cxn>
                <a:cxn ang="T10">
                  <a:pos x="T4" y="T5"/>
                </a:cxn>
                <a:cxn ang="T11">
                  <a:pos x="T6" y="T7"/>
                </a:cxn>
              </a:cxnLst>
              <a:rect l="T12" t="T13" r="T14" b="T15"/>
              <a:pathLst>
                <a:path w="78" h="78">
                  <a:moveTo>
                    <a:pt x="78" y="44"/>
                  </a:moveTo>
                  <a:lnTo>
                    <a:pt x="0" y="0"/>
                  </a:lnTo>
                  <a:lnTo>
                    <a:pt x="44" y="78"/>
                  </a:lnTo>
                  <a:lnTo>
                    <a:pt x="78" y="44"/>
                  </a:lnTo>
                  <a:close/>
                </a:path>
              </a:pathLst>
            </a:custGeom>
            <a:solidFill>
              <a:srgbClr val="FFFFFF"/>
            </a:solidFill>
            <a:ln w="9525">
              <a:noFill/>
              <a:round/>
              <a:headEnd/>
              <a:tailEnd/>
            </a:ln>
          </p:spPr>
          <p:txBody>
            <a:bodyPr/>
            <a:lstStyle/>
            <a:p>
              <a:endParaRPr lang="en-US"/>
            </a:p>
          </p:txBody>
        </p:sp>
        <p:sp>
          <p:nvSpPr>
            <p:cNvPr id="55497" name="Line 198"/>
            <p:cNvSpPr>
              <a:spLocks noChangeAspect="1" noChangeShapeType="1"/>
            </p:cNvSpPr>
            <p:nvPr/>
          </p:nvSpPr>
          <p:spPr bwMode="auto">
            <a:xfrm flipH="1" flipV="1">
              <a:off x="4262438" y="5072063"/>
              <a:ext cx="355600" cy="331787"/>
            </a:xfrm>
            <a:prstGeom prst="line">
              <a:avLst/>
            </a:prstGeom>
            <a:noFill/>
            <a:ln w="12700">
              <a:solidFill>
                <a:srgbClr val="000000"/>
              </a:solidFill>
              <a:round/>
              <a:headEnd/>
              <a:tailEnd/>
            </a:ln>
          </p:spPr>
          <p:txBody>
            <a:bodyPr/>
            <a:lstStyle/>
            <a:p>
              <a:endParaRPr lang="en-US"/>
            </a:p>
          </p:txBody>
        </p:sp>
        <p:sp>
          <p:nvSpPr>
            <p:cNvPr id="55498" name="Line 199"/>
            <p:cNvSpPr>
              <a:spLocks noChangeAspect="1" noChangeShapeType="1"/>
            </p:cNvSpPr>
            <p:nvPr/>
          </p:nvSpPr>
          <p:spPr bwMode="auto">
            <a:xfrm flipH="1" flipV="1">
              <a:off x="3954463" y="5470525"/>
              <a:ext cx="358775" cy="325438"/>
            </a:xfrm>
            <a:prstGeom prst="line">
              <a:avLst/>
            </a:prstGeom>
            <a:noFill/>
            <a:ln w="12700">
              <a:solidFill>
                <a:srgbClr val="000000"/>
              </a:solidFill>
              <a:round/>
              <a:headEnd/>
              <a:tailEnd/>
            </a:ln>
          </p:spPr>
          <p:txBody>
            <a:bodyPr/>
            <a:lstStyle/>
            <a:p>
              <a:endParaRPr lang="en-US"/>
            </a:p>
          </p:txBody>
        </p:sp>
        <p:sp>
          <p:nvSpPr>
            <p:cNvPr id="55499" name="Freeform 200"/>
            <p:cNvSpPr>
              <a:spLocks noChangeAspect="1"/>
            </p:cNvSpPr>
            <p:nvPr/>
          </p:nvSpPr>
          <p:spPr bwMode="auto">
            <a:xfrm>
              <a:off x="3890963" y="5411788"/>
              <a:ext cx="96837" cy="90487"/>
            </a:xfrm>
            <a:custGeom>
              <a:avLst/>
              <a:gdLst>
                <a:gd name="T0" fmla="*/ 2147483647 w 74"/>
                <a:gd name="T1" fmla="*/ 2147483647 h 74"/>
                <a:gd name="T2" fmla="*/ 0 w 74"/>
                <a:gd name="T3" fmla="*/ 0 h 74"/>
                <a:gd name="T4" fmla="*/ 2147483647 w 74"/>
                <a:gd name="T5" fmla="*/ 2147483647 h 74"/>
                <a:gd name="T6" fmla="*/ 2147483647 w 74"/>
                <a:gd name="T7" fmla="*/ 2147483647 h 74"/>
                <a:gd name="T8" fmla="*/ 0 60000 65536"/>
                <a:gd name="T9" fmla="*/ 0 60000 65536"/>
                <a:gd name="T10" fmla="*/ 0 60000 65536"/>
                <a:gd name="T11" fmla="*/ 0 60000 65536"/>
                <a:gd name="T12" fmla="*/ 0 w 74"/>
                <a:gd name="T13" fmla="*/ 0 h 74"/>
                <a:gd name="T14" fmla="*/ 74 w 74"/>
                <a:gd name="T15" fmla="*/ 74 h 74"/>
              </a:gdLst>
              <a:ahLst/>
              <a:cxnLst>
                <a:cxn ang="T8">
                  <a:pos x="T0" y="T1"/>
                </a:cxn>
                <a:cxn ang="T9">
                  <a:pos x="T2" y="T3"/>
                </a:cxn>
                <a:cxn ang="T10">
                  <a:pos x="T4" y="T5"/>
                </a:cxn>
                <a:cxn ang="T11">
                  <a:pos x="T6" y="T7"/>
                </a:cxn>
              </a:cxnLst>
              <a:rect l="T12" t="T13" r="T14" b="T15"/>
              <a:pathLst>
                <a:path w="74" h="74">
                  <a:moveTo>
                    <a:pt x="74" y="42"/>
                  </a:moveTo>
                  <a:lnTo>
                    <a:pt x="0" y="0"/>
                  </a:lnTo>
                  <a:lnTo>
                    <a:pt x="44" y="74"/>
                  </a:lnTo>
                  <a:lnTo>
                    <a:pt x="74" y="42"/>
                  </a:lnTo>
                  <a:close/>
                </a:path>
              </a:pathLst>
            </a:custGeom>
            <a:solidFill>
              <a:srgbClr val="000000"/>
            </a:solidFill>
            <a:ln w="9525">
              <a:noFill/>
              <a:round/>
              <a:headEnd/>
              <a:tailEnd/>
            </a:ln>
          </p:spPr>
          <p:txBody>
            <a:bodyPr/>
            <a:lstStyle/>
            <a:p>
              <a:endParaRPr lang="en-US"/>
            </a:p>
          </p:txBody>
        </p:sp>
        <p:sp>
          <p:nvSpPr>
            <p:cNvPr id="55500" name="Freeform 201"/>
            <p:cNvSpPr>
              <a:spLocks noChangeAspect="1"/>
            </p:cNvSpPr>
            <p:nvPr/>
          </p:nvSpPr>
          <p:spPr bwMode="auto">
            <a:xfrm>
              <a:off x="3154363" y="4940300"/>
              <a:ext cx="82550" cy="107950"/>
            </a:xfrm>
            <a:custGeom>
              <a:avLst/>
              <a:gdLst>
                <a:gd name="T0" fmla="*/ 2147483647 w 62"/>
                <a:gd name="T1" fmla="*/ 2147483647 h 88"/>
                <a:gd name="T2" fmla="*/ 0 w 62"/>
                <a:gd name="T3" fmla="*/ 0 h 88"/>
                <a:gd name="T4" fmla="*/ 2147483647 w 62"/>
                <a:gd name="T5" fmla="*/ 2147483647 h 88"/>
                <a:gd name="T6" fmla="*/ 2147483647 w 62"/>
                <a:gd name="T7" fmla="*/ 2147483647 h 88"/>
                <a:gd name="T8" fmla="*/ 0 60000 65536"/>
                <a:gd name="T9" fmla="*/ 0 60000 65536"/>
                <a:gd name="T10" fmla="*/ 0 60000 65536"/>
                <a:gd name="T11" fmla="*/ 0 60000 65536"/>
                <a:gd name="T12" fmla="*/ 0 w 62"/>
                <a:gd name="T13" fmla="*/ 0 h 88"/>
                <a:gd name="T14" fmla="*/ 62 w 62"/>
                <a:gd name="T15" fmla="*/ 88 h 88"/>
              </a:gdLst>
              <a:ahLst/>
              <a:cxnLst>
                <a:cxn ang="T8">
                  <a:pos x="T0" y="T1"/>
                </a:cxn>
                <a:cxn ang="T9">
                  <a:pos x="T2" y="T3"/>
                </a:cxn>
                <a:cxn ang="T10">
                  <a:pos x="T4" y="T5"/>
                </a:cxn>
                <a:cxn ang="T11">
                  <a:pos x="T6" y="T7"/>
                </a:cxn>
              </a:cxnLst>
              <a:rect l="T12" t="T13" r="T14" b="T15"/>
              <a:pathLst>
                <a:path w="62" h="88">
                  <a:moveTo>
                    <a:pt x="62" y="66"/>
                  </a:moveTo>
                  <a:lnTo>
                    <a:pt x="0" y="0"/>
                  </a:lnTo>
                  <a:lnTo>
                    <a:pt x="20" y="88"/>
                  </a:lnTo>
                  <a:lnTo>
                    <a:pt x="62" y="66"/>
                  </a:lnTo>
                  <a:close/>
                </a:path>
              </a:pathLst>
            </a:custGeom>
            <a:solidFill>
              <a:srgbClr val="FFFFFF"/>
            </a:solidFill>
            <a:ln w="9525">
              <a:noFill/>
              <a:round/>
              <a:headEnd/>
              <a:tailEnd/>
            </a:ln>
          </p:spPr>
          <p:txBody>
            <a:bodyPr/>
            <a:lstStyle/>
            <a:p>
              <a:endParaRPr lang="en-US"/>
            </a:p>
          </p:txBody>
        </p:sp>
        <p:sp>
          <p:nvSpPr>
            <p:cNvPr id="55501" name="Freeform 202"/>
            <p:cNvSpPr>
              <a:spLocks noChangeAspect="1"/>
            </p:cNvSpPr>
            <p:nvPr/>
          </p:nvSpPr>
          <p:spPr bwMode="auto">
            <a:xfrm>
              <a:off x="3155950" y="4945063"/>
              <a:ext cx="77788" cy="100012"/>
            </a:xfrm>
            <a:custGeom>
              <a:avLst/>
              <a:gdLst>
                <a:gd name="T0" fmla="*/ 2147483647 w 58"/>
                <a:gd name="T1" fmla="*/ 2147483647 h 82"/>
                <a:gd name="T2" fmla="*/ 0 w 58"/>
                <a:gd name="T3" fmla="*/ 0 h 82"/>
                <a:gd name="T4" fmla="*/ 2147483647 w 58"/>
                <a:gd name="T5" fmla="*/ 2147483647 h 82"/>
                <a:gd name="T6" fmla="*/ 2147483647 w 58"/>
                <a:gd name="T7" fmla="*/ 2147483647 h 82"/>
                <a:gd name="T8" fmla="*/ 0 60000 65536"/>
                <a:gd name="T9" fmla="*/ 0 60000 65536"/>
                <a:gd name="T10" fmla="*/ 0 60000 65536"/>
                <a:gd name="T11" fmla="*/ 0 60000 65536"/>
                <a:gd name="T12" fmla="*/ 0 w 58"/>
                <a:gd name="T13" fmla="*/ 0 h 82"/>
                <a:gd name="T14" fmla="*/ 58 w 58"/>
                <a:gd name="T15" fmla="*/ 82 h 82"/>
              </a:gdLst>
              <a:ahLst/>
              <a:cxnLst>
                <a:cxn ang="T8">
                  <a:pos x="T0" y="T1"/>
                </a:cxn>
                <a:cxn ang="T9">
                  <a:pos x="T2" y="T3"/>
                </a:cxn>
                <a:cxn ang="T10">
                  <a:pos x="T4" y="T5"/>
                </a:cxn>
                <a:cxn ang="T11">
                  <a:pos x="T6" y="T7"/>
                </a:cxn>
              </a:cxnLst>
              <a:rect l="T12" t="T13" r="T14" b="T15"/>
              <a:pathLst>
                <a:path w="58" h="82">
                  <a:moveTo>
                    <a:pt x="58" y="60"/>
                  </a:moveTo>
                  <a:lnTo>
                    <a:pt x="0" y="0"/>
                  </a:lnTo>
                  <a:lnTo>
                    <a:pt x="20" y="82"/>
                  </a:lnTo>
                  <a:lnTo>
                    <a:pt x="58" y="60"/>
                  </a:lnTo>
                  <a:close/>
                </a:path>
              </a:pathLst>
            </a:custGeom>
            <a:solidFill>
              <a:srgbClr val="000000"/>
            </a:solidFill>
            <a:ln w="9525">
              <a:noFill/>
              <a:round/>
              <a:headEnd/>
              <a:tailEnd/>
            </a:ln>
          </p:spPr>
          <p:txBody>
            <a:bodyPr/>
            <a:lstStyle/>
            <a:p>
              <a:endParaRPr lang="en-US"/>
            </a:p>
          </p:txBody>
        </p:sp>
        <p:sp>
          <p:nvSpPr>
            <p:cNvPr id="55502" name="Freeform 203"/>
            <p:cNvSpPr>
              <a:spLocks noChangeAspect="1"/>
            </p:cNvSpPr>
            <p:nvPr/>
          </p:nvSpPr>
          <p:spPr bwMode="auto">
            <a:xfrm>
              <a:off x="4186238" y="4098925"/>
              <a:ext cx="339725" cy="284163"/>
            </a:xfrm>
            <a:custGeom>
              <a:avLst/>
              <a:gdLst>
                <a:gd name="T0" fmla="*/ 0 w 256"/>
                <a:gd name="T1" fmla="*/ 2147483647 h 232"/>
                <a:gd name="T2" fmla="*/ 2147483647 w 256"/>
                <a:gd name="T3" fmla="*/ 0 h 232"/>
                <a:gd name="T4" fmla="*/ 2147483647 w 256"/>
                <a:gd name="T5" fmla="*/ 2147483647 h 232"/>
                <a:gd name="T6" fmla="*/ 0 60000 65536"/>
                <a:gd name="T7" fmla="*/ 0 60000 65536"/>
                <a:gd name="T8" fmla="*/ 0 60000 65536"/>
                <a:gd name="T9" fmla="*/ 0 w 256"/>
                <a:gd name="T10" fmla="*/ 0 h 232"/>
                <a:gd name="T11" fmla="*/ 256 w 256"/>
                <a:gd name="T12" fmla="*/ 232 h 232"/>
              </a:gdLst>
              <a:ahLst/>
              <a:cxnLst>
                <a:cxn ang="T6">
                  <a:pos x="T0" y="T1"/>
                </a:cxn>
                <a:cxn ang="T7">
                  <a:pos x="T2" y="T3"/>
                </a:cxn>
                <a:cxn ang="T8">
                  <a:pos x="T4" y="T5"/>
                </a:cxn>
              </a:cxnLst>
              <a:rect l="T9" t="T10" r="T11" b="T12"/>
              <a:pathLst>
                <a:path w="256" h="232">
                  <a:moveTo>
                    <a:pt x="0" y="98"/>
                  </a:moveTo>
                  <a:lnTo>
                    <a:pt x="256" y="0"/>
                  </a:lnTo>
                  <a:lnTo>
                    <a:pt x="2" y="232"/>
                  </a:lnTo>
                </a:path>
              </a:pathLst>
            </a:custGeom>
            <a:noFill/>
            <a:ln w="6350">
              <a:solidFill>
                <a:srgbClr val="000000"/>
              </a:solidFill>
              <a:round/>
              <a:headEnd/>
              <a:tailEnd/>
            </a:ln>
          </p:spPr>
          <p:txBody>
            <a:bodyPr/>
            <a:lstStyle/>
            <a:p>
              <a:endParaRPr lang="en-US"/>
            </a:p>
          </p:txBody>
        </p:sp>
        <p:sp>
          <p:nvSpPr>
            <p:cNvPr id="55503" name="Freeform 204"/>
            <p:cNvSpPr>
              <a:spLocks noChangeAspect="1"/>
            </p:cNvSpPr>
            <p:nvPr/>
          </p:nvSpPr>
          <p:spPr bwMode="auto">
            <a:xfrm>
              <a:off x="4181475" y="4094163"/>
              <a:ext cx="355600" cy="233362"/>
            </a:xfrm>
            <a:custGeom>
              <a:avLst/>
              <a:gdLst>
                <a:gd name="T0" fmla="*/ 0 w 268"/>
                <a:gd name="T1" fmla="*/ 2147483647 h 190"/>
                <a:gd name="T2" fmla="*/ 2147483647 w 268"/>
                <a:gd name="T3" fmla="*/ 0 h 190"/>
                <a:gd name="T4" fmla="*/ 2147483647 w 268"/>
                <a:gd name="T5" fmla="*/ 2147483647 h 190"/>
                <a:gd name="T6" fmla="*/ 0 60000 65536"/>
                <a:gd name="T7" fmla="*/ 0 60000 65536"/>
                <a:gd name="T8" fmla="*/ 0 60000 65536"/>
                <a:gd name="T9" fmla="*/ 0 w 268"/>
                <a:gd name="T10" fmla="*/ 0 h 190"/>
                <a:gd name="T11" fmla="*/ 268 w 268"/>
                <a:gd name="T12" fmla="*/ 190 h 190"/>
              </a:gdLst>
              <a:ahLst/>
              <a:cxnLst>
                <a:cxn ang="T6">
                  <a:pos x="T0" y="T1"/>
                </a:cxn>
                <a:cxn ang="T7">
                  <a:pos x="T2" y="T3"/>
                </a:cxn>
                <a:cxn ang="T8">
                  <a:pos x="T4" y="T5"/>
                </a:cxn>
              </a:cxnLst>
              <a:rect l="T9" t="T10" r="T11" b="T12"/>
              <a:pathLst>
                <a:path w="268" h="190">
                  <a:moveTo>
                    <a:pt x="0" y="190"/>
                  </a:moveTo>
                  <a:lnTo>
                    <a:pt x="268" y="0"/>
                  </a:lnTo>
                  <a:lnTo>
                    <a:pt x="4" y="142"/>
                  </a:lnTo>
                </a:path>
              </a:pathLst>
            </a:custGeom>
            <a:noFill/>
            <a:ln w="6350">
              <a:solidFill>
                <a:srgbClr val="000000"/>
              </a:solidFill>
              <a:round/>
              <a:headEnd/>
              <a:tailEnd/>
            </a:ln>
          </p:spPr>
          <p:txBody>
            <a:bodyPr/>
            <a:lstStyle/>
            <a:p>
              <a:endParaRPr lang="en-US"/>
            </a:p>
          </p:txBody>
        </p:sp>
        <p:sp>
          <p:nvSpPr>
            <p:cNvPr id="55504" name="Freeform 205"/>
            <p:cNvSpPr>
              <a:spLocks noChangeAspect="1"/>
            </p:cNvSpPr>
            <p:nvPr/>
          </p:nvSpPr>
          <p:spPr bwMode="auto">
            <a:xfrm>
              <a:off x="3865563" y="3962400"/>
              <a:ext cx="98425" cy="98425"/>
            </a:xfrm>
            <a:custGeom>
              <a:avLst/>
              <a:gdLst>
                <a:gd name="T0" fmla="*/ 2147483647 w 74"/>
                <a:gd name="T1" fmla="*/ 0 h 80"/>
                <a:gd name="T2" fmla="*/ 0 w 74"/>
                <a:gd name="T3" fmla="*/ 2147483647 h 80"/>
                <a:gd name="T4" fmla="*/ 2147483647 w 74"/>
                <a:gd name="T5" fmla="*/ 2147483647 h 80"/>
                <a:gd name="T6" fmla="*/ 2147483647 w 74"/>
                <a:gd name="T7" fmla="*/ 0 h 80"/>
                <a:gd name="T8" fmla="*/ 0 60000 65536"/>
                <a:gd name="T9" fmla="*/ 0 60000 65536"/>
                <a:gd name="T10" fmla="*/ 0 60000 65536"/>
                <a:gd name="T11" fmla="*/ 0 60000 65536"/>
                <a:gd name="T12" fmla="*/ 0 w 74"/>
                <a:gd name="T13" fmla="*/ 0 h 80"/>
                <a:gd name="T14" fmla="*/ 74 w 74"/>
                <a:gd name="T15" fmla="*/ 80 h 80"/>
              </a:gdLst>
              <a:ahLst/>
              <a:cxnLst>
                <a:cxn ang="T8">
                  <a:pos x="T0" y="T1"/>
                </a:cxn>
                <a:cxn ang="T9">
                  <a:pos x="T2" y="T3"/>
                </a:cxn>
                <a:cxn ang="T10">
                  <a:pos x="T4" y="T5"/>
                </a:cxn>
                <a:cxn ang="T11">
                  <a:pos x="T6" y="T7"/>
                </a:cxn>
              </a:cxnLst>
              <a:rect l="T12" t="T13" r="T14" b="T15"/>
              <a:pathLst>
                <a:path w="74" h="80">
                  <a:moveTo>
                    <a:pt x="38" y="0"/>
                  </a:moveTo>
                  <a:lnTo>
                    <a:pt x="0" y="80"/>
                  </a:lnTo>
                  <a:lnTo>
                    <a:pt x="74" y="30"/>
                  </a:lnTo>
                  <a:lnTo>
                    <a:pt x="38" y="0"/>
                  </a:lnTo>
                  <a:close/>
                </a:path>
              </a:pathLst>
            </a:custGeom>
            <a:solidFill>
              <a:srgbClr val="FFFFFF"/>
            </a:solidFill>
            <a:ln w="9525">
              <a:noFill/>
              <a:round/>
              <a:headEnd/>
              <a:tailEnd/>
            </a:ln>
          </p:spPr>
          <p:txBody>
            <a:bodyPr/>
            <a:lstStyle/>
            <a:p>
              <a:endParaRPr lang="en-US"/>
            </a:p>
          </p:txBody>
        </p:sp>
        <p:sp>
          <p:nvSpPr>
            <p:cNvPr id="55505" name="Line 206"/>
            <p:cNvSpPr>
              <a:spLocks noChangeAspect="1" noChangeShapeType="1"/>
            </p:cNvSpPr>
            <p:nvPr/>
          </p:nvSpPr>
          <p:spPr bwMode="auto">
            <a:xfrm flipH="1" flipV="1">
              <a:off x="3198813" y="5016500"/>
              <a:ext cx="701675" cy="1187450"/>
            </a:xfrm>
            <a:prstGeom prst="line">
              <a:avLst/>
            </a:prstGeom>
            <a:noFill/>
            <a:ln w="12700">
              <a:solidFill>
                <a:srgbClr val="000000"/>
              </a:solidFill>
              <a:round/>
              <a:headEnd/>
              <a:tailEnd/>
            </a:ln>
          </p:spPr>
          <p:txBody>
            <a:bodyPr/>
            <a:lstStyle/>
            <a:p>
              <a:endParaRPr lang="en-US"/>
            </a:p>
          </p:txBody>
        </p:sp>
        <p:sp>
          <p:nvSpPr>
            <p:cNvPr id="55506" name="Line 207"/>
            <p:cNvSpPr>
              <a:spLocks noChangeAspect="1" noChangeShapeType="1"/>
            </p:cNvSpPr>
            <p:nvPr/>
          </p:nvSpPr>
          <p:spPr bwMode="auto">
            <a:xfrm flipH="1">
              <a:off x="3927475" y="3549650"/>
              <a:ext cx="412750" cy="444500"/>
            </a:xfrm>
            <a:prstGeom prst="line">
              <a:avLst/>
            </a:prstGeom>
            <a:noFill/>
            <a:ln w="12700">
              <a:solidFill>
                <a:srgbClr val="000000"/>
              </a:solidFill>
              <a:round/>
              <a:headEnd/>
              <a:tailEnd/>
            </a:ln>
          </p:spPr>
          <p:txBody>
            <a:bodyPr/>
            <a:lstStyle/>
            <a:p>
              <a:endParaRPr lang="en-US"/>
            </a:p>
          </p:txBody>
        </p:sp>
        <p:sp>
          <p:nvSpPr>
            <p:cNvPr id="55507" name="Freeform 208"/>
            <p:cNvSpPr>
              <a:spLocks noChangeAspect="1"/>
            </p:cNvSpPr>
            <p:nvPr/>
          </p:nvSpPr>
          <p:spPr bwMode="auto">
            <a:xfrm>
              <a:off x="3870325" y="3962400"/>
              <a:ext cx="92075" cy="95250"/>
            </a:xfrm>
            <a:custGeom>
              <a:avLst/>
              <a:gdLst>
                <a:gd name="T0" fmla="*/ 2147483647 w 70"/>
                <a:gd name="T1" fmla="*/ 0 h 78"/>
                <a:gd name="T2" fmla="*/ 0 w 70"/>
                <a:gd name="T3" fmla="*/ 2147483647 h 78"/>
                <a:gd name="T4" fmla="*/ 2147483647 w 70"/>
                <a:gd name="T5" fmla="*/ 2147483647 h 78"/>
                <a:gd name="T6" fmla="*/ 2147483647 w 70"/>
                <a:gd name="T7" fmla="*/ 0 h 78"/>
                <a:gd name="T8" fmla="*/ 0 60000 65536"/>
                <a:gd name="T9" fmla="*/ 0 60000 65536"/>
                <a:gd name="T10" fmla="*/ 0 60000 65536"/>
                <a:gd name="T11" fmla="*/ 0 60000 65536"/>
                <a:gd name="T12" fmla="*/ 0 w 70"/>
                <a:gd name="T13" fmla="*/ 0 h 78"/>
                <a:gd name="T14" fmla="*/ 70 w 70"/>
                <a:gd name="T15" fmla="*/ 78 h 78"/>
              </a:gdLst>
              <a:ahLst/>
              <a:cxnLst>
                <a:cxn ang="T8">
                  <a:pos x="T0" y="T1"/>
                </a:cxn>
                <a:cxn ang="T9">
                  <a:pos x="T2" y="T3"/>
                </a:cxn>
                <a:cxn ang="T10">
                  <a:pos x="T4" y="T5"/>
                </a:cxn>
                <a:cxn ang="T11">
                  <a:pos x="T6" y="T7"/>
                </a:cxn>
              </a:cxnLst>
              <a:rect l="T12" t="T13" r="T14" b="T15"/>
              <a:pathLst>
                <a:path w="70" h="78">
                  <a:moveTo>
                    <a:pt x="36" y="0"/>
                  </a:moveTo>
                  <a:lnTo>
                    <a:pt x="0" y="78"/>
                  </a:lnTo>
                  <a:lnTo>
                    <a:pt x="70" y="30"/>
                  </a:lnTo>
                  <a:lnTo>
                    <a:pt x="36" y="0"/>
                  </a:lnTo>
                  <a:close/>
                </a:path>
              </a:pathLst>
            </a:custGeom>
            <a:solidFill>
              <a:srgbClr val="000000"/>
            </a:solidFill>
            <a:ln w="9525">
              <a:noFill/>
              <a:round/>
              <a:headEnd/>
              <a:tailEnd/>
            </a:ln>
          </p:spPr>
          <p:txBody>
            <a:bodyPr/>
            <a:lstStyle/>
            <a:p>
              <a:endParaRPr lang="en-US"/>
            </a:p>
          </p:txBody>
        </p:sp>
        <p:sp>
          <p:nvSpPr>
            <p:cNvPr id="55508" name="Freeform 209"/>
            <p:cNvSpPr>
              <a:spLocks noChangeAspect="1"/>
            </p:cNvSpPr>
            <p:nvPr/>
          </p:nvSpPr>
          <p:spPr bwMode="auto">
            <a:xfrm>
              <a:off x="4292600" y="4667250"/>
              <a:ext cx="82550" cy="41275"/>
            </a:xfrm>
            <a:custGeom>
              <a:avLst/>
              <a:gdLst>
                <a:gd name="T0" fmla="*/ 2147483647 w 62"/>
                <a:gd name="T1" fmla="*/ 0 h 34"/>
                <a:gd name="T2" fmla="*/ 0 w 62"/>
                <a:gd name="T3" fmla="*/ 2147483647 h 34"/>
                <a:gd name="T4" fmla="*/ 2147483647 w 62"/>
                <a:gd name="T5" fmla="*/ 2147483647 h 34"/>
                <a:gd name="T6" fmla="*/ 2147483647 w 62"/>
                <a:gd name="T7" fmla="*/ 0 h 34"/>
                <a:gd name="T8" fmla="*/ 0 60000 65536"/>
                <a:gd name="T9" fmla="*/ 0 60000 65536"/>
                <a:gd name="T10" fmla="*/ 0 60000 65536"/>
                <a:gd name="T11" fmla="*/ 0 60000 65536"/>
                <a:gd name="T12" fmla="*/ 0 w 62"/>
                <a:gd name="T13" fmla="*/ 0 h 34"/>
                <a:gd name="T14" fmla="*/ 62 w 62"/>
                <a:gd name="T15" fmla="*/ 34 h 34"/>
              </a:gdLst>
              <a:ahLst/>
              <a:cxnLst>
                <a:cxn ang="T8">
                  <a:pos x="T0" y="T1"/>
                </a:cxn>
                <a:cxn ang="T9">
                  <a:pos x="T2" y="T3"/>
                </a:cxn>
                <a:cxn ang="T10">
                  <a:pos x="T4" y="T5"/>
                </a:cxn>
                <a:cxn ang="T11">
                  <a:pos x="T6" y="T7"/>
                </a:cxn>
              </a:cxnLst>
              <a:rect l="T12" t="T13" r="T14" b="T15"/>
              <a:pathLst>
                <a:path w="62" h="34">
                  <a:moveTo>
                    <a:pt x="62" y="0"/>
                  </a:moveTo>
                  <a:lnTo>
                    <a:pt x="0" y="18"/>
                  </a:lnTo>
                  <a:lnTo>
                    <a:pt x="62" y="34"/>
                  </a:lnTo>
                  <a:lnTo>
                    <a:pt x="62" y="0"/>
                  </a:lnTo>
                  <a:close/>
                </a:path>
              </a:pathLst>
            </a:custGeom>
            <a:solidFill>
              <a:srgbClr val="000000"/>
            </a:solidFill>
            <a:ln w="9525">
              <a:noFill/>
              <a:round/>
              <a:headEnd/>
              <a:tailEnd/>
            </a:ln>
          </p:spPr>
          <p:txBody>
            <a:bodyPr/>
            <a:lstStyle/>
            <a:p>
              <a:endParaRPr lang="en-US"/>
            </a:p>
          </p:txBody>
        </p:sp>
        <p:sp>
          <p:nvSpPr>
            <p:cNvPr id="55509" name="Line 210"/>
            <p:cNvSpPr>
              <a:spLocks noChangeAspect="1" noChangeShapeType="1"/>
            </p:cNvSpPr>
            <p:nvPr/>
          </p:nvSpPr>
          <p:spPr bwMode="auto">
            <a:xfrm flipH="1">
              <a:off x="4360863" y="4689475"/>
              <a:ext cx="153987" cy="0"/>
            </a:xfrm>
            <a:prstGeom prst="line">
              <a:avLst/>
            </a:prstGeom>
            <a:noFill/>
            <a:ln w="6350">
              <a:solidFill>
                <a:srgbClr val="000000"/>
              </a:solidFill>
              <a:round/>
              <a:headEnd/>
              <a:tailEnd/>
            </a:ln>
          </p:spPr>
          <p:txBody>
            <a:bodyPr/>
            <a:lstStyle/>
            <a:p>
              <a:endParaRPr lang="en-US"/>
            </a:p>
          </p:txBody>
        </p:sp>
        <p:sp>
          <p:nvSpPr>
            <p:cNvPr id="55510" name="Line 211"/>
            <p:cNvSpPr>
              <a:spLocks noChangeAspect="1" noChangeShapeType="1"/>
            </p:cNvSpPr>
            <p:nvPr/>
          </p:nvSpPr>
          <p:spPr bwMode="auto">
            <a:xfrm flipH="1">
              <a:off x="4360863" y="4741863"/>
              <a:ext cx="182562" cy="1587"/>
            </a:xfrm>
            <a:prstGeom prst="line">
              <a:avLst/>
            </a:prstGeom>
            <a:noFill/>
            <a:ln w="6350">
              <a:solidFill>
                <a:srgbClr val="000000"/>
              </a:solidFill>
              <a:round/>
              <a:headEnd/>
              <a:tailEnd/>
            </a:ln>
          </p:spPr>
          <p:txBody>
            <a:bodyPr/>
            <a:lstStyle/>
            <a:p>
              <a:endParaRPr lang="en-US"/>
            </a:p>
          </p:txBody>
        </p:sp>
        <p:sp>
          <p:nvSpPr>
            <p:cNvPr id="55511" name="Freeform 212"/>
            <p:cNvSpPr>
              <a:spLocks noChangeAspect="1"/>
            </p:cNvSpPr>
            <p:nvPr/>
          </p:nvSpPr>
          <p:spPr bwMode="auto">
            <a:xfrm>
              <a:off x="4292600" y="4722813"/>
              <a:ext cx="82550" cy="39687"/>
            </a:xfrm>
            <a:custGeom>
              <a:avLst/>
              <a:gdLst>
                <a:gd name="T0" fmla="*/ 2147483647 w 62"/>
                <a:gd name="T1" fmla="*/ 0 h 32"/>
                <a:gd name="T2" fmla="*/ 0 w 62"/>
                <a:gd name="T3" fmla="*/ 2147483647 h 32"/>
                <a:gd name="T4" fmla="*/ 2147483647 w 62"/>
                <a:gd name="T5" fmla="*/ 2147483647 h 32"/>
                <a:gd name="T6" fmla="*/ 2147483647 w 62"/>
                <a:gd name="T7" fmla="*/ 0 h 32"/>
                <a:gd name="T8" fmla="*/ 0 60000 65536"/>
                <a:gd name="T9" fmla="*/ 0 60000 65536"/>
                <a:gd name="T10" fmla="*/ 0 60000 65536"/>
                <a:gd name="T11" fmla="*/ 0 60000 65536"/>
                <a:gd name="T12" fmla="*/ 0 w 62"/>
                <a:gd name="T13" fmla="*/ 0 h 32"/>
                <a:gd name="T14" fmla="*/ 62 w 62"/>
                <a:gd name="T15" fmla="*/ 32 h 32"/>
              </a:gdLst>
              <a:ahLst/>
              <a:cxnLst>
                <a:cxn ang="T8">
                  <a:pos x="T0" y="T1"/>
                </a:cxn>
                <a:cxn ang="T9">
                  <a:pos x="T2" y="T3"/>
                </a:cxn>
                <a:cxn ang="T10">
                  <a:pos x="T4" y="T5"/>
                </a:cxn>
                <a:cxn ang="T11">
                  <a:pos x="T6" y="T7"/>
                </a:cxn>
              </a:cxnLst>
              <a:rect l="T12" t="T13" r="T14" b="T15"/>
              <a:pathLst>
                <a:path w="62" h="32">
                  <a:moveTo>
                    <a:pt x="62" y="0"/>
                  </a:moveTo>
                  <a:lnTo>
                    <a:pt x="0" y="16"/>
                  </a:lnTo>
                  <a:lnTo>
                    <a:pt x="62" y="32"/>
                  </a:lnTo>
                  <a:lnTo>
                    <a:pt x="62" y="0"/>
                  </a:lnTo>
                  <a:close/>
                </a:path>
              </a:pathLst>
            </a:custGeom>
            <a:solidFill>
              <a:srgbClr val="000000"/>
            </a:solidFill>
            <a:ln w="9525">
              <a:noFill/>
              <a:round/>
              <a:headEnd/>
              <a:tailEnd/>
            </a:ln>
          </p:spPr>
          <p:txBody>
            <a:bodyPr/>
            <a:lstStyle/>
            <a:p>
              <a:endParaRPr lang="en-US"/>
            </a:p>
          </p:txBody>
        </p:sp>
        <p:sp>
          <p:nvSpPr>
            <p:cNvPr id="55512" name="Freeform 213"/>
            <p:cNvSpPr>
              <a:spLocks noChangeAspect="1"/>
            </p:cNvSpPr>
            <p:nvPr/>
          </p:nvSpPr>
          <p:spPr bwMode="auto">
            <a:xfrm>
              <a:off x="4283075" y="4776788"/>
              <a:ext cx="82550" cy="39687"/>
            </a:xfrm>
            <a:custGeom>
              <a:avLst/>
              <a:gdLst>
                <a:gd name="T0" fmla="*/ 2147483647 w 62"/>
                <a:gd name="T1" fmla="*/ 0 h 32"/>
                <a:gd name="T2" fmla="*/ 0 w 62"/>
                <a:gd name="T3" fmla="*/ 2147483647 h 32"/>
                <a:gd name="T4" fmla="*/ 2147483647 w 62"/>
                <a:gd name="T5" fmla="*/ 2147483647 h 32"/>
                <a:gd name="T6" fmla="*/ 2147483647 w 62"/>
                <a:gd name="T7" fmla="*/ 0 h 32"/>
                <a:gd name="T8" fmla="*/ 0 60000 65536"/>
                <a:gd name="T9" fmla="*/ 0 60000 65536"/>
                <a:gd name="T10" fmla="*/ 0 60000 65536"/>
                <a:gd name="T11" fmla="*/ 0 60000 65536"/>
                <a:gd name="T12" fmla="*/ 0 w 62"/>
                <a:gd name="T13" fmla="*/ 0 h 32"/>
                <a:gd name="T14" fmla="*/ 62 w 62"/>
                <a:gd name="T15" fmla="*/ 32 h 32"/>
              </a:gdLst>
              <a:ahLst/>
              <a:cxnLst>
                <a:cxn ang="T8">
                  <a:pos x="T0" y="T1"/>
                </a:cxn>
                <a:cxn ang="T9">
                  <a:pos x="T2" y="T3"/>
                </a:cxn>
                <a:cxn ang="T10">
                  <a:pos x="T4" y="T5"/>
                </a:cxn>
                <a:cxn ang="T11">
                  <a:pos x="T6" y="T7"/>
                </a:cxn>
              </a:cxnLst>
              <a:rect l="T12" t="T13" r="T14" b="T15"/>
              <a:pathLst>
                <a:path w="62" h="32">
                  <a:moveTo>
                    <a:pt x="62" y="0"/>
                  </a:moveTo>
                  <a:lnTo>
                    <a:pt x="0" y="16"/>
                  </a:lnTo>
                  <a:lnTo>
                    <a:pt x="62" y="32"/>
                  </a:lnTo>
                  <a:lnTo>
                    <a:pt x="62" y="0"/>
                  </a:lnTo>
                  <a:close/>
                </a:path>
              </a:pathLst>
            </a:custGeom>
            <a:solidFill>
              <a:srgbClr val="000000"/>
            </a:solidFill>
            <a:ln w="9525">
              <a:noFill/>
              <a:round/>
              <a:headEnd/>
              <a:tailEnd/>
            </a:ln>
          </p:spPr>
          <p:txBody>
            <a:bodyPr/>
            <a:lstStyle/>
            <a:p>
              <a:endParaRPr lang="en-US"/>
            </a:p>
          </p:txBody>
        </p:sp>
        <p:sp>
          <p:nvSpPr>
            <p:cNvPr id="55513" name="Line 214"/>
            <p:cNvSpPr>
              <a:spLocks noChangeAspect="1" noChangeShapeType="1"/>
            </p:cNvSpPr>
            <p:nvPr/>
          </p:nvSpPr>
          <p:spPr bwMode="auto">
            <a:xfrm flipH="1">
              <a:off x="4348163" y="4795838"/>
              <a:ext cx="230187" cy="1587"/>
            </a:xfrm>
            <a:prstGeom prst="line">
              <a:avLst/>
            </a:prstGeom>
            <a:noFill/>
            <a:ln w="6350">
              <a:solidFill>
                <a:srgbClr val="000000"/>
              </a:solidFill>
              <a:round/>
              <a:headEnd/>
              <a:tailEnd/>
            </a:ln>
          </p:spPr>
          <p:txBody>
            <a:bodyPr/>
            <a:lstStyle/>
            <a:p>
              <a:endParaRPr lang="en-US"/>
            </a:p>
          </p:txBody>
        </p:sp>
        <p:sp>
          <p:nvSpPr>
            <p:cNvPr id="55514" name="Line 215"/>
            <p:cNvSpPr>
              <a:spLocks noChangeAspect="1" noChangeShapeType="1"/>
            </p:cNvSpPr>
            <p:nvPr/>
          </p:nvSpPr>
          <p:spPr bwMode="auto">
            <a:xfrm flipH="1">
              <a:off x="4346575" y="4849813"/>
              <a:ext cx="263525" cy="1587"/>
            </a:xfrm>
            <a:prstGeom prst="line">
              <a:avLst/>
            </a:prstGeom>
            <a:noFill/>
            <a:ln w="6350">
              <a:solidFill>
                <a:srgbClr val="000000"/>
              </a:solidFill>
              <a:round/>
              <a:headEnd/>
              <a:tailEnd/>
            </a:ln>
          </p:spPr>
          <p:txBody>
            <a:bodyPr/>
            <a:lstStyle/>
            <a:p>
              <a:endParaRPr lang="en-US"/>
            </a:p>
          </p:txBody>
        </p:sp>
        <p:sp>
          <p:nvSpPr>
            <p:cNvPr id="55515" name="Freeform 216"/>
            <p:cNvSpPr>
              <a:spLocks noChangeAspect="1"/>
            </p:cNvSpPr>
            <p:nvPr/>
          </p:nvSpPr>
          <p:spPr bwMode="auto">
            <a:xfrm>
              <a:off x="4278313" y="4830763"/>
              <a:ext cx="82550" cy="41275"/>
            </a:xfrm>
            <a:custGeom>
              <a:avLst/>
              <a:gdLst>
                <a:gd name="T0" fmla="*/ 2147483647 w 62"/>
                <a:gd name="T1" fmla="*/ 0 h 34"/>
                <a:gd name="T2" fmla="*/ 0 w 62"/>
                <a:gd name="T3" fmla="*/ 2147483647 h 34"/>
                <a:gd name="T4" fmla="*/ 2147483647 w 62"/>
                <a:gd name="T5" fmla="*/ 2147483647 h 34"/>
                <a:gd name="T6" fmla="*/ 2147483647 w 62"/>
                <a:gd name="T7" fmla="*/ 0 h 34"/>
                <a:gd name="T8" fmla="*/ 0 60000 65536"/>
                <a:gd name="T9" fmla="*/ 0 60000 65536"/>
                <a:gd name="T10" fmla="*/ 0 60000 65536"/>
                <a:gd name="T11" fmla="*/ 0 60000 65536"/>
                <a:gd name="T12" fmla="*/ 0 w 62"/>
                <a:gd name="T13" fmla="*/ 0 h 34"/>
                <a:gd name="T14" fmla="*/ 62 w 62"/>
                <a:gd name="T15" fmla="*/ 34 h 34"/>
              </a:gdLst>
              <a:ahLst/>
              <a:cxnLst>
                <a:cxn ang="T8">
                  <a:pos x="T0" y="T1"/>
                </a:cxn>
                <a:cxn ang="T9">
                  <a:pos x="T2" y="T3"/>
                </a:cxn>
                <a:cxn ang="T10">
                  <a:pos x="T4" y="T5"/>
                </a:cxn>
                <a:cxn ang="T11">
                  <a:pos x="T6" y="T7"/>
                </a:cxn>
              </a:cxnLst>
              <a:rect l="T12" t="T13" r="T14" b="T15"/>
              <a:pathLst>
                <a:path w="62" h="34">
                  <a:moveTo>
                    <a:pt x="62" y="0"/>
                  </a:moveTo>
                  <a:lnTo>
                    <a:pt x="0" y="16"/>
                  </a:lnTo>
                  <a:lnTo>
                    <a:pt x="62" y="34"/>
                  </a:lnTo>
                  <a:lnTo>
                    <a:pt x="62" y="0"/>
                  </a:lnTo>
                  <a:close/>
                </a:path>
              </a:pathLst>
            </a:custGeom>
            <a:solidFill>
              <a:srgbClr val="000000"/>
            </a:solidFill>
            <a:ln w="9525">
              <a:noFill/>
              <a:round/>
              <a:headEnd/>
              <a:tailEnd/>
            </a:ln>
          </p:spPr>
          <p:txBody>
            <a:bodyPr/>
            <a:lstStyle/>
            <a:p>
              <a:endParaRPr lang="en-US"/>
            </a:p>
          </p:txBody>
        </p:sp>
        <p:sp>
          <p:nvSpPr>
            <p:cNvPr id="55516" name="Freeform 217"/>
            <p:cNvSpPr>
              <a:spLocks noChangeAspect="1"/>
            </p:cNvSpPr>
            <p:nvPr/>
          </p:nvSpPr>
          <p:spPr bwMode="auto">
            <a:xfrm>
              <a:off x="4332288" y="4903788"/>
              <a:ext cx="309562" cy="1587"/>
            </a:xfrm>
            <a:custGeom>
              <a:avLst/>
              <a:gdLst>
                <a:gd name="T0" fmla="*/ 2147483647 w 234"/>
                <a:gd name="T1" fmla="*/ 0 h 1587"/>
                <a:gd name="T2" fmla="*/ 0 w 234"/>
                <a:gd name="T3" fmla="*/ 0 h 1587"/>
                <a:gd name="T4" fmla="*/ 2147483647 w 234"/>
                <a:gd name="T5" fmla="*/ 0 h 1587"/>
                <a:gd name="T6" fmla="*/ 0 60000 65536"/>
                <a:gd name="T7" fmla="*/ 0 60000 65536"/>
                <a:gd name="T8" fmla="*/ 0 60000 65536"/>
                <a:gd name="T9" fmla="*/ 0 w 234"/>
                <a:gd name="T10" fmla="*/ 0 h 1587"/>
                <a:gd name="T11" fmla="*/ 234 w 234"/>
                <a:gd name="T12" fmla="*/ 1587 h 1587"/>
              </a:gdLst>
              <a:ahLst/>
              <a:cxnLst>
                <a:cxn ang="T6">
                  <a:pos x="T0" y="T1"/>
                </a:cxn>
                <a:cxn ang="T7">
                  <a:pos x="T2" y="T3"/>
                </a:cxn>
                <a:cxn ang="T8">
                  <a:pos x="T4" y="T5"/>
                </a:cxn>
              </a:cxnLst>
              <a:rect l="T9" t="T10" r="T11" b="T12"/>
              <a:pathLst>
                <a:path w="234" h="1587">
                  <a:moveTo>
                    <a:pt x="234" y="0"/>
                  </a:moveTo>
                  <a:lnTo>
                    <a:pt x="0" y="0"/>
                  </a:lnTo>
                  <a:lnTo>
                    <a:pt x="234" y="0"/>
                  </a:lnTo>
                  <a:close/>
                </a:path>
              </a:pathLst>
            </a:custGeom>
            <a:noFill/>
            <a:ln w="6350">
              <a:solidFill>
                <a:srgbClr val="000000"/>
              </a:solidFill>
              <a:round/>
              <a:headEnd/>
              <a:tailEnd/>
            </a:ln>
          </p:spPr>
          <p:txBody>
            <a:bodyPr/>
            <a:lstStyle/>
            <a:p>
              <a:endParaRPr lang="en-US"/>
            </a:p>
          </p:txBody>
        </p:sp>
        <p:sp>
          <p:nvSpPr>
            <p:cNvPr id="55517" name="Freeform 218"/>
            <p:cNvSpPr>
              <a:spLocks noChangeAspect="1"/>
            </p:cNvSpPr>
            <p:nvPr/>
          </p:nvSpPr>
          <p:spPr bwMode="auto">
            <a:xfrm>
              <a:off x="4267200" y="4884738"/>
              <a:ext cx="80963" cy="41275"/>
            </a:xfrm>
            <a:custGeom>
              <a:avLst/>
              <a:gdLst>
                <a:gd name="T0" fmla="*/ 2147483647 w 62"/>
                <a:gd name="T1" fmla="*/ 0 h 34"/>
                <a:gd name="T2" fmla="*/ 0 w 62"/>
                <a:gd name="T3" fmla="*/ 2147483647 h 34"/>
                <a:gd name="T4" fmla="*/ 2147483647 w 62"/>
                <a:gd name="T5" fmla="*/ 2147483647 h 34"/>
                <a:gd name="T6" fmla="*/ 2147483647 w 62"/>
                <a:gd name="T7" fmla="*/ 0 h 34"/>
                <a:gd name="T8" fmla="*/ 0 60000 65536"/>
                <a:gd name="T9" fmla="*/ 0 60000 65536"/>
                <a:gd name="T10" fmla="*/ 0 60000 65536"/>
                <a:gd name="T11" fmla="*/ 0 60000 65536"/>
                <a:gd name="T12" fmla="*/ 0 w 62"/>
                <a:gd name="T13" fmla="*/ 0 h 34"/>
                <a:gd name="T14" fmla="*/ 62 w 62"/>
                <a:gd name="T15" fmla="*/ 34 h 34"/>
              </a:gdLst>
              <a:ahLst/>
              <a:cxnLst>
                <a:cxn ang="T8">
                  <a:pos x="T0" y="T1"/>
                </a:cxn>
                <a:cxn ang="T9">
                  <a:pos x="T2" y="T3"/>
                </a:cxn>
                <a:cxn ang="T10">
                  <a:pos x="T4" y="T5"/>
                </a:cxn>
                <a:cxn ang="T11">
                  <a:pos x="T6" y="T7"/>
                </a:cxn>
              </a:cxnLst>
              <a:rect l="T12" t="T13" r="T14" b="T15"/>
              <a:pathLst>
                <a:path w="62" h="34">
                  <a:moveTo>
                    <a:pt x="62" y="0"/>
                  </a:moveTo>
                  <a:lnTo>
                    <a:pt x="0" y="16"/>
                  </a:lnTo>
                  <a:lnTo>
                    <a:pt x="62" y="34"/>
                  </a:lnTo>
                  <a:lnTo>
                    <a:pt x="62" y="0"/>
                  </a:lnTo>
                  <a:close/>
                </a:path>
              </a:pathLst>
            </a:custGeom>
            <a:solidFill>
              <a:srgbClr val="000000"/>
            </a:solidFill>
            <a:ln w="9525">
              <a:noFill/>
              <a:round/>
              <a:headEnd/>
              <a:tailEnd/>
            </a:ln>
          </p:spPr>
          <p:txBody>
            <a:bodyPr/>
            <a:lstStyle/>
            <a:p>
              <a:endParaRPr lang="en-US"/>
            </a:p>
          </p:txBody>
        </p:sp>
        <p:sp>
          <p:nvSpPr>
            <p:cNvPr id="55518" name="Freeform 219"/>
            <p:cNvSpPr>
              <a:spLocks noChangeAspect="1"/>
            </p:cNvSpPr>
            <p:nvPr/>
          </p:nvSpPr>
          <p:spPr bwMode="auto">
            <a:xfrm>
              <a:off x="3859213" y="3908425"/>
              <a:ext cx="585787" cy="525463"/>
            </a:xfrm>
            <a:custGeom>
              <a:avLst/>
              <a:gdLst>
                <a:gd name="T0" fmla="*/ 0 w 444"/>
                <a:gd name="T1" fmla="*/ 2147483647 h 430"/>
                <a:gd name="T2" fmla="*/ 2147483647 w 444"/>
                <a:gd name="T3" fmla="*/ 0 h 430"/>
                <a:gd name="T4" fmla="*/ 2147483647 w 444"/>
                <a:gd name="T5" fmla="*/ 2147483647 h 430"/>
                <a:gd name="T6" fmla="*/ 0 60000 65536"/>
                <a:gd name="T7" fmla="*/ 0 60000 65536"/>
                <a:gd name="T8" fmla="*/ 0 60000 65536"/>
                <a:gd name="T9" fmla="*/ 0 w 444"/>
                <a:gd name="T10" fmla="*/ 0 h 430"/>
                <a:gd name="T11" fmla="*/ 444 w 444"/>
                <a:gd name="T12" fmla="*/ 430 h 430"/>
              </a:gdLst>
              <a:ahLst/>
              <a:cxnLst>
                <a:cxn ang="T6">
                  <a:pos x="T0" y="T1"/>
                </a:cxn>
                <a:cxn ang="T7">
                  <a:pos x="T2" y="T3"/>
                </a:cxn>
                <a:cxn ang="T8">
                  <a:pos x="T4" y="T5"/>
                </a:cxn>
              </a:cxnLst>
              <a:rect l="T9" t="T10" r="T11" b="T12"/>
              <a:pathLst>
                <a:path w="444" h="430">
                  <a:moveTo>
                    <a:pt x="0" y="430"/>
                  </a:moveTo>
                  <a:lnTo>
                    <a:pt x="444" y="0"/>
                  </a:lnTo>
                  <a:lnTo>
                    <a:pt x="140" y="186"/>
                  </a:lnTo>
                </a:path>
              </a:pathLst>
            </a:custGeom>
            <a:noFill/>
            <a:ln w="6350">
              <a:solidFill>
                <a:srgbClr val="000000"/>
              </a:solidFill>
              <a:round/>
              <a:headEnd/>
              <a:tailEnd/>
            </a:ln>
          </p:spPr>
          <p:txBody>
            <a:bodyPr/>
            <a:lstStyle/>
            <a:p>
              <a:endParaRPr lang="en-US"/>
            </a:p>
          </p:txBody>
        </p:sp>
        <p:sp>
          <p:nvSpPr>
            <p:cNvPr id="55519" name="Freeform 220"/>
            <p:cNvSpPr>
              <a:spLocks noChangeAspect="1"/>
            </p:cNvSpPr>
            <p:nvPr/>
          </p:nvSpPr>
          <p:spPr bwMode="auto">
            <a:xfrm>
              <a:off x="1809750" y="5283200"/>
              <a:ext cx="93663" cy="101600"/>
            </a:xfrm>
            <a:custGeom>
              <a:avLst/>
              <a:gdLst>
                <a:gd name="T0" fmla="*/ 2147483647 w 72"/>
                <a:gd name="T1" fmla="*/ 2147483647 h 84"/>
                <a:gd name="T2" fmla="*/ 2147483647 w 72"/>
                <a:gd name="T3" fmla="*/ 0 h 84"/>
                <a:gd name="T4" fmla="*/ 0 w 72"/>
                <a:gd name="T5" fmla="*/ 2147483647 h 84"/>
                <a:gd name="T6" fmla="*/ 2147483647 w 72"/>
                <a:gd name="T7" fmla="*/ 2147483647 h 84"/>
                <a:gd name="T8" fmla="*/ 0 60000 65536"/>
                <a:gd name="T9" fmla="*/ 0 60000 65536"/>
                <a:gd name="T10" fmla="*/ 0 60000 65536"/>
                <a:gd name="T11" fmla="*/ 0 60000 65536"/>
                <a:gd name="T12" fmla="*/ 0 w 72"/>
                <a:gd name="T13" fmla="*/ 0 h 84"/>
                <a:gd name="T14" fmla="*/ 72 w 72"/>
                <a:gd name="T15" fmla="*/ 84 h 84"/>
              </a:gdLst>
              <a:ahLst/>
              <a:cxnLst>
                <a:cxn ang="T8">
                  <a:pos x="T0" y="T1"/>
                </a:cxn>
                <a:cxn ang="T9">
                  <a:pos x="T2" y="T3"/>
                </a:cxn>
                <a:cxn ang="T10">
                  <a:pos x="T4" y="T5"/>
                </a:cxn>
                <a:cxn ang="T11">
                  <a:pos x="T6" y="T7"/>
                </a:cxn>
              </a:cxnLst>
              <a:rect l="T12" t="T13" r="T14" b="T15"/>
              <a:pathLst>
                <a:path w="72" h="84">
                  <a:moveTo>
                    <a:pt x="38" y="84"/>
                  </a:moveTo>
                  <a:lnTo>
                    <a:pt x="72" y="0"/>
                  </a:lnTo>
                  <a:lnTo>
                    <a:pt x="0" y="56"/>
                  </a:lnTo>
                  <a:lnTo>
                    <a:pt x="38" y="84"/>
                  </a:lnTo>
                  <a:close/>
                </a:path>
              </a:pathLst>
            </a:custGeom>
            <a:solidFill>
              <a:srgbClr val="FFFFFF"/>
            </a:solidFill>
            <a:ln w="9525">
              <a:noFill/>
              <a:round/>
              <a:headEnd/>
              <a:tailEnd/>
            </a:ln>
          </p:spPr>
          <p:txBody>
            <a:bodyPr/>
            <a:lstStyle/>
            <a:p>
              <a:endParaRPr lang="en-US"/>
            </a:p>
          </p:txBody>
        </p:sp>
        <p:sp>
          <p:nvSpPr>
            <p:cNvPr id="55520" name="Line 221"/>
            <p:cNvSpPr>
              <a:spLocks noChangeAspect="1" noChangeShapeType="1"/>
            </p:cNvSpPr>
            <p:nvPr/>
          </p:nvSpPr>
          <p:spPr bwMode="auto">
            <a:xfrm flipH="1" flipV="1">
              <a:off x="4513263" y="4689475"/>
              <a:ext cx="203200" cy="365125"/>
            </a:xfrm>
            <a:prstGeom prst="line">
              <a:avLst/>
            </a:prstGeom>
            <a:noFill/>
            <a:ln w="12700">
              <a:solidFill>
                <a:srgbClr val="000000"/>
              </a:solidFill>
              <a:round/>
              <a:headEnd/>
              <a:tailEnd/>
            </a:ln>
          </p:spPr>
          <p:txBody>
            <a:bodyPr/>
            <a:lstStyle/>
            <a:p>
              <a:endParaRPr lang="en-US"/>
            </a:p>
          </p:txBody>
        </p:sp>
        <p:sp>
          <p:nvSpPr>
            <p:cNvPr id="55521" name="Line 222"/>
            <p:cNvSpPr>
              <a:spLocks noChangeAspect="1" noChangeShapeType="1"/>
            </p:cNvSpPr>
            <p:nvPr/>
          </p:nvSpPr>
          <p:spPr bwMode="auto">
            <a:xfrm flipV="1">
              <a:off x="1603375" y="5351463"/>
              <a:ext cx="241300" cy="300037"/>
            </a:xfrm>
            <a:prstGeom prst="line">
              <a:avLst/>
            </a:prstGeom>
            <a:noFill/>
            <a:ln w="12700">
              <a:solidFill>
                <a:srgbClr val="000000"/>
              </a:solidFill>
              <a:round/>
              <a:headEnd/>
              <a:tailEnd/>
            </a:ln>
          </p:spPr>
          <p:txBody>
            <a:bodyPr/>
            <a:lstStyle/>
            <a:p>
              <a:endParaRPr lang="en-US"/>
            </a:p>
          </p:txBody>
        </p:sp>
        <p:sp>
          <p:nvSpPr>
            <p:cNvPr id="55522" name="Freeform 223"/>
            <p:cNvSpPr>
              <a:spLocks noChangeAspect="1"/>
            </p:cNvSpPr>
            <p:nvPr/>
          </p:nvSpPr>
          <p:spPr bwMode="auto">
            <a:xfrm>
              <a:off x="1806575" y="5278438"/>
              <a:ext cx="100013" cy="109537"/>
            </a:xfrm>
            <a:custGeom>
              <a:avLst/>
              <a:gdLst>
                <a:gd name="T0" fmla="*/ 2147483647 w 76"/>
                <a:gd name="T1" fmla="*/ 2147483647 h 90"/>
                <a:gd name="T2" fmla="*/ 2147483647 w 76"/>
                <a:gd name="T3" fmla="*/ 0 h 90"/>
                <a:gd name="T4" fmla="*/ 0 w 76"/>
                <a:gd name="T5" fmla="*/ 2147483647 h 90"/>
                <a:gd name="T6" fmla="*/ 2147483647 w 76"/>
                <a:gd name="T7" fmla="*/ 2147483647 h 90"/>
                <a:gd name="T8" fmla="*/ 0 60000 65536"/>
                <a:gd name="T9" fmla="*/ 0 60000 65536"/>
                <a:gd name="T10" fmla="*/ 0 60000 65536"/>
                <a:gd name="T11" fmla="*/ 0 60000 65536"/>
                <a:gd name="T12" fmla="*/ 0 w 76"/>
                <a:gd name="T13" fmla="*/ 0 h 90"/>
                <a:gd name="T14" fmla="*/ 76 w 76"/>
                <a:gd name="T15" fmla="*/ 90 h 90"/>
              </a:gdLst>
              <a:ahLst/>
              <a:cxnLst>
                <a:cxn ang="T8">
                  <a:pos x="T0" y="T1"/>
                </a:cxn>
                <a:cxn ang="T9">
                  <a:pos x="T2" y="T3"/>
                </a:cxn>
                <a:cxn ang="T10">
                  <a:pos x="T4" y="T5"/>
                </a:cxn>
                <a:cxn ang="T11">
                  <a:pos x="T6" y="T7"/>
                </a:cxn>
              </a:cxnLst>
              <a:rect l="T12" t="T13" r="T14" b="T15"/>
              <a:pathLst>
                <a:path w="76" h="90">
                  <a:moveTo>
                    <a:pt x="40" y="90"/>
                  </a:moveTo>
                  <a:lnTo>
                    <a:pt x="76" y="0"/>
                  </a:lnTo>
                  <a:lnTo>
                    <a:pt x="0" y="60"/>
                  </a:lnTo>
                  <a:lnTo>
                    <a:pt x="40" y="90"/>
                  </a:lnTo>
                  <a:close/>
                </a:path>
              </a:pathLst>
            </a:custGeom>
            <a:solidFill>
              <a:srgbClr val="000000"/>
            </a:solidFill>
            <a:ln w="9525">
              <a:noFill/>
              <a:round/>
              <a:headEnd/>
              <a:tailEnd/>
            </a:ln>
          </p:spPr>
          <p:txBody>
            <a:bodyPr/>
            <a:lstStyle/>
            <a:p>
              <a:endParaRPr lang="en-US"/>
            </a:p>
          </p:txBody>
        </p:sp>
        <p:sp>
          <p:nvSpPr>
            <p:cNvPr id="55523" name="Freeform 224"/>
            <p:cNvSpPr>
              <a:spLocks noChangeAspect="1"/>
            </p:cNvSpPr>
            <p:nvPr/>
          </p:nvSpPr>
          <p:spPr bwMode="auto">
            <a:xfrm>
              <a:off x="2520950" y="4735513"/>
              <a:ext cx="77788" cy="101600"/>
            </a:xfrm>
            <a:custGeom>
              <a:avLst/>
              <a:gdLst>
                <a:gd name="T0" fmla="*/ 2147483647 w 58"/>
                <a:gd name="T1" fmla="*/ 2147483647 h 84"/>
                <a:gd name="T2" fmla="*/ 0 w 58"/>
                <a:gd name="T3" fmla="*/ 0 h 84"/>
                <a:gd name="T4" fmla="*/ 2147483647 w 58"/>
                <a:gd name="T5" fmla="*/ 2147483647 h 84"/>
                <a:gd name="T6" fmla="*/ 2147483647 w 58"/>
                <a:gd name="T7" fmla="*/ 2147483647 h 84"/>
                <a:gd name="T8" fmla="*/ 0 60000 65536"/>
                <a:gd name="T9" fmla="*/ 0 60000 65536"/>
                <a:gd name="T10" fmla="*/ 0 60000 65536"/>
                <a:gd name="T11" fmla="*/ 0 60000 65536"/>
                <a:gd name="T12" fmla="*/ 0 w 58"/>
                <a:gd name="T13" fmla="*/ 0 h 84"/>
                <a:gd name="T14" fmla="*/ 58 w 58"/>
                <a:gd name="T15" fmla="*/ 84 h 84"/>
              </a:gdLst>
              <a:ahLst/>
              <a:cxnLst>
                <a:cxn ang="T8">
                  <a:pos x="T0" y="T1"/>
                </a:cxn>
                <a:cxn ang="T9">
                  <a:pos x="T2" y="T3"/>
                </a:cxn>
                <a:cxn ang="T10">
                  <a:pos x="T4" y="T5"/>
                </a:cxn>
                <a:cxn ang="T11">
                  <a:pos x="T6" y="T7"/>
                </a:cxn>
              </a:cxnLst>
              <a:rect l="T12" t="T13" r="T14" b="T15"/>
              <a:pathLst>
                <a:path w="58" h="84">
                  <a:moveTo>
                    <a:pt x="58" y="62"/>
                  </a:moveTo>
                  <a:lnTo>
                    <a:pt x="0" y="0"/>
                  </a:lnTo>
                  <a:lnTo>
                    <a:pt x="20" y="84"/>
                  </a:lnTo>
                  <a:lnTo>
                    <a:pt x="58" y="62"/>
                  </a:lnTo>
                  <a:close/>
                </a:path>
              </a:pathLst>
            </a:custGeom>
            <a:solidFill>
              <a:srgbClr val="000000"/>
            </a:solidFill>
            <a:ln w="9525">
              <a:noFill/>
              <a:round/>
              <a:headEnd/>
              <a:tailEnd/>
            </a:ln>
          </p:spPr>
          <p:txBody>
            <a:bodyPr/>
            <a:lstStyle/>
            <a:p>
              <a:endParaRPr lang="en-US"/>
            </a:p>
          </p:txBody>
        </p:sp>
        <p:sp>
          <p:nvSpPr>
            <p:cNvPr id="55524" name="Line 225"/>
            <p:cNvSpPr>
              <a:spLocks noChangeAspect="1" noChangeShapeType="1"/>
            </p:cNvSpPr>
            <p:nvPr/>
          </p:nvSpPr>
          <p:spPr bwMode="auto">
            <a:xfrm flipH="1" flipV="1">
              <a:off x="2563813" y="4808538"/>
              <a:ext cx="801687" cy="1377950"/>
            </a:xfrm>
            <a:prstGeom prst="line">
              <a:avLst/>
            </a:prstGeom>
            <a:noFill/>
            <a:ln w="12700">
              <a:solidFill>
                <a:srgbClr val="000000"/>
              </a:solidFill>
              <a:round/>
              <a:headEnd/>
              <a:tailEnd/>
            </a:ln>
          </p:spPr>
          <p:txBody>
            <a:bodyPr/>
            <a:lstStyle/>
            <a:p>
              <a:endParaRPr lang="en-US"/>
            </a:p>
          </p:txBody>
        </p:sp>
        <p:sp>
          <p:nvSpPr>
            <p:cNvPr id="55525" name="Line 226"/>
            <p:cNvSpPr>
              <a:spLocks noChangeAspect="1" noChangeShapeType="1"/>
            </p:cNvSpPr>
            <p:nvPr/>
          </p:nvSpPr>
          <p:spPr bwMode="auto">
            <a:xfrm>
              <a:off x="823913" y="3513138"/>
              <a:ext cx="411162" cy="463550"/>
            </a:xfrm>
            <a:prstGeom prst="line">
              <a:avLst/>
            </a:prstGeom>
            <a:noFill/>
            <a:ln w="12700">
              <a:solidFill>
                <a:srgbClr val="000000"/>
              </a:solidFill>
              <a:round/>
              <a:headEnd/>
              <a:tailEnd/>
            </a:ln>
          </p:spPr>
          <p:txBody>
            <a:bodyPr/>
            <a:lstStyle/>
            <a:p>
              <a:endParaRPr lang="en-US"/>
            </a:p>
          </p:txBody>
        </p:sp>
        <p:sp>
          <p:nvSpPr>
            <p:cNvPr id="55526" name="Freeform 227"/>
            <p:cNvSpPr>
              <a:spLocks noChangeAspect="1"/>
            </p:cNvSpPr>
            <p:nvPr/>
          </p:nvSpPr>
          <p:spPr bwMode="auto">
            <a:xfrm>
              <a:off x="1196975" y="3944938"/>
              <a:ext cx="93663" cy="96837"/>
            </a:xfrm>
            <a:custGeom>
              <a:avLst/>
              <a:gdLst>
                <a:gd name="T0" fmla="*/ 0 w 70"/>
                <a:gd name="T1" fmla="*/ 2147483647 h 78"/>
                <a:gd name="T2" fmla="*/ 2147483647 w 70"/>
                <a:gd name="T3" fmla="*/ 2147483647 h 78"/>
                <a:gd name="T4" fmla="*/ 2147483647 w 70"/>
                <a:gd name="T5" fmla="*/ 0 h 78"/>
                <a:gd name="T6" fmla="*/ 0 w 70"/>
                <a:gd name="T7" fmla="*/ 2147483647 h 78"/>
                <a:gd name="T8" fmla="*/ 0 60000 65536"/>
                <a:gd name="T9" fmla="*/ 0 60000 65536"/>
                <a:gd name="T10" fmla="*/ 0 60000 65536"/>
                <a:gd name="T11" fmla="*/ 0 60000 65536"/>
                <a:gd name="T12" fmla="*/ 0 w 70"/>
                <a:gd name="T13" fmla="*/ 0 h 78"/>
                <a:gd name="T14" fmla="*/ 70 w 70"/>
                <a:gd name="T15" fmla="*/ 78 h 78"/>
              </a:gdLst>
              <a:ahLst/>
              <a:cxnLst>
                <a:cxn ang="T8">
                  <a:pos x="T0" y="T1"/>
                </a:cxn>
                <a:cxn ang="T9">
                  <a:pos x="T2" y="T3"/>
                </a:cxn>
                <a:cxn ang="T10">
                  <a:pos x="T4" y="T5"/>
                </a:cxn>
                <a:cxn ang="T11">
                  <a:pos x="T6" y="T7"/>
                </a:cxn>
              </a:cxnLst>
              <a:rect l="T12" t="T13" r="T14" b="T15"/>
              <a:pathLst>
                <a:path w="70" h="78">
                  <a:moveTo>
                    <a:pt x="0" y="28"/>
                  </a:moveTo>
                  <a:lnTo>
                    <a:pt x="70" y="78"/>
                  </a:lnTo>
                  <a:lnTo>
                    <a:pt x="36" y="0"/>
                  </a:lnTo>
                  <a:lnTo>
                    <a:pt x="0" y="28"/>
                  </a:lnTo>
                  <a:close/>
                </a:path>
              </a:pathLst>
            </a:custGeom>
            <a:solidFill>
              <a:srgbClr val="000000"/>
            </a:solidFill>
            <a:ln w="9525">
              <a:noFill/>
              <a:round/>
              <a:headEnd/>
              <a:tailEnd/>
            </a:ln>
          </p:spPr>
          <p:txBody>
            <a:bodyPr/>
            <a:lstStyle/>
            <a:p>
              <a:endParaRPr lang="en-US"/>
            </a:p>
          </p:txBody>
        </p:sp>
        <p:sp>
          <p:nvSpPr>
            <p:cNvPr id="55527" name="Freeform 228"/>
            <p:cNvSpPr>
              <a:spLocks noChangeAspect="1"/>
            </p:cNvSpPr>
            <p:nvPr/>
          </p:nvSpPr>
          <p:spPr bwMode="auto">
            <a:xfrm>
              <a:off x="4292600" y="4591050"/>
              <a:ext cx="117475" cy="55563"/>
            </a:xfrm>
            <a:custGeom>
              <a:avLst/>
              <a:gdLst>
                <a:gd name="T0" fmla="*/ 2147483647 w 88"/>
                <a:gd name="T1" fmla="*/ 0 h 46"/>
                <a:gd name="T2" fmla="*/ 0 w 88"/>
                <a:gd name="T3" fmla="*/ 2147483647 h 46"/>
                <a:gd name="T4" fmla="*/ 2147483647 w 88"/>
                <a:gd name="T5" fmla="*/ 2147483647 h 46"/>
                <a:gd name="T6" fmla="*/ 2147483647 w 88"/>
                <a:gd name="T7" fmla="*/ 0 h 46"/>
                <a:gd name="T8" fmla="*/ 0 60000 65536"/>
                <a:gd name="T9" fmla="*/ 0 60000 65536"/>
                <a:gd name="T10" fmla="*/ 0 60000 65536"/>
                <a:gd name="T11" fmla="*/ 0 60000 65536"/>
                <a:gd name="T12" fmla="*/ 0 w 88"/>
                <a:gd name="T13" fmla="*/ 0 h 46"/>
                <a:gd name="T14" fmla="*/ 88 w 88"/>
                <a:gd name="T15" fmla="*/ 46 h 46"/>
              </a:gdLst>
              <a:ahLst/>
              <a:cxnLst>
                <a:cxn ang="T8">
                  <a:pos x="T0" y="T1"/>
                </a:cxn>
                <a:cxn ang="T9">
                  <a:pos x="T2" y="T3"/>
                </a:cxn>
                <a:cxn ang="T10">
                  <a:pos x="T4" y="T5"/>
                </a:cxn>
                <a:cxn ang="T11">
                  <a:pos x="T6" y="T7"/>
                </a:cxn>
              </a:cxnLst>
              <a:rect l="T12" t="T13" r="T14" b="T15"/>
              <a:pathLst>
                <a:path w="88" h="46">
                  <a:moveTo>
                    <a:pt x="88" y="0"/>
                  </a:moveTo>
                  <a:lnTo>
                    <a:pt x="0" y="24"/>
                  </a:lnTo>
                  <a:lnTo>
                    <a:pt x="88" y="46"/>
                  </a:lnTo>
                  <a:lnTo>
                    <a:pt x="88" y="0"/>
                  </a:lnTo>
                  <a:close/>
                </a:path>
              </a:pathLst>
            </a:custGeom>
            <a:solidFill>
              <a:srgbClr val="FFFFFF"/>
            </a:solidFill>
            <a:ln w="9525">
              <a:noFill/>
              <a:round/>
              <a:headEnd/>
              <a:tailEnd/>
            </a:ln>
          </p:spPr>
          <p:txBody>
            <a:bodyPr/>
            <a:lstStyle/>
            <a:p>
              <a:endParaRPr lang="en-US"/>
            </a:p>
          </p:txBody>
        </p:sp>
        <p:sp>
          <p:nvSpPr>
            <p:cNvPr id="55528" name="Freeform 229"/>
            <p:cNvSpPr>
              <a:spLocks noChangeAspect="1"/>
            </p:cNvSpPr>
            <p:nvPr/>
          </p:nvSpPr>
          <p:spPr bwMode="auto">
            <a:xfrm>
              <a:off x="4387850" y="4619625"/>
              <a:ext cx="346075" cy="66675"/>
            </a:xfrm>
            <a:custGeom>
              <a:avLst/>
              <a:gdLst>
                <a:gd name="T0" fmla="*/ 2147483647 w 262"/>
                <a:gd name="T1" fmla="*/ 2147483647 h 54"/>
                <a:gd name="T2" fmla="*/ 2147483647 w 262"/>
                <a:gd name="T3" fmla="*/ 0 h 54"/>
                <a:gd name="T4" fmla="*/ 0 w 262"/>
                <a:gd name="T5" fmla="*/ 0 h 54"/>
                <a:gd name="T6" fmla="*/ 0 60000 65536"/>
                <a:gd name="T7" fmla="*/ 0 60000 65536"/>
                <a:gd name="T8" fmla="*/ 0 60000 65536"/>
                <a:gd name="T9" fmla="*/ 0 w 262"/>
                <a:gd name="T10" fmla="*/ 0 h 54"/>
                <a:gd name="T11" fmla="*/ 262 w 262"/>
                <a:gd name="T12" fmla="*/ 54 h 54"/>
              </a:gdLst>
              <a:ahLst/>
              <a:cxnLst>
                <a:cxn ang="T6">
                  <a:pos x="T0" y="T1"/>
                </a:cxn>
                <a:cxn ang="T7">
                  <a:pos x="T2" y="T3"/>
                </a:cxn>
                <a:cxn ang="T8">
                  <a:pos x="T4" y="T5"/>
                </a:cxn>
              </a:cxnLst>
              <a:rect l="T9" t="T10" r="T11" b="T12"/>
              <a:pathLst>
                <a:path w="262" h="54">
                  <a:moveTo>
                    <a:pt x="262" y="54"/>
                  </a:moveTo>
                  <a:lnTo>
                    <a:pt x="202" y="0"/>
                  </a:lnTo>
                  <a:lnTo>
                    <a:pt x="0" y="0"/>
                  </a:lnTo>
                </a:path>
              </a:pathLst>
            </a:custGeom>
            <a:noFill/>
            <a:ln w="12700">
              <a:solidFill>
                <a:srgbClr val="000000"/>
              </a:solidFill>
              <a:round/>
              <a:headEnd/>
              <a:tailEnd/>
            </a:ln>
          </p:spPr>
          <p:txBody>
            <a:bodyPr/>
            <a:lstStyle/>
            <a:p>
              <a:endParaRPr lang="en-US"/>
            </a:p>
          </p:txBody>
        </p:sp>
        <p:sp>
          <p:nvSpPr>
            <p:cNvPr id="55529" name="Freeform 230"/>
            <p:cNvSpPr>
              <a:spLocks noChangeAspect="1"/>
            </p:cNvSpPr>
            <p:nvPr/>
          </p:nvSpPr>
          <p:spPr bwMode="auto">
            <a:xfrm>
              <a:off x="4297363" y="4592638"/>
              <a:ext cx="109537" cy="53975"/>
            </a:xfrm>
            <a:custGeom>
              <a:avLst/>
              <a:gdLst>
                <a:gd name="T0" fmla="*/ 2147483647 w 82"/>
                <a:gd name="T1" fmla="*/ 0 h 44"/>
                <a:gd name="T2" fmla="*/ 0 w 82"/>
                <a:gd name="T3" fmla="*/ 2147483647 h 44"/>
                <a:gd name="T4" fmla="*/ 2147483647 w 82"/>
                <a:gd name="T5" fmla="*/ 2147483647 h 44"/>
                <a:gd name="T6" fmla="*/ 2147483647 w 82"/>
                <a:gd name="T7" fmla="*/ 0 h 44"/>
                <a:gd name="T8" fmla="*/ 0 60000 65536"/>
                <a:gd name="T9" fmla="*/ 0 60000 65536"/>
                <a:gd name="T10" fmla="*/ 0 60000 65536"/>
                <a:gd name="T11" fmla="*/ 0 60000 65536"/>
                <a:gd name="T12" fmla="*/ 0 w 82"/>
                <a:gd name="T13" fmla="*/ 0 h 44"/>
                <a:gd name="T14" fmla="*/ 82 w 82"/>
                <a:gd name="T15" fmla="*/ 44 h 44"/>
              </a:gdLst>
              <a:ahLst/>
              <a:cxnLst>
                <a:cxn ang="T8">
                  <a:pos x="T0" y="T1"/>
                </a:cxn>
                <a:cxn ang="T9">
                  <a:pos x="T2" y="T3"/>
                </a:cxn>
                <a:cxn ang="T10">
                  <a:pos x="T4" y="T5"/>
                </a:cxn>
                <a:cxn ang="T11">
                  <a:pos x="T6" y="T7"/>
                </a:cxn>
              </a:cxnLst>
              <a:rect l="T12" t="T13" r="T14" b="T15"/>
              <a:pathLst>
                <a:path w="82" h="44">
                  <a:moveTo>
                    <a:pt x="82" y="0"/>
                  </a:moveTo>
                  <a:lnTo>
                    <a:pt x="0" y="22"/>
                  </a:lnTo>
                  <a:lnTo>
                    <a:pt x="82" y="44"/>
                  </a:lnTo>
                  <a:lnTo>
                    <a:pt x="82" y="0"/>
                  </a:lnTo>
                  <a:close/>
                </a:path>
              </a:pathLst>
            </a:custGeom>
            <a:solidFill>
              <a:srgbClr val="000000"/>
            </a:solidFill>
            <a:ln w="9525">
              <a:noFill/>
              <a:round/>
              <a:headEnd/>
              <a:tailEnd/>
            </a:ln>
          </p:spPr>
          <p:txBody>
            <a:bodyPr/>
            <a:lstStyle/>
            <a:p>
              <a:endParaRPr lang="en-US"/>
            </a:p>
          </p:txBody>
        </p:sp>
        <p:sp>
          <p:nvSpPr>
            <p:cNvPr id="55530" name="Rectangle 231"/>
            <p:cNvSpPr>
              <a:spLocks noChangeAspect="1" noChangeArrowheads="1"/>
            </p:cNvSpPr>
            <p:nvPr/>
          </p:nvSpPr>
          <p:spPr bwMode="auto">
            <a:xfrm>
              <a:off x="74613" y="2952750"/>
              <a:ext cx="1824037" cy="560388"/>
            </a:xfrm>
            <a:prstGeom prst="rect">
              <a:avLst/>
            </a:prstGeom>
            <a:solidFill>
              <a:schemeClr val="bg1"/>
            </a:solidFill>
            <a:ln w="12700">
              <a:solidFill>
                <a:srgbClr val="000000"/>
              </a:solidFill>
              <a:miter lim="800000"/>
              <a:headEnd/>
              <a:tailEnd/>
            </a:ln>
          </p:spPr>
          <p:txBody>
            <a:bodyPr/>
            <a:lstStyle/>
            <a:p>
              <a:endParaRPr lang="en-US"/>
            </a:p>
          </p:txBody>
        </p:sp>
        <p:sp>
          <p:nvSpPr>
            <p:cNvPr id="55531" name="Rectangle 232"/>
            <p:cNvSpPr>
              <a:spLocks noChangeAspect="1" noChangeArrowheads="1"/>
            </p:cNvSpPr>
            <p:nvPr/>
          </p:nvSpPr>
          <p:spPr bwMode="auto">
            <a:xfrm>
              <a:off x="87313" y="5514975"/>
              <a:ext cx="1516062" cy="385763"/>
            </a:xfrm>
            <a:prstGeom prst="rect">
              <a:avLst/>
            </a:prstGeom>
            <a:solidFill>
              <a:srgbClr val="FCFCFC"/>
            </a:solidFill>
            <a:ln w="9525">
              <a:noFill/>
              <a:miter lim="800000"/>
              <a:headEnd/>
              <a:tailEnd/>
            </a:ln>
          </p:spPr>
          <p:txBody>
            <a:bodyPr/>
            <a:lstStyle/>
            <a:p>
              <a:endParaRPr lang="en-US"/>
            </a:p>
          </p:txBody>
        </p:sp>
        <p:sp>
          <p:nvSpPr>
            <p:cNvPr id="55532" name="Rectangle 233"/>
            <p:cNvSpPr>
              <a:spLocks noChangeAspect="1" noChangeArrowheads="1"/>
            </p:cNvSpPr>
            <p:nvPr/>
          </p:nvSpPr>
          <p:spPr bwMode="auto">
            <a:xfrm>
              <a:off x="87313" y="5514975"/>
              <a:ext cx="1516062" cy="385763"/>
            </a:xfrm>
            <a:prstGeom prst="rect">
              <a:avLst/>
            </a:prstGeom>
            <a:noFill/>
            <a:ln w="12700">
              <a:solidFill>
                <a:srgbClr val="000000"/>
              </a:solidFill>
              <a:miter lim="800000"/>
              <a:headEnd/>
              <a:tailEnd/>
            </a:ln>
          </p:spPr>
          <p:txBody>
            <a:bodyPr/>
            <a:lstStyle/>
            <a:p>
              <a:endParaRPr lang="en-US"/>
            </a:p>
          </p:txBody>
        </p:sp>
        <p:sp>
          <p:nvSpPr>
            <p:cNvPr id="55533" name="Rectangle 234"/>
            <p:cNvSpPr>
              <a:spLocks noChangeAspect="1" noChangeArrowheads="1"/>
            </p:cNvSpPr>
            <p:nvPr/>
          </p:nvSpPr>
          <p:spPr bwMode="auto">
            <a:xfrm>
              <a:off x="123825" y="5580063"/>
              <a:ext cx="1340110" cy="153888"/>
            </a:xfrm>
            <a:prstGeom prst="rect">
              <a:avLst/>
            </a:prstGeom>
            <a:noFill/>
            <a:ln w="9525">
              <a:noFill/>
              <a:miter lim="800000"/>
              <a:headEnd/>
              <a:tailEnd/>
            </a:ln>
          </p:spPr>
          <p:txBody>
            <a:bodyPr wrap="none" lIns="0" tIns="0" rIns="0" bIns="0">
              <a:spAutoFit/>
            </a:bodyPr>
            <a:lstStyle/>
            <a:p>
              <a:pPr eaLnBrk="0" hangingPunct="0"/>
              <a:r>
                <a:rPr lang="en-US" sz="1000">
                  <a:solidFill>
                    <a:srgbClr val="000000"/>
                  </a:solidFill>
                  <a:latin typeface="Helvetica"/>
                </a:rPr>
                <a:t>M5 nylon screw to hold </a:t>
              </a:r>
              <a:endParaRPr lang="en-GB" sz="1000">
                <a:latin typeface="Helvetica"/>
              </a:endParaRPr>
            </a:p>
          </p:txBody>
        </p:sp>
        <p:sp>
          <p:nvSpPr>
            <p:cNvPr id="55534" name="Rectangle 235"/>
            <p:cNvSpPr>
              <a:spLocks noChangeAspect="1" noChangeArrowheads="1"/>
            </p:cNvSpPr>
            <p:nvPr/>
          </p:nvSpPr>
          <p:spPr bwMode="auto">
            <a:xfrm>
              <a:off x="295275" y="5734050"/>
              <a:ext cx="1029128" cy="153888"/>
            </a:xfrm>
            <a:prstGeom prst="rect">
              <a:avLst/>
            </a:prstGeom>
            <a:noFill/>
            <a:ln w="9525">
              <a:noFill/>
              <a:miter lim="800000"/>
              <a:headEnd/>
              <a:tailEnd/>
            </a:ln>
          </p:spPr>
          <p:txBody>
            <a:bodyPr wrap="none" lIns="0" tIns="0" rIns="0" bIns="0">
              <a:spAutoFit/>
            </a:bodyPr>
            <a:lstStyle/>
            <a:p>
              <a:pPr eaLnBrk="0" hangingPunct="0"/>
              <a:r>
                <a:rPr lang="en-US" sz="1000">
                  <a:solidFill>
                    <a:srgbClr val="000000"/>
                  </a:solidFill>
                  <a:latin typeface="Helvetica"/>
                </a:rPr>
                <a:t>fishing-line spacer</a:t>
              </a:r>
              <a:endParaRPr lang="en-GB" sz="1000">
                <a:latin typeface="Helvetica"/>
              </a:endParaRPr>
            </a:p>
          </p:txBody>
        </p:sp>
        <p:sp>
          <p:nvSpPr>
            <p:cNvPr id="55535" name="Rectangle 236"/>
            <p:cNvSpPr>
              <a:spLocks noChangeAspect="1" noChangeArrowheads="1"/>
            </p:cNvSpPr>
            <p:nvPr/>
          </p:nvSpPr>
          <p:spPr bwMode="auto">
            <a:xfrm>
              <a:off x="3325813" y="2835275"/>
              <a:ext cx="1241425" cy="346075"/>
            </a:xfrm>
            <a:prstGeom prst="rect">
              <a:avLst/>
            </a:prstGeom>
            <a:solidFill>
              <a:srgbClr val="FCFCFC"/>
            </a:solidFill>
            <a:ln w="9525">
              <a:noFill/>
              <a:miter lim="800000"/>
              <a:headEnd/>
              <a:tailEnd/>
            </a:ln>
          </p:spPr>
          <p:txBody>
            <a:bodyPr/>
            <a:lstStyle/>
            <a:p>
              <a:endParaRPr lang="en-US"/>
            </a:p>
          </p:txBody>
        </p:sp>
        <p:sp>
          <p:nvSpPr>
            <p:cNvPr id="55536" name="Rectangle 237"/>
            <p:cNvSpPr>
              <a:spLocks noChangeAspect="1" noChangeArrowheads="1"/>
            </p:cNvSpPr>
            <p:nvPr/>
          </p:nvSpPr>
          <p:spPr bwMode="auto">
            <a:xfrm>
              <a:off x="3325813" y="2835275"/>
              <a:ext cx="1241425" cy="346075"/>
            </a:xfrm>
            <a:prstGeom prst="rect">
              <a:avLst/>
            </a:prstGeom>
            <a:noFill/>
            <a:ln w="12700">
              <a:solidFill>
                <a:srgbClr val="000000"/>
              </a:solidFill>
              <a:miter lim="800000"/>
              <a:headEnd/>
              <a:tailEnd/>
            </a:ln>
          </p:spPr>
          <p:txBody>
            <a:bodyPr/>
            <a:lstStyle/>
            <a:p>
              <a:endParaRPr lang="en-US"/>
            </a:p>
          </p:txBody>
        </p:sp>
        <p:sp>
          <p:nvSpPr>
            <p:cNvPr id="55537" name="Rectangle 238"/>
            <p:cNvSpPr>
              <a:spLocks noChangeAspect="1" noChangeArrowheads="1"/>
            </p:cNvSpPr>
            <p:nvPr/>
          </p:nvSpPr>
          <p:spPr bwMode="auto">
            <a:xfrm>
              <a:off x="3424238" y="2882900"/>
              <a:ext cx="1040349" cy="153888"/>
            </a:xfrm>
            <a:prstGeom prst="rect">
              <a:avLst/>
            </a:prstGeom>
            <a:noFill/>
            <a:ln w="9525">
              <a:noFill/>
              <a:miter lim="800000"/>
              <a:headEnd/>
              <a:tailEnd/>
            </a:ln>
          </p:spPr>
          <p:txBody>
            <a:bodyPr wrap="none" lIns="0" tIns="0" rIns="0" bIns="0">
              <a:spAutoFit/>
            </a:bodyPr>
            <a:lstStyle/>
            <a:p>
              <a:pPr eaLnBrk="0" hangingPunct="0"/>
              <a:r>
                <a:rPr lang="en-US" sz="1000">
                  <a:solidFill>
                    <a:srgbClr val="000000"/>
                  </a:solidFill>
                  <a:latin typeface="Helvetica"/>
                </a:rPr>
                <a:t>honeycomb panel </a:t>
              </a:r>
              <a:endParaRPr lang="en-GB" sz="1000">
                <a:latin typeface="Helvetica"/>
              </a:endParaRPr>
            </a:p>
          </p:txBody>
        </p:sp>
        <p:sp>
          <p:nvSpPr>
            <p:cNvPr id="55538" name="Rectangle 239"/>
            <p:cNvSpPr>
              <a:spLocks noChangeAspect="1" noChangeArrowheads="1"/>
            </p:cNvSpPr>
            <p:nvPr/>
          </p:nvSpPr>
          <p:spPr bwMode="auto">
            <a:xfrm>
              <a:off x="3508375" y="3035300"/>
              <a:ext cx="775853" cy="153888"/>
            </a:xfrm>
            <a:prstGeom prst="rect">
              <a:avLst/>
            </a:prstGeom>
            <a:noFill/>
            <a:ln w="9525">
              <a:noFill/>
              <a:miter lim="800000"/>
              <a:headEnd/>
              <a:tailEnd/>
            </a:ln>
          </p:spPr>
          <p:txBody>
            <a:bodyPr wrap="none" lIns="0" tIns="0" rIns="0" bIns="0">
              <a:spAutoFit/>
            </a:bodyPr>
            <a:lstStyle/>
            <a:p>
              <a:pPr eaLnBrk="0" hangingPunct="0"/>
              <a:r>
                <a:rPr lang="en-US" sz="1000">
                  <a:solidFill>
                    <a:srgbClr val="000000"/>
                  </a:solidFill>
                  <a:latin typeface="Helvetica"/>
                </a:rPr>
                <a:t>(10 mm thick)</a:t>
              </a:r>
              <a:endParaRPr lang="en-GB" sz="1000">
                <a:latin typeface="Helvetica"/>
              </a:endParaRPr>
            </a:p>
          </p:txBody>
        </p:sp>
        <p:sp>
          <p:nvSpPr>
            <p:cNvPr id="55539" name="Rectangle 240"/>
            <p:cNvSpPr>
              <a:spLocks noChangeAspect="1" noChangeArrowheads="1"/>
            </p:cNvSpPr>
            <p:nvPr/>
          </p:nvSpPr>
          <p:spPr bwMode="auto">
            <a:xfrm>
              <a:off x="3959225" y="3228975"/>
              <a:ext cx="1265238" cy="320675"/>
            </a:xfrm>
            <a:prstGeom prst="rect">
              <a:avLst/>
            </a:prstGeom>
            <a:noFill/>
            <a:ln w="12700">
              <a:solidFill>
                <a:srgbClr val="000000"/>
              </a:solidFill>
              <a:miter lim="800000"/>
              <a:headEnd/>
              <a:tailEnd/>
            </a:ln>
          </p:spPr>
          <p:txBody>
            <a:bodyPr/>
            <a:lstStyle/>
            <a:p>
              <a:endParaRPr lang="en-US"/>
            </a:p>
          </p:txBody>
        </p:sp>
        <p:sp>
          <p:nvSpPr>
            <p:cNvPr id="55540" name="Rectangle 241"/>
            <p:cNvSpPr>
              <a:spLocks noChangeAspect="1" noChangeArrowheads="1"/>
            </p:cNvSpPr>
            <p:nvPr/>
          </p:nvSpPr>
          <p:spPr bwMode="auto">
            <a:xfrm>
              <a:off x="4445000" y="3595688"/>
              <a:ext cx="1352550" cy="312737"/>
            </a:xfrm>
            <a:prstGeom prst="rect">
              <a:avLst/>
            </a:prstGeom>
            <a:solidFill>
              <a:srgbClr val="FFFFFF"/>
            </a:solidFill>
            <a:ln w="9525">
              <a:noFill/>
              <a:miter lim="800000"/>
              <a:headEnd/>
              <a:tailEnd/>
            </a:ln>
          </p:spPr>
          <p:txBody>
            <a:bodyPr/>
            <a:lstStyle/>
            <a:p>
              <a:endParaRPr lang="en-US"/>
            </a:p>
          </p:txBody>
        </p:sp>
        <p:sp>
          <p:nvSpPr>
            <p:cNvPr id="55541" name="Rectangle 242"/>
            <p:cNvSpPr>
              <a:spLocks noChangeAspect="1" noChangeArrowheads="1"/>
            </p:cNvSpPr>
            <p:nvPr/>
          </p:nvSpPr>
          <p:spPr bwMode="auto">
            <a:xfrm>
              <a:off x="4445000" y="3595688"/>
              <a:ext cx="1352550" cy="312737"/>
            </a:xfrm>
            <a:prstGeom prst="rect">
              <a:avLst/>
            </a:prstGeom>
            <a:noFill/>
            <a:ln w="12700">
              <a:solidFill>
                <a:srgbClr val="000000"/>
              </a:solidFill>
              <a:miter lim="800000"/>
              <a:headEnd/>
              <a:tailEnd/>
            </a:ln>
          </p:spPr>
          <p:txBody>
            <a:bodyPr/>
            <a:lstStyle/>
            <a:p>
              <a:endParaRPr lang="en-US"/>
            </a:p>
          </p:txBody>
        </p:sp>
        <p:sp>
          <p:nvSpPr>
            <p:cNvPr id="55542" name="Rectangle 243"/>
            <p:cNvSpPr>
              <a:spLocks noChangeAspect="1" noChangeArrowheads="1"/>
            </p:cNvSpPr>
            <p:nvPr/>
          </p:nvSpPr>
          <p:spPr bwMode="auto">
            <a:xfrm>
              <a:off x="4492625" y="3613150"/>
              <a:ext cx="1197444" cy="153888"/>
            </a:xfrm>
            <a:prstGeom prst="rect">
              <a:avLst/>
            </a:prstGeom>
            <a:noFill/>
            <a:ln w="9525">
              <a:noFill/>
              <a:miter lim="800000"/>
              <a:headEnd/>
              <a:tailEnd/>
            </a:ln>
          </p:spPr>
          <p:txBody>
            <a:bodyPr wrap="none" lIns="0" tIns="0" rIns="0" bIns="0">
              <a:spAutoFit/>
            </a:bodyPr>
            <a:lstStyle/>
            <a:p>
              <a:pPr eaLnBrk="0" hangingPunct="0"/>
              <a:r>
                <a:rPr lang="en-US" sz="1000">
                  <a:solidFill>
                    <a:srgbClr val="000000"/>
                  </a:solidFill>
                  <a:latin typeface="Helvetica"/>
                </a:rPr>
                <a:t>external glass plates </a:t>
              </a:r>
              <a:endParaRPr lang="en-GB" sz="1000">
                <a:latin typeface="Helvetica"/>
              </a:endParaRPr>
            </a:p>
          </p:txBody>
        </p:sp>
        <p:sp>
          <p:nvSpPr>
            <p:cNvPr id="55543" name="Rectangle 244"/>
            <p:cNvSpPr>
              <a:spLocks noChangeAspect="1" noChangeArrowheads="1"/>
            </p:cNvSpPr>
            <p:nvPr/>
          </p:nvSpPr>
          <p:spPr bwMode="auto">
            <a:xfrm>
              <a:off x="4692650" y="3765550"/>
              <a:ext cx="795089" cy="153888"/>
            </a:xfrm>
            <a:prstGeom prst="rect">
              <a:avLst/>
            </a:prstGeom>
            <a:noFill/>
            <a:ln w="9525">
              <a:noFill/>
              <a:miter lim="800000"/>
              <a:headEnd/>
              <a:tailEnd/>
            </a:ln>
          </p:spPr>
          <p:txBody>
            <a:bodyPr wrap="none" lIns="0" tIns="0" rIns="0" bIns="0">
              <a:spAutoFit/>
            </a:bodyPr>
            <a:lstStyle/>
            <a:p>
              <a:pPr eaLnBrk="0" hangingPunct="0"/>
              <a:r>
                <a:rPr lang="en-US" sz="1000">
                  <a:solidFill>
                    <a:srgbClr val="000000"/>
                  </a:solidFill>
                  <a:latin typeface="Helvetica"/>
                </a:rPr>
                <a:t>0.55 mm thick</a:t>
              </a:r>
              <a:endParaRPr lang="en-GB" sz="1000">
                <a:latin typeface="Helvetica"/>
              </a:endParaRPr>
            </a:p>
          </p:txBody>
        </p:sp>
        <p:sp>
          <p:nvSpPr>
            <p:cNvPr id="55544" name="Rectangle 245"/>
            <p:cNvSpPr>
              <a:spLocks noChangeAspect="1" noChangeArrowheads="1"/>
            </p:cNvSpPr>
            <p:nvPr/>
          </p:nvSpPr>
          <p:spPr bwMode="auto">
            <a:xfrm>
              <a:off x="4537075" y="3948113"/>
              <a:ext cx="1301750" cy="334962"/>
            </a:xfrm>
            <a:prstGeom prst="rect">
              <a:avLst/>
            </a:prstGeom>
            <a:solidFill>
              <a:srgbClr val="FFFFFF"/>
            </a:solidFill>
            <a:ln w="9525">
              <a:noFill/>
              <a:miter lim="800000"/>
              <a:headEnd/>
              <a:tailEnd/>
            </a:ln>
          </p:spPr>
          <p:txBody>
            <a:bodyPr/>
            <a:lstStyle/>
            <a:p>
              <a:endParaRPr lang="en-US"/>
            </a:p>
          </p:txBody>
        </p:sp>
        <p:sp>
          <p:nvSpPr>
            <p:cNvPr id="55545" name="Rectangle 246"/>
            <p:cNvSpPr>
              <a:spLocks noChangeAspect="1" noChangeArrowheads="1"/>
            </p:cNvSpPr>
            <p:nvPr/>
          </p:nvSpPr>
          <p:spPr bwMode="auto">
            <a:xfrm>
              <a:off x="4537075" y="3948113"/>
              <a:ext cx="1301750" cy="334962"/>
            </a:xfrm>
            <a:prstGeom prst="rect">
              <a:avLst/>
            </a:prstGeom>
            <a:noFill/>
            <a:ln w="12700">
              <a:solidFill>
                <a:srgbClr val="000000"/>
              </a:solidFill>
              <a:miter lim="800000"/>
              <a:headEnd/>
              <a:tailEnd/>
            </a:ln>
          </p:spPr>
          <p:txBody>
            <a:bodyPr/>
            <a:lstStyle/>
            <a:p>
              <a:endParaRPr lang="en-US"/>
            </a:p>
          </p:txBody>
        </p:sp>
        <p:sp>
          <p:nvSpPr>
            <p:cNvPr id="55546" name="Rectangle 247"/>
            <p:cNvSpPr>
              <a:spLocks noChangeAspect="1" noChangeArrowheads="1"/>
            </p:cNvSpPr>
            <p:nvPr/>
          </p:nvSpPr>
          <p:spPr bwMode="auto">
            <a:xfrm>
              <a:off x="4565650" y="3989388"/>
              <a:ext cx="1162178" cy="153888"/>
            </a:xfrm>
            <a:prstGeom prst="rect">
              <a:avLst/>
            </a:prstGeom>
            <a:noFill/>
            <a:ln w="9525">
              <a:noFill/>
              <a:miter lim="800000"/>
              <a:headEnd/>
              <a:tailEnd/>
            </a:ln>
          </p:spPr>
          <p:txBody>
            <a:bodyPr wrap="none" lIns="0" tIns="0" rIns="0" bIns="0">
              <a:spAutoFit/>
            </a:bodyPr>
            <a:lstStyle/>
            <a:p>
              <a:pPr eaLnBrk="0" hangingPunct="0"/>
              <a:r>
                <a:rPr lang="en-US" sz="1000">
                  <a:solidFill>
                    <a:srgbClr val="000000"/>
                  </a:solidFill>
                  <a:latin typeface="Helvetica"/>
                </a:rPr>
                <a:t>internal glass plates </a:t>
              </a:r>
              <a:endParaRPr lang="en-GB" sz="1000">
                <a:latin typeface="Helvetica"/>
              </a:endParaRPr>
            </a:p>
          </p:txBody>
        </p:sp>
        <p:sp>
          <p:nvSpPr>
            <p:cNvPr id="55547" name="Rectangle 248"/>
            <p:cNvSpPr>
              <a:spLocks noChangeAspect="1" noChangeArrowheads="1"/>
            </p:cNvSpPr>
            <p:nvPr/>
          </p:nvSpPr>
          <p:spPr bwMode="auto">
            <a:xfrm>
              <a:off x="4760913" y="4141788"/>
              <a:ext cx="811119" cy="153888"/>
            </a:xfrm>
            <a:prstGeom prst="rect">
              <a:avLst/>
            </a:prstGeom>
            <a:noFill/>
            <a:ln w="9525">
              <a:noFill/>
              <a:miter lim="800000"/>
              <a:headEnd/>
              <a:tailEnd/>
            </a:ln>
          </p:spPr>
          <p:txBody>
            <a:bodyPr wrap="none" lIns="0" tIns="0" rIns="0" bIns="0">
              <a:spAutoFit/>
            </a:bodyPr>
            <a:lstStyle/>
            <a:p>
              <a:pPr eaLnBrk="0" hangingPunct="0"/>
              <a:r>
                <a:rPr lang="en-US" sz="1000">
                  <a:solidFill>
                    <a:srgbClr val="000000"/>
                  </a:solidFill>
                  <a:latin typeface="Helvetica"/>
                </a:rPr>
                <a:t>(0.4 mm thick)</a:t>
              </a:r>
              <a:endParaRPr lang="en-GB" sz="1000">
                <a:latin typeface="Helvetica"/>
              </a:endParaRPr>
            </a:p>
          </p:txBody>
        </p:sp>
        <p:sp>
          <p:nvSpPr>
            <p:cNvPr id="55548" name="Rectangle 249"/>
            <p:cNvSpPr>
              <a:spLocks noChangeAspect="1" noChangeArrowheads="1"/>
            </p:cNvSpPr>
            <p:nvPr/>
          </p:nvSpPr>
          <p:spPr bwMode="auto">
            <a:xfrm>
              <a:off x="1131888" y="6186488"/>
              <a:ext cx="2233612" cy="376237"/>
            </a:xfrm>
            <a:prstGeom prst="rect">
              <a:avLst/>
            </a:prstGeom>
            <a:solidFill>
              <a:srgbClr val="FFFFFF"/>
            </a:solidFill>
            <a:ln w="9525">
              <a:noFill/>
              <a:miter lim="800000"/>
              <a:headEnd/>
              <a:tailEnd/>
            </a:ln>
          </p:spPr>
          <p:txBody>
            <a:bodyPr/>
            <a:lstStyle/>
            <a:p>
              <a:endParaRPr lang="en-US"/>
            </a:p>
          </p:txBody>
        </p:sp>
        <p:sp>
          <p:nvSpPr>
            <p:cNvPr id="55549" name="Rectangle 250"/>
            <p:cNvSpPr>
              <a:spLocks noChangeAspect="1" noChangeArrowheads="1"/>
            </p:cNvSpPr>
            <p:nvPr/>
          </p:nvSpPr>
          <p:spPr bwMode="auto">
            <a:xfrm>
              <a:off x="1131888" y="6186488"/>
              <a:ext cx="2233612" cy="376237"/>
            </a:xfrm>
            <a:prstGeom prst="rect">
              <a:avLst/>
            </a:prstGeom>
            <a:noFill/>
            <a:ln w="12700">
              <a:solidFill>
                <a:srgbClr val="000000"/>
              </a:solidFill>
              <a:miter lim="800000"/>
              <a:headEnd/>
              <a:tailEnd/>
            </a:ln>
          </p:spPr>
          <p:txBody>
            <a:bodyPr/>
            <a:lstStyle/>
            <a:p>
              <a:endParaRPr lang="en-US"/>
            </a:p>
          </p:txBody>
        </p:sp>
        <p:sp>
          <p:nvSpPr>
            <p:cNvPr id="55550" name="Rectangle 251"/>
            <p:cNvSpPr>
              <a:spLocks noChangeAspect="1" noChangeArrowheads="1"/>
            </p:cNvSpPr>
            <p:nvPr/>
          </p:nvSpPr>
          <p:spPr bwMode="auto">
            <a:xfrm>
              <a:off x="3656013" y="6203950"/>
              <a:ext cx="1631950" cy="284163"/>
            </a:xfrm>
            <a:prstGeom prst="rect">
              <a:avLst/>
            </a:prstGeom>
            <a:solidFill>
              <a:srgbClr val="FFFFFF"/>
            </a:solidFill>
            <a:ln w="9525">
              <a:noFill/>
              <a:miter lim="800000"/>
              <a:headEnd/>
              <a:tailEnd/>
            </a:ln>
          </p:spPr>
          <p:txBody>
            <a:bodyPr/>
            <a:lstStyle/>
            <a:p>
              <a:endParaRPr lang="en-US"/>
            </a:p>
          </p:txBody>
        </p:sp>
        <p:sp>
          <p:nvSpPr>
            <p:cNvPr id="55551" name="Rectangle 252"/>
            <p:cNvSpPr>
              <a:spLocks noChangeAspect="1" noChangeArrowheads="1"/>
            </p:cNvSpPr>
            <p:nvPr/>
          </p:nvSpPr>
          <p:spPr bwMode="auto">
            <a:xfrm>
              <a:off x="3656013" y="6203950"/>
              <a:ext cx="1631950" cy="284163"/>
            </a:xfrm>
            <a:prstGeom prst="rect">
              <a:avLst/>
            </a:prstGeom>
            <a:noFill/>
            <a:ln w="12700">
              <a:solidFill>
                <a:srgbClr val="000000"/>
              </a:solidFill>
              <a:miter lim="800000"/>
              <a:headEnd/>
              <a:tailEnd/>
            </a:ln>
          </p:spPr>
          <p:txBody>
            <a:bodyPr/>
            <a:lstStyle/>
            <a:p>
              <a:endParaRPr lang="en-US"/>
            </a:p>
          </p:txBody>
        </p:sp>
        <p:sp>
          <p:nvSpPr>
            <p:cNvPr id="55552" name="Rectangle 253"/>
            <p:cNvSpPr>
              <a:spLocks noChangeAspect="1" noChangeArrowheads="1"/>
            </p:cNvSpPr>
            <p:nvPr/>
          </p:nvSpPr>
          <p:spPr bwMode="auto">
            <a:xfrm>
              <a:off x="1171575" y="6261100"/>
              <a:ext cx="1966885" cy="153888"/>
            </a:xfrm>
            <a:prstGeom prst="rect">
              <a:avLst/>
            </a:prstGeom>
            <a:noFill/>
            <a:ln w="9525">
              <a:noFill/>
              <a:miter lim="800000"/>
              <a:headEnd/>
              <a:tailEnd/>
            </a:ln>
          </p:spPr>
          <p:txBody>
            <a:bodyPr wrap="none" lIns="0" tIns="0" rIns="0" bIns="0">
              <a:spAutoFit/>
            </a:bodyPr>
            <a:lstStyle/>
            <a:p>
              <a:pPr eaLnBrk="0" hangingPunct="0"/>
              <a:r>
                <a:rPr lang="en-US" sz="1000">
                  <a:solidFill>
                    <a:srgbClr val="000000"/>
                  </a:solidFill>
                  <a:latin typeface="Helvetica"/>
                </a:rPr>
                <a:t>connection to bring cathode signal </a:t>
              </a:r>
              <a:endParaRPr lang="en-GB" sz="1000">
                <a:latin typeface="Helvetica"/>
              </a:endParaRPr>
            </a:p>
          </p:txBody>
        </p:sp>
        <p:sp>
          <p:nvSpPr>
            <p:cNvPr id="55553" name="Rectangle 254"/>
            <p:cNvSpPr>
              <a:spLocks noChangeAspect="1" noChangeArrowheads="1"/>
            </p:cNvSpPr>
            <p:nvPr/>
          </p:nvSpPr>
          <p:spPr bwMode="auto">
            <a:xfrm>
              <a:off x="1508125" y="6418263"/>
              <a:ext cx="1332096" cy="153888"/>
            </a:xfrm>
            <a:prstGeom prst="rect">
              <a:avLst/>
            </a:prstGeom>
            <a:noFill/>
            <a:ln w="9525">
              <a:noFill/>
              <a:miter lim="800000"/>
              <a:headEnd/>
              <a:tailEnd/>
            </a:ln>
          </p:spPr>
          <p:txBody>
            <a:bodyPr wrap="none" lIns="0" tIns="0" rIns="0" bIns="0">
              <a:spAutoFit/>
            </a:bodyPr>
            <a:lstStyle/>
            <a:p>
              <a:pPr eaLnBrk="0" hangingPunct="0"/>
              <a:r>
                <a:rPr lang="en-US" sz="1000">
                  <a:solidFill>
                    <a:srgbClr val="000000"/>
                  </a:solidFill>
                  <a:latin typeface="Helvetica"/>
                </a:rPr>
                <a:t>to central read-out PCB</a:t>
              </a:r>
              <a:endParaRPr lang="en-GB" sz="1000">
                <a:latin typeface="Helvetica"/>
              </a:endParaRPr>
            </a:p>
          </p:txBody>
        </p:sp>
        <p:sp>
          <p:nvSpPr>
            <p:cNvPr id="55554" name="Rectangle 255"/>
            <p:cNvSpPr>
              <a:spLocks noChangeAspect="1" noChangeArrowheads="1"/>
            </p:cNvSpPr>
            <p:nvPr/>
          </p:nvSpPr>
          <p:spPr bwMode="auto">
            <a:xfrm>
              <a:off x="3895725" y="5791200"/>
              <a:ext cx="1320800" cy="352425"/>
            </a:xfrm>
            <a:prstGeom prst="rect">
              <a:avLst/>
            </a:prstGeom>
            <a:solidFill>
              <a:srgbClr val="FFFFFF"/>
            </a:solidFill>
            <a:ln w="9525">
              <a:noFill/>
              <a:miter lim="800000"/>
              <a:headEnd/>
              <a:tailEnd/>
            </a:ln>
          </p:spPr>
          <p:txBody>
            <a:bodyPr/>
            <a:lstStyle/>
            <a:p>
              <a:pPr algn="ctr" eaLnBrk="0" hangingPunct="0"/>
              <a:r>
                <a:rPr lang="en-GB" sz="1000">
                  <a:latin typeface="Helvetica"/>
                </a:rPr>
                <a:t>Honeycomb panel (10 mm thick)</a:t>
              </a:r>
            </a:p>
          </p:txBody>
        </p:sp>
        <p:sp>
          <p:nvSpPr>
            <p:cNvPr id="55555" name="Rectangle 256"/>
            <p:cNvSpPr>
              <a:spLocks noChangeAspect="1" noChangeArrowheads="1"/>
            </p:cNvSpPr>
            <p:nvPr/>
          </p:nvSpPr>
          <p:spPr bwMode="auto">
            <a:xfrm>
              <a:off x="3916363" y="5800725"/>
              <a:ext cx="1228725" cy="352425"/>
            </a:xfrm>
            <a:prstGeom prst="rect">
              <a:avLst/>
            </a:prstGeom>
            <a:noFill/>
            <a:ln w="12700">
              <a:solidFill>
                <a:srgbClr val="000000"/>
              </a:solidFill>
              <a:miter lim="800000"/>
              <a:headEnd/>
              <a:tailEnd/>
            </a:ln>
          </p:spPr>
          <p:txBody>
            <a:bodyPr/>
            <a:lstStyle/>
            <a:p>
              <a:endParaRPr lang="en-US"/>
            </a:p>
          </p:txBody>
        </p:sp>
        <p:sp>
          <p:nvSpPr>
            <p:cNvPr id="55556" name="Rectangle 257"/>
            <p:cNvSpPr>
              <a:spLocks noChangeAspect="1" noChangeArrowheads="1"/>
            </p:cNvSpPr>
            <p:nvPr/>
          </p:nvSpPr>
          <p:spPr bwMode="auto">
            <a:xfrm>
              <a:off x="4292600" y="5405438"/>
              <a:ext cx="1336675" cy="346075"/>
            </a:xfrm>
            <a:prstGeom prst="rect">
              <a:avLst/>
            </a:prstGeom>
            <a:noFill/>
            <a:ln w="9525">
              <a:noFill/>
              <a:miter lim="800000"/>
              <a:headEnd/>
              <a:tailEnd/>
            </a:ln>
          </p:spPr>
          <p:txBody>
            <a:bodyPr/>
            <a:lstStyle/>
            <a:p>
              <a:pPr algn="ctr" eaLnBrk="0" hangingPunct="0"/>
              <a:r>
                <a:rPr lang="en-GB" sz="1000">
                  <a:latin typeface="Helvetica"/>
                </a:rPr>
                <a:t>PCB with cathode pickup pads</a:t>
              </a:r>
            </a:p>
          </p:txBody>
        </p:sp>
        <p:sp>
          <p:nvSpPr>
            <p:cNvPr id="55557" name="Rectangle 258"/>
            <p:cNvSpPr>
              <a:spLocks noChangeAspect="1" noChangeArrowheads="1"/>
            </p:cNvSpPr>
            <p:nvPr/>
          </p:nvSpPr>
          <p:spPr bwMode="auto">
            <a:xfrm>
              <a:off x="4348163" y="5405438"/>
              <a:ext cx="1281112" cy="346075"/>
            </a:xfrm>
            <a:prstGeom prst="rect">
              <a:avLst/>
            </a:prstGeom>
            <a:noFill/>
            <a:ln w="12700">
              <a:solidFill>
                <a:srgbClr val="000000"/>
              </a:solidFill>
              <a:miter lim="800000"/>
              <a:headEnd/>
              <a:tailEnd/>
            </a:ln>
          </p:spPr>
          <p:txBody>
            <a:bodyPr/>
            <a:lstStyle/>
            <a:p>
              <a:endParaRPr lang="en-US"/>
            </a:p>
          </p:txBody>
        </p:sp>
        <p:sp>
          <p:nvSpPr>
            <p:cNvPr id="55558" name="Rectangle 259"/>
            <p:cNvSpPr>
              <a:spLocks noChangeAspect="1" noChangeArrowheads="1"/>
            </p:cNvSpPr>
            <p:nvPr/>
          </p:nvSpPr>
          <p:spPr bwMode="auto">
            <a:xfrm>
              <a:off x="4716463" y="5054600"/>
              <a:ext cx="925512" cy="315913"/>
            </a:xfrm>
            <a:prstGeom prst="rect">
              <a:avLst/>
            </a:prstGeom>
            <a:solidFill>
              <a:srgbClr val="FFFFFF"/>
            </a:solidFill>
            <a:ln w="9525">
              <a:noFill/>
              <a:miter lim="800000"/>
              <a:headEnd/>
              <a:tailEnd/>
            </a:ln>
          </p:spPr>
          <p:txBody>
            <a:bodyPr/>
            <a:lstStyle/>
            <a:p>
              <a:endParaRPr lang="en-US"/>
            </a:p>
          </p:txBody>
        </p:sp>
        <p:sp>
          <p:nvSpPr>
            <p:cNvPr id="55559" name="Rectangle 260"/>
            <p:cNvSpPr>
              <a:spLocks noChangeAspect="1" noChangeArrowheads="1"/>
            </p:cNvSpPr>
            <p:nvPr/>
          </p:nvSpPr>
          <p:spPr bwMode="auto">
            <a:xfrm>
              <a:off x="4716463" y="5054600"/>
              <a:ext cx="925512" cy="315913"/>
            </a:xfrm>
            <a:prstGeom prst="rect">
              <a:avLst/>
            </a:prstGeom>
            <a:noFill/>
            <a:ln w="12700">
              <a:solidFill>
                <a:srgbClr val="000000"/>
              </a:solidFill>
              <a:miter lim="800000"/>
              <a:headEnd/>
              <a:tailEnd/>
            </a:ln>
          </p:spPr>
          <p:txBody>
            <a:bodyPr/>
            <a:lstStyle/>
            <a:p>
              <a:endParaRPr lang="en-US"/>
            </a:p>
          </p:txBody>
        </p:sp>
        <p:sp>
          <p:nvSpPr>
            <p:cNvPr id="55560" name="Rectangle 261"/>
            <p:cNvSpPr>
              <a:spLocks noChangeAspect="1" noChangeArrowheads="1"/>
            </p:cNvSpPr>
            <p:nvPr/>
          </p:nvSpPr>
          <p:spPr bwMode="auto">
            <a:xfrm>
              <a:off x="4821238" y="5075238"/>
              <a:ext cx="657231" cy="153888"/>
            </a:xfrm>
            <a:prstGeom prst="rect">
              <a:avLst/>
            </a:prstGeom>
            <a:noFill/>
            <a:ln w="9525">
              <a:noFill/>
              <a:miter lim="800000"/>
              <a:headEnd/>
              <a:tailEnd/>
            </a:ln>
          </p:spPr>
          <p:txBody>
            <a:bodyPr wrap="none" lIns="0" tIns="0" rIns="0" bIns="0">
              <a:spAutoFit/>
            </a:bodyPr>
            <a:lstStyle/>
            <a:p>
              <a:pPr eaLnBrk="0" hangingPunct="0"/>
              <a:r>
                <a:rPr lang="en-US" sz="1000">
                  <a:solidFill>
                    <a:srgbClr val="000000"/>
                  </a:solidFill>
                  <a:latin typeface="Helvetica"/>
                </a:rPr>
                <a:t>5 gas gaps </a:t>
              </a:r>
              <a:endParaRPr lang="en-GB" sz="1000">
                <a:latin typeface="Helvetica"/>
              </a:endParaRPr>
            </a:p>
          </p:txBody>
        </p:sp>
        <p:sp>
          <p:nvSpPr>
            <p:cNvPr id="55561" name="Rectangle 262"/>
            <p:cNvSpPr>
              <a:spLocks noChangeAspect="1" noChangeArrowheads="1"/>
            </p:cNvSpPr>
            <p:nvPr/>
          </p:nvSpPr>
          <p:spPr bwMode="auto">
            <a:xfrm>
              <a:off x="4757738" y="5221288"/>
              <a:ext cx="772647" cy="153888"/>
            </a:xfrm>
            <a:prstGeom prst="rect">
              <a:avLst/>
            </a:prstGeom>
            <a:noFill/>
            <a:ln w="9525">
              <a:noFill/>
              <a:miter lim="800000"/>
              <a:headEnd/>
              <a:tailEnd/>
            </a:ln>
          </p:spPr>
          <p:txBody>
            <a:bodyPr wrap="none" lIns="0" tIns="0" rIns="0" bIns="0">
              <a:spAutoFit/>
            </a:bodyPr>
            <a:lstStyle/>
            <a:p>
              <a:pPr eaLnBrk="0" hangingPunct="0"/>
              <a:r>
                <a:rPr lang="en-US" sz="1000">
                  <a:solidFill>
                    <a:srgbClr val="000000"/>
                  </a:solidFill>
                  <a:latin typeface="Helvetica"/>
                </a:rPr>
                <a:t>of 250 micron</a:t>
              </a:r>
              <a:endParaRPr lang="en-GB" sz="1000">
                <a:latin typeface="Helvetica"/>
              </a:endParaRPr>
            </a:p>
          </p:txBody>
        </p:sp>
        <p:sp>
          <p:nvSpPr>
            <p:cNvPr id="55562" name="Freeform 263"/>
            <p:cNvSpPr>
              <a:spLocks noChangeAspect="1"/>
            </p:cNvSpPr>
            <p:nvPr/>
          </p:nvSpPr>
          <p:spPr bwMode="auto">
            <a:xfrm>
              <a:off x="4733925" y="4689475"/>
              <a:ext cx="1152525" cy="328613"/>
            </a:xfrm>
            <a:custGeom>
              <a:avLst/>
              <a:gdLst>
                <a:gd name="T0" fmla="*/ 2147483647 w 870"/>
                <a:gd name="T1" fmla="*/ 2147483647 h 270"/>
                <a:gd name="T2" fmla="*/ 0 w 870"/>
                <a:gd name="T3" fmla="*/ 2147483647 h 270"/>
                <a:gd name="T4" fmla="*/ 0 w 870"/>
                <a:gd name="T5" fmla="*/ 2147483647 h 270"/>
                <a:gd name="T6" fmla="*/ 2147483647 w 870"/>
                <a:gd name="T7" fmla="*/ 0 h 270"/>
                <a:gd name="T8" fmla="*/ 2147483647 w 870"/>
                <a:gd name="T9" fmla="*/ 2147483647 h 270"/>
                <a:gd name="T10" fmla="*/ 0 60000 65536"/>
                <a:gd name="T11" fmla="*/ 0 60000 65536"/>
                <a:gd name="T12" fmla="*/ 0 60000 65536"/>
                <a:gd name="T13" fmla="*/ 0 60000 65536"/>
                <a:gd name="T14" fmla="*/ 0 60000 65536"/>
                <a:gd name="T15" fmla="*/ 0 w 870"/>
                <a:gd name="T16" fmla="*/ 0 h 270"/>
                <a:gd name="T17" fmla="*/ 870 w 870"/>
                <a:gd name="T18" fmla="*/ 270 h 270"/>
              </a:gdLst>
              <a:ahLst/>
              <a:cxnLst>
                <a:cxn ang="T10">
                  <a:pos x="T0" y="T1"/>
                </a:cxn>
                <a:cxn ang="T11">
                  <a:pos x="T2" y="T3"/>
                </a:cxn>
                <a:cxn ang="T12">
                  <a:pos x="T4" y="T5"/>
                </a:cxn>
                <a:cxn ang="T13">
                  <a:pos x="T6" y="T7"/>
                </a:cxn>
                <a:cxn ang="T14">
                  <a:pos x="T8" y="T9"/>
                </a:cxn>
              </a:cxnLst>
              <a:rect l="T15" t="T16" r="T17" b="T18"/>
              <a:pathLst>
                <a:path w="870" h="270">
                  <a:moveTo>
                    <a:pt x="870" y="268"/>
                  </a:moveTo>
                  <a:lnTo>
                    <a:pt x="0" y="270"/>
                  </a:lnTo>
                  <a:lnTo>
                    <a:pt x="0" y="2"/>
                  </a:lnTo>
                  <a:lnTo>
                    <a:pt x="868" y="0"/>
                  </a:lnTo>
                  <a:lnTo>
                    <a:pt x="870" y="268"/>
                  </a:lnTo>
                  <a:close/>
                </a:path>
              </a:pathLst>
            </a:custGeom>
            <a:solidFill>
              <a:srgbClr val="FFFFFF"/>
            </a:solidFill>
            <a:ln w="9525">
              <a:noFill/>
              <a:round/>
              <a:headEnd/>
              <a:tailEnd/>
            </a:ln>
          </p:spPr>
          <p:txBody>
            <a:bodyPr/>
            <a:lstStyle/>
            <a:p>
              <a:endParaRPr lang="en-US"/>
            </a:p>
          </p:txBody>
        </p:sp>
        <p:sp>
          <p:nvSpPr>
            <p:cNvPr id="55563" name="Freeform 264"/>
            <p:cNvSpPr>
              <a:spLocks noChangeAspect="1"/>
            </p:cNvSpPr>
            <p:nvPr/>
          </p:nvSpPr>
          <p:spPr bwMode="auto">
            <a:xfrm>
              <a:off x="4716463" y="4316413"/>
              <a:ext cx="1212850" cy="341312"/>
            </a:xfrm>
            <a:custGeom>
              <a:avLst/>
              <a:gdLst>
                <a:gd name="T0" fmla="*/ 0 w 916"/>
                <a:gd name="T1" fmla="*/ 0 h 278"/>
                <a:gd name="T2" fmla="*/ 2147483647 w 916"/>
                <a:gd name="T3" fmla="*/ 0 h 278"/>
                <a:gd name="T4" fmla="*/ 2147483647 w 916"/>
                <a:gd name="T5" fmla="*/ 2147483647 h 278"/>
                <a:gd name="T6" fmla="*/ 0 w 916"/>
                <a:gd name="T7" fmla="*/ 2147483647 h 278"/>
                <a:gd name="T8" fmla="*/ 0 w 916"/>
                <a:gd name="T9" fmla="*/ 0 h 278"/>
                <a:gd name="T10" fmla="*/ 0 60000 65536"/>
                <a:gd name="T11" fmla="*/ 0 60000 65536"/>
                <a:gd name="T12" fmla="*/ 0 60000 65536"/>
                <a:gd name="T13" fmla="*/ 0 60000 65536"/>
                <a:gd name="T14" fmla="*/ 0 60000 65536"/>
                <a:gd name="T15" fmla="*/ 0 w 916"/>
                <a:gd name="T16" fmla="*/ 0 h 278"/>
                <a:gd name="T17" fmla="*/ 916 w 916"/>
                <a:gd name="T18" fmla="*/ 278 h 278"/>
              </a:gdLst>
              <a:ahLst/>
              <a:cxnLst>
                <a:cxn ang="T10">
                  <a:pos x="T0" y="T1"/>
                </a:cxn>
                <a:cxn ang="T11">
                  <a:pos x="T2" y="T3"/>
                </a:cxn>
                <a:cxn ang="T12">
                  <a:pos x="T4" y="T5"/>
                </a:cxn>
                <a:cxn ang="T13">
                  <a:pos x="T6" y="T7"/>
                </a:cxn>
                <a:cxn ang="T14">
                  <a:pos x="T8" y="T9"/>
                </a:cxn>
              </a:cxnLst>
              <a:rect l="T15" t="T16" r="T17" b="T18"/>
              <a:pathLst>
                <a:path w="916" h="278">
                  <a:moveTo>
                    <a:pt x="0" y="0"/>
                  </a:moveTo>
                  <a:lnTo>
                    <a:pt x="916" y="0"/>
                  </a:lnTo>
                  <a:lnTo>
                    <a:pt x="916" y="278"/>
                  </a:lnTo>
                  <a:lnTo>
                    <a:pt x="0" y="276"/>
                  </a:lnTo>
                  <a:lnTo>
                    <a:pt x="0" y="0"/>
                  </a:lnTo>
                  <a:close/>
                </a:path>
              </a:pathLst>
            </a:custGeom>
            <a:solidFill>
              <a:srgbClr val="FFFFFF"/>
            </a:solidFill>
            <a:ln w="9525">
              <a:noFill/>
              <a:round/>
              <a:headEnd/>
              <a:tailEnd/>
            </a:ln>
          </p:spPr>
          <p:txBody>
            <a:bodyPr/>
            <a:lstStyle/>
            <a:p>
              <a:endParaRPr lang="en-US"/>
            </a:p>
          </p:txBody>
        </p:sp>
        <p:sp>
          <p:nvSpPr>
            <p:cNvPr id="55564" name="Rectangle 265"/>
            <p:cNvSpPr>
              <a:spLocks noChangeAspect="1" noChangeArrowheads="1"/>
            </p:cNvSpPr>
            <p:nvPr/>
          </p:nvSpPr>
          <p:spPr bwMode="auto">
            <a:xfrm>
              <a:off x="5014913" y="4352925"/>
              <a:ext cx="561051" cy="153888"/>
            </a:xfrm>
            <a:prstGeom prst="rect">
              <a:avLst/>
            </a:prstGeom>
            <a:noFill/>
            <a:ln w="9525">
              <a:noFill/>
              <a:miter lim="800000"/>
              <a:headEnd/>
              <a:tailEnd/>
            </a:ln>
          </p:spPr>
          <p:txBody>
            <a:bodyPr wrap="none" lIns="0" tIns="0" rIns="0" bIns="0">
              <a:spAutoFit/>
            </a:bodyPr>
            <a:lstStyle/>
            <a:p>
              <a:pPr eaLnBrk="0" hangingPunct="0"/>
              <a:r>
                <a:rPr lang="en-US" sz="1000">
                  <a:solidFill>
                    <a:srgbClr val="000000"/>
                  </a:solidFill>
                  <a:latin typeface="Helvetica"/>
                </a:rPr>
                <a:t>PCB with </a:t>
              </a:r>
              <a:endParaRPr lang="en-GB" sz="1000">
                <a:latin typeface="Helvetica"/>
              </a:endParaRPr>
            </a:p>
          </p:txBody>
        </p:sp>
        <p:sp>
          <p:nvSpPr>
            <p:cNvPr id="55565" name="Rectangle 266"/>
            <p:cNvSpPr>
              <a:spLocks noChangeAspect="1" noChangeArrowheads="1"/>
            </p:cNvSpPr>
            <p:nvPr/>
          </p:nvSpPr>
          <p:spPr bwMode="auto">
            <a:xfrm>
              <a:off x="4730750" y="4489450"/>
              <a:ext cx="1067600" cy="153888"/>
            </a:xfrm>
            <a:prstGeom prst="rect">
              <a:avLst/>
            </a:prstGeom>
            <a:noFill/>
            <a:ln w="9525">
              <a:noFill/>
              <a:miter lim="800000"/>
              <a:headEnd/>
              <a:tailEnd/>
            </a:ln>
          </p:spPr>
          <p:txBody>
            <a:bodyPr wrap="none" lIns="0" tIns="0" rIns="0" bIns="0">
              <a:spAutoFit/>
            </a:bodyPr>
            <a:lstStyle/>
            <a:p>
              <a:pPr eaLnBrk="0" hangingPunct="0"/>
              <a:r>
                <a:rPr lang="en-US" sz="1000">
                  <a:solidFill>
                    <a:srgbClr val="000000"/>
                  </a:solidFill>
                  <a:latin typeface="Helvetica"/>
                </a:rPr>
                <a:t>anode pickup pads</a:t>
              </a:r>
              <a:endParaRPr lang="en-GB" sz="1000">
                <a:latin typeface="Helvetica"/>
              </a:endParaRPr>
            </a:p>
          </p:txBody>
        </p:sp>
        <p:sp>
          <p:nvSpPr>
            <p:cNvPr id="55566" name="Rectangle 268"/>
            <p:cNvSpPr>
              <a:spLocks noChangeAspect="1" noChangeArrowheads="1"/>
            </p:cNvSpPr>
            <p:nvPr/>
          </p:nvSpPr>
          <p:spPr bwMode="auto">
            <a:xfrm>
              <a:off x="0" y="869950"/>
              <a:ext cx="5999163" cy="5759450"/>
            </a:xfrm>
            <a:prstGeom prst="rect">
              <a:avLst/>
            </a:prstGeom>
            <a:noFill/>
            <a:ln w="12700">
              <a:solidFill>
                <a:srgbClr val="000000"/>
              </a:solidFill>
              <a:miter lim="800000"/>
              <a:headEnd/>
              <a:tailEnd/>
            </a:ln>
          </p:spPr>
          <p:txBody>
            <a:bodyPr/>
            <a:lstStyle/>
            <a:p>
              <a:endParaRPr lang="en-US"/>
            </a:p>
          </p:txBody>
        </p:sp>
        <p:sp>
          <p:nvSpPr>
            <p:cNvPr id="55567" name="Rectangle 269"/>
            <p:cNvSpPr>
              <a:spLocks noChangeAspect="1" noChangeArrowheads="1"/>
            </p:cNvSpPr>
            <p:nvPr/>
          </p:nvSpPr>
          <p:spPr bwMode="auto">
            <a:xfrm>
              <a:off x="3687763" y="6300788"/>
              <a:ext cx="1445909" cy="153888"/>
            </a:xfrm>
            <a:prstGeom prst="rect">
              <a:avLst/>
            </a:prstGeom>
            <a:noFill/>
            <a:ln w="9525">
              <a:noFill/>
              <a:miter lim="800000"/>
              <a:headEnd/>
              <a:tailEnd/>
            </a:ln>
          </p:spPr>
          <p:txBody>
            <a:bodyPr wrap="none" lIns="0" tIns="0" rIns="0" bIns="0">
              <a:spAutoFit/>
            </a:bodyPr>
            <a:lstStyle/>
            <a:p>
              <a:pPr eaLnBrk="0" hangingPunct="0"/>
              <a:r>
                <a:rPr lang="en-US" sz="1000">
                  <a:solidFill>
                    <a:srgbClr val="000000"/>
                  </a:solidFill>
                  <a:latin typeface="Helvetica"/>
                </a:rPr>
                <a:t>Silicon sealing compound</a:t>
              </a:r>
              <a:endParaRPr lang="en-GB" sz="1000">
                <a:latin typeface="Helvetica"/>
              </a:endParaRPr>
            </a:p>
          </p:txBody>
        </p:sp>
        <p:sp>
          <p:nvSpPr>
            <p:cNvPr id="55568" name="Rectangle 270"/>
            <p:cNvSpPr>
              <a:spLocks noChangeAspect="1" noChangeArrowheads="1"/>
            </p:cNvSpPr>
            <p:nvPr/>
          </p:nvSpPr>
          <p:spPr bwMode="auto">
            <a:xfrm>
              <a:off x="4713288" y="4311650"/>
              <a:ext cx="1192212" cy="334963"/>
            </a:xfrm>
            <a:prstGeom prst="rect">
              <a:avLst/>
            </a:prstGeom>
            <a:noFill/>
            <a:ln w="12700">
              <a:solidFill>
                <a:srgbClr val="000000"/>
              </a:solidFill>
              <a:miter lim="800000"/>
              <a:headEnd/>
              <a:tailEnd/>
            </a:ln>
          </p:spPr>
          <p:txBody>
            <a:bodyPr/>
            <a:lstStyle/>
            <a:p>
              <a:endParaRPr lang="en-US"/>
            </a:p>
          </p:txBody>
        </p:sp>
        <p:sp>
          <p:nvSpPr>
            <p:cNvPr id="55569" name="Rectangle 271"/>
            <p:cNvSpPr>
              <a:spLocks noChangeAspect="1" noChangeArrowheads="1"/>
            </p:cNvSpPr>
            <p:nvPr/>
          </p:nvSpPr>
          <p:spPr bwMode="auto">
            <a:xfrm>
              <a:off x="4722813" y="4694238"/>
              <a:ext cx="1135062" cy="334962"/>
            </a:xfrm>
            <a:prstGeom prst="rect">
              <a:avLst/>
            </a:prstGeom>
            <a:noFill/>
            <a:ln w="12700">
              <a:solidFill>
                <a:srgbClr val="000000"/>
              </a:solidFill>
              <a:miter lim="800000"/>
              <a:headEnd/>
              <a:tailEnd/>
            </a:ln>
          </p:spPr>
          <p:txBody>
            <a:bodyPr/>
            <a:lstStyle/>
            <a:p>
              <a:endParaRPr lang="en-US"/>
            </a:p>
          </p:txBody>
        </p:sp>
        <p:sp>
          <p:nvSpPr>
            <p:cNvPr id="55570" name="Text Box 272"/>
            <p:cNvSpPr txBox="1">
              <a:spLocks noChangeAspect="1" noChangeArrowheads="1"/>
            </p:cNvSpPr>
            <p:nvPr/>
          </p:nvSpPr>
          <p:spPr bwMode="auto">
            <a:xfrm>
              <a:off x="3895725" y="3206750"/>
              <a:ext cx="1365250" cy="396875"/>
            </a:xfrm>
            <a:prstGeom prst="rect">
              <a:avLst/>
            </a:prstGeom>
            <a:noFill/>
            <a:ln w="9525">
              <a:noFill/>
              <a:miter lim="800000"/>
              <a:headEnd/>
              <a:tailEnd/>
            </a:ln>
          </p:spPr>
          <p:txBody>
            <a:bodyPr>
              <a:spAutoFit/>
            </a:bodyPr>
            <a:lstStyle/>
            <a:p>
              <a:pPr algn="ctr" eaLnBrk="0" hangingPunct="0"/>
              <a:r>
                <a:rPr lang="en-GB" sz="1000">
                  <a:latin typeface="Helvetica"/>
                </a:rPr>
                <a:t>PCB with cathode pickup pads</a:t>
              </a:r>
            </a:p>
          </p:txBody>
        </p:sp>
        <p:sp>
          <p:nvSpPr>
            <p:cNvPr id="55571" name="Text Box 273"/>
            <p:cNvSpPr txBox="1">
              <a:spLocks noChangeAspect="1" noChangeArrowheads="1"/>
            </p:cNvSpPr>
            <p:nvPr/>
          </p:nvSpPr>
          <p:spPr bwMode="auto">
            <a:xfrm>
              <a:off x="15875" y="2973388"/>
              <a:ext cx="1854200" cy="549275"/>
            </a:xfrm>
            <a:prstGeom prst="rect">
              <a:avLst/>
            </a:prstGeom>
            <a:noFill/>
            <a:ln w="9525">
              <a:noFill/>
              <a:miter lim="800000"/>
              <a:headEnd/>
              <a:tailEnd/>
            </a:ln>
          </p:spPr>
          <p:txBody>
            <a:bodyPr>
              <a:spAutoFit/>
            </a:bodyPr>
            <a:lstStyle/>
            <a:p>
              <a:pPr algn="ctr" eaLnBrk="0" hangingPunct="0"/>
              <a:r>
                <a:rPr lang="en-GB" sz="1000">
                  <a:latin typeface="Helvetica"/>
                </a:rPr>
                <a:t>Flat cable connector</a:t>
              </a:r>
            </a:p>
            <a:p>
              <a:pPr algn="ctr" eaLnBrk="0" hangingPunct="0"/>
              <a:r>
                <a:rPr lang="en-GB" sz="1000">
                  <a:latin typeface="Helvetica"/>
                </a:rPr>
                <a:t>Differential signal sent from strip to interface card</a:t>
              </a:r>
            </a:p>
          </p:txBody>
        </p:sp>
        <p:sp>
          <p:nvSpPr>
            <p:cNvPr id="55572" name="Text Box 274"/>
            <p:cNvSpPr txBox="1">
              <a:spLocks noChangeAspect="1" noChangeArrowheads="1"/>
            </p:cNvSpPr>
            <p:nvPr/>
          </p:nvSpPr>
          <p:spPr bwMode="auto">
            <a:xfrm>
              <a:off x="4651375" y="4676775"/>
              <a:ext cx="1335088" cy="396875"/>
            </a:xfrm>
            <a:prstGeom prst="rect">
              <a:avLst/>
            </a:prstGeom>
            <a:noFill/>
            <a:ln w="9525">
              <a:noFill/>
              <a:miter lim="800000"/>
              <a:headEnd/>
              <a:tailEnd/>
            </a:ln>
          </p:spPr>
          <p:txBody>
            <a:bodyPr>
              <a:spAutoFit/>
            </a:bodyPr>
            <a:lstStyle/>
            <a:p>
              <a:pPr algn="ctr" eaLnBrk="0" hangingPunct="0"/>
              <a:r>
                <a:rPr lang="en-GB" sz="1000">
                  <a:latin typeface="Helvetica"/>
                </a:rPr>
                <a:t>Mylar film </a:t>
              </a:r>
            </a:p>
            <a:p>
              <a:pPr algn="ctr" eaLnBrk="0" hangingPunct="0"/>
              <a:r>
                <a:rPr lang="en-GB" sz="1000">
                  <a:latin typeface="Helvetica"/>
                </a:rPr>
                <a:t>(250 micron thick)</a:t>
              </a:r>
            </a:p>
          </p:txBody>
        </p:sp>
        <p:sp>
          <p:nvSpPr>
            <p:cNvPr id="55573" name="Rectangle 277"/>
            <p:cNvSpPr>
              <a:spLocks noChangeAspect="1" noChangeArrowheads="1"/>
            </p:cNvSpPr>
            <p:nvPr/>
          </p:nvSpPr>
          <p:spPr bwMode="auto">
            <a:xfrm>
              <a:off x="1539875" y="1825625"/>
              <a:ext cx="2903538" cy="41275"/>
            </a:xfrm>
            <a:prstGeom prst="rect">
              <a:avLst/>
            </a:prstGeom>
            <a:noFill/>
            <a:ln w="6350">
              <a:solidFill>
                <a:srgbClr val="5EB128"/>
              </a:solidFill>
              <a:miter lim="800000"/>
              <a:headEnd/>
              <a:tailEnd/>
            </a:ln>
          </p:spPr>
          <p:txBody>
            <a:bodyPr/>
            <a:lstStyle/>
            <a:p>
              <a:endParaRPr lang="en-US"/>
            </a:p>
          </p:txBody>
        </p:sp>
        <p:sp>
          <p:nvSpPr>
            <p:cNvPr id="55574" name="Rectangle 278"/>
            <p:cNvSpPr>
              <a:spLocks noChangeAspect="1" noChangeArrowheads="1"/>
            </p:cNvSpPr>
            <p:nvPr/>
          </p:nvSpPr>
          <p:spPr bwMode="auto">
            <a:xfrm>
              <a:off x="1570038" y="1979613"/>
              <a:ext cx="2849562" cy="41275"/>
            </a:xfrm>
            <a:prstGeom prst="rect">
              <a:avLst/>
            </a:prstGeom>
            <a:noFill/>
            <a:ln w="6350">
              <a:solidFill>
                <a:srgbClr val="5EB128"/>
              </a:solidFill>
              <a:miter lim="800000"/>
              <a:headEnd/>
              <a:tailEnd/>
            </a:ln>
          </p:spPr>
          <p:txBody>
            <a:bodyPr/>
            <a:lstStyle/>
            <a:p>
              <a:endParaRPr lang="en-US"/>
            </a:p>
          </p:txBody>
        </p:sp>
        <p:sp>
          <p:nvSpPr>
            <p:cNvPr id="55575" name="Rectangle 279"/>
            <p:cNvSpPr>
              <a:spLocks noChangeAspect="1" noChangeArrowheads="1"/>
            </p:cNvSpPr>
            <p:nvPr/>
          </p:nvSpPr>
          <p:spPr bwMode="auto">
            <a:xfrm>
              <a:off x="1366838" y="2146300"/>
              <a:ext cx="3284537" cy="41275"/>
            </a:xfrm>
            <a:prstGeom prst="rect">
              <a:avLst/>
            </a:prstGeom>
            <a:noFill/>
            <a:ln w="6350">
              <a:solidFill>
                <a:srgbClr val="5EB128"/>
              </a:solidFill>
              <a:miter lim="800000"/>
              <a:headEnd/>
              <a:tailEnd/>
            </a:ln>
          </p:spPr>
          <p:txBody>
            <a:bodyPr/>
            <a:lstStyle/>
            <a:p>
              <a:endParaRPr lang="en-US"/>
            </a:p>
          </p:txBody>
        </p:sp>
      </p:grpSp>
      <p:sp>
        <p:nvSpPr>
          <p:cNvPr id="284" name="Text Box 8"/>
          <p:cNvSpPr txBox="1">
            <a:spLocks noChangeArrowheads="1"/>
          </p:cNvSpPr>
          <p:nvPr/>
        </p:nvSpPr>
        <p:spPr bwMode="auto">
          <a:xfrm>
            <a:off x="6172200" y="1600200"/>
            <a:ext cx="2971800" cy="3416300"/>
          </a:xfrm>
          <a:prstGeom prst="rect">
            <a:avLst/>
          </a:prstGeom>
          <a:noFill/>
          <a:ln w="9525">
            <a:noFill/>
            <a:miter lim="800000"/>
            <a:headEnd/>
            <a:tailEnd/>
          </a:ln>
          <a:effectLst/>
        </p:spPr>
        <p:txBody>
          <a:bodyPr>
            <a:spAutoFit/>
          </a:bodyPr>
          <a:lstStyle/>
          <a:p>
            <a:pPr>
              <a:defRPr/>
            </a:pPr>
            <a:r>
              <a:rPr lang="en-US" sz="1200" b="1" dirty="0">
                <a:solidFill>
                  <a:srgbClr val="002060"/>
                </a:solidFill>
                <a:latin typeface="Arial" charset="0"/>
                <a:sym typeface="Wingdings" pitchFamily="2" charset="2"/>
              </a:rPr>
              <a:t>Several gaps to increase efficiency. Stack of glass plates.</a:t>
            </a:r>
          </a:p>
          <a:p>
            <a:pPr>
              <a:defRPr/>
            </a:pPr>
            <a:endParaRPr lang="en-US" sz="1200" b="1" dirty="0">
              <a:solidFill>
                <a:schemeClr val="accent6"/>
              </a:solidFill>
              <a:latin typeface="Arial" charset="0"/>
              <a:sym typeface="Wingdings" pitchFamily="2" charset="2"/>
            </a:endParaRPr>
          </a:p>
          <a:p>
            <a:pPr>
              <a:defRPr/>
            </a:pPr>
            <a:r>
              <a:rPr lang="en-US" sz="1200" b="1" dirty="0">
                <a:solidFill>
                  <a:srgbClr val="008000"/>
                </a:solidFill>
                <a:latin typeface="Arial" charset="0"/>
                <a:sym typeface="Wingdings" pitchFamily="2" charset="2"/>
              </a:rPr>
              <a:t>Small gap for good time resolution: 0.25mm.</a:t>
            </a:r>
          </a:p>
          <a:p>
            <a:pPr>
              <a:defRPr/>
            </a:pPr>
            <a:endParaRPr lang="en-US" sz="1200" b="1" dirty="0">
              <a:solidFill>
                <a:schemeClr val="accent6"/>
              </a:solidFill>
              <a:latin typeface="Arial" charset="0"/>
              <a:sym typeface="Wingdings" pitchFamily="2" charset="2"/>
            </a:endParaRPr>
          </a:p>
          <a:p>
            <a:pPr>
              <a:defRPr/>
            </a:pPr>
            <a:r>
              <a:rPr lang="en-US" sz="1200" b="1" dirty="0">
                <a:solidFill>
                  <a:srgbClr val="002060"/>
                </a:solidFill>
                <a:latin typeface="Arial" charset="0"/>
                <a:sym typeface="Wingdings" pitchFamily="2" charset="2"/>
              </a:rPr>
              <a:t>Fishing lines as high precision spacers !</a:t>
            </a:r>
            <a:endParaRPr lang="en-US" sz="1200" b="1" dirty="0">
              <a:solidFill>
                <a:srgbClr val="002060"/>
              </a:solidFill>
              <a:latin typeface="Arial" charset="0"/>
            </a:endParaRPr>
          </a:p>
          <a:p>
            <a:pPr>
              <a:defRPr/>
            </a:pPr>
            <a:endParaRPr lang="en-US" sz="1200" b="1" dirty="0">
              <a:solidFill>
                <a:srgbClr val="FF0000"/>
              </a:solidFill>
              <a:latin typeface="Arial" charset="0"/>
            </a:endParaRPr>
          </a:p>
          <a:p>
            <a:pPr>
              <a:defRPr/>
            </a:pPr>
            <a:r>
              <a:rPr lang="en-US" sz="1200" b="1" dirty="0">
                <a:solidFill>
                  <a:srgbClr val="008000"/>
                </a:solidFill>
                <a:latin typeface="Arial" charset="0"/>
              </a:rPr>
              <a:t>Large TOF systems with 50ps time resolution made from window glass and fishing lines !</a:t>
            </a:r>
          </a:p>
          <a:p>
            <a:pPr>
              <a:defRPr/>
            </a:pPr>
            <a:endParaRPr lang="en-US" sz="1200" b="1" dirty="0">
              <a:solidFill>
                <a:srgbClr val="009900"/>
              </a:solidFill>
              <a:latin typeface="Arial" charset="0"/>
            </a:endParaRPr>
          </a:p>
          <a:p>
            <a:pPr>
              <a:defRPr/>
            </a:pPr>
            <a:r>
              <a:rPr lang="en-US" sz="1200" b="1" dirty="0">
                <a:solidFill>
                  <a:srgbClr val="002060"/>
                </a:solidFill>
                <a:latin typeface="Arial" charset="0"/>
              </a:rPr>
              <a:t>Before RPCs </a:t>
            </a:r>
            <a:r>
              <a:rPr lang="en-US" sz="1200" b="1" dirty="0">
                <a:solidFill>
                  <a:srgbClr val="002060"/>
                </a:solidFill>
                <a:latin typeface="Arial" charset="0"/>
                <a:sym typeface="Wingdings" pitchFamily="2" charset="2"/>
              </a:rPr>
              <a:t> </a:t>
            </a:r>
            <a:r>
              <a:rPr lang="en-US" sz="1200" b="1" dirty="0" err="1">
                <a:solidFill>
                  <a:srgbClr val="002060"/>
                </a:solidFill>
                <a:latin typeface="Arial" charset="0"/>
                <a:sym typeface="Wingdings" pitchFamily="2" charset="2"/>
              </a:rPr>
              <a:t>Scintillators</a:t>
            </a:r>
            <a:r>
              <a:rPr lang="en-US" sz="1200" b="1" dirty="0">
                <a:solidFill>
                  <a:srgbClr val="002060"/>
                </a:solidFill>
                <a:latin typeface="Arial" charset="0"/>
                <a:sym typeface="Wingdings" pitchFamily="2" charset="2"/>
              </a:rPr>
              <a:t> with very special photomultipliers – very expensive. Very large systems are unaffordable.</a:t>
            </a:r>
            <a:endParaRPr lang="en-US" sz="1200" b="1" dirty="0">
              <a:solidFill>
                <a:srgbClr val="002060"/>
              </a:solidFill>
              <a:latin typeface="Arial" charset="0"/>
            </a:endParaRPr>
          </a:p>
          <a:p>
            <a:pPr>
              <a:defRPr/>
            </a:pPr>
            <a:endParaRPr lang="en-US" sz="1200" b="1" dirty="0">
              <a:solidFill>
                <a:srgbClr val="009900"/>
              </a:solidFill>
              <a:latin typeface="Arial" charset="0"/>
            </a:endParaRPr>
          </a:p>
        </p:txBody>
      </p:sp>
      <p:sp>
        <p:nvSpPr>
          <p:cNvPr id="55300" name="Footer Placeholder 287"/>
          <p:cNvSpPr>
            <a:spLocks noGrp="1"/>
          </p:cNvSpPr>
          <p:nvPr>
            <p:ph type="ftr" sz="quarter" idx="11"/>
          </p:nvPr>
        </p:nvSpPr>
        <p:spPr>
          <a:noFill/>
        </p:spPr>
        <p:txBody>
          <a:bodyPr/>
          <a:lstStyle/>
          <a:p>
            <a:r>
              <a:rPr lang="en-US" smtClean="0"/>
              <a:t>W. Riegler/CERN</a:t>
            </a:r>
          </a:p>
        </p:txBody>
      </p:sp>
      <p:sp>
        <p:nvSpPr>
          <p:cNvPr id="55301" name="Slide Number Placeholder 286"/>
          <p:cNvSpPr>
            <a:spLocks noGrp="1"/>
          </p:cNvSpPr>
          <p:nvPr>
            <p:ph type="sldNum" sz="quarter" idx="12"/>
          </p:nvPr>
        </p:nvSpPr>
        <p:spPr>
          <a:noFill/>
        </p:spPr>
        <p:txBody>
          <a:bodyPr/>
          <a:lstStyle/>
          <a:p>
            <a:fld id="{A0DA97EB-9DD0-46CA-B9A7-25B32AE4B0EB}" type="slidenum">
              <a:rPr lang="en-US" smtClean="0"/>
              <a:pPr/>
              <a:t>30</a:t>
            </a:fld>
            <a:endParaRPr lang="en-US" smtClean="0"/>
          </a:p>
        </p:txBody>
      </p:sp>
      <p:sp>
        <p:nvSpPr>
          <p:cNvPr id="55302" name="Rectangle 279"/>
          <p:cNvSpPr>
            <a:spLocks noChangeArrowheads="1"/>
          </p:cNvSpPr>
          <p:nvPr/>
        </p:nvSpPr>
        <p:spPr bwMode="auto">
          <a:xfrm>
            <a:off x="0" y="0"/>
            <a:ext cx="9144000" cy="523875"/>
          </a:xfrm>
          <a:prstGeom prst="rect">
            <a:avLst/>
          </a:prstGeom>
          <a:noFill/>
          <a:ln w="9525">
            <a:noFill/>
            <a:miter lim="800000"/>
            <a:headEnd/>
            <a:tailEnd/>
          </a:ln>
        </p:spPr>
        <p:txBody>
          <a:bodyPr>
            <a:spAutoFit/>
          </a:bodyPr>
          <a:lstStyle/>
          <a:p>
            <a:pPr algn="ctr"/>
            <a:r>
              <a:rPr lang="en-US" sz="2800" b="1">
                <a:solidFill>
                  <a:srgbClr val="FF0000"/>
                </a:solidFill>
              </a:rPr>
              <a:t>ALICE TOF RPCs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Date Placeholder 1"/>
          <p:cNvSpPr>
            <a:spLocks noGrp="1"/>
          </p:cNvSpPr>
          <p:nvPr>
            <p:ph type="dt" sz="quarter" idx="10"/>
          </p:nvPr>
        </p:nvSpPr>
        <p:spPr>
          <a:noFill/>
        </p:spPr>
        <p:txBody>
          <a:bodyPr/>
          <a:lstStyle/>
          <a:p>
            <a:fld id="{A5F9DBB7-D32A-49D0-B779-3CE01E7E0FEA}" type="datetime1">
              <a:rPr lang="en-US" smtClean="0"/>
              <a:pPr/>
              <a:t>10/17/2010</a:t>
            </a:fld>
            <a:endParaRPr lang="en-US" smtClean="0"/>
          </a:p>
        </p:txBody>
      </p:sp>
      <p:sp>
        <p:nvSpPr>
          <p:cNvPr id="56323" name="Footer Placeholder 2"/>
          <p:cNvSpPr>
            <a:spLocks noGrp="1"/>
          </p:cNvSpPr>
          <p:nvPr>
            <p:ph type="ftr" sz="quarter" idx="11"/>
          </p:nvPr>
        </p:nvSpPr>
        <p:spPr>
          <a:noFill/>
        </p:spPr>
        <p:txBody>
          <a:bodyPr/>
          <a:lstStyle/>
          <a:p>
            <a:r>
              <a:rPr lang="en-US" smtClean="0"/>
              <a:t>W. Riegler, Particle Detectors</a:t>
            </a:r>
          </a:p>
        </p:txBody>
      </p:sp>
      <p:sp>
        <p:nvSpPr>
          <p:cNvPr id="56324" name="Slide Number Placeholder 3"/>
          <p:cNvSpPr>
            <a:spLocks noGrp="1"/>
          </p:cNvSpPr>
          <p:nvPr>
            <p:ph type="sldNum" sz="quarter" idx="12"/>
          </p:nvPr>
        </p:nvSpPr>
        <p:spPr>
          <a:noFill/>
        </p:spPr>
        <p:txBody>
          <a:bodyPr/>
          <a:lstStyle/>
          <a:p>
            <a:fld id="{4B05CBAC-D8A9-4943-8E13-1A6DEA074BDB}" type="slidenum">
              <a:rPr lang="en-US" smtClean="0"/>
              <a:pPr/>
              <a:t>31</a:t>
            </a:fld>
            <a:endParaRPr lang="en-US" smtClean="0"/>
          </a:p>
        </p:txBody>
      </p:sp>
      <p:sp>
        <p:nvSpPr>
          <p:cNvPr id="56325" name="Rectangle 19"/>
          <p:cNvSpPr>
            <a:spLocks noChangeArrowheads="1"/>
          </p:cNvSpPr>
          <p:nvPr/>
        </p:nvSpPr>
        <p:spPr bwMode="auto">
          <a:xfrm>
            <a:off x="0" y="0"/>
            <a:ext cx="9144000" cy="609600"/>
          </a:xfrm>
          <a:prstGeom prst="rect">
            <a:avLst/>
          </a:prstGeom>
          <a:noFill/>
          <a:ln w="9525">
            <a:noFill/>
            <a:miter lim="800000"/>
            <a:headEnd/>
            <a:tailEnd/>
          </a:ln>
        </p:spPr>
        <p:txBody>
          <a:bodyPr anchor="ctr"/>
          <a:lstStyle/>
          <a:p>
            <a:pPr algn="ctr"/>
            <a:r>
              <a:rPr lang="en-US" sz="2800" b="1">
                <a:solidFill>
                  <a:srgbClr val="FF0000"/>
                </a:solidFill>
              </a:rPr>
              <a:t>GEMs  &amp; MICROMEGAS</a:t>
            </a:r>
          </a:p>
        </p:txBody>
      </p:sp>
      <p:pic>
        <p:nvPicPr>
          <p:cNvPr id="56326" name="Picture 10"/>
          <p:cNvPicPr>
            <a:picLocks noChangeAspect="1" noChangeArrowheads="1"/>
          </p:cNvPicPr>
          <p:nvPr/>
        </p:nvPicPr>
        <p:blipFill>
          <a:blip r:embed="rId2" cstate="print"/>
          <a:srcRect/>
          <a:stretch>
            <a:fillRect/>
          </a:stretch>
        </p:blipFill>
        <p:spPr bwMode="auto">
          <a:xfrm>
            <a:off x="5486400" y="3962400"/>
            <a:ext cx="2743200" cy="2058988"/>
          </a:xfrm>
          <a:prstGeom prst="rect">
            <a:avLst/>
          </a:prstGeom>
          <a:noFill/>
          <a:ln w="9525">
            <a:solidFill>
              <a:srgbClr val="000000"/>
            </a:solidFill>
            <a:miter lim="800000"/>
            <a:headEnd/>
            <a:tailEnd/>
          </a:ln>
        </p:spPr>
      </p:pic>
      <p:sp>
        <p:nvSpPr>
          <p:cNvPr id="56327" name="Text Box 11"/>
          <p:cNvSpPr txBox="1">
            <a:spLocks noChangeArrowheads="1"/>
          </p:cNvSpPr>
          <p:nvPr/>
        </p:nvSpPr>
        <p:spPr bwMode="auto">
          <a:xfrm>
            <a:off x="5181600" y="533400"/>
            <a:ext cx="3657600" cy="738188"/>
          </a:xfrm>
          <a:prstGeom prst="rect">
            <a:avLst/>
          </a:prstGeom>
          <a:solidFill>
            <a:schemeClr val="bg1"/>
          </a:solidFill>
          <a:ln w="9525">
            <a:noFill/>
            <a:miter lim="800000"/>
            <a:headEnd/>
            <a:tailEnd/>
          </a:ln>
        </p:spPr>
        <p:txBody>
          <a:bodyPr>
            <a:spAutoFit/>
          </a:bodyPr>
          <a:lstStyle/>
          <a:p>
            <a:pPr eaLnBrk="0" hangingPunct="0"/>
            <a:r>
              <a:rPr lang="en-US" sz="1400" b="1">
                <a:solidFill>
                  <a:srgbClr val="002060"/>
                </a:solidFill>
              </a:rPr>
              <a:t>GEM</a:t>
            </a:r>
          </a:p>
          <a:p>
            <a:pPr eaLnBrk="0" hangingPunct="0"/>
            <a:r>
              <a:rPr lang="en-US" sz="1400" b="1">
                <a:solidFill>
                  <a:srgbClr val="008000"/>
                </a:solidFill>
              </a:rPr>
              <a:t>Thin metal-coated polymer foils </a:t>
            </a:r>
          </a:p>
          <a:p>
            <a:pPr eaLnBrk="0" hangingPunct="0"/>
            <a:r>
              <a:rPr lang="en-US" sz="1400" b="1">
                <a:solidFill>
                  <a:srgbClr val="008000"/>
                </a:solidFill>
              </a:rPr>
              <a:t>70 µm holes at 140 mm pitch</a:t>
            </a:r>
          </a:p>
        </p:txBody>
      </p:sp>
      <p:pic>
        <p:nvPicPr>
          <p:cNvPr id="56328" name="Picture 27" descr="GEM FIELD"/>
          <p:cNvPicPr>
            <a:picLocks noChangeAspect="1" noChangeArrowheads="1"/>
          </p:cNvPicPr>
          <p:nvPr/>
        </p:nvPicPr>
        <p:blipFill>
          <a:blip r:embed="rId3" cstate="print"/>
          <a:srcRect/>
          <a:stretch>
            <a:fillRect/>
          </a:stretch>
        </p:blipFill>
        <p:spPr bwMode="auto">
          <a:xfrm>
            <a:off x="5715000" y="1524000"/>
            <a:ext cx="2286000" cy="2286000"/>
          </a:xfrm>
          <a:prstGeom prst="rect">
            <a:avLst/>
          </a:prstGeom>
          <a:noFill/>
          <a:ln w="9525">
            <a:noFill/>
            <a:miter lim="800000"/>
            <a:headEnd/>
            <a:tailEnd/>
          </a:ln>
        </p:spPr>
      </p:pic>
      <p:sp>
        <p:nvSpPr>
          <p:cNvPr id="28" name="Text Box 28"/>
          <p:cNvSpPr txBox="1">
            <a:spLocks noChangeArrowheads="1"/>
          </p:cNvSpPr>
          <p:nvPr/>
        </p:nvSpPr>
        <p:spPr bwMode="auto">
          <a:xfrm>
            <a:off x="5029200" y="6172200"/>
            <a:ext cx="3724275" cy="274638"/>
          </a:xfrm>
          <a:prstGeom prst="rect">
            <a:avLst/>
          </a:prstGeom>
          <a:noFill/>
          <a:ln w="9525">
            <a:noFill/>
            <a:miter lim="800000"/>
            <a:headEnd/>
            <a:tailEnd/>
          </a:ln>
          <a:effectLst/>
        </p:spPr>
        <p:txBody>
          <a:bodyPr wrap="none">
            <a:spAutoFit/>
          </a:bodyPr>
          <a:lstStyle/>
          <a:p>
            <a:pPr eaLnBrk="0" hangingPunct="0">
              <a:defRPr/>
            </a:pPr>
            <a:r>
              <a:rPr lang="en-US" sz="1200" b="1" i="1" dirty="0">
                <a:solidFill>
                  <a:srgbClr val="000000"/>
                </a:solidFill>
                <a:effectLst>
                  <a:outerShdw blurRad="38100" dist="38100" dir="2700000" algn="tl">
                    <a:srgbClr val="C0C0C0"/>
                  </a:outerShdw>
                </a:effectLst>
                <a:latin typeface="Arial" charset="0"/>
              </a:rPr>
              <a:t>F. Sauli,  </a:t>
            </a:r>
            <a:r>
              <a:rPr lang="en-US" sz="1200" b="1" i="1" dirty="0" err="1">
                <a:solidFill>
                  <a:srgbClr val="000000"/>
                </a:solidFill>
                <a:effectLst>
                  <a:outerShdw blurRad="38100" dist="38100" dir="2700000" algn="tl">
                    <a:srgbClr val="C0C0C0"/>
                  </a:outerShdw>
                </a:effectLst>
                <a:latin typeface="Arial" charset="0"/>
              </a:rPr>
              <a:t>Nucl</a:t>
            </a:r>
            <a:r>
              <a:rPr lang="en-US" sz="1200" b="1" i="1" dirty="0">
                <a:solidFill>
                  <a:srgbClr val="000000"/>
                </a:solidFill>
                <a:effectLst>
                  <a:outerShdw blurRad="38100" dist="38100" dir="2700000" algn="tl">
                    <a:srgbClr val="C0C0C0"/>
                  </a:outerShdw>
                </a:effectLst>
                <a:latin typeface="Arial" charset="0"/>
              </a:rPr>
              <a:t>. Instr. and Methods A386(1997)531</a:t>
            </a:r>
          </a:p>
        </p:txBody>
      </p:sp>
      <p:pic>
        <p:nvPicPr>
          <p:cNvPr id="56330" name="Picture 6" descr="MICMEGDRAW"/>
          <p:cNvPicPr>
            <a:picLocks noChangeAspect="1" noChangeArrowheads="1"/>
          </p:cNvPicPr>
          <p:nvPr/>
        </p:nvPicPr>
        <p:blipFill>
          <a:blip r:embed="rId4" cstate="print"/>
          <a:srcRect/>
          <a:stretch>
            <a:fillRect/>
          </a:stretch>
        </p:blipFill>
        <p:spPr bwMode="auto">
          <a:xfrm>
            <a:off x="533400" y="3886200"/>
            <a:ext cx="3657600" cy="2101850"/>
          </a:xfrm>
          <a:prstGeom prst="rect">
            <a:avLst/>
          </a:prstGeom>
          <a:noFill/>
          <a:ln w="9525">
            <a:noFill/>
            <a:miter lim="800000"/>
            <a:headEnd/>
            <a:tailEnd/>
          </a:ln>
        </p:spPr>
      </p:pic>
      <p:sp>
        <p:nvSpPr>
          <p:cNvPr id="56331" name="Text Box 8"/>
          <p:cNvSpPr txBox="1">
            <a:spLocks noChangeArrowheads="1"/>
          </p:cNvSpPr>
          <p:nvPr/>
        </p:nvSpPr>
        <p:spPr bwMode="auto">
          <a:xfrm>
            <a:off x="152400" y="533400"/>
            <a:ext cx="4724400" cy="738188"/>
          </a:xfrm>
          <a:prstGeom prst="rect">
            <a:avLst/>
          </a:prstGeom>
          <a:solidFill>
            <a:schemeClr val="bg1"/>
          </a:solidFill>
          <a:ln w="9525">
            <a:noFill/>
            <a:miter lim="800000"/>
            <a:headEnd/>
            <a:tailEnd/>
          </a:ln>
        </p:spPr>
        <p:txBody>
          <a:bodyPr>
            <a:spAutoFit/>
          </a:bodyPr>
          <a:lstStyle/>
          <a:p>
            <a:pPr eaLnBrk="0" hangingPunct="0"/>
            <a:r>
              <a:rPr lang="en-US" sz="1400" b="1">
                <a:solidFill>
                  <a:srgbClr val="002060"/>
                </a:solidFill>
              </a:rPr>
              <a:t>MICROMEGAS</a:t>
            </a:r>
          </a:p>
          <a:p>
            <a:pPr eaLnBrk="0" hangingPunct="0"/>
            <a:r>
              <a:rPr lang="en-US" sz="1400" b="1">
                <a:solidFill>
                  <a:srgbClr val="008000"/>
                </a:solidFill>
              </a:rPr>
              <a:t>Narrow gap (50-100 µm) PPC with thin cathode mesh</a:t>
            </a:r>
          </a:p>
          <a:p>
            <a:pPr eaLnBrk="0" hangingPunct="0"/>
            <a:r>
              <a:rPr lang="en-US" sz="1400" b="1">
                <a:solidFill>
                  <a:srgbClr val="008000"/>
                </a:solidFill>
              </a:rPr>
              <a:t>Insulating gap-restoring wires or pillars</a:t>
            </a:r>
          </a:p>
        </p:txBody>
      </p:sp>
      <p:grpSp>
        <p:nvGrpSpPr>
          <p:cNvPr id="2" name="Group 22"/>
          <p:cNvGrpSpPr>
            <a:grpSpLocks/>
          </p:cNvGrpSpPr>
          <p:nvPr/>
        </p:nvGrpSpPr>
        <p:grpSpPr bwMode="auto">
          <a:xfrm>
            <a:off x="1066800" y="1524000"/>
            <a:ext cx="1916113" cy="2209800"/>
            <a:chOff x="960" y="1056"/>
            <a:chExt cx="1706" cy="1968"/>
          </a:xfrm>
        </p:grpSpPr>
        <p:pic>
          <p:nvPicPr>
            <p:cNvPr id="56334" name="Picture 14" descr="mimeg field ext"/>
            <p:cNvPicPr>
              <a:picLocks noChangeAspect="1" noChangeArrowheads="1"/>
            </p:cNvPicPr>
            <p:nvPr/>
          </p:nvPicPr>
          <p:blipFill>
            <a:blip r:embed="rId5" cstate="print"/>
            <a:srcRect/>
            <a:stretch>
              <a:fillRect/>
            </a:stretch>
          </p:blipFill>
          <p:spPr bwMode="auto">
            <a:xfrm>
              <a:off x="960" y="1056"/>
              <a:ext cx="1706" cy="1968"/>
            </a:xfrm>
            <a:prstGeom prst="rect">
              <a:avLst/>
            </a:prstGeom>
            <a:noFill/>
            <a:ln w="9525">
              <a:noFill/>
              <a:miter lim="800000"/>
              <a:headEnd/>
              <a:tailEnd/>
            </a:ln>
          </p:spPr>
        </p:pic>
        <p:sp>
          <p:nvSpPr>
            <p:cNvPr id="35" name="Line 15"/>
            <p:cNvSpPr>
              <a:spLocks noChangeShapeType="1"/>
            </p:cNvSpPr>
            <p:nvPr/>
          </p:nvSpPr>
          <p:spPr bwMode="auto">
            <a:xfrm rot="-5400000">
              <a:off x="1217" y="2750"/>
              <a:ext cx="0" cy="510"/>
            </a:xfrm>
            <a:prstGeom prst="line">
              <a:avLst/>
            </a:prstGeom>
            <a:noFill/>
            <a:ln w="76200">
              <a:solidFill>
                <a:srgbClr val="0B24C7"/>
              </a:solidFill>
              <a:round/>
              <a:headEnd/>
              <a:tailEnd/>
            </a:ln>
            <a:effectLst/>
          </p:spPr>
          <p:txBody>
            <a:bodyPr wrap="none" anchor="ctr"/>
            <a:lstStyle/>
            <a:p>
              <a:pPr eaLnBrk="0" hangingPunct="0">
                <a:defRPr/>
              </a:pPr>
              <a:endParaRPr lang="en-US" sz="1400">
                <a:solidFill>
                  <a:srgbClr val="000000"/>
                </a:solidFill>
                <a:effectLst>
                  <a:outerShdw blurRad="38100" dist="38100" dir="2700000" algn="tl">
                    <a:srgbClr val="000000">
                      <a:alpha val="43137"/>
                    </a:srgbClr>
                  </a:outerShdw>
                </a:effectLst>
                <a:latin typeface="Arial" charset="0"/>
              </a:endParaRPr>
            </a:p>
          </p:txBody>
        </p:sp>
        <p:sp>
          <p:nvSpPr>
            <p:cNvPr id="36" name="Line 17"/>
            <p:cNvSpPr>
              <a:spLocks noChangeShapeType="1"/>
            </p:cNvSpPr>
            <p:nvPr/>
          </p:nvSpPr>
          <p:spPr bwMode="auto">
            <a:xfrm rot="-5400000">
              <a:off x="1778" y="2756"/>
              <a:ext cx="0" cy="499"/>
            </a:xfrm>
            <a:prstGeom prst="line">
              <a:avLst/>
            </a:prstGeom>
            <a:noFill/>
            <a:ln w="76200">
              <a:solidFill>
                <a:srgbClr val="0B24C7"/>
              </a:solidFill>
              <a:round/>
              <a:headEnd/>
              <a:tailEnd/>
            </a:ln>
            <a:effectLst/>
          </p:spPr>
          <p:txBody>
            <a:bodyPr wrap="none" anchor="ctr"/>
            <a:lstStyle/>
            <a:p>
              <a:pPr eaLnBrk="0" hangingPunct="0">
                <a:defRPr/>
              </a:pPr>
              <a:endParaRPr lang="en-US" sz="1400">
                <a:solidFill>
                  <a:srgbClr val="000000"/>
                </a:solidFill>
                <a:effectLst>
                  <a:outerShdw blurRad="38100" dist="38100" dir="2700000" algn="tl">
                    <a:srgbClr val="000000">
                      <a:alpha val="43137"/>
                    </a:srgbClr>
                  </a:outerShdw>
                </a:effectLst>
                <a:latin typeface="Arial" charset="0"/>
              </a:endParaRPr>
            </a:p>
          </p:txBody>
        </p:sp>
        <p:sp>
          <p:nvSpPr>
            <p:cNvPr id="37" name="Line 18"/>
            <p:cNvSpPr>
              <a:spLocks noChangeShapeType="1"/>
            </p:cNvSpPr>
            <p:nvPr/>
          </p:nvSpPr>
          <p:spPr bwMode="auto">
            <a:xfrm rot="-5400000">
              <a:off x="2359" y="2729"/>
              <a:ext cx="0" cy="554"/>
            </a:xfrm>
            <a:prstGeom prst="line">
              <a:avLst/>
            </a:prstGeom>
            <a:noFill/>
            <a:ln w="76200">
              <a:solidFill>
                <a:srgbClr val="0B24C7"/>
              </a:solidFill>
              <a:round/>
              <a:headEnd/>
              <a:tailEnd/>
            </a:ln>
            <a:effectLst/>
          </p:spPr>
          <p:txBody>
            <a:bodyPr wrap="none" anchor="ctr"/>
            <a:lstStyle/>
            <a:p>
              <a:pPr eaLnBrk="0" hangingPunct="0">
                <a:defRPr/>
              </a:pPr>
              <a:endParaRPr lang="en-US" sz="1400">
                <a:solidFill>
                  <a:srgbClr val="000000"/>
                </a:solidFill>
                <a:effectLst>
                  <a:outerShdw blurRad="38100" dist="38100" dir="2700000" algn="tl">
                    <a:srgbClr val="000000">
                      <a:alpha val="43137"/>
                    </a:srgbClr>
                  </a:outerShdw>
                </a:effectLst>
                <a:latin typeface="Arial" charset="0"/>
              </a:endParaRPr>
            </a:p>
          </p:txBody>
        </p:sp>
      </p:grpSp>
      <p:sp>
        <p:nvSpPr>
          <p:cNvPr id="33" name="Text Box 7"/>
          <p:cNvSpPr txBox="1">
            <a:spLocks noChangeArrowheads="1"/>
          </p:cNvSpPr>
          <p:nvPr/>
        </p:nvSpPr>
        <p:spPr bwMode="auto">
          <a:xfrm>
            <a:off x="304800" y="6096000"/>
            <a:ext cx="4343400" cy="274638"/>
          </a:xfrm>
          <a:prstGeom prst="rect">
            <a:avLst/>
          </a:prstGeom>
          <a:noFill/>
          <a:ln w="9525">
            <a:noFill/>
            <a:miter lim="800000"/>
            <a:headEnd/>
            <a:tailEnd/>
          </a:ln>
        </p:spPr>
        <p:txBody>
          <a:bodyPr>
            <a:spAutoFit/>
          </a:bodyPr>
          <a:lstStyle/>
          <a:p>
            <a:pPr eaLnBrk="0" hangingPunct="0">
              <a:defRPr/>
            </a:pPr>
            <a:r>
              <a:rPr lang="en-US" sz="1200" b="1" i="1" dirty="0">
                <a:solidFill>
                  <a:srgbClr val="000000"/>
                </a:solidFill>
                <a:effectLst>
                  <a:outerShdw blurRad="38100" dist="38100" dir="2700000" algn="tl">
                    <a:srgbClr val="C0C0C0"/>
                  </a:outerShdw>
                </a:effectLst>
                <a:latin typeface="Arial" charset="0"/>
              </a:rPr>
              <a:t>Y. </a:t>
            </a:r>
            <a:r>
              <a:rPr lang="en-US" sz="1200" b="1" i="1" dirty="0" err="1">
                <a:solidFill>
                  <a:srgbClr val="000000"/>
                </a:solidFill>
                <a:effectLst>
                  <a:outerShdw blurRad="38100" dist="38100" dir="2700000" algn="tl">
                    <a:srgbClr val="C0C0C0"/>
                  </a:outerShdw>
                </a:effectLst>
                <a:latin typeface="Arial" charset="0"/>
              </a:rPr>
              <a:t>Giomataris</a:t>
            </a:r>
            <a:r>
              <a:rPr lang="en-US" sz="1200" b="1" i="1" dirty="0">
                <a:solidFill>
                  <a:srgbClr val="000000"/>
                </a:solidFill>
                <a:effectLst>
                  <a:outerShdw blurRad="38100" dist="38100" dir="2700000" algn="tl">
                    <a:srgbClr val="C0C0C0"/>
                  </a:outerShdw>
                </a:effectLst>
                <a:latin typeface="Arial" charset="0"/>
              </a:rPr>
              <a:t> et al, </a:t>
            </a:r>
            <a:r>
              <a:rPr lang="en-US" sz="1200" b="1" i="1" dirty="0" err="1">
                <a:solidFill>
                  <a:srgbClr val="000000"/>
                </a:solidFill>
                <a:effectLst>
                  <a:outerShdw blurRad="38100" dist="38100" dir="2700000" algn="tl">
                    <a:srgbClr val="C0C0C0"/>
                  </a:outerShdw>
                </a:effectLst>
                <a:latin typeface="Arial" charset="0"/>
              </a:rPr>
              <a:t>Nucl</a:t>
            </a:r>
            <a:r>
              <a:rPr lang="en-US" sz="1200" b="1" i="1" dirty="0">
                <a:solidFill>
                  <a:srgbClr val="000000"/>
                </a:solidFill>
                <a:effectLst>
                  <a:outerShdw blurRad="38100" dist="38100" dir="2700000" algn="tl">
                    <a:srgbClr val="C0C0C0"/>
                  </a:outerShdw>
                </a:effectLst>
                <a:latin typeface="Arial" charset="0"/>
              </a:rPr>
              <a:t>. Instr. and Meth. A376(1996)239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Date Placeholder 1"/>
          <p:cNvSpPr>
            <a:spLocks noGrp="1"/>
          </p:cNvSpPr>
          <p:nvPr>
            <p:ph type="dt" sz="quarter" idx="10"/>
          </p:nvPr>
        </p:nvSpPr>
        <p:spPr>
          <a:noFill/>
        </p:spPr>
        <p:txBody>
          <a:bodyPr/>
          <a:lstStyle/>
          <a:p>
            <a:fld id="{02B05D24-E712-4C50-A2D0-ADB28C24B2D0}" type="datetime1">
              <a:rPr lang="en-US" smtClean="0"/>
              <a:pPr/>
              <a:t>10/17/2010</a:t>
            </a:fld>
            <a:endParaRPr lang="en-US" smtClean="0"/>
          </a:p>
        </p:txBody>
      </p:sp>
      <p:sp>
        <p:nvSpPr>
          <p:cNvPr id="57347" name="Footer Placeholder 2"/>
          <p:cNvSpPr>
            <a:spLocks noGrp="1"/>
          </p:cNvSpPr>
          <p:nvPr>
            <p:ph type="ftr" sz="quarter" idx="11"/>
          </p:nvPr>
        </p:nvSpPr>
        <p:spPr>
          <a:noFill/>
        </p:spPr>
        <p:txBody>
          <a:bodyPr/>
          <a:lstStyle/>
          <a:p>
            <a:r>
              <a:rPr lang="en-US" smtClean="0"/>
              <a:t>W. Riegler, Particle Detectors</a:t>
            </a:r>
          </a:p>
        </p:txBody>
      </p:sp>
      <p:sp>
        <p:nvSpPr>
          <p:cNvPr id="57348" name="Slide Number Placeholder 3"/>
          <p:cNvSpPr>
            <a:spLocks noGrp="1"/>
          </p:cNvSpPr>
          <p:nvPr>
            <p:ph type="sldNum" sz="quarter" idx="12"/>
          </p:nvPr>
        </p:nvSpPr>
        <p:spPr>
          <a:noFill/>
        </p:spPr>
        <p:txBody>
          <a:bodyPr/>
          <a:lstStyle/>
          <a:p>
            <a:fld id="{A3E948D8-E9CF-4905-9272-224089752DFE}" type="slidenum">
              <a:rPr lang="en-US" smtClean="0"/>
              <a:pPr/>
              <a:t>32</a:t>
            </a:fld>
            <a:endParaRPr lang="en-US" smtClean="0"/>
          </a:p>
        </p:txBody>
      </p:sp>
      <p:sp>
        <p:nvSpPr>
          <p:cNvPr id="57349" name="Rectangle 19"/>
          <p:cNvSpPr>
            <a:spLocks noChangeArrowheads="1"/>
          </p:cNvSpPr>
          <p:nvPr/>
        </p:nvSpPr>
        <p:spPr bwMode="auto">
          <a:xfrm>
            <a:off x="0" y="0"/>
            <a:ext cx="9144000" cy="609600"/>
          </a:xfrm>
          <a:prstGeom prst="rect">
            <a:avLst/>
          </a:prstGeom>
          <a:noFill/>
          <a:ln w="9525">
            <a:noFill/>
            <a:miter lim="800000"/>
            <a:headEnd/>
            <a:tailEnd/>
          </a:ln>
        </p:spPr>
        <p:txBody>
          <a:bodyPr anchor="ctr"/>
          <a:lstStyle/>
          <a:p>
            <a:pPr algn="ctr"/>
            <a:r>
              <a:rPr lang="en-US" sz="2800" b="1">
                <a:solidFill>
                  <a:srgbClr val="FF0000"/>
                </a:solidFill>
              </a:rPr>
              <a:t>MPGDs with Integrate Micromesh, INGRID</a:t>
            </a:r>
          </a:p>
        </p:txBody>
      </p:sp>
      <p:sp>
        <p:nvSpPr>
          <p:cNvPr id="57350" name="TextBox 5"/>
          <p:cNvSpPr txBox="1">
            <a:spLocks noChangeArrowheads="1"/>
          </p:cNvSpPr>
          <p:nvPr/>
        </p:nvSpPr>
        <p:spPr bwMode="auto">
          <a:xfrm>
            <a:off x="457200" y="685800"/>
            <a:ext cx="8001000" cy="738188"/>
          </a:xfrm>
          <a:prstGeom prst="rect">
            <a:avLst/>
          </a:prstGeom>
          <a:noFill/>
          <a:ln w="9525">
            <a:noFill/>
            <a:miter lim="800000"/>
            <a:headEnd/>
            <a:tailEnd/>
          </a:ln>
        </p:spPr>
        <p:txBody>
          <a:bodyPr>
            <a:spAutoFit/>
          </a:bodyPr>
          <a:lstStyle/>
          <a:p>
            <a:r>
              <a:rPr lang="en-US" sz="1400" b="1">
                <a:solidFill>
                  <a:srgbClr val="002060"/>
                </a:solidFill>
              </a:rPr>
              <a:t>Going even another step further, by wafer post-processing techniques, MPGD structure scan be put on top of a pixelized readout chip, making the entire detector a monolithic unit !</a:t>
            </a:r>
          </a:p>
          <a:p>
            <a:r>
              <a:rPr lang="en-US" sz="1400" b="1">
                <a:solidFill>
                  <a:srgbClr val="002060"/>
                </a:solidFill>
                <a:sym typeface="Wingdings" pitchFamily="2" charset="2"/>
              </a:rPr>
              <a:t> IntegratedGrid (INGRID)</a:t>
            </a:r>
            <a:r>
              <a:rPr lang="en-US" sz="1400" b="1">
                <a:solidFill>
                  <a:srgbClr val="002060"/>
                </a:solidFill>
              </a:rPr>
              <a:t> . In addition a TDC was put on each pixel measuring drift times </a:t>
            </a:r>
            <a:r>
              <a:rPr lang="en-US" sz="1400" b="1">
                <a:solidFill>
                  <a:srgbClr val="002060"/>
                </a:solidFill>
                <a:sym typeface="Wingdings" pitchFamily="2" charset="2"/>
              </a:rPr>
              <a:t></a:t>
            </a:r>
            <a:endParaRPr lang="en-US" sz="1400" b="1">
              <a:solidFill>
                <a:srgbClr val="002060"/>
              </a:solidFill>
            </a:endParaRPr>
          </a:p>
        </p:txBody>
      </p:sp>
      <p:sp>
        <p:nvSpPr>
          <p:cNvPr id="57351" name="Line 22"/>
          <p:cNvSpPr>
            <a:spLocks noChangeShapeType="1"/>
          </p:cNvSpPr>
          <p:nvPr/>
        </p:nvSpPr>
        <p:spPr bwMode="auto">
          <a:xfrm flipV="1">
            <a:off x="4114800" y="7924800"/>
            <a:ext cx="1525588" cy="144463"/>
          </a:xfrm>
          <a:prstGeom prst="line">
            <a:avLst/>
          </a:prstGeom>
          <a:noFill/>
          <a:ln w="38100">
            <a:solidFill>
              <a:schemeClr val="tx1"/>
            </a:solidFill>
            <a:round/>
            <a:headEnd/>
            <a:tailEnd type="triangle" w="med" len="med"/>
          </a:ln>
        </p:spPr>
        <p:txBody>
          <a:bodyPr/>
          <a:lstStyle/>
          <a:p>
            <a:endParaRPr lang="en-US"/>
          </a:p>
        </p:txBody>
      </p:sp>
      <p:sp>
        <p:nvSpPr>
          <p:cNvPr id="57352" name="Text Box 24"/>
          <p:cNvSpPr txBox="1">
            <a:spLocks noChangeArrowheads="1"/>
          </p:cNvSpPr>
          <p:nvPr/>
        </p:nvSpPr>
        <p:spPr bwMode="auto">
          <a:xfrm>
            <a:off x="6223000" y="9342438"/>
            <a:ext cx="552450" cy="1477962"/>
          </a:xfrm>
          <a:prstGeom prst="rect">
            <a:avLst/>
          </a:prstGeom>
          <a:noFill/>
          <a:ln w="9525">
            <a:noFill/>
            <a:miter lim="800000"/>
            <a:headEnd/>
            <a:tailEnd/>
          </a:ln>
        </p:spPr>
        <p:txBody>
          <a:bodyPr>
            <a:spAutoFit/>
          </a:bodyPr>
          <a:lstStyle/>
          <a:p>
            <a:r>
              <a:rPr lang="en-US">
                <a:solidFill>
                  <a:srgbClr val="FFFF00"/>
                </a:solidFill>
              </a:rPr>
              <a:t>14 x 14 mm</a:t>
            </a:r>
            <a:r>
              <a:rPr lang="en-US" baseline="30000">
                <a:solidFill>
                  <a:srgbClr val="FFFF00"/>
                </a:solidFill>
              </a:rPr>
              <a:t>2</a:t>
            </a:r>
          </a:p>
        </p:txBody>
      </p:sp>
      <p:pic>
        <p:nvPicPr>
          <p:cNvPr id="57353" name="Picture 3" descr="ingrid on medipix9"/>
          <p:cNvPicPr>
            <a:picLocks noChangeAspect="1" noChangeArrowheads="1"/>
          </p:cNvPicPr>
          <p:nvPr/>
        </p:nvPicPr>
        <p:blipFill>
          <a:blip r:embed="rId3" cstate="print">
            <a:lum bright="20000"/>
          </a:blip>
          <a:srcRect/>
          <a:stretch>
            <a:fillRect/>
          </a:stretch>
        </p:blipFill>
        <p:spPr bwMode="auto">
          <a:xfrm>
            <a:off x="457200" y="1676400"/>
            <a:ext cx="2743200" cy="2057400"/>
          </a:xfrm>
          <a:prstGeom prst="rect">
            <a:avLst/>
          </a:prstGeom>
          <a:noFill/>
          <a:ln w="12700">
            <a:solidFill>
              <a:schemeClr val="tx1"/>
            </a:solidFill>
            <a:miter lim="800000"/>
            <a:headEnd/>
            <a:tailEnd/>
          </a:ln>
        </p:spPr>
      </p:pic>
      <p:sp>
        <p:nvSpPr>
          <p:cNvPr id="57354" name="TextBox 28"/>
          <p:cNvSpPr txBox="1">
            <a:spLocks noChangeArrowheads="1"/>
          </p:cNvSpPr>
          <p:nvPr/>
        </p:nvSpPr>
        <p:spPr bwMode="auto">
          <a:xfrm>
            <a:off x="4191000" y="1600200"/>
            <a:ext cx="3352800" cy="1600200"/>
          </a:xfrm>
          <a:prstGeom prst="rect">
            <a:avLst/>
          </a:prstGeom>
          <a:noFill/>
          <a:ln w="9525">
            <a:noFill/>
            <a:miter lim="800000"/>
            <a:headEnd/>
            <a:tailEnd/>
          </a:ln>
        </p:spPr>
        <p:txBody>
          <a:bodyPr>
            <a:spAutoFit/>
          </a:bodyPr>
          <a:lstStyle/>
          <a:p>
            <a:r>
              <a:rPr lang="en-US" sz="1400" b="1">
                <a:solidFill>
                  <a:srgbClr val="008000"/>
                </a:solidFill>
              </a:rPr>
              <a:t>Micromesh on a pixelized readout chip produced by Opto-Chemical Wafer Post-Processing Techniques.</a:t>
            </a:r>
          </a:p>
          <a:p>
            <a:endParaRPr lang="en-US" sz="1400" b="1">
              <a:solidFill>
                <a:srgbClr val="008000"/>
              </a:solidFill>
            </a:endParaRPr>
          </a:p>
          <a:p>
            <a:r>
              <a:rPr lang="en-US" sz="1400" b="1">
                <a:solidFill>
                  <a:srgbClr val="000099"/>
                </a:solidFill>
              </a:rPr>
              <a:t>With 3cm Drift gap: 5 cm</a:t>
            </a:r>
            <a:r>
              <a:rPr lang="en-US" sz="1400" b="1" baseline="30000">
                <a:solidFill>
                  <a:srgbClr val="000099"/>
                </a:solidFill>
              </a:rPr>
              <a:t>3</a:t>
            </a:r>
            <a:r>
              <a:rPr lang="en-US" sz="1400" b="1">
                <a:solidFill>
                  <a:srgbClr val="000099"/>
                </a:solidFill>
              </a:rPr>
              <a:t> Mini TPC !</a:t>
            </a:r>
          </a:p>
          <a:p>
            <a:r>
              <a:rPr lang="en-US" sz="1400" b="1">
                <a:solidFill>
                  <a:srgbClr val="000099"/>
                </a:solidFill>
              </a:rPr>
              <a:t>Tracks from Sr90 source in 0.2T Magnetic Field !</a:t>
            </a:r>
          </a:p>
        </p:txBody>
      </p:sp>
      <p:pic>
        <p:nvPicPr>
          <p:cNvPr id="30" name="helix_colour.wmv">
            <a:hlinkClick r:id="" action="ppaction://media"/>
          </p:cNvPr>
          <p:cNvPicPr>
            <a:picLocks noRot="1" noChangeAspect="1"/>
          </p:cNvPicPr>
          <p:nvPr>
            <a:videoFile r:link="rId1"/>
          </p:nvPr>
        </p:nvPicPr>
        <p:blipFill>
          <a:blip r:embed="rId4" cstate="print"/>
          <a:srcRect/>
          <a:stretch>
            <a:fillRect/>
          </a:stretch>
        </p:blipFill>
        <p:spPr bwMode="auto">
          <a:xfrm>
            <a:off x="6781800" y="3352800"/>
            <a:ext cx="2141538" cy="3048000"/>
          </a:xfrm>
          <a:prstGeom prst="rect">
            <a:avLst/>
          </a:prstGeom>
          <a:noFill/>
          <a:ln w="9525">
            <a:noFill/>
            <a:miter lim="800000"/>
            <a:headEnd/>
            <a:tailEnd/>
          </a:ln>
        </p:spPr>
      </p:pic>
      <p:pic>
        <p:nvPicPr>
          <p:cNvPr id="57356" name="Picture 3" descr="helix_pixelman"/>
          <p:cNvPicPr>
            <a:picLocks noChangeAspect="1" noChangeArrowheads="1"/>
          </p:cNvPicPr>
          <p:nvPr/>
        </p:nvPicPr>
        <p:blipFill>
          <a:blip r:embed="rId5" cstate="print"/>
          <a:srcRect/>
          <a:stretch>
            <a:fillRect/>
          </a:stretch>
        </p:blipFill>
        <p:spPr bwMode="auto">
          <a:xfrm>
            <a:off x="3886200" y="3429000"/>
            <a:ext cx="2676525" cy="2873375"/>
          </a:xfrm>
          <a:prstGeom prst="rect">
            <a:avLst/>
          </a:prstGeom>
          <a:noFill/>
          <a:ln w="9525">
            <a:noFill/>
            <a:miter lim="800000"/>
            <a:headEnd/>
            <a:tailEnd/>
          </a:ln>
        </p:spPr>
      </p:pic>
      <p:sp>
        <p:nvSpPr>
          <p:cNvPr id="57357" name="TextBox 34"/>
          <p:cNvSpPr txBox="1">
            <a:spLocks noChangeArrowheads="1"/>
          </p:cNvSpPr>
          <p:nvPr/>
        </p:nvSpPr>
        <p:spPr bwMode="auto">
          <a:xfrm>
            <a:off x="381000" y="4267200"/>
            <a:ext cx="3352800" cy="738188"/>
          </a:xfrm>
          <a:prstGeom prst="rect">
            <a:avLst/>
          </a:prstGeom>
          <a:noFill/>
          <a:ln w="9525">
            <a:noFill/>
            <a:miter lim="800000"/>
            <a:headEnd/>
            <a:tailEnd/>
          </a:ln>
        </p:spPr>
        <p:txBody>
          <a:bodyPr>
            <a:spAutoFit/>
          </a:bodyPr>
          <a:lstStyle/>
          <a:p>
            <a:r>
              <a:rPr lang="en-US" sz="1400" b="1">
                <a:solidFill>
                  <a:srgbClr val="008000"/>
                </a:solidFill>
              </a:rPr>
              <a:t>Single ionization electrons are seen.</a:t>
            </a:r>
          </a:p>
          <a:p>
            <a:endParaRPr lang="en-US" sz="1400" b="1">
              <a:solidFill>
                <a:srgbClr val="008000"/>
              </a:solidFill>
            </a:endParaRPr>
          </a:p>
          <a:p>
            <a:r>
              <a:rPr lang="en-US" sz="1400" b="1">
                <a:solidFill>
                  <a:srgbClr val="000099"/>
                </a:solidFill>
              </a:rPr>
              <a:t>Fantastic position resolution …</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0"/>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0"/>
                                        </p:tgtEl>
                                      </p:cBhvr>
                                    </p:cmd>
                                  </p:childTnLst>
                                </p:cTn>
                              </p:par>
                            </p:childTnLst>
                          </p:cTn>
                        </p:par>
                      </p:childTnLst>
                    </p:cTn>
                  </p:par>
                </p:childTnLst>
              </p:cTn>
              <p:nextCondLst>
                <p:cond evt="onClick" delay="0">
                  <p:tgtEl>
                    <p:spTgt spid="30"/>
                  </p:tgtEl>
                </p:cond>
              </p:nextCondLst>
            </p:seq>
            <p:video>
              <p:cMediaNode>
                <p:cTn id="7" fill="hold" display="0">
                  <p:stCondLst>
                    <p:cond delay="indefinite"/>
                  </p:stCondLst>
                  <p:endCondLst>
                    <p:cond evt="onNext" delay="0">
                      <p:tgtEl>
                        <p:sldTgt/>
                      </p:tgtEl>
                    </p:cond>
                    <p:cond evt="onPrev" delay="0">
                      <p:tgtEl>
                        <p:sldTgt/>
                      </p:tgtEl>
                    </p:cond>
                  </p:endCondLst>
                </p:cTn>
                <p:tgtEl>
                  <p:spTgt spid="30"/>
                </p:tgtEl>
              </p:cMediaNode>
            </p:video>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Image:Bändermodell-Potentialtöpfe.png">
            <a:hlinkClick r:id="rId2"/>
          </p:cNvPr>
          <p:cNvPicPr>
            <a:picLocks noChangeAspect="1" noChangeArrowheads="1"/>
          </p:cNvPicPr>
          <p:nvPr/>
        </p:nvPicPr>
        <p:blipFill>
          <a:blip r:embed="rId3" cstate="print"/>
          <a:srcRect r="4047"/>
          <a:stretch>
            <a:fillRect/>
          </a:stretch>
        </p:blipFill>
        <p:spPr bwMode="auto">
          <a:xfrm>
            <a:off x="5530850" y="3657600"/>
            <a:ext cx="3613150" cy="1828800"/>
          </a:xfrm>
          <a:prstGeom prst="rect">
            <a:avLst/>
          </a:prstGeom>
          <a:noFill/>
          <a:ln w="9525">
            <a:noFill/>
            <a:miter lim="800000"/>
            <a:headEnd/>
            <a:tailEnd/>
          </a:ln>
        </p:spPr>
      </p:pic>
      <p:pic>
        <p:nvPicPr>
          <p:cNvPr id="8195" name="Picture 11"/>
          <p:cNvPicPr>
            <a:picLocks noChangeAspect="1" noChangeArrowheads="1"/>
          </p:cNvPicPr>
          <p:nvPr/>
        </p:nvPicPr>
        <p:blipFill>
          <a:blip r:embed="rId4" cstate="print"/>
          <a:srcRect/>
          <a:stretch>
            <a:fillRect/>
          </a:stretch>
        </p:blipFill>
        <p:spPr bwMode="auto">
          <a:xfrm>
            <a:off x="6629400" y="1524000"/>
            <a:ext cx="2400300" cy="1295400"/>
          </a:xfrm>
          <a:prstGeom prst="rect">
            <a:avLst/>
          </a:prstGeom>
          <a:noFill/>
          <a:ln w="9525" algn="ctr">
            <a:noFill/>
            <a:miter lim="800000"/>
            <a:headEnd/>
            <a:tailEnd/>
          </a:ln>
        </p:spPr>
      </p:pic>
      <p:sp>
        <p:nvSpPr>
          <p:cNvPr id="8196" name="Text Box 9"/>
          <p:cNvSpPr txBox="1">
            <a:spLocks noChangeArrowheads="1"/>
          </p:cNvSpPr>
          <p:nvPr/>
        </p:nvSpPr>
        <p:spPr bwMode="auto">
          <a:xfrm>
            <a:off x="228600" y="762000"/>
            <a:ext cx="5410200" cy="5724525"/>
          </a:xfrm>
          <a:prstGeom prst="rect">
            <a:avLst/>
          </a:prstGeom>
          <a:noFill/>
          <a:ln w="9525">
            <a:noFill/>
            <a:miter lim="800000"/>
            <a:headEnd/>
            <a:tailEnd/>
          </a:ln>
        </p:spPr>
        <p:txBody>
          <a:bodyPr>
            <a:spAutoFit/>
          </a:bodyPr>
          <a:lstStyle/>
          <a:p>
            <a:r>
              <a:rPr lang="en-US" sz="1600" b="1">
                <a:solidFill>
                  <a:srgbClr val="FF0000"/>
                </a:solidFill>
              </a:rPr>
              <a:t>Gas Detectors </a:t>
            </a:r>
          </a:p>
          <a:p>
            <a:endParaRPr lang="en-US" sz="1600" b="1">
              <a:solidFill>
                <a:srgbClr val="FF0000"/>
              </a:solidFill>
            </a:endParaRPr>
          </a:p>
          <a:p>
            <a:r>
              <a:rPr lang="en-US" sz="1400" b="1">
                <a:solidFill>
                  <a:srgbClr val="002060"/>
                </a:solidFill>
              </a:rPr>
              <a:t>In gaseous detectors, a charged particle is liberating electrons from the atoms, which are freely bouncing between the gas atoms. </a:t>
            </a:r>
          </a:p>
          <a:p>
            <a:endParaRPr lang="en-US" sz="1400" b="1">
              <a:solidFill>
                <a:srgbClr val="002060"/>
              </a:solidFill>
            </a:endParaRPr>
          </a:p>
          <a:p>
            <a:r>
              <a:rPr lang="en-US" sz="1400" b="1">
                <a:solidFill>
                  <a:srgbClr val="008000"/>
                </a:solidFill>
              </a:rPr>
              <a:t>An applied electric field makes the electrons and ions move, </a:t>
            </a:r>
          </a:p>
          <a:p>
            <a:r>
              <a:rPr lang="en-US" sz="1400" b="1">
                <a:solidFill>
                  <a:srgbClr val="008000"/>
                </a:solidFill>
              </a:rPr>
              <a:t>which induces signals on the metal readout electrodes.</a:t>
            </a:r>
          </a:p>
          <a:p>
            <a:endParaRPr lang="en-US" sz="1600" b="1">
              <a:solidFill>
                <a:schemeClr val="accent2"/>
              </a:solidFill>
            </a:endParaRPr>
          </a:p>
          <a:p>
            <a:r>
              <a:rPr lang="en-US" sz="1600" b="1">
                <a:solidFill>
                  <a:srgbClr val="002060"/>
                </a:solidFill>
              </a:rPr>
              <a:t>For individual gas atoms, the electron energy levels are discrete.</a:t>
            </a:r>
          </a:p>
          <a:p>
            <a:endParaRPr lang="en-US" sz="1600" b="1">
              <a:solidFill>
                <a:srgbClr val="002060"/>
              </a:solidFill>
            </a:endParaRPr>
          </a:p>
          <a:p>
            <a:r>
              <a:rPr lang="en-US" sz="1600" b="1">
                <a:solidFill>
                  <a:srgbClr val="FF0000"/>
                </a:solidFill>
              </a:rPr>
              <a:t>Solid State Detectors</a:t>
            </a:r>
          </a:p>
          <a:p>
            <a:endParaRPr lang="en-US" sz="1600" b="1">
              <a:solidFill>
                <a:srgbClr val="FF0000"/>
              </a:solidFill>
            </a:endParaRPr>
          </a:p>
          <a:p>
            <a:r>
              <a:rPr lang="en-US" sz="1400" b="1">
                <a:solidFill>
                  <a:srgbClr val="008000"/>
                </a:solidFill>
              </a:rPr>
              <a:t>In solids (crystals), the electron energy levels are in ‘bands’. </a:t>
            </a:r>
          </a:p>
          <a:p>
            <a:endParaRPr lang="en-US" sz="1400" b="1">
              <a:solidFill>
                <a:schemeClr val="accent2"/>
              </a:solidFill>
            </a:endParaRPr>
          </a:p>
          <a:p>
            <a:r>
              <a:rPr lang="en-US" sz="1400" b="1">
                <a:solidFill>
                  <a:srgbClr val="002060"/>
                </a:solidFill>
              </a:rPr>
              <a:t>Inner shell electrons, in the lower energy bands,  are closely bound to the individual atoms and always stay with ‘their’ atoms.</a:t>
            </a:r>
          </a:p>
          <a:p>
            <a:endParaRPr lang="en-US" sz="1400" b="1">
              <a:solidFill>
                <a:schemeClr val="accent2"/>
              </a:solidFill>
            </a:endParaRPr>
          </a:p>
          <a:p>
            <a:r>
              <a:rPr lang="en-US" sz="1400" b="1">
                <a:solidFill>
                  <a:srgbClr val="008000"/>
                </a:solidFill>
              </a:rPr>
              <a:t>In a crystal there are however  energy bands that are still bound states of the crystal, but they belong to the entire crystal. Electrons in these bands and the holes in the lower band  can freely move around the crystal, if an electric field is applied.</a:t>
            </a:r>
          </a:p>
        </p:txBody>
      </p:sp>
      <p:sp>
        <p:nvSpPr>
          <p:cNvPr id="8197" name="Footer Placeholder 5"/>
          <p:cNvSpPr>
            <a:spLocks noGrp="1"/>
          </p:cNvSpPr>
          <p:nvPr>
            <p:ph type="ftr" sz="quarter" idx="11"/>
          </p:nvPr>
        </p:nvSpPr>
        <p:spPr>
          <a:noFill/>
        </p:spPr>
        <p:txBody>
          <a:bodyPr/>
          <a:lstStyle/>
          <a:p>
            <a:r>
              <a:rPr lang="en-US" smtClean="0"/>
              <a:t>W. Riegler/CERN</a:t>
            </a:r>
          </a:p>
        </p:txBody>
      </p:sp>
      <p:sp>
        <p:nvSpPr>
          <p:cNvPr id="8198" name="Slide Number Placeholder 4"/>
          <p:cNvSpPr>
            <a:spLocks noGrp="1"/>
          </p:cNvSpPr>
          <p:nvPr>
            <p:ph type="sldNum" sz="quarter" idx="12"/>
          </p:nvPr>
        </p:nvSpPr>
        <p:spPr>
          <a:noFill/>
        </p:spPr>
        <p:txBody>
          <a:bodyPr/>
          <a:lstStyle/>
          <a:p>
            <a:fld id="{B3386D26-6846-49C9-8289-46058D1C1476}" type="slidenum">
              <a:rPr lang="en-US" smtClean="0"/>
              <a:pPr/>
              <a:t>33</a:t>
            </a:fld>
            <a:endParaRPr lang="en-US" smtClean="0"/>
          </a:p>
        </p:txBody>
      </p:sp>
      <p:sp>
        <p:nvSpPr>
          <p:cNvPr id="8199" name="Rectangle 6"/>
          <p:cNvSpPr>
            <a:spLocks noChangeArrowheads="1"/>
          </p:cNvSpPr>
          <p:nvPr/>
        </p:nvSpPr>
        <p:spPr bwMode="auto">
          <a:xfrm>
            <a:off x="2514600" y="152400"/>
            <a:ext cx="3800475" cy="523875"/>
          </a:xfrm>
          <a:prstGeom prst="rect">
            <a:avLst/>
          </a:prstGeom>
          <a:noFill/>
          <a:ln w="9525">
            <a:noFill/>
            <a:miter lim="800000"/>
            <a:headEnd/>
            <a:tailEnd/>
          </a:ln>
        </p:spPr>
        <p:txBody>
          <a:bodyPr wrap="none">
            <a:spAutoFit/>
          </a:bodyPr>
          <a:lstStyle/>
          <a:p>
            <a:r>
              <a:rPr lang="en-US" sz="2800" b="1">
                <a:solidFill>
                  <a:srgbClr val="FF0000"/>
                </a:solidFill>
              </a:rPr>
              <a:t>Solid State Detectors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oter Placeholder 1"/>
          <p:cNvSpPr>
            <a:spLocks noGrp="1"/>
          </p:cNvSpPr>
          <p:nvPr>
            <p:ph type="ftr" sz="quarter" idx="11"/>
          </p:nvPr>
        </p:nvSpPr>
        <p:spPr>
          <a:xfrm>
            <a:off x="0" y="6550025"/>
            <a:ext cx="1295400" cy="307975"/>
          </a:xfrm>
          <a:noFill/>
        </p:spPr>
        <p:txBody>
          <a:bodyPr/>
          <a:lstStyle/>
          <a:p>
            <a:r>
              <a:rPr lang="en-US" dirty="0" smtClean="0"/>
              <a:t>W. Riegler/CERN</a:t>
            </a:r>
          </a:p>
        </p:txBody>
      </p:sp>
      <p:sp>
        <p:nvSpPr>
          <p:cNvPr id="9219" name="Slide Number Placeholder 2"/>
          <p:cNvSpPr>
            <a:spLocks noGrp="1"/>
          </p:cNvSpPr>
          <p:nvPr>
            <p:ph type="sldNum" sz="quarter" idx="12"/>
          </p:nvPr>
        </p:nvSpPr>
        <p:spPr>
          <a:xfrm>
            <a:off x="8763000" y="6610350"/>
            <a:ext cx="381000" cy="247650"/>
          </a:xfrm>
          <a:noFill/>
        </p:spPr>
        <p:txBody>
          <a:bodyPr/>
          <a:lstStyle/>
          <a:p>
            <a:fld id="{A3CF8460-FBCD-4077-B80C-632DAF71F75D}" type="slidenum">
              <a:rPr lang="en-US" smtClean="0"/>
              <a:pPr/>
              <a:t>34</a:t>
            </a:fld>
            <a:endParaRPr lang="en-US" smtClean="0"/>
          </a:p>
        </p:txBody>
      </p:sp>
      <p:pic>
        <p:nvPicPr>
          <p:cNvPr id="9220" name="Picture 2" descr="Image:Bändermodell-Potentialtöpfe.png">
            <a:hlinkClick r:id="rId2"/>
          </p:cNvPr>
          <p:cNvPicPr>
            <a:picLocks noChangeAspect="1" noChangeArrowheads="1"/>
          </p:cNvPicPr>
          <p:nvPr/>
        </p:nvPicPr>
        <p:blipFill>
          <a:blip r:embed="rId3" cstate="print"/>
          <a:srcRect/>
          <a:stretch>
            <a:fillRect/>
          </a:stretch>
        </p:blipFill>
        <p:spPr bwMode="auto">
          <a:xfrm>
            <a:off x="152400" y="1676400"/>
            <a:ext cx="5648325" cy="2743200"/>
          </a:xfrm>
          <a:prstGeom prst="rect">
            <a:avLst/>
          </a:prstGeom>
          <a:noFill/>
          <a:ln w="9525">
            <a:noFill/>
            <a:miter lim="800000"/>
            <a:headEnd/>
            <a:tailEnd/>
          </a:ln>
        </p:spPr>
      </p:pic>
      <p:sp>
        <p:nvSpPr>
          <p:cNvPr id="9221" name="Rectangle 6"/>
          <p:cNvSpPr>
            <a:spLocks noChangeArrowheads="1"/>
          </p:cNvSpPr>
          <p:nvPr/>
        </p:nvSpPr>
        <p:spPr bwMode="auto">
          <a:xfrm>
            <a:off x="2514600" y="0"/>
            <a:ext cx="3800475" cy="523875"/>
          </a:xfrm>
          <a:prstGeom prst="rect">
            <a:avLst/>
          </a:prstGeom>
          <a:noFill/>
          <a:ln w="9525">
            <a:noFill/>
            <a:miter lim="800000"/>
            <a:headEnd/>
            <a:tailEnd/>
          </a:ln>
        </p:spPr>
        <p:txBody>
          <a:bodyPr wrap="none">
            <a:spAutoFit/>
          </a:bodyPr>
          <a:lstStyle/>
          <a:p>
            <a:r>
              <a:rPr lang="en-US" sz="2800" b="1" dirty="0">
                <a:solidFill>
                  <a:srgbClr val="FF0000"/>
                </a:solidFill>
              </a:rPr>
              <a:t>Solid State Detectors</a:t>
            </a:r>
          </a:p>
        </p:txBody>
      </p:sp>
      <p:cxnSp>
        <p:nvCxnSpPr>
          <p:cNvPr id="8" name="Straight Arrow Connector 7"/>
          <p:cNvCxnSpPr/>
          <p:nvPr/>
        </p:nvCxnSpPr>
        <p:spPr>
          <a:xfrm rot="5400000">
            <a:off x="5258594" y="2285206"/>
            <a:ext cx="304800" cy="1588"/>
          </a:xfrm>
          <a:prstGeom prst="straightConnector1">
            <a:avLst/>
          </a:prstGeom>
          <a:ln w="31750">
            <a:solidFill>
              <a:srgbClr val="002060"/>
            </a:solidFill>
            <a:headEnd type="triangle"/>
            <a:tailEnd type="triangle"/>
          </a:ln>
        </p:spPr>
        <p:style>
          <a:lnRef idx="2">
            <a:schemeClr val="dk1"/>
          </a:lnRef>
          <a:fillRef idx="0">
            <a:schemeClr val="dk1"/>
          </a:fillRef>
          <a:effectRef idx="1">
            <a:schemeClr val="dk1"/>
          </a:effectRef>
          <a:fontRef idx="minor">
            <a:schemeClr val="tx1"/>
          </a:fontRef>
        </p:style>
      </p:cxnSp>
      <p:sp>
        <p:nvSpPr>
          <p:cNvPr id="9223" name="TextBox 9"/>
          <p:cNvSpPr txBox="1">
            <a:spLocks noChangeArrowheads="1"/>
          </p:cNvSpPr>
          <p:nvPr/>
        </p:nvSpPr>
        <p:spPr bwMode="auto">
          <a:xfrm>
            <a:off x="6438900" y="609600"/>
            <a:ext cx="2247900" cy="2308225"/>
          </a:xfrm>
          <a:prstGeom prst="rect">
            <a:avLst/>
          </a:prstGeom>
          <a:noFill/>
          <a:ln w="9525">
            <a:noFill/>
            <a:miter lim="800000"/>
            <a:headEnd/>
            <a:tailEnd/>
          </a:ln>
        </p:spPr>
        <p:txBody>
          <a:bodyPr wrap="none">
            <a:spAutoFit/>
          </a:bodyPr>
          <a:lstStyle/>
          <a:p>
            <a:r>
              <a:rPr lang="en-US" sz="1600" b="1" dirty="0">
                <a:solidFill>
                  <a:schemeClr val="tx2"/>
                </a:solidFill>
              </a:rPr>
              <a:t>Free Electron Energy</a:t>
            </a:r>
          </a:p>
          <a:p>
            <a:endParaRPr lang="en-US" sz="1600" b="1" dirty="0">
              <a:solidFill>
                <a:schemeClr val="tx2"/>
              </a:solidFill>
            </a:endParaRPr>
          </a:p>
          <a:p>
            <a:r>
              <a:rPr lang="en-US" sz="1600" b="1" dirty="0">
                <a:solidFill>
                  <a:schemeClr val="tx2"/>
                </a:solidFill>
              </a:rPr>
              <a:t>Unfilled Bands</a:t>
            </a:r>
          </a:p>
          <a:p>
            <a:endParaRPr lang="en-US" sz="1600" b="1" dirty="0">
              <a:solidFill>
                <a:srgbClr val="009900"/>
              </a:solidFill>
            </a:endParaRPr>
          </a:p>
          <a:p>
            <a:r>
              <a:rPr lang="en-US" sz="1600" b="1" dirty="0">
                <a:solidFill>
                  <a:srgbClr val="009900"/>
                </a:solidFill>
              </a:rPr>
              <a:t>Conduction Band</a:t>
            </a:r>
          </a:p>
          <a:p>
            <a:endParaRPr lang="en-US" sz="1600" b="1" dirty="0">
              <a:solidFill>
                <a:srgbClr val="009900"/>
              </a:solidFill>
            </a:endParaRPr>
          </a:p>
          <a:p>
            <a:r>
              <a:rPr lang="en-US" sz="1600" b="1" dirty="0">
                <a:solidFill>
                  <a:srgbClr val="002060"/>
                </a:solidFill>
              </a:rPr>
              <a:t>Band Gap</a:t>
            </a:r>
          </a:p>
          <a:p>
            <a:endParaRPr lang="en-US" sz="1600" b="1" dirty="0">
              <a:solidFill>
                <a:srgbClr val="009900"/>
              </a:solidFill>
            </a:endParaRPr>
          </a:p>
          <a:p>
            <a:r>
              <a:rPr lang="en-US" sz="1600" b="1" dirty="0">
                <a:solidFill>
                  <a:srgbClr val="C00000"/>
                </a:solidFill>
              </a:rPr>
              <a:t>Valance Band</a:t>
            </a:r>
          </a:p>
        </p:txBody>
      </p:sp>
      <p:cxnSp>
        <p:nvCxnSpPr>
          <p:cNvPr id="12" name="Straight Arrow Connector 11"/>
          <p:cNvCxnSpPr/>
          <p:nvPr/>
        </p:nvCxnSpPr>
        <p:spPr>
          <a:xfrm rot="10800000">
            <a:off x="5181600" y="2590800"/>
            <a:ext cx="1066800" cy="152400"/>
          </a:xfrm>
          <a:prstGeom prst="straightConnector1">
            <a:avLst/>
          </a:prstGeom>
          <a:ln>
            <a:solidFill>
              <a:srgbClr val="C00000"/>
            </a:solidFill>
            <a:tailEnd type="arrow"/>
          </a:ln>
        </p:spPr>
        <p:style>
          <a:lnRef idx="2">
            <a:schemeClr val="dk1"/>
          </a:lnRef>
          <a:fillRef idx="0">
            <a:schemeClr val="dk1"/>
          </a:fillRef>
          <a:effectRef idx="1">
            <a:schemeClr val="dk1"/>
          </a:effectRef>
          <a:fontRef idx="minor">
            <a:schemeClr val="tx1"/>
          </a:fontRef>
        </p:style>
      </p:cxnSp>
      <p:cxnSp>
        <p:nvCxnSpPr>
          <p:cNvPr id="16" name="Straight Arrow Connector 15"/>
          <p:cNvCxnSpPr/>
          <p:nvPr/>
        </p:nvCxnSpPr>
        <p:spPr>
          <a:xfrm rot="10800000">
            <a:off x="5562600" y="1828800"/>
            <a:ext cx="685800" cy="1588"/>
          </a:xfrm>
          <a:prstGeom prst="straightConnector1">
            <a:avLst/>
          </a:prstGeom>
          <a:ln>
            <a:solidFill>
              <a:srgbClr val="008000"/>
            </a:solidFill>
            <a:tailEnd type="arrow"/>
          </a:ln>
        </p:spPr>
        <p:style>
          <a:lnRef idx="2">
            <a:schemeClr val="dk1"/>
          </a:lnRef>
          <a:fillRef idx="0">
            <a:schemeClr val="dk1"/>
          </a:fillRef>
          <a:effectRef idx="1">
            <a:schemeClr val="dk1"/>
          </a:effectRef>
          <a:fontRef idx="minor">
            <a:schemeClr val="tx1"/>
          </a:fontRef>
        </p:style>
      </p:cxnSp>
      <p:sp>
        <p:nvSpPr>
          <p:cNvPr id="21" name="Rectangle 20"/>
          <p:cNvSpPr/>
          <p:nvPr/>
        </p:nvSpPr>
        <p:spPr>
          <a:xfrm>
            <a:off x="914400" y="1219200"/>
            <a:ext cx="4419600" cy="228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Rectangle 21"/>
          <p:cNvSpPr/>
          <p:nvPr/>
        </p:nvSpPr>
        <p:spPr>
          <a:xfrm>
            <a:off x="914400" y="762000"/>
            <a:ext cx="4419600" cy="228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23" name="Straight Arrow Connector 22"/>
          <p:cNvCxnSpPr/>
          <p:nvPr/>
        </p:nvCxnSpPr>
        <p:spPr>
          <a:xfrm rot="10800000">
            <a:off x="5638800" y="914400"/>
            <a:ext cx="609600" cy="228600"/>
          </a:xfrm>
          <a:prstGeom prst="straightConnector1">
            <a:avLst/>
          </a:prstGeom>
          <a:ln>
            <a:solidFill>
              <a:schemeClr val="tx1"/>
            </a:solidFill>
            <a:tailEnd type="arrow"/>
          </a:ln>
        </p:spPr>
        <p:style>
          <a:lnRef idx="2">
            <a:schemeClr val="dk1"/>
          </a:lnRef>
          <a:fillRef idx="0">
            <a:schemeClr val="dk1"/>
          </a:fillRef>
          <a:effectRef idx="1">
            <a:schemeClr val="dk1"/>
          </a:effectRef>
          <a:fontRef idx="minor">
            <a:schemeClr val="tx1"/>
          </a:fontRef>
        </p:style>
      </p:cxnSp>
      <p:cxnSp>
        <p:nvCxnSpPr>
          <p:cNvPr id="25" name="Straight Arrow Connector 24"/>
          <p:cNvCxnSpPr/>
          <p:nvPr/>
        </p:nvCxnSpPr>
        <p:spPr>
          <a:xfrm rot="10800000">
            <a:off x="5638800" y="1295400"/>
            <a:ext cx="533400" cy="1588"/>
          </a:xfrm>
          <a:prstGeom prst="straightConnector1">
            <a:avLst/>
          </a:prstGeom>
          <a:ln>
            <a:solidFill>
              <a:schemeClr val="tx1"/>
            </a:solidFill>
            <a:tailEnd type="arrow"/>
          </a:ln>
        </p:spPr>
        <p:style>
          <a:lnRef idx="2">
            <a:schemeClr val="dk1"/>
          </a:lnRef>
          <a:fillRef idx="0">
            <a:schemeClr val="dk1"/>
          </a:fillRef>
          <a:effectRef idx="1">
            <a:schemeClr val="dk1"/>
          </a:effectRef>
          <a:fontRef idx="minor">
            <a:schemeClr val="tx1"/>
          </a:fontRef>
        </p:style>
      </p:cxnSp>
      <p:cxnSp>
        <p:nvCxnSpPr>
          <p:cNvPr id="29" name="Straight Connector 28"/>
          <p:cNvCxnSpPr/>
          <p:nvPr/>
        </p:nvCxnSpPr>
        <p:spPr>
          <a:xfrm>
            <a:off x="457200" y="762000"/>
            <a:ext cx="5638800" cy="1588"/>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152400" y="4419600"/>
            <a:ext cx="8458200" cy="2215991"/>
          </a:xfrm>
          <a:prstGeom prst="rect">
            <a:avLst/>
          </a:prstGeom>
        </p:spPr>
        <p:txBody>
          <a:bodyPr wrap="square">
            <a:spAutoFit/>
          </a:bodyPr>
          <a:lstStyle/>
          <a:p>
            <a:r>
              <a:rPr lang="en-US" sz="2000" b="1" dirty="0" smtClean="0">
                <a:solidFill>
                  <a:srgbClr val="FF0000"/>
                </a:solidFill>
              </a:rPr>
              <a:t>Conductor, Insulator, Semiconductor</a:t>
            </a:r>
          </a:p>
          <a:p>
            <a:endParaRPr lang="en-US" sz="2000" b="1" dirty="0" smtClean="0">
              <a:solidFill>
                <a:srgbClr val="FF0000"/>
              </a:solidFill>
            </a:endParaRPr>
          </a:p>
          <a:p>
            <a:r>
              <a:rPr lang="en-US" sz="1400" b="1" dirty="0" smtClean="0">
                <a:solidFill>
                  <a:srgbClr val="002060"/>
                </a:solidFill>
              </a:rPr>
              <a:t>In case the conduction band is filled the crystal is a conductor.</a:t>
            </a:r>
          </a:p>
          <a:p>
            <a:endParaRPr lang="en-US" sz="1400" b="1" dirty="0" smtClean="0">
              <a:solidFill>
                <a:srgbClr val="009900"/>
              </a:solidFill>
            </a:endParaRPr>
          </a:p>
          <a:p>
            <a:r>
              <a:rPr lang="en-US" sz="1400" b="1" dirty="0" smtClean="0">
                <a:solidFill>
                  <a:srgbClr val="008000"/>
                </a:solidFill>
              </a:rPr>
              <a:t>In case the conduction band is empty and ‘far away’ from </a:t>
            </a:r>
          </a:p>
          <a:p>
            <a:r>
              <a:rPr lang="en-US" sz="1400" b="1" dirty="0" smtClean="0">
                <a:solidFill>
                  <a:srgbClr val="008000"/>
                </a:solidFill>
              </a:rPr>
              <a:t>the valence band, the crystal is an insulator.</a:t>
            </a:r>
          </a:p>
          <a:p>
            <a:endParaRPr lang="en-US" sz="1400" b="1" dirty="0" smtClean="0">
              <a:solidFill>
                <a:srgbClr val="009900"/>
              </a:solidFill>
            </a:endParaRPr>
          </a:p>
          <a:p>
            <a:r>
              <a:rPr lang="en-US" sz="1400" b="1" dirty="0" smtClean="0">
                <a:solidFill>
                  <a:srgbClr val="002060"/>
                </a:solidFill>
              </a:rPr>
              <a:t>In case the conduction band is empty but the distance to the valence band is small, the crystal is a semiconductor.</a:t>
            </a:r>
            <a:endParaRPr lang="en-US" sz="1400" b="1" dirty="0">
              <a:solidFill>
                <a:srgbClr val="002060"/>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9"/>
          <p:cNvSpPr txBox="1">
            <a:spLocks noChangeArrowheads="1"/>
          </p:cNvSpPr>
          <p:nvPr/>
        </p:nvSpPr>
        <p:spPr bwMode="auto">
          <a:xfrm>
            <a:off x="381000" y="457200"/>
            <a:ext cx="7315200" cy="6032421"/>
          </a:xfrm>
          <a:prstGeom prst="rect">
            <a:avLst/>
          </a:prstGeom>
          <a:noFill/>
          <a:ln w="9525">
            <a:noFill/>
            <a:miter lim="800000"/>
            <a:headEnd/>
            <a:tailEnd/>
          </a:ln>
        </p:spPr>
        <p:txBody>
          <a:bodyPr>
            <a:spAutoFit/>
          </a:bodyPr>
          <a:lstStyle/>
          <a:p>
            <a:endParaRPr lang="en-US" sz="1600" b="1" dirty="0">
              <a:solidFill>
                <a:srgbClr val="002060"/>
              </a:solidFill>
            </a:endParaRPr>
          </a:p>
          <a:p>
            <a:r>
              <a:rPr lang="en-US" sz="1600" b="1" dirty="0">
                <a:solidFill>
                  <a:srgbClr val="FF0000"/>
                </a:solidFill>
              </a:rPr>
              <a:t>Band Gap, e-h pair Energy</a:t>
            </a:r>
            <a:endParaRPr lang="en-US" sz="1600" b="1" dirty="0">
              <a:solidFill>
                <a:srgbClr val="002060"/>
              </a:solidFill>
            </a:endParaRPr>
          </a:p>
          <a:p>
            <a:r>
              <a:rPr lang="en-US" sz="1400" b="1" dirty="0">
                <a:solidFill>
                  <a:srgbClr val="008000"/>
                </a:solidFill>
              </a:rPr>
              <a:t>The energy gap between the last filled band – the valence band – and the conduction band is called band gap </a:t>
            </a:r>
            <a:r>
              <a:rPr lang="en-US" sz="1400" b="1" dirty="0" err="1">
                <a:solidFill>
                  <a:srgbClr val="008000"/>
                </a:solidFill>
              </a:rPr>
              <a:t>E</a:t>
            </a:r>
            <a:r>
              <a:rPr lang="en-US" sz="1400" b="1" baseline="-25000" dirty="0" err="1">
                <a:solidFill>
                  <a:srgbClr val="008000"/>
                </a:solidFill>
              </a:rPr>
              <a:t>g</a:t>
            </a:r>
            <a:r>
              <a:rPr lang="en-US" sz="1400" b="1" dirty="0">
                <a:solidFill>
                  <a:srgbClr val="008000"/>
                </a:solidFill>
              </a:rPr>
              <a:t>. </a:t>
            </a:r>
          </a:p>
          <a:p>
            <a:endParaRPr lang="en-US" sz="1400" b="1" dirty="0">
              <a:solidFill>
                <a:srgbClr val="002060"/>
              </a:solidFill>
            </a:endParaRPr>
          </a:p>
          <a:p>
            <a:r>
              <a:rPr lang="en-US" sz="1400" b="1" dirty="0">
                <a:solidFill>
                  <a:srgbClr val="002060"/>
                </a:solidFill>
              </a:rPr>
              <a:t>The band gap of Diamond/Silicon/Germanium  is 5.5, 1.12, 0.66 </a:t>
            </a:r>
            <a:r>
              <a:rPr lang="en-US" sz="1400" b="1" dirty="0" err="1">
                <a:solidFill>
                  <a:srgbClr val="002060"/>
                </a:solidFill>
              </a:rPr>
              <a:t>eV</a:t>
            </a:r>
            <a:r>
              <a:rPr lang="en-US" sz="1400" b="1" dirty="0">
                <a:solidFill>
                  <a:srgbClr val="002060"/>
                </a:solidFill>
              </a:rPr>
              <a:t>. </a:t>
            </a:r>
          </a:p>
          <a:p>
            <a:endParaRPr lang="en-US" sz="1400" b="1" dirty="0">
              <a:solidFill>
                <a:srgbClr val="002060"/>
              </a:solidFill>
            </a:endParaRPr>
          </a:p>
          <a:p>
            <a:r>
              <a:rPr lang="en-US" sz="1400" b="1" dirty="0">
                <a:solidFill>
                  <a:srgbClr val="008000"/>
                </a:solidFill>
              </a:rPr>
              <a:t>The average energy to produce an electron/hole pair for Diamond/Silicon/Germanium is 13, 3.6, 2.9eV.</a:t>
            </a:r>
          </a:p>
          <a:p>
            <a:endParaRPr lang="en-US" sz="1600" b="1" dirty="0" smtClean="0">
              <a:solidFill>
                <a:srgbClr val="FF0000"/>
              </a:solidFill>
            </a:endParaRPr>
          </a:p>
          <a:p>
            <a:endParaRPr lang="en-US" sz="1600" b="1" dirty="0">
              <a:solidFill>
                <a:srgbClr val="FF0000"/>
              </a:solidFill>
            </a:endParaRPr>
          </a:p>
          <a:p>
            <a:endParaRPr lang="en-US" sz="1600" b="1" dirty="0" smtClean="0">
              <a:solidFill>
                <a:srgbClr val="FF0000"/>
              </a:solidFill>
            </a:endParaRPr>
          </a:p>
          <a:p>
            <a:endParaRPr lang="en-US" sz="1600" b="1" dirty="0">
              <a:solidFill>
                <a:srgbClr val="FF0000"/>
              </a:solidFill>
            </a:endParaRPr>
          </a:p>
          <a:p>
            <a:endParaRPr lang="en-US" sz="1600" b="1" dirty="0" smtClean="0">
              <a:solidFill>
                <a:srgbClr val="FF0000"/>
              </a:solidFill>
            </a:endParaRPr>
          </a:p>
          <a:p>
            <a:endParaRPr lang="en-US" sz="1600" b="1" dirty="0" smtClean="0">
              <a:solidFill>
                <a:srgbClr val="FF0000"/>
              </a:solidFill>
            </a:endParaRPr>
          </a:p>
          <a:p>
            <a:endParaRPr lang="en-US" sz="1600" b="1" dirty="0">
              <a:solidFill>
                <a:srgbClr val="FF0000"/>
              </a:solidFill>
            </a:endParaRPr>
          </a:p>
          <a:p>
            <a:endParaRPr lang="en-US" sz="1600" b="1" dirty="0">
              <a:solidFill>
                <a:srgbClr val="FF0000"/>
              </a:solidFill>
            </a:endParaRPr>
          </a:p>
          <a:p>
            <a:r>
              <a:rPr lang="en-US" sz="1600" b="1" dirty="0">
                <a:solidFill>
                  <a:srgbClr val="FF0000"/>
                </a:solidFill>
              </a:rPr>
              <a:t>Temperature, Charged Particle Detection</a:t>
            </a:r>
            <a:endParaRPr lang="en-US" sz="1600" b="1" dirty="0">
              <a:solidFill>
                <a:srgbClr val="002060"/>
              </a:solidFill>
            </a:endParaRPr>
          </a:p>
          <a:p>
            <a:r>
              <a:rPr lang="en-US" sz="1400" b="1" dirty="0">
                <a:solidFill>
                  <a:srgbClr val="002060"/>
                </a:solidFill>
              </a:rPr>
              <a:t>In case an electron in the valence band gains energy by some process, it can be  excited into the conduction band and a hole in the valence band is left behind.</a:t>
            </a:r>
          </a:p>
          <a:p>
            <a:endParaRPr lang="en-US" sz="1400" b="1" dirty="0">
              <a:solidFill>
                <a:srgbClr val="008000"/>
              </a:solidFill>
            </a:endParaRPr>
          </a:p>
          <a:p>
            <a:r>
              <a:rPr lang="en-US" sz="1400" b="1" dirty="0">
                <a:solidFill>
                  <a:srgbClr val="008000"/>
                </a:solidFill>
              </a:rPr>
              <a:t>Such a process can be the passage of a charged particle, but also thermal excitation </a:t>
            </a:r>
            <a:r>
              <a:rPr lang="en-US" sz="1400" b="1" dirty="0">
                <a:solidFill>
                  <a:srgbClr val="008000"/>
                </a:solidFill>
                <a:sym typeface="Wingdings" pitchFamily="2" charset="2"/>
              </a:rPr>
              <a:t> probability is proportional Exp(-</a:t>
            </a:r>
            <a:r>
              <a:rPr lang="en-US" sz="1400" b="1" dirty="0" err="1">
                <a:solidFill>
                  <a:srgbClr val="008000"/>
                </a:solidFill>
                <a:sym typeface="Wingdings" pitchFamily="2" charset="2"/>
              </a:rPr>
              <a:t>E</a:t>
            </a:r>
            <a:r>
              <a:rPr lang="en-US" sz="1400" b="1" baseline="-25000" dirty="0" err="1">
                <a:solidFill>
                  <a:srgbClr val="008000"/>
                </a:solidFill>
                <a:sym typeface="Wingdings" pitchFamily="2" charset="2"/>
              </a:rPr>
              <a:t>g</a:t>
            </a:r>
            <a:r>
              <a:rPr lang="en-US" sz="1400" b="1" dirty="0">
                <a:solidFill>
                  <a:srgbClr val="008000"/>
                </a:solidFill>
                <a:sym typeface="Wingdings" pitchFamily="2" charset="2"/>
              </a:rPr>
              <a:t>/</a:t>
            </a:r>
            <a:r>
              <a:rPr lang="en-US" sz="1400" b="1" dirty="0" err="1">
                <a:solidFill>
                  <a:srgbClr val="008000"/>
                </a:solidFill>
                <a:sym typeface="Wingdings" pitchFamily="2" charset="2"/>
              </a:rPr>
              <a:t>kT</a:t>
            </a:r>
            <a:r>
              <a:rPr lang="en-US" sz="1400" b="1" dirty="0">
                <a:solidFill>
                  <a:srgbClr val="008000"/>
                </a:solidFill>
                <a:sym typeface="Wingdings" pitchFamily="2" charset="2"/>
              </a:rPr>
              <a:t>). </a:t>
            </a:r>
          </a:p>
          <a:p>
            <a:endParaRPr lang="en-US" sz="1400" b="1" dirty="0">
              <a:solidFill>
                <a:srgbClr val="008000"/>
              </a:solidFill>
              <a:sym typeface="Wingdings" pitchFamily="2" charset="2"/>
            </a:endParaRPr>
          </a:p>
          <a:p>
            <a:r>
              <a:rPr lang="en-US" sz="1400" b="1" dirty="0">
                <a:solidFill>
                  <a:srgbClr val="002060"/>
                </a:solidFill>
                <a:sym typeface="Wingdings" pitchFamily="2" charset="2"/>
              </a:rPr>
              <a:t>The number of electrons in the conduction band is therefore increasing with temperature i.e. the conductivity of a semiconductor increases with temperature</a:t>
            </a:r>
            <a:r>
              <a:rPr lang="en-US" sz="1400" b="1" dirty="0" smtClean="0">
                <a:solidFill>
                  <a:srgbClr val="002060"/>
                </a:solidFill>
                <a:sym typeface="Wingdings" pitchFamily="2" charset="2"/>
              </a:rPr>
              <a:t>.</a:t>
            </a:r>
            <a:endParaRPr lang="en-US" sz="1400" b="1" dirty="0">
              <a:solidFill>
                <a:srgbClr val="002060"/>
              </a:solidFill>
              <a:sym typeface="Wingdings" pitchFamily="2" charset="2"/>
            </a:endParaRPr>
          </a:p>
        </p:txBody>
      </p:sp>
      <p:sp>
        <p:nvSpPr>
          <p:cNvPr id="10243" name="Footer Placeholder 5"/>
          <p:cNvSpPr>
            <a:spLocks noGrp="1"/>
          </p:cNvSpPr>
          <p:nvPr>
            <p:ph type="ftr" sz="quarter" idx="11"/>
          </p:nvPr>
        </p:nvSpPr>
        <p:spPr>
          <a:noFill/>
        </p:spPr>
        <p:txBody>
          <a:bodyPr/>
          <a:lstStyle/>
          <a:p>
            <a:r>
              <a:rPr lang="en-US" smtClean="0"/>
              <a:t>W. Riegler/CERN</a:t>
            </a:r>
          </a:p>
        </p:txBody>
      </p:sp>
      <p:sp>
        <p:nvSpPr>
          <p:cNvPr id="10244" name="Slide Number Placeholder 4"/>
          <p:cNvSpPr>
            <a:spLocks noGrp="1"/>
          </p:cNvSpPr>
          <p:nvPr>
            <p:ph type="sldNum" sz="quarter" idx="12"/>
          </p:nvPr>
        </p:nvSpPr>
        <p:spPr>
          <a:noFill/>
        </p:spPr>
        <p:txBody>
          <a:bodyPr/>
          <a:lstStyle/>
          <a:p>
            <a:fld id="{9D3DC011-70A8-4197-A54A-6C6BFBF472E5}" type="slidenum">
              <a:rPr lang="en-US" smtClean="0"/>
              <a:pPr/>
              <a:t>35</a:t>
            </a:fld>
            <a:endParaRPr lang="en-US" smtClean="0"/>
          </a:p>
        </p:txBody>
      </p:sp>
      <p:sp>
        <p:nvSpPr>
          <p:cNvPr id="10245" name="Rectangle 6"/>
          <p:cNvSpPr>
            <a:spLocks noChangeArrowheads="1"/>
          </p:cNvSpPr>
          <p:nvPr/>
        </p:nvSpPr>
        <p:spPr bwMode="auto">
          <a:xfrm>
            <a:off x="2514600" y="0"/>
            <a:ext cx="3800475" cy="523875"/>
          </a:xfrm>
          <a:prstGeom prst="rect">
            <a:avLst/>
          </a:prstGeom>
          <a:noFill/>
          <a:ln w="9525">
            <a:noFill/>
            <a:miter lim="800000"/>
            <a:headEnd/>
            <a:tailEnd/>
          </a:ln>
        </p:spPr>
        <p:txBody>
          <a:bodyPr wrap="none">
            <a:spAutoFit/>
          </a:bodyPr>
          <a:lstStyle/>
          <a:p>
            <a:r>
              <a:rPr lang="en-US" sz="2800" b="1">
                <a:solidFill>
                  <a:srgbClr val="FF0000"/>
                </a:solidFill>
              </a:rPr>
              <a:t>Solid State Detectors</a:t>
            </a:r>
          </a:p>
        </p:txBody>
      </p:sp>
      <p:pic>
        <p:nvPicPr>
          <p:cNvPr id="10246" name="Picture 2" descr="Image:Bändermodell-Potentialtöpfe.png">
            <a:hlinkClick r:id="rId2"/>
          </p:cNvPr>
          <p:cNvPicPr>
            <a:picLocks noChangeAspect="1" noChangeArrowheads="1"/>
          </p:cNvPicPr>
          <p:nvPr/>
        </p:nvPicPr>
        <p:blipFill>
          <a:blip r:embed="rId3" cstate="print"/>
          <a:srcRect/>
          <a:stretch>
            <a:fillRect/>
          </a:stretch>
        </p:blipFill>
        <p:spPr bwMode="auto">
          <a:xfrm>
            <a:off x="1828800" y="2743200"/>
            <a:ext cx="3296904" cy="1600200"/>
          </a:xfrm>
          <a:prstGeom prst="rect">
            <a:avLst/>
          </a:prstGeom>
          <a:noFill/>
          <a:ln w="9525">
            <a:noFill/>
            <a:miter lim="800000"/>
            <a:headEnd/>
            <a:tailEnd/>
          </a:ln>
        </p:spPr>
      </p:pic>
      <p:cxnSp>
        <p:nvCxnSpPr>
          <p:cNvPr id="7" name="Straight Arrow Connector 6"/>
          <p:cNvCxnSpPr/>
          <p:nvPr/>
        </p:nvCxnSpPr>
        <p:spPr>
          <a:xfrm rot="5400000">
            <a:off x="4763294" y="3085306"/>
            <a:ext cx="228600" cy="1588"/>
          </a:xfrm>
          <a:prstGeom prst="straightConnector1">
            <a:avLst/>
          </a:prstGeom>
          <a:ln w="31750">
            <a:solidFill>
              <a:srgbClr val="002060"/>
            </a:solidFill>
            <a:headEnd type="triangle"/>
            <a:tailEnd type="triangle"/>
          </a:ln>
        </p:spPr>
        <p:style>
          <a:lnRef idx="2">
            <a:schemeClr val="dk1"/>
          </a:lnRef>
          <a:fillRef idx="0">
            <a:schemeClr val="dk1"/>
          </a:fillRef>
          <a:effectRef idx="1">
            <a:schemeClr val="dk1"/>
          </a:effectRef>
          <a:fontRef idx="minor">
            <a:schemeClr val="tx1"/>
          </a:fontRef>
        </p:style>
      </p:cxnSp>
      <p:sp>
        <p:nvSpPr>
          <p:cNvPr id="9" name="Rectangle 8"/>
          <p:cNvSpPr/>
          <p:nvPr/>
        </p:nvSpPr>
        <p:spPr>
          <a:xfrm>
            <a:off x="5029200" y="2895600"/>
            <a:ext cx="1152880" cy="338554"/>
          </a:xfrm>
          <a:prstGeom prst="rect">
            <a:avLst/>
          </a:prstGeom>
        </p:spPr>
        <p:txBody>
          <a:bodyPr wrap="none">
            <a:spAutoFit/>
          </a:bodyPr>
          <a:lstStyle/>
          <a:p>
            <a:pPr lvl="0"/>
            <a:r>
              <a:rPr lang="en-US" sz="1600" b="1" dirty="0">
                <a:solidFill>
                  <a:srgbClr val="002060"/>
                </a:solidFill>
              </a:rPr>
              <a:t>Band Gap</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9"/>
          <p:cNvSpPr txBox="1">
            <a:spLocks noChangeArrowheads="1"/>
          </p:cNvSpPr>
          <p:nvPr/>
        </p:nvSpPr>
        <p:spPr bwMode="auto">
          <a:xfrm>
            <a:off x="304800" y="838200"/>
            <a:ext cx="5486400" cy="5354638"/>
          </a:xfrm>
          <a:prstGeom prst="rect">
            <a:avLst/>
          </a:prstGeom>
          <a:noFill/>
          <a:ln w="9525">
            <a:noFill/>
            <a:miter lim="800000"/>
            <a:headEnd/>
            <a:tailEnd/>
          </a:ln>
        </p:spPr>
        <p:txBody>
          <a:bodyPr>
            <a:spAutoFit/>
          </a:bodyPr>
          <a:lstStyle/>
          <a:p>
            <a:r>
              <a:rPr lang="en-US" sz="1600" b="1">
                <a:solidFill>
                  <a:srgbClr val="FF0000"/>
                </a:solidFill>
                <a:sym typeface="Wingdings" pitchFamily="2" charset="2"/>
              </a:rPr>
              <a:t>Electron, Hole Movement:</a:t>
            </a:r>
          </a:p>
          <a:p>
            <a:r>
              <a:rPr lang="en-US" sz="1400" b="1">
                <a:solidFill>
                  <a:srgbClr val="002060"/>
                </a:solidFill>
                <a:sym typeface="Wingdings" pitchFamily="2" charset="2"/>
              </a:rPr>
              <a:t>It is possible to treat electrons in the conduction band and holes in the valence band similar to free particles, but with an effective mass different from elementary electrons not embedded in the lattice. </a:t>
            </a:r>
          </a:p>
          <a:p>
            <a:endParaRPr lang="en-US" sz="1400" b="1">
              <a:solidFill>
                <a:srgbClr val="002060"/>
              </a:solidFill>
              <a:sym typeface="Wingdings" pitchFamily="2" charset="2"/>
            </a:endParaRPr>
          </a:p>
          <a:p>
            <a:r>
              <a:rPr lang="en-US" sz="1400" b="1">
                <a:solidFill>
                  <a:srgbClr val="008000"/>
                </a:solidFill>
                <a:sym typeface="Wingdings" pitchFamily="2" charset="2"/>
              </a:rPr>
              <a:t>This mass is furthermore dependent on other parameters such as the direction of movement with respect to the crystal axis. All this follows from the QM treatment of the crystal (solid state physics).</a:t>
            </a:r>
          </a:p>
          <a:p>
            <a:endParaRPr lang="en-US" sz="1600" b="1">
              <a:solidFill>
                <a:srgbClr val="002060"/>
              </a:solidFill>
              <a:sym typeface="Wingdings" pitchFamily="2" charset="2"/>
            </a:endParaRPr>
          </a:p>
          <a:p>
            <a:r>
              <a:rPr lang="en-US" sz="1600" b="1">
                <a:solidFill>
                  <a:srgbClr val="FF0000"/>
                </a:solidFill>
                <a:sym typeface="Wingdings" pitchFamily="2" charset="2"/>
              </a:rPr>
              <a:t>Cooling:</a:t>
            </a:r>
          </a:p>
          <a:p>
            <a:r>
              <a:rPr lang="en-US" sz="1400" b="1">
                <a:solidFill>
                  <a:srgbClr val="002060"/>
                </a:solidFill>
                <a:sym typeface="Wingdings" pitchFamily="2" charset="2"/>
              </a:rPr>
              <a:t>If we want to use a semiconductor as a detector for charged particles, the number of charge carriers in the conduction band due to thermal excitation must be smaller than the number of charge carriers in the conduction band produced by the passage of a charged particle.</a:t>
            </a:r>
          </a:p>
          <a:p>
            <a:endParaRPr lang="en-US" sz="1400" b="1">
              <a:solidFill>
                <a:srgbClr val="002060"/>
              </a:solidFill>
              <a:sym typeface="Wingdings" pitchFamily="2" charset="2"/>
            </a:endParaRPr>
          </a:p>
          <a:p>
            <a:r>
              <a:rPr lang="en-US" sz="1400" b="1">
                <a:solidFill>
                  <a:srgbClr val="008000"/>
                </a:solidFill>
                <a:sym typeface="Wingdings" pitchFamily="2" charset="2"/>
              </a:rPr>
              <a:t>Diamond (E</a:t>
            </a:r>
            <a:r>
              <a:rPr lang="en-US" sz="1400" b="1" baseline="-25000">
                <a:solidFill>
                  <a:srgbClr val="008000"/>
                </a:solidFill>
                <a:sym typeface="Wingdings" pitchFamily="2" charset="2"/>
              </a:rPr>
              <a:t>g</a:t>
            </a:r>
            <a:r>
              <a:rPr lang="en-US" sz="1400" b="1">
                <a:solidFill>
                  <a:srgbClr val="008000"/>
                </a:solidFill>
                <a:sym typeface="Wingdings" pitchFamily="2" charset="2"/>
              </a:rPr>
              <a:t>=5.5eV) can be used for particle </a:t>
            </a:r>
          </a:p>
          <a:p>
            <a:r>
              <a:rPr lang="en-US" sz="1400" b="1">
                <a:solidFill>
                  <a:srgbClr val="008000"/>
                </a:solidFill>
                <a:sym typeface="Wingdings" pitchFamily="2" charset="2"/>
              </a:rPr>
              <a:t>detection at room temperature, </a:t>
            </a:r>
          </a:p>
          <a:p>
            <a:r>
              <a:rPr lang="en-US" sz="1400" b="1">
                <a:solidFill>
                  <a:srgbClr val="008000"/>
                </a:solidFill>
                <a:sym typeface="Wingdings" pitchFamily="2" charset="2"/>
              </a:rPr>
              <a:t>Silicon (E</a:t>
            </a:r>
            <a:r>
              <a:rPr lang="en-US" sz="1400" b="1" baseline="-25000">
                <a:solidFill>
                  <a:srgbClr val="008000"/>
                </a:solidFill>
                <a:sym typeface="Wingdings" pitchFamily="2" charset="2"/>
              </a:rPr>
              <a:t>g</a:t>
            </a:r>
            <a:r>
              <a:rPr lang="en-US" sz="1400" b="1">
                <a:solidFill>
                  <a:srgbClr val="008000"/>
                </a:solidFill>
                <a:sym typeface="Wingdings" pitchFamily="2" charset="2"/>
              </a:rPr>
              <a:t>=1.12 eV) and Germanium (E</a:t>
            </a:r>
            <a:r>
              <a:rPr lang="en-US" sz="1400" b="1" baseline="-25000">
                <a:solidFill>
                  <a:srgbClr val="008000"/>
                </a:solidFill>
                <a:sym typeface="Wingdings" pitchFamily="2" charset="2"/>
              </a:rPr>
              <a:t>g</a:t>
            </a:r>
            <a:r>
              <a:rPr lang="en-US" sz="1400" b="1">
                <a:solidFill>
                  <a:srgbClr val="008000"/>
                </a:solidFill>
                <a:sym typeface="Wingdings" pitchFamily="2" charset="2"/>
              </a:rPr>
              <a:t>=0.66eV) </a:t>
            </a:r>
          </a:p>
          <a:p>
            <a:r>
              <a:rPr lang="en-US" sz="1400" b="1">
                <a:solidFill>
                  <a:srgbClr val="008000"/>
                </a:solidFill>
                <a:sym typeface="Wingdings" pitchFamily="2" charset="2"/>
              </a:rPr>
              <a:t>must be cooled,  or the free charge carriers </a:t>
            </a:r>
          </a:p>
          <a:p>
            <a:r>
              <a:rPr lang="en-US" sz="1400" b="1">
                <a:solidFill>
                  <a:srgbClr val="008000"/>
                </a:solidFill>
                <a:sym typeface="Wingdings" pitchFamily="2" charset="2"/>
              </a:rPr>
              <a:t>must be eliminated by other tricks  doping  see later.</a:t>
            </a:r>
            <a:endParaRPr lang="en-US" sz="1400" b="1">
              <a:solidFill>
                <a:srgbClr val="008000"/>
              </a:solidFill>
            </a:endParaRPr>
          </a:p>
          <a:p>
            <a:endParaRPr lang="en-US" sz="1400" b="1">
              <a:solidFill>
                <a:srgbClr val="002060"/>
              </a:solidFill>
              <a:sym typeface="Wingdings" pitchFamily="2" charset="2"/>
            </a:endParaRPr>
          </a:p>
        </p:txBody>
      </p:sp>
      <p:sp>
        <p:nvSpPr>
          <p:cNvPr id="11267" name="Footer Placeholder 5"/>
          <p:cNvSpPr>
            <a:spLocks noGrp="1"/>
          </p:cNvSpPr>
          <p:nvPr>
            <p:ph type="ftr" sz="quarter" idx="11"/>
          </p:nvPr>
        </p:nvSpPr>
        <p:spPr>
          <a:noFill/>
        </p:spPr>
        <p:txBody>
          <a:bodyPr/>
          <a:lstStyle/>
          <a:p>
            <a:r>
              <a:rPr lang="en-US" smtClean="0"/>
              <a:t>W. Riegler/CERN</a:t>
            </a:r>
          </a:p>
        </p:txBody>
      </p:sp>
      <p:sp>
        <p:nvSpPr>
          <p:cNvPr id="11268" name="Slide Number Placeholder 4"/>
          <p:cNvSpPr>
            <a:spLocks noGrp="1"/>
          </p:cNvSpPr>
          <p:nvPr>
            <p:ph type="sldNum" sz="quarter" idx="12"/>
          </p:nvPr>
        </p:nvSpPr>
        <p:spPr>
          <a:noFill/>
        </p:spPr>
        <p:txBody>
          <a:bodyPr/>
          <a:lstStyle/>
          <a:p>
            <a:fld id="{17F8EABE-1BC0-4161-94BB-2F912E201499}" type="slidenum">
              <a:rPr lang="en-US" smtClean="0"/>
              <a:pPr/>
              <a:t>36</a:t>
            </a:fld>
            <a:endParaRPr lang="en-US" smtClean="0"/>
          </a:p>
        </p:txBody>
      </p:sp>
      <p:sp>
        <p:nvSpPr>
          <p:cNvPr id="11269" name="Rectangle 6"/>
          <p:cNvSpPr>
            <a:spLocks noChangeArrowheads="1"/>
          </p:cNvSpPr>
          <p:nvPr/>
        </p:nvSpPr>
        <p:spPr bwMode="auto">
          <a:xfrm>
            <a:off x="2514600" y="152400"/>
            <a:ext cx="3800475" cy="523875"/>
          </a:xfrm>
          <a:prstGeom prst="rect">
            <a:avLst/>
          </a:prstGeom>
          <a:noFill/>
          <a:ln w="9525">
            <a:noFill/>
            <a:miter lim="800000"/>
            <a:headEnd/>
            <a:tailEnd/>
          </a:ln>
        </p:spPr>
        <p:txBody>
          <a:bodyPr wrap="none">
            <a:spAutoFit/>
          </a:bodyPr>
          <a:lstStyle/>
          <a:p>
            <a:r>
              <a:rPr lang="en-US" sz="2800" b="1">
                <a:solidFill>
                  <a:srgbClr val="FF0000"/>
                </a:solidFill>
              </a:rPr>
              <a:t>Solid State Detectors</a:t>
            </a:r>
          </a:p>
        </p:txBody>
      </p:sp>
      <p:grpSp>
        <p:nvGrpSpPr>
          <p:cNvPr id="2" name="Group 9"/>
          <p:cNvGrpSpPr>
            <a:grpSpLocks/>
          </p:cNvGrpSpPr>
          <p:nvPr/>
        </p:nvGrpSpPr>
        <p:grpSpPr bwMode="auto">
          <a:xfrm>
            <a:off x="5638800" y="2667000"/>
            <a:ext cx="3505200" cy="2209800"/>
            <a:chOff x="152400" y="1447800"/>
            <a:chExt cx="5943600" cy="3657600"/>
          </a:xfrm>
        </p:grpSpPr>
        <p:pic>
          <p:nvPicPr>
            <p:cNvPr id="11271" name="Picture 2" descr="Image:Bändermodell-Potentialtöpfe.png">
              <a:hlinkClick r:id="rId2"/>
            </p:cNvPr>
            <p:cNvPicPr>
              <a:picLocks noChangeAspect="1" noChangeArrowheads="1"/>
            </p:cNvPicPr>
            <p:nvPr/>
          </p:nvPicPr>
          <p:blipFill>
            <a:blip r:embed="rId3" cstate="print"/>
            <a:srcRect/>
            <a:stretch>
              <a:fillRect/>
            </a:stretch>
          </p:blipFill>
          <p:spPr bwMode="auto">
            <a:xfrm>
              <a:off x="152400" y="2362200"/>
              <a:ext cx="5647763" cy="2743200"/>
            </a:xfrm>
            <a:prstGeom prst="rect">
              <a:avLst/>
            </a:prstGeom>
            <a:noFill/>
            <a:ln w="9525">
              <a:noFill/>
              <a:miter lim="800000"/>
              <a:headEnd/>
              <a:tailEnd/>
            </a:ln>
          </p:spPr>
        </p:pic>
        <p:sp>
          <p:nvSpPr>
            <p:cNvPr id="7" name="Rectangle 6"/>
            <p:cNvSpPr/>
            <p:nvPr/>
          </p:nvSpPr>
          <p:spPr>
            <a:xfrm>
              <a:off x="914194" y="1905000"/>
              <a:ext cx="4420014" cy="22860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914194" y="1447800"/>
              <a:ext cx="4420014" cy="22860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9" name="Straight Connector 8"/>
            <p:cNvCxnSpPr/>
            <p:nvPr/>
          </p:nvCxnSpPr>
          <p:spPr>
            <a:xfrm>
              <a:off x="456580" y="1447800"/>
              <a:ext cx="5639420" cy="2628"/>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9"/>
          <p:cNvSpPr txBox="1">
            <a:spLocks noChangeArrowheads="1"/>
          </p:cNvSpPr>
          <p:nvPr/>
        </p:nvSpPr>
        <p:spPr bwMode="auto">
          <a:xfrm>
            <a:off x="304800" y="838200"/>
            <a:ext cx="4953000" cy="4462463"/>
          </a:xfrm>
          <a:prstGeom prst="rect">
            <a:avLst/>
          </a:prstGeom>
          <a:noFill/>
          <a:ln w="9525">
            <a:noFill/>
            <a:miter lim="800000"/>
            <a:headEnd/>
            <a:tailEnd/>
          </a:ln>
        </p:spPr>
        <p:txBody>
          <a:bodyPr>
            <a:spAutoFit/>
          </a:bodyPr>
          <a:lstStyle/>
          <a:p>
            <a:r>
              <a:rPr lang="en-US" sz="1600" b="1">
                <a:solidFill>
                  <a:srgbClr val="FF0000"/>
                </a:solidFill>
              </a:rPr>
              <a:t>Primary ‘ionization’:</a:t>
            </a:r>
          </a:p>
          <a:p>
            <a:r>
              <a:rPr lang="en-US" sz="1400" b="1">
                <a:solidFill>
                  <a:srgbClr val="008000"/>
                </a:solidFill>
              </a:rPr>
              <a:t>The average energy to produce an electron/hole pair  is: Diamond (13eV), Silicon (3.6eV), Germanium (2.9eV)</a:t>
            </a:r>
          </a:p>
          <a:p>
            <a:endParaRPr lang="en-US" sz="1400" b="1">
              <a:solidFill>
                <a:srgbClr val="002060"/>
              </a:solidFill>
            </a:endParaRPr>
          </a:p>
          <a:p>
            <a:r>
              <a:rPr lang="en-US" sz="1400" b="1">
                <a:solidFill>
                  <a:srgbClr val="002060"/>
                </a:solidFill>
              </a:rPr>
              <a:t>Comparing to gas detectors, the density of a solid is about a factor 1000 larger than that of a gas and the energy to produce and electron/hole pair e.g. for Si is a factor 7 smaller than the energy to produce an electron-ion pair in Argon. </a:t>
            </a:r>
          </a:p>
          <a:p>
            <a:endParaRPr lang="en-US" sz="1400" b="1">
              <a:solidFill>
                <a:srgbClr val="002060"/>
              </a:solidFill>
            </a:endParaRPr>
          </a:p>
          <a:p>
            <a:r>
              <a:rPr lang="en-US" sz="1600" b="1">
                <a:solidFill>
                  <a:srgbClr val="FF0000"/>
                </a:solidFill>
              </a:rPr>
              <a:t>Solid State vs. Gas Detector:</a:t>
            </a:r>
          </a:p>
          <a:p>
            <a:r>
              <a:rPr lang="en-US" sz="1400" b="1">
                <a:solidFill>
                  <a:srgbClr val="008000"/>
                </a:solidFill>
              </a:rPr>
              <a:t>The number of primary charges in a Si detector is therefore  about 10</a:t>
            </a:r>
            <a:r>
              <a:rPr lang="en-US" sz="1400" b="1" baseline="30000">
                <a:solidFill>
                  <a:srgbClr val="008000"/>
                </a:solidFill>
              </a:rPr>
              <a:t>4</a:t>
            </a:r>
            <a:r>
              <a:rPr lang="en-US" sz="1400" b="1">
                <a:solidFill>
                  <a:srgbClr val="008000"/>
                </a:solidFill>
              </a:rPr>
              <a:t> times larger than the one in gas </a:t>
            </a:r>
            <a:r>
              <a:rPr lang="en-US" sz="1400" b="1">
                <a:solidFill>
                  <a:srgbClr val="008000"/>
                </a:solidFill>
                <a:sym typeface="Wingdings" pitchFamily="2" charset="2"/>
              </a:rPr>
              <a:t> while gas detectors need internal charge amplification, solid state detectors don’t need internal amplification.</a:t>
            </a:r>
          </a:p>
          <a:p>
            <a:endParaRPr lang="en-US" sz="1400" b="1">
              <a:solidFill>
                <a:srgbClr val="008000"/>
              </a:solidFill>
              <a:sym typeface="Wingdings" pitchFamily="2" charset="2"/>
            </a:endParaRPr>
          </a:p>
          <a:p>
            <a:r>
              <a:rPr lang="en-US" sz="1400" b="1">
                <a:solidFill>
                  <a:srgbClr val="002060"/>
                </a:solidFill>
                <a:sym typeface="Wingdings" pitchFamily="2" charset="2"/>
              </a:rPr>
              <a:t>While in gaseous detectors, the velocity of electrons and ions differs by a factor 1000, the velocity of electrons and holes in many semiconductor detectors is quite similar  very short signals.</a:t>
            </a:r>
          </a:p>
        </p:txBody>
      </p:sp>
      <p:sp>
        <p:nvSpPr>
          <p:cNvPr id="12291" name="Footer Placeholder 5"/>
          <p:cNvSpPr>
            <a:spLocks noGrp="1"/>
          </p:cNvSpPr>
          <p:nvPr>
            <p:ph type="ftr" sz="quarter" idx="11"/>
          </p:nvPr>
        </p:nvSpPr>
        <p:spPr>
          <a:noFill/>
        </p:spPr>
        <p:txBody>
          <a:bodyPr/>
          <a:lstStyle/>
          <a:p>
            <a:r>
              <a:rPr lang="en-US" smtClean="0"/>
              <a:t>W. Riegler/CERN</a:t>
            </a:r>
          </a:p>
        </p:txBody>
      </p:sp>
      <p:sp>
        <p:nvSpPr>
          <p:cNvPr id="12292" name="Slide Number Placeholder 4"/>
          <p:cNvSpPr>
            <a:spLocks noGrp="1"/>
          </p:cNvSpPr>
          <p:nvPr>
            <p:ph type="sldNum" sz="quarter" idx="12"/>
          </p:nvPr>
        </p:nvSpPr>
        <p:spPr>
          <a:noFill/>
        </p:spPr>
        <p:txBody>
          <a:bodyPr/>
          <a:lstStyle/>
          <a:p>
            <a:fld id="{2E796079-0326-4FE5-AC71-E2F3F115DDE2}" type="slidenum">
              <a:rPr lang="en-US" smtClean="0"/>
              <a:pPr/>
              <a:t>37</a:t>
            </a:fld>
            <a:endParaRPr lang="en-US" smtClean="0"/>
          </a:p>
        </p:txBody>
      </p:sp>
      <p:sp>
        <p:nvSpPr>
          <p:cNvPr id="12293" name="Rectangle 6"/>
          <p:cNvSpPr>
            <a:spLocks noChangeArrowheads="1"/>
          </p:cNvSpPr>
          <p:nvPr/>
        </p:nvSpPr>
        <p:spPr bwMode="auto">
          <a:xfrm>
            <a:off x="2514600" y="152400"/>
            <a:ext cx="3800475" cy="523875"/>
          </a:xfrm>
          <a:prstGeom prst="rect">
            <a:avLst/>
          </a:prstGeom>
          <a:noFill/>
          <a:ln w="9525">
            <a:noFill/>
            <a:miter lim="800000"/>
            <a:headEnd/>
            <a:tailEnd/>
          </a:ln>
        </p:spPr>
        <p:txBody>
          <a:bodyPr wrap="none">
            <a:spAutoFit/>
          </a:bodyPr>
          <a:lstStyle/>
          <a:p>
            <a:r>
              <a:rPr lang="en-US" sz="2800" b="1">
                <a:solidFill>
                  <a:srgbClr val="FF0000"/>
                </a:solidFill>
              </a:rPr>
              <a:t>Solid State Detectors</a:t>
            </a:r>
          </a:p>
        </p:txBody>
      </p:sp>
      <p:pic>
        <p:nvPicPr>
          <p:cNvPr id="12294" name="Picture 10"/>
          <p:cNvPicPr>
            <a:picLocks noChangeAspect="1" noChangeArrowheads="1"/>
          </p:cNvPicPr>
          <p:nvPr/>
        </p:nvPicPr>
        <p:blipFill>
          <a:blip r:embed="rId2" cstate="print"/>
          <a:srcRect/>
          <a:stretch>
            <a:fillRect/>
          </a:stretch>
        </p:blipFill>
        <p:spPr bwMode="auto">
          <a:xfrm>
            <a:off x="5410200" y="1295400"/>
            <a:ext cx="3733800" cy="2182813"/>
          </a:xfrm>
          <a:prstGeom prst="rect">
            <a:avLst/>
          </a:prstGeom>
          <a:noFill/>
          <a:ln w="9525">
            <a:noFill/>
            <a:miter lim="800000"/>
            <a:headEnd/>
            <a:tailEnd/>
          </a:ln>
        </p:spPr>
      </p:pic>
      <p:sp>
        <p:nvSpPr>
          <p:cNvPr id="12295" name="Rectangle 6"/>
          <p:cNvSpPr>
            <a:spLocks noChangeArrowheads="1"/>
          </p:cNvSpPr>
          <p:nvPr/>
        </p:nvSpPr>
        <p:spPr bwMode="auto">
          <a:xfrm>
            <a:off x="5638800" y="3657600"/>
            <a:ext cx="2971800" cy="584200"/>
          </a:xfrm>
          <a:prstGeom prst="rect">
            <a:avLst/>
          </a:prstGeom>
          <a:noFill/>
          <a:ln w="9525">
            <a:noFill/>
            <a:miter lim="800000"/>
            <a:headEnd/>
            <a:tailEnd/>
          </a:ln>
        </p:spPr>
        <p:txBody>
          <a:bodyPr>
            <a:spAutoFit/>
          </a:bodyPr>
          <a:lstStyle/>
          <a:p>
            <a:r>
              <a:rPr lang="en-US" sz="1600" b="1">
                <a:solidFill>
                  <a:srgbClr val="002060"/>
                </a:solidFill>
              </a:rPr>
              <a:t>Diamond </a:t>
            </a:r>
            <a:r>
              <a:rPr lang="en-US" sz="1600" b="1">
                <a:solidFill>
                  <a:srgbClr val="002060"/>
                </a:solidFill>
                <a:sym typeface="Wingdings" pitchFamily="2" charset="2"/>
              </a:rPr>
              <a:t> A solid state ionization chamber</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6"/>
          <p:cNvPicPr>
            <a:picLocks noChangeAspect="1" noChangeArrowheads="1"/>
          </p:cNvPicPr>
          <p:nvPr/>
        </p:nvPicPr>
        <p:blipFill>
          <a:blip r:embed="rId2" cstate="print"/>
          <a:srcRect/>
          <a:stretch>
            <a:fillRect/>
          </a:stretch>
        </p:blipFill>
        <p:spPr bwMode="auto">
          <a:xfrm>
            <a:off x="2438400" y="1524000"/>
            <a:ext cx="3581400" cy="1914525"/>
          </a:xfrm>
          <a:prstGeom prst="rect">
            <a:avLst/>
          </a:prstGeom>
          <a:noFill/>
          <a:ln w="9525">
            <a:noFill/>
            <a:miter lim="800000"/>
            <a:headEnd/>
            <a:tailEnd/>
          </a:ln>
        </p:spPr>
      </p:pic>
      <p:sp>
        <p:nvSpPr>
          <p:cNvPr id="13315" name="Text Box 7"/>
          <p:cNvSpPr txBox="1">
            <a:spLocks noChangeArrowheads="1"/>
          </p:cNvSpPr>
          <p:nvPr/>
        </p:nvSpPr>
        <p:spPr bwMode="auto">
          <a:xfrm>
            <a:off x="2971800" y="152400"/>
            <a:ext cx="3962400" cy="523875"/>
          </a:xfrm>
          <a:prstGeom prst="rect">
            <a:avLst/>
          </a:prstGeom>
          <a:noFill/>
          <a:ln w="9525">
            <a:noFill/>
            <a:miter lim="800000"/>
            <a:headEnd/>
            <a:tailEnd/>
          </a:ln>
        </p:spPr>
        <p:txBody>
          <a:bodyPr>
            <a:spAutoFit/>
          </a:bodyPr>
          <a:lstStyle/>
          <a:p>
            <a:r>
              <a:rPr lang="en-US" sz="2800" b="1">
                <a:solidFill>
                  <a:srgbClr val="FF0000"/>
                </a:solidFill>
              </a:rPr>
              <a:t>Diamond Detector</a:t>
            </a:r>
          </a:p>
        </p:txBody>
      </p:sp>
      <p:sp>
        <p:nvSpPr>
          <p:cNvPr id="13316" name="Footer Placeholder 5"/>
          <p:cNvSpPr>
            <a:spLocks noGrp="1"/>
          </p:cNvSpPr>
          <p:nvPr>
            <p:ph type="ftr" sz="quarter" idx="11"/>
          </p:nvPr>
        </p:nvSpPr>
        <p:spPr>
          <a:noFill/>
        </p:spPr>
        <p:txBody>
          <a:bodyPr/>
          <a:lstStyle/>
          <a:p>
            <a:r>
              <a:rPr lang="en-US" smtClean="0"/>
              <a:t>W. Riegler/CERN</a:t>
            </a:r>
          </a:p>
        </p:txBody>
      </p:sp>
      <p:sp>
        <p:nvSpPr>
          <p:cNvPr id="13317" name="Slide Number Placeholder 4"/>
          <p:cNvSpPr>
            <a:spLocks noGrp="1"/>
          </p:cNvSpPr>
          <p:nvPr>
            <p:ph type="sldNum" sz="quarter" idx="12"/>
          </p:nvPr>
        </p:nvSpPr>
        <p:spPr>
          <a:noFill/>
        </p:spPr>
        <p:txBody>
          <a:bodyPr/>
          <a:lstStyle/>
          <a:p>
            <a:fld id="{D3DB69D4-219C-497B-AC2D-6B438511D6FC}" type="slidenum">
              <a:rPr lang="en-US" smtClean="0"/>
              <a:pPr/>
              <a:t>38</a:t>
            </a:fld>
            <a:endParaRPr lang="en-US" smtClean="0"/>
          </a:p>
        </p:txBody>
      </p:sp>
      <p:sp>
        <p:nvSpPr>
          <p:cNvPr id="13318" name="Rectangle 6"/>
          <p:cNvSpPr>
            <a:spLocks noChangeArrowheads="1"/>
          </p:cNvSpPr>
          <p:nvPr/>
        </p:nvSpPr>
        <p:spPr bwMode="auto">
          <a:xfrm>
            <a:off x="533400" y="3581400"/>
            <a:ext cx="8458200" cy="830263"/>
          </a:xfrm>
          <a:prstGeom prst="rect">
            <a:avLst/>
          </a:prstGeom>
          <a:noFill/>
          <a:ln w="9525">
            <a:noFill/>
            <a:miter lim="800000"/>
            <a:headEnd/>
            <a:tailEnd/>
          </a:ln>
        </p:spPr>
        <p:txBody>
          <a:bodyPr>
            <a:spAutoFit/>
          </a:bodyPr>
          <a:lstStyle/>
          <a:p>
            <a:r>
              <a:rPr lang="en-US" sz="1600" b="1">
                <a:solidFill>
                  <a:srgbClr val="002060"/>
                </a:solidFill>
              </a:rPr>
              <a:t>Velocity:</a:t>
            </a:r>
          </a:p>
          <a:p>
            <a:r>
              <a:rPr lang="el-GR" sz="1600" b="1">
                <a:solidFill>
                  <a:srgbClr val="002060"/>
                </a:solidFill>
              </a:rPr>
              <a:t>μ</a:t>
            </a:r>
            <a:r>
              <a:rPr lang="en-US" sz="1600" b="1" baseline="-25000">
                <a:solidFill>
                  <a:srgbClr val="002060"/>
                </a:solidFill>
              </a:rPr>
              <a:t>e</a:t>
            </a:r>
            <a:r>
              <a:rPr lang="en-US" sz="1600" b="1">
                <a:solidFill>
                  <a:srgbClr val="002060"/>
                </a:solidFill>
              </a:rPr>
              <a:t>=1800 cm</a:t>
            </a:r>
            <a:r>
              <a:rPr lang="en-US" sz="1600" b="1" baseline="30000">
                <a:solidFill>
                  <a:srgbClr val="002060"/>
                </a:solidFill>
              </a:rPr>
              <a:t>2</a:t>
            </a:r>
            <a:r>
              <a:rPr lang="en-US" sz="1600" b="1">
                <a:solidFill>
                  <a:srgbClr val="002060"/>
                </a:solidFill>
              </a:rPr>
              <a:t>/Vs,  </a:t>
            </a:r>
            <a:r>
              <a:rPr lang="el-GR" sz="1600" b="1">
                <a:solidFill>
                  <a:srgbClr val="002060"/>
                </a:solidFill>
              </a:rPr>
              <a:t>μ</a:t>
            </a:r>
            <a:r>
              <a:rPr lang="en-US" sz="1600" b="1" baseline="-25000">
                <a:solidFill>
                  <a:srgbClr val="002060"/>
                </a:solidFill>
              </a:rPr>
              <a:t>h</a:t>
            </a:r>
            <a:r>
              <a:rPr lang="en-US" sz="1600" b="1">
                <a:solidFill>
                  <a:srgbClr val="002060"/>
                </a:solidFill>
              </a:rPr>
              <a:t>=1600 cm</a:t>
            </a:r>
            <a:r>
              <a:rPr lang="en-US" sz="1600" b="1" baseline="30000">
                <a:solidFill>
                  <a:srgbClr val="002060"/>
                </a:solidFill>
              </a:rPr>
              <a:t>2</a:t>
            </a:r>
            <a:r>
              <a:rPr lang="en-US" sz="1600" b="1">
                <a:solidFill>
                  <a:srgbClr val="002060"/>
                </a:solidFill>
              </a:rPr>
              <a:t>/Vs  </a:t>
            </a:r>
          </a:p>
          <a:p>
            <a:r>
              <a:rPr lang="en-US" sz="1600" b="1">
                <a:solidFill>
                  <a:srgbClr val="008000"/>
                </a:solidFill>
              </a:rPr>
              <a:t>Velocity =</a:t>
            </a:r>
            <a:r>
              <a:rPr lang="el-GR" sz="1600" b="1">
                <a:solidFill>
                  <a:srgbClr val="008000"/>
                </a:solidFill>
              </a:rPr>
              <a:t> μ</a:t>
            </a:r>
            <a:r>
              <a:rPr lang="en-US" sz="1600" b="1">
                <a:solidFill>
                  <a:srgbClr val="008000"/>
                </a:solidFill>
              </a:rPr>
              <a:t>E, 10kV/cm </a:t>
            </a:r>
            <a:r>
              <a:rPr lang="en-US" sz="1600" b="1">
                <a:solidFill>
                  <a:srgbClr val="008000"/>
                </a:solidFill>
                <a:sym typeface="Wingdings" pitchFamily="2" charset="2"/>
              </a:rPr>
              <a:t> v=180 </a:t>
            </a:r>
            <a:r>
              <a:rPr lang="el-GR" sz="1600" b="1">
                <a:solidFill>
                  <a:srgbClr val="008000"/>
                </a:solidFill>
              </a:rPr>
              <a:t>μ</a:t>
            </a:r>
            <a:r>
              <a:rPr lang="en-US" sz="1600" b="1">
                <a:solidFill>
                  <a:srgbClr val="008000"/>
                </a:solidFill>
              </a:rPr>
              <a:t>m/ns </a:t>
            </a:r>
            <a:r>
              <a:rPr lang="en-US" sz="1600" b="1">
                <a:solidFill>
                  <a:srgbClr val="008000"/>
                </a:solidFill>
                <a:sym typeface="Wingdings" pitchFamily="2" charset="2"/>
              </a:rPr>
              <a:t> Very fast signals of only a few ns length !</a:t>
            </a:r>
          </a:p>
        </p:txBody>
      </p:sp>
      <p:sp>
        <p:nvSpPr>
          <p:cNvPr id="13319" name="TextBox 7"/>
          <p:cNvSpPr txBox="1">
            <a:spLocks noChangeArrowheads="1"/>
          </p:cNvSpPr>
          <p:nvPr/>
        </p:nvSpPr>
        <p:spPr bwMode="auto">
          <a:xfrm>
            <a:off x="381000" y="762000"/>
            <a:ext cx="8077200" cy="584200"/>
          </a:xfrm>
          <a:prstGeom prst="rect">
            <a:avLst/>
          </a:prstGeom>
          <a:noFill/>
          <a:ln w="9525">
            <a:noFill/>
            <a:miter lim="800000"/>
            <a:headEnd/>
            <a:tailEnd/>
          </a:ln>
        </p:spPr>
        <p:txBody>
          <a:bodyPr>
            <a:spAutoFit/>
          </a:bodyPr>
          <a:lstStyle/>
          <a:p>
            <a:r>
              <a:rPr lang="en-US" sz="1600" b="1">
                <a:solidFill>
                  <a:srgbClr val="002060"/>
                </a:solidFill>
              </a:rPr>
              <a:t>Typical thickness – a few 100</a:t>
            </a:r>
            <a:r>
              <a:rPr lang="el-GR" sz="1600" b="1">
                <a:solidFill>
                  <a:srgbClr val="002060"/>
                </a:solidFill>
              </a:rPr>
              <a:t>μ</a:t>
            </a:r>
            <a:r>
              <a:rPr lang="en-US" sz="1600" b="1">
                <a:solidFill>
                  <a:srgbClr val="002060"/>
                </a:solidFill>
              </a:rPr>
              <a:t>m. </a:t>
            </a:r>
          </a:p>
          <a:p>
            <a:r>
              <a:rPr lang="en-US" sz="1600" b="1">
                <a:solidFill>
                  <a:srgbClr val="009900"/>
                </a:solidFill>
              </a:rPr>
              <a:t>&lt;1000 charge carriers/cm</a:t>
            </a:r>
            <a:r>
              <a:rPr lang="en-US" sz="1600" b="1" baseline="30000">
                <a:solidFill>
                  <a:srgbClr val="009900"/>
                </a:solidFill>
              </a:rPr>
              <a:t>3</a:t>
            </a:r>
            <a:r>
              <a:rPr lang="en-US" sz="1600" b="1">
                <a:solidFill>
                  <a:srgbClr val="009900"/>
                </a:solidFill>
              </a:rPr>
              <a:t> at room temperature due to large band gap. </a:t>
            </a:r>
          </a:p>
        </p:txBody>
      </p:sp>
      <p:grpSp>
        <p:nvGrpSpPr>
          <p:cNvPr id="2" name="Group 7"/>
          <p:cNvGrpSpPr>
            <a:grpSpLocks/>
          </p:cNvGrpSpPr>
          <p:nvPr/>
        </p:nvGrpSpPr>
        <p:grpSpPr bwMode="auto">
          <a:xfrm>
            <a:off x="457200" y="4572000"/>
            <a:ext cx="3581400" cy="1600200"/>
            <a:chOff x="4724400" y="858837"/>
            <a:chExt cx="4181475" cy="1828800"/>
          </a:xfrm>
        </p:grpSpPr>
        <p:sp>
          <p:nvSpPr>
            <p:cNvPr id="13328" name="Line 4"/>
            <p:cNvSpPr>
              <a:spLocks noChangeShapeType="1"/>
            </p:cNvSpPr>
            <p:nvPr/>
          </p:nvSpPr>
          <p:spPr bwMode="auto">
            <a:xfrm>
              <a:off x="5638800" y="1371600"/>
              <a:ext cx="2667000" cy="0"/>
            </a:xfrm>
            <a:prstGeom prst="line">
              <a:avLst/>
            </a:prstGeom>
            <a:noFill/>
            <a:ln w="57150">
              <a:solidFill>
                <a:schemeClr val="tx1"/>
              </a:solidFill>
              <a:round/>
              <a:headEnd/>
              <a:tailEnd/>
            </a:ln>
          </p:spPr>
          <p:txBody>
            <a:bodyPr/>
            <a:lstStyle/>
            <a:p>
              <a:endParaRPr lang="en-US"/>
            </a:p>
          </p:txBody>
        </p:sp>
        <p:sp>
          <p:nvSpPr>
            <p:cNvPr id="13329" name="Line 5"/>
            <p:cNvSpPr>
              <a:spLocks noChangeShapeType="1"/>
            </p:cNvSpPr>
            <p:nvPr/>
          </p:nvSpPr>
          <p:spPr bwMode="auto">
            <a:xfrm>
              <a:off x="5638800" y="2154237"/>
              <a:ext cx="2667000" cy="0"/>
            </a:xfrm>
            <a:prstGeom prst="line">
              <a:avLst/>
            </a:prstGeom>
            <a:noFill/>
            <a:ln w="57150">
              <a:solidFill>
                <a:schemeClr val="tx1"/>
              </a:solidFill>
              <a:round/>
              <a:headEnd/>
              <a:tailEnd/>
            </a:ln>
          </p:spPr>
          <p:txBody>
            <a:bodyPr/>
            <a:lstStyle/>
            <a:p>
              <a:endParaRPr lang="en-US"/>
            </a:p>
          </p:txBody>
        </p:sp>
        <p:sp>
          <p:nvSpPr>
            <p:cNvPr id="13330" name="Oval 6"/>
            <p:cNvSpPr>
              <a:spLocks noChangeArrowheads="1"/>
            </p:cNvSpPr>
            <p:nvPr/>
          </p:nvSpPr>
          <p:spPr bwMode="auto">
            <a:xfrm>
              <a:off x="6553200" y="1697037"/>
              <a:ext cx="76200" cy="762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3331" name="Line 7"/>
            <p:cNvSpPr>
              <a:spLocks noChangeShapeType="1"/>
            </p:cNvSpPr>
            <p:nvPr/>
          </p:nvSpPr>
          <p:spPr bwMode="auto">
            <a:xfrm flipV="1">
              <a:off x="6705600" y="858837"/>
              <a:ext cx="0" cy="533400"/>
            </a:xfrm>
            <a:prstGeom prst="line">
              <a:avLst/>
            </a:prstGeom>
            <a:noFill/>
            <a:ln w="38100">
              <a:solidFill>
                <a:schemeClr val="tx1"/>
              </a:solidFill>
              <a:round/>
              <a:headEnd/>
              <a:tailEnd type="triangle" w="med" len="med"/>
            </a:ln>
          </p:spPr>
          <p:txBody>
            <a:bodyPr/>
            <a:lstStyle/>
            <a:p>
              <a:endParaRPr lang="en-US"/>
            </a:p>
          </p:txBody>
        </p:sp>
        <p:sp>
          <p:nvSpPr>
            <p:cNvPr id="13332" name="Line 8"/>
            <p:cNvSpPr>
              <a:spLocks noChangeShapeType="1"/>
            </p:cNvSpPr>
            <p:nvPr/>
          </p:nvSpPr>
          <p:spPr bwMode="auto">
            <a:xfrm>
              <a:off x="6705600" y="2154237"/>
              <a:ext cx="0" cy="533400"/>
            </a:xfrm>
            <a:prstGeom prst="line">
              <a:avLst/>
            </a:prstGeom>
            <a:noFill/>
            <a:ln w="38100">
              <a:solidFill>
                <a:schemeClr val="tx1"/>
              </a:solidFill>
              <a:round/>
              <a:headEnd/>
              <a:tailEnd type="triangle" w="med" len="med"/>
            </a:ln>
          </p:spPr>
          <p:txBody>
            <a:bodyPr/>
            <a:lstStyle/>
            <a:p>
              <a:endParaRPr lang="en-US"/>
            </a:p>
          </p:txBody>
        </p:sp>
        <p:sp>
          <p:nvSpPr>
            <p:cNvPr id="13333" name="Text Box 9"/>
            <p:cNvSpPr txBox="1">
              <a:spLocks noChangeArrowheads="1"/>
            </p:cNvSpPr>
            <p:nvPr/>
          </p:nvSpPr>
          <p:spPr bwMode="auto">
            <a:xfrm>
              <a:off x="6842125" y="2266950"/>
              <a:ext cx="331788" cy="366712"/>
            </a:xfrm>
            <a:prstGeom prst="rect">
              <a:avLst/>
            </a:prstGeom>
            <a:noFill/>
            <a:ln w="9525">
              <a:noFill/>
              <a:miter lim="800000"/>
              <a:headEnd/>
              <a:tailEnd/>
            </a:ln>
          </p:spPr>
          <p:txBody>
            <a:bodyPr wrap="none">
              <a:spAutoFit/>
            </a:bodyPr>
            <a:lstStyle/>
            <a:p>
              <a:r>
                <a:rPr lang="en-US" b="1"/>
                <a:t>I</a:t>
              </a:r>
              <a:r>
                <a:rPr lang="en-US" b="1" baseline="-25000"/>
                <a:t>1</a:t>
              </a:r>
            </a:p>
          </p:txBody>
        </p:sp>
        <p:sp>
          <p:nvSpPr>
            <p:cNvPr id="13334" name="Text Box 10"/>
            <p:cNvSpPr txBox="1">
              <a:spLocks noChangeArrowheads="1"/>
            </p:cNvSpPr>
            <p:nvPr/>
          </p:nvSpPr>
          <p:spPr bwMode="auto">
            <a:xfrm>
              <a:off x="6858000" y="858837"/>
              <a:ext cx="331788" cy="366713"/>
            </a:xfrm>
            <a:prstGeom prst="rect">
              <a:avLst/>
            </a:prstGeom>
            <a:noFill/>
            <a:ln w="9525">
              <a:noFill/>
              <a:miter lim="800000"/>
              <a:headEnd/>
              <a:tailEnd/>
            </a:ln>
          </p:spPr>
          <p:txBody>
            <a:bodyPr wrap="none">
              <a:spAutoFit/>
            </a:bodyPr>
            <a:lstStyle/>
            <a:p>
              <a:r>
                <a:rPr lang="en-US" b="1"/>
                <a:t>I</a:t>
              </a:r>
              <a:r>
                <a:rPr lang="en-US" b="1" baseline="-25000"/>
                <a:t>2</a:t>
              </a:r>
            </a:p>
          </p:txBody>
        </p:sp>
        <p:sp>
          <p:nvSpPr>
            <p:cNvPr id="13335" name="Line 11"/>
            <p:cNvSpPr>
              <a:spLocks noChangeShapeType="1"/>
            </p:cNvSpPr>
            <p:nvPr/>
          </p:nvSpPr>
          <p:spPr bwMode="auto">
            <a:xfrm>
              <a:off x="6705600" y="1697037"/>
              <a:ext cx="0" cy="304800"/>
            </a:xfrm>
            <a:prstGeom prst="line">
              <a:avLst/>
            </a:prstGeom>
            <a:noFill/>
            <a:ln w="9525">
              <a:solidFill>
                <a:schemeClr val="tx1"/>
              </a:solidFill>
              <a:round/>
              <a:headEnd/>
              <a:tailEnd type="triangle" w="med" len="med"/>
            </a:ln>
          </p:spPr>
          <p:txBody>
            <a:bodyPr/>
            <a:lstStyle/>
            <a:p>
              <a:endParaRPr lang="en-US"/>
            </a:p>
          </p:txBody>
        </p:sp>
        <p:sp>
          <p:nvSpPr>
            <p:cNvPr id="13336" name="Text Box 12"/>
            <p:cNvSpPr txBox="1">
              <a:spLocks noChangeArrowheads="1"/>
            </p:cNvSpPr>
            <p:nvPr/>
          </p:nvSpPr>
          <p:spPr bwMode="auto">
            <a:xfrm>
              <a:off x="6705600" y="1544637"/>
              <a:ext cx="603027" cy="351745"/>
            </a:xfrm>
            <a:prstGeom prst="rect">
              <a:avLst/>
            </a:prstGeom>
            <a:noFill/>
            <a:ln w="9525">
              <a:noFill/>
              <a:miter lim="800000"/>
              <a:headEnd/>
              <a:tailEnd/>
            </a:ln>
          </p:spPr>
          <p:txBody>
            <a:bodyPr wrap="none">
              <a:spAutoFit/>
            </a:bodyPr>
            <a:lstStyle/>
            <a:p>
              <a:r>
                <a:rPr lang="en-US" sz="1400" b="1"/>
                <a:t>q,v</a:t>
              </a:r>
              <a:r>
                <a:rPr lang="en-US" sz="1400" b="1" baseline="-25000"/>
                <a:t>h</a:t>
              </a:r>
            </a:p>
          </p:txBody>
        </p:sp>
        <p:sp>
          <p:nvSpPr>
            <p:cNvPr id="13337" name="Text Box 13"/>
            <p:cNvSpPr txBox="1">
              <a:spLocks noChangeArrowheads="1"/>
            </p:cNvSpPr>
            <p:nvPr/>
          </p:nvSpPr>
          <p:spPr bwMode="auto">
            <a:xfrm>
              <a:off x="5715000" y="1620837"/>
              <a:ext cx="611188" cy="304800"/>
            </a:xfrm>
            <a:prstGeom prst="rect">
              <a:avLst/>
            </a:prstGeom>
            <a:noFill/>
            <a:ln w="9525">
              <a:noFill/>
              <a:miter lim="800000"/>
              <a:headEnd/>
              <a:tailEnd/>
            </a:ln>
          </p:spPr>
          <p:txBody>
            <a:bodyPr wrap="none">
              <a:spAutoFit/>
            </a:bodyPr>
            <a:lstStyle/>
            <a:p>
              <a:r>
                <a:rPr lang="en-US" sz="1400" b="1"/>
                <a:t>-q, v</a:t>
              </a:r>
              <a:r>
                <a:rPr lang="en-US" sz="1400" b="1" baseline="-25000"/>
                <a:t>e</a:t>
              </a:r>
            </a:p>
          </p:txBody>
        </p:sp>
        <p:sp>
          <p:nvSpPr>
            <p:cNvPr id="13338" name="Line 14"/>
            <p:cNvSpPr>
              <a:spLocks noChangeShapeType="1"/>
            </p:cNvSpPr>
            <p:nvPr/>
          </p:nvSpPr>
          <p:spPr bwMode="auto">
            <a:xfrm flipV="1">
              <a:off x="4724400" y="1239837"/>
              <a:ext cx="0" cy="990600"/>
            </a:xfrm>
            <a:prstGeom prst="line">
              <a:avLst/>
            </a:prstGeom>
            <a:noFill/>
            <a:ln w="9525">
              <a:solidFill>
                <a:schemeClr val="tx1"/>
              </a:solidFill>
              <a:round/>
              <a:headEnd/>
              <a:tailEnd type="triangle" w="med" len="med"/>
            </a:ln>
          </p:spPr>
          <p:txBody>
            <a:bodyPr/>
            <a:lstStyle/>
            <a:p>
              <a:endParaRPr lang="en-US"/>
            </a:p>
          </p:txBody>
        </p:sp>
        <p:sp>
          <p:nvSpPr>
            <p:cNvPr id="13339" name="Text Box 15"/>
            <p:cNvSpPr txBox="1">
              <a:spLocks noChangeArrowheads="1"/>
            </p:cNvSpPr>
            <p:nvPr/>
          </p:nvSpPr>
          <p:spPr bwMode="auto">
            <a:xfrm>
              <a:off x="4784725" y="1428750"/>
              <a:ext cx="298450" cy="366712"/>
            </a:xfrm>
            <a:prstGeom prst="rect">
              <a:avLst/>
            </a:prstGeom>
            <a:noFill/>
            <a:ln w="9525">
              <a:noFill/>
              <a:miter lim="800000"/>
              <a:headEnd/>
              <a:tailEnd/>
            </a:ln>
          </p:spPr>
          <p:txBody>
            <a:bodyPr wrap="none">
              <a:spAutoFit/>
            </a:bodyPr>
            <a:lstStyle/>
            <a:p>
              <a:r>
                <a:rPr lang="en-US"/>
                <a:t>z</a:t>
              </a:r>
            </a:p>
          </p:txBody>
        </p:sp>
        <p:sp>
          <p:nvSpPr>
            <p:cNvPr id="13340" name="Line 17"/>
            <p:cNvSpPr>
              <a:spLocks noChangeShapeType="1"/>
            </p:cNvSpPr>
            <p:nvPr/>
          </p:nvSpPr>
          <p:spPr bwMode="auto">
            <a:xfrm flipV="1">
              <a:off x="6248400" y="1468437"/>
              <a:ext cx="0" cy="304800"/>
            </a:xfrm>
            <a:prstGeom prst="line">
              <a:avLst/>
            </a:prstGeom>
            <a:noFill/>
            <a:ln w="9525">
              <a:solidFill>
                <a:schemeClr val="tx1"/>
              </a:solidFill>
              <a:round/>
              <a:headEnd/>
              <a:tailEnd type="triangle" w="med" len="med"/>
            </a:ln>
          </p:spPr>
          <p:txBody>
            <a:bodyPr/>
            <a:lstStyle/>
            <a:p>
              <a:endParaRPr lang="en-US"/>
            </a:p>
          </p:txBody>
        </p:sp>
        <p:sp>
          <p:nvSpPr>
            <p:cNvPr id="13341" name="Oval 18"/>
            <p:cNvSpPr>
              <a:spLocks noChangeArrowheads="1"/>
            </p:cNvSpPr>
            <p:nvPr/>
          </p:nvSpPr>
          <p:spPr bwMode="auto">
            <a:xfrm>
              <a:off x="6324600" y="1697037"/>
              <a:ext cx="76200" cy="76200"/>
            </a:xfrm>
            <a:prstGeom prst="ellipse">
              <a:avLst/>
            </a:prstGeom>
            <a:solidFill>
              <a:srgbClr val="FF0000"/>
            </a:solidFill>
            <a:ln w="9525">
              <a:solidFill>
                <a:schemeClr val="tx1"/>
              </a:solidFill>
              <a:round/>
              <a:headEnd/>
              <a:tailEnd/>
            </a:ln>
          </p:spPr>
          <p:txBody>
            <a:bodyPr wrap="none" anchor="ctr"/>
            <a:lstStyle/>
            <a:p>
              <a:endParaRPr lang="en-US"/>
            </a:p>
          </p:txBody>
        </p:sp>
        <p:sp>
          <p:nvSpPr>
            <p:cNvPr id="13342" name="Text Box 25"/>
            <p:cNvSpPr txBox="1">
              <a:spLocks noChangeArrowheads="1"/>
            </p:cNvSpPr>
            <p:nvPr/>
          </p:nvSpPr>
          <p:spPr bwMode="auto">
            <a:xfrm>
              <a:off x="8382000" y="1239837"/>
              <a:ext cx="523875" cy="304800"/>
            </a:xfrm>
            <a:prstGeom prst="rect">
              <a:avLst/>
            </a:prstGeom>
            <a:noFill/>
            <a:ln w="9525">
              <a:noFill/>
              <a:miter lim="800000"/>
              <a:headEnd/>
              <a:tailEnd/>
            </a:ln>
          </p:spPr>
          <p:txBody>
            <a:bodyPr wrap="none">
              <a:spAutoFit/>
            </a:bodyPr>
            <a:lstStyle/>
            <a:p>
              <a:r>
                <a:rPr lang="en-US" sz="1400"/>
                <a:t>Z=D</a:t>
              </a:r>
            </a:p>
          </p:txBody>
        </p:sp>
        <p:sp>
          <p:nvSpPr>
            <p:cNvPr id="13343" name="Text Box 26"/>
            <p:cNvSpPr txBox="1">
              <a:spLocks noChangeArrowheads="1"/>
            </p:cNvSpPr>
            <p:nvPr/>
          </p:nvSpPr>
          <p:spPr bwMode="auto">
            <a:xfrm>
              <a:off x="8382000" y="2001837"/>
              <a:ext cx="493713" cy="304800"/>
            </a:xfrm>
            <a:prstGeom prst="rect">
              <a:avLst/>
            </a:prstGeom>
            <a:noFill/>
            <a:ln w="9525">
              <a:noFill/>
              <a:miter lim="800000"/>
              <a:headEnd/>
              <a:tailEnd/>
            </a:ln>
          </p:spPr>
          <p:txBody>
            <a:bodyPr wrap="none">
              <a:spAutoFit/>
            </a:bodyPr>
            <a:lstStyle/>
            <a:p>
              <a:r>
                <a:rPr lang="en-US" sz="1400"/>
                <a:t>Z=0</a:t>
              </a:r>
            </a:p>
          </p:txBody>
        </p:sp>
        <p:sp>
          <p:nvSpPr>
            <p:cNvPr id="13344" name="Text Box 27"/>
            <p:cNvSpPr txBox="1">
              <a:spLocks noChangeArrowheads="1"/>
            </p:cNvSpPr>
            <p:nvPr/>
          </p:nvSpPr>
          <p:spPr bwMode="auto">
            <a:xfrm>
              <a:off x="8305800" y="1544637"/>
              <a:ext cx="547688" cy="304800"/>
            </a:xfrm>
            <a:prstGeom prst="rect">
              <a:avLst/>
            </a:prstGeom>
            <a:noFill/>
            <a:ln w="9525">
              <a:noFill/>
              <a:miter lim="800000"/>
              <a:headEnd/>
              <a:tailEnd/>
            </a:ln>
          </p:spPr>
          <p:txBody>
            <a:bodyPr wrap="none">
              <a:spAutoFit/>
            </a:bodyPr>
            <a:lstStyle/>
            <a:p>
              <a:r>
                <a:rPr lang="en-US" sz="1400"/>
                <a:t>Z=z</a:t>
              </a:r>
              <a:r>
                <a:rPr lang="en-US" sz="1400" baseline="-25000"/>
                <a:t>0</a:t>
              </a:r>
            </a:p>
          </p:txBody>
        </p:sp>
        <p:sp>
          <p:nvSpPr>
            <p:cNvPr id="13345" name="Line 28"/>
            <p:cNvSpPr>
              <a:spLocks noChangeShapeType="1"/>
            </p:cNvSpPr>
            <p:nvPr/>
          </p:nvSpPr>
          <p:spPr bwMode="auto">
            <a:xfrm>
              <a:off x="7315200" y="1697037"/>
              <a:ext cx="990600" cy="0"/>
            </a:xfrm>
            <a:prstGeom prst="line">
              <a:avLst/>
            </a:prstGeom>
            <a:noFill/>
            <a:ln w="9525">
              <a:solidFill>
                <a:schemeClr val="tx1"/>
              </a:solidFill>
              <a:prstDash val="dash"/>
              <a:round/>
              <a:headEnd/>
              <a:tailEnd/>
            </a:ln>
          </p:spPr>
          <p:txBody>
            <a:bodyPr/>
            <a:lstStyle/>
            <a:p>
              <a:endParaRPr lang="en-US"/>
            </a:p>
          </p:txBody>
        </p:sp>
        <p:sp>
          <p:nvSpPr>
            <p:cNvPr id="13346" name="Line 33"/>
            <p:cNvSpPr>
              <a:spLocks noChangeShapeType="1"/>
            </p:cNvSpPr>
            <p:nvPr/>
          </p:nvSpPr>
          <p:spPr bwMode="auto">
            <a:xfrm>
              <a:off x="5257800" y="1392237"/>
              <a:ext cx="0" cy="762000"/>
            </a:xfrm>
            <a:prstGeom prst="line">
              <a:avLst/>
            </a:prstGeom>
            <a:noFill/>
            <a:ln w="9525">
              <a:solidFill>
                <a:schemeClr val="tx1"/>
              </a:solidFill>
              <a:round/>
              <a:headEnd/>
              <a:tailEnd type="triangle" w="med" len="med"/>
            </a:ln>
          </p:spPr>
          <p:txBody>
            <a:bodyPr/>
            <a:lstStyle/>
            <a:p>
              <a:endParaRPr lang="en-US"/>
            </a:p>
          </p:txBody>
        </p:sp>
        <p:sp>
          <p:nvSpPr>
            <p:cNvPr id="13347" name="Text Box 34"/>
            <p:cNvSpPr txBox="1">
              <a:spLocks noChangeArrowheads="1"/>
            </p:cNvSpPr>
            <p:nvPr/>
          </p:nvSpPr>
          <p:spPr bwMode="auto">
            <a:xfrm>
              <a:off x="5257800" y="1544637"/>
              <a:ext cx="336550" cy="366713"/>
            </a:xfrm>
            <a:prstGeom prst="rect">
              <a:avLst/>
            </a:prstGeom>
            <a:noFill/>
            <a:ln w="9525">
              <a:noFill/>
              <a:miter lim="800000"/>
              <a:headEnd/>
              <a:tailEnd/>
            </a:ln>
          </p:spPr>
          <p:txBody>
            <a:bodyPr wrap="none">
              <a:spAutoFit/>
            </a:bodyPr>
            <a:lstStyle/>
            <a:p>
              <a:r>
                <a:rPr lang="en-US"/>
                <a:t>E</a:t>
              </a:r>
            </a:p>
          </p:txBody>
        </p:sp>
      </p:grpSp>
      <p:sp>
        <p:nvSpPr>
          <p:cNvPr id="13321" name="Line 19"/>
          <p:cNvSpPr>
            <a:spLocks noChangeShapeType="1"/>
          </p:cNvSpPr>
          <p:nvPr/>
        </p:nvSpPr>
        <p:spPr bwMode="auto">
          <a:xfrm>
            <a:off x="4829175" y="4648200"/>
            <a:ext cx="0" cy="1160463"/>
          </a:xfrm>
          <a:prstGeom prst="line">
            <a:avLst/>
          </a:prstGeom>
          <a:noFill/>
          <a:ln w="9525">
            <a:solidFill>
              <a:schemeClr val="tx1"/>
            </a:solidFill>
            <a:round/>
            <a:headEnd type="triangle" w="med" len="med"/>
            <a:tailEnd/>
          </a:ln>
        </p:spPr>
        <p:txBody>
          <a:bodyPr/>
          <a:lstStyle/>
          <a:p>
            <a:endParaRPr lang="en-US"/>
          </a:p>
        </p:txBody>
      </p:sp>
      <p:sp>
        <p:nvSpPr>
          <p:cNvPr id="13322" name="Line 20"/>
          <p:cNvSpPr>
            <a:spLocks noChangeShapeType="1"/>
          </p:cNvSpPr>
          <p:nvPr/>
        </p:nvSpPr>
        <p:spPr bwMode="auto">
          <a:xfrm>
            <a:off x="4829175" y="5808663"/>
            <a:ext cx="3400425" cy="0"/>
          </a:xfrm>
          <a:prstGeom prst="line">
            <a:avLst/>
          </a:prstGeom>
          <a:noFill/>
          <a:ln w="9525">
            <a:solidFill>
              <a:schemeClr val="tx1"/>
            </a:solidFill>
            <a:round/>
            <a:headEnd/>
            <a:tailEnd type="triangle" w="med" len="med"/>
          </a:ln>
        </p:spPr>
        <p:txBody>
          <a:bodyPr/>
          <a:lstStyle/>
          <a:p>
            <a:endParaRPr lang="en-US"/>
          </a:p>
        </p:txBody>
      </p:sp>
      <p:sp>
        <p:nvSpPr>
          <p:cNvPr id="13323" name="Rectangle 21"/>
          <p:cNvSpPr>
            <a:spLocks noChangeArrowheads="1"/>
          </p:cNvSpPr>
          <p:nvPr/>
        </p:nvSpPr>
        <p:spPr bwMode="auto">
          <a:xfrm>
            <a:off x="4829175" y="4953000"/>
            <a:ext cx="504825" cy="855663"/>
          </a:xfrm>
          <a:prstGeom prst="rect">
            <a:avLst/>
          </a:prstGeom>
          <a:noFill/>
          <a:ln w="19050">
            <a:solidFill>
              <a:srgbClr val="FF0000"/>
            </a:solidFill>
            <a:miter lim="800000"/>
            <a:headEnd/>
            <a:tailEnd/>
          </a:ln>
        </p:spPr>
        <p:txBody>
          <a:bodyPr wrap="none" anchor="ctr"/>
          <a:lstStyle/>
          <a:p>
            <a:endParaRPr lang="en-US"/>
          </a:p>
        </p:txBody>
      </p:sp>
      <p:sp>
        <p:nvSpPr>
          <p:cNvPr id="13324" name="Rectangle 22"/>
          <p:cNvSpPr>
            <a:spLocks noChangeArrowheads="1"/>
          </p:cNvSpPr>
          <p:nvPr/>
        </p:nvSpPr>
        <p:spPr bwMode="auto">
          <a:xfrm>
            <a:off x="4829175" y="5029200"/>
            <a:ext cx="581025" cy="779463"/>
          </a:xfrm>
          <a:prstGeom prst="rect">
            <a:avLst/>
          </a:prstGeom>
          <a:noFill/>
          <a:ln w="19050">
            <a:solidFill>
              <a:schemeClr val="accent2"/>
            </a:solidFill>
            <a:miter lim="800000"/>
            <a:headEnd/>
            <a:tailEnd/>
          </a:ln>
        </p:spPr>
        <p:txBody>
          <a:bodyPr wrap="none" anchor="ctr"/>
          <a:lstStyle/>
          <a:p>
            <a:endParaRPr lang="en-US"/>
          </a:p>
        </p:txBody>
      </p:sp>
      <p:sp>
        <p:nvSpPr>
          <p:cNvPr id="13325" name="Rectangle 23"/>
          <p:cNvSpPr>
            <a:spLocks noChangeArrowheads="1"/>
          </p:cNvSpPr>
          <p:nvPr/>
        </p:nvSpPr>
        <p:spPr bwMode="auto">
          <a:xfrm>
            <a:off x="4343400" y="4827588"/>
            <a:ext cx="557213" cy="396875"/>
          </a:xfrm>
          <a:prstGeom prst="rect">
            <a:avLst/>
          </a:prstGeom>
          <a:noFill/>
          <a:ln w="9525">
            <a:noFill/>
            <a:miter lim="800000"/>
            <a:headEnd/>
            <a:tailEnd/>
          </a:ln>
        </p:spPr>
        <p:txBody>
          <a:bodyPr wrap="none">
            <a:spAutoFit/>
          </a:bodyPr>
          <a:lstStyle/>
          <a:p>
            <a:r>
              <a:rPr lang="en-US" sz="1600" b="1"/>
              <a:t>I</a:t>
            </a:r>
            <a:r>
              <a:rPr lang="en-US" sz="1600" b="1" baseline="-25000"/>
              <a:t>1</a:t>
            </a:r>
            <a:r>
              <a:rPr lang="en-US" sz="1600" b="1"/>
              <a:t>(t)</a:t>
            </a:r>
            <a:endParaRPr lang="en-US" sz="1600" b="1" baseline="-25000"/>
          </a:p>
        </p:txBody>
      </p:sp>
      <p:sp>
        <p:nvSpPr>
          <p:cNvPr id="13326" name="Rectangle 24"/>
          <p:cNvSpPr>
            <a:spLocks noChangeArrowheads="1"/>
          </p:cNvSpPr>
          <p:nvPr/>
        </p:nvSpPr>
        <p:spPr bwMode="auto">
          <a:xfrm>
            <a:off x="5562600" y="5867400"/>
            <a:ext cx="965200" cy="338138"/>
          </a:xfrm>
          <a:prstGeom prst="rect">
            <a:avLst/>
          </a:prstGeom>
          <a:noFill/>
          <a:ln w="9525">
            <a:noFill/>
            <a:miter lim="800000"/>
            <a:headEnd/>
            <a:tailEnd/>
          </a:ln>
        </p:spPr>
        <p:txBody>
          <a:bodyPr wrap="none">
            <a:spAutoFit/>
          </a:bodyPr>
          <a:lstStyle/>
          <a:p>
            <a:r>
              <a:rPr lang="en-US" sz="1600" b="1"/>
              <a:t>T=2-3ns</a:t>
            </a:r>
            <a:endParaRPr lang="en-US" sz="1600" b="1" baseline="-25000"/>
          </a:p>
        </p:txBody>
      </p:sp>
      <p:sp>
        <p:nvSpPr>
          <p:cNvPr id="13327" name="TextBox 37"/>
          <p:cNvSpPr txBox="1">
            <a:spLocks noChangeArrowheads="1"/>
          </p:cNvSpPr>
          <p:nvPr/>
        </p:nvSpPr>
        <p:spPr bwMode="auto">
          <a:xfrm>
            <a:off x="5505450" y="5257800"/>
            <a:ext cx="3486150" cy="307975"/>
          </a:xfrm>
          <a:prstGeom prst="rect">
            <a:avLst/>
          </a:prstGeom>
          <a:noFill/>
          <a:ln w="9525">
            <a:noFill/>
            <a:miter lim="800000"/>
            <a:headEnd/>
            <a:tailEnd/>
          </a:ln>
        </p:spPr>
        <p:txBody>
          <a:bodyPr wrap="none">
            <a:spAutoFit/>
          </a:bodyPr>
          <a:lstStyle/>
          <a:p>
            <a:r>
              <a:rPr lang="en-US" sz="1400" b="1">
                <a:solidFill>
                  <a:srgbClr val="002060"/>
                </a:solidFill>
              </a:rPr>
              <a:t>A single e/h par produced in the center</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7"/>
          <p:cNvSpPr txBox="1">
            <a:spLocks noChangeArrowheads="1"/>
          </p:cNvSpPr>
          <p:nvPr/>
        </p:nvSpPr>
        <p:spPr bwMode="auto">
          <a:xfrm>
            <a:off x="2971800" y="152400"/>
            <a:ext cx="3962400" cy="523875"/>
          </a:xfrm>
          <a:prstGeom prst="rect">
            <a:avLst/>
          </a:prstGeom>
          <a:noFill/>
          <a:ln w="9525">
            <a:noFill/>
            <a:miter lim="800000"/>
            <a:headEnd/>
            <a:tailEnd/>
          </a:ln>
        </p:spPr>
        <p:txBody>
          <a:bodyPr>
            <a:spAutoFit/>
          </a:bodyPr>
          <a:lstStyle/>
          <a:p>
            <a:r>
              <a:rPr lang="en-US" sz="2800" b="1">
                <a:solidFill>
                  <a:srgbClr val="FF0000"/>
                </a:solidFill>
              </a:rPr>
              <a:t>Diamond Detector</a:t>
            </a:r>
          </a:p>
        </p:txBody>
      </p:sp>
      <p:sp>
        <p:nvSpPr>
          <p:cNvPr id="14339" name="Footer Placeholder 5"/>
          <p:cNvSpPr>
            <a:spLocks noGrp="1"/>
          </p:cNvSpPr>
          <p:nvPr>
            <p:ph type="ftr" sz="quarter" idx="11"/>
          </p:nvPr>
        </p:nvSpPr>
        <p:spPr>
          <a:noFill/>
        </p:spPr>
        <p:txBody>
          <a:bodyPr/>
          <a:lstStyle/>
          <a:p>
            <a:r>
              <a:rPr lang="en-US" smtClean="0"/>
              <a:t>W. Riegler/CERN</a:t>
            </a:r>
          </a:p>
        </p:txBody>
      </p:sp>
      <p:sp>
        <p:nvSpPr>
          <p:cNvPr id="14340" name="Slide Number Placeholder 4"/>
          <p:cNvSpPr>
            <a:spLocks noGrp="1"/>
          </p:cNvSpPr>
          <p:nvPr>
            <p:ph type="sldNum" sz="quarter" idx="12"/>
          </p:nvPr>
        </p:nvSpPr>
        <p:spPr>
          <a:noFill/>
        </p:spPr>
        <p:txBody>
          <a:bodyPr/>
          <a:lstStyle/>
          <a:p>
            <a:fld id="{2325CD86-3EDB-4506-AB0C-13669EF4BDC9}" type="slidenum">
              <a:rPr lang="en-US" smtClean="0"/>
              <a:pPr/>
              <a:t>39</a:t>
            </a:fld>
            <a:endParaRPr lang="en-US" smtClean="0"/>
          </a:p>
        </p:txBody>
      </p:sp>
      <p:grpSp>
        <p:nvGrpSpPr>
          <p:cNvPr id="2" name="Group 69"/>
          <p:cNvGrpSpPr>
            <a:grpSpLocks/>
          </p:cNvGrpSpPr>
          <p:nvPr/>
        </p:nvGrpSpPr>
        <p:grpSpPr bwMode="auto">
          <a:xfrm>
            <a:off x="304800" y="1219200"/>
            <a:ext cx="4254500" cy="2057400"/>
            <a:chOff x="622099" y="1752600"/>
            <a:chExt cx="4254703" cy="2057400"/>
          </a:xfrm>
        </p:grpSpPr>
        <p:grpSp>
          <p:nvGrpSpPr>
            <p:cNvPr id="3" name="Group 7"/>
            <p:cNvGrpSpPr>
              <a:grpSpLocks/>
            </p:cNvGrpSpPr>
            <p:nvPr/>
          </p:nvGrpSpPr>
          <p:grpSpPr bwMode="auto">
            <a:xfrm>
              <a:off x="622099" y="1752600"/>
              <a:ext cx="4254703" cy="2057400"/>
              <a:chOff x="5257800" y="858837"/>
              <a:chExt cx="3648075" cy="1828800"/>
            </a:xfrm>
          </p:grpSpPr>
          <p:sp>
            <p:nvSpPr>
              <p:cNvPr id="14368" name="Line 4"/>
              <p:cNvSpPr>
                <a:spLocks noChangeShapeType="1"/>
              </p:cNvSpPr>
              <p:nvPr/>
            </p:nvSpPr>
            <p:spPr bwMode="auto">
              <a:xfrm>
                <a:off x="5638800" y="1371600"/>
                <a:ext cx="2667000" cy="0"/>
              </a:xfrm>
              <a:prstGeom prst="line">
                <a:avLst/>
              </a:prstGeom>
              <a:noFill/>
              <a:ln w="57150">
                <a:solidFill>
                  <a:schemeClr val="tx1"/>
                </a:solidFill>
                <a:round/>
                <a:headEnd/>
                <a:tailEnd/>
              </a:ln>
            </p:spPr>
            <p:txBody>
              <a:bodyPr/>
              <a:lstStyle/>
              <a:p>
                <a:endParaRPr lang="en-US"/>
              </a:p>
            </p:txBody>
          </p:sp>
          <p:sp>
            <p:nvSpPr>
              <p:cNvPr id="14369" name="Line 5"/>
              <p:cNvSpPr>
                <a:spLocks noChangeShapeType="1"/>
              </p:cNvSpPr>
              <p:nvPr/>
            </p:nvSpPr>
            <p:spPr bwMode="auto">
              <a:xfrm>
                <a:off x="5638800" y="2154237"/>
                <a:ext cx="2667000" cy="0"/>
              </a:xfrm>
              <a:prstGeom prst="line">
                <a:avLst/>
              </a:prstGeom>
              <a:noFill/>
              <a:ln w="57150">
                <a:solidFill>
                  <a:schemeClr val="tx1"/>
                </a:solidFill>
                <a:round/>
                <a:headEnd/>
                <a:tailEnd/>
              </a:ln>
            </p:spPr>
            <p:txBody>
              <a:bodyPr/>
              <a:lstStyle/>
              <a:p>
                <a:endParaRPr lang="en-US"/>
              </a:p>
            </p:txBody>
          </p:sp>
          <p:sp>
            <p:nvSpPr>
              <p:cNvPr id="14370" name="Oval 6"/>
              <p:cNvSpPr>
                <a:spLocks noChangeArrowheads="1"/>
              </p:cNvSpPr>
              <p:nvPr/>
            </p:nvSpPr>
            <p:spPr bwMode="auto">
              <a:xfrm>
                <a:off x="6452743" y="1634692"/>
                <a:ext cx="76200" cy="762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4371" name="Line 7"/>
              <p:cNvSpPr>
                <a:spLocks noChangeShapeType="1"/>
              </p:cNvSpPr>
              <p:nvPr/>
            </p:nvSpPr>
            <p:spPr bwMode="auto">
              <a:xfrm flipV="1">
                <a:off x="6705600" y="858837"/>
                <a:ext cx="0" cy="533400"/>
              </a:xfrm>
              <a:prstGeom prst="line">
                <a:avLst/>
              </a:prstGeom>
              <a:noFill/>
              <a:ln w="38100">
                <a:solidFill>
                  <a:schemeClr val="tx1"/>
                </a:solidFill>
                <a:round/>
                <a:headEnd/>
                <a:tailEnd type="triangle" w="med" len="med"/>
              </a:ln>
            </p:spPr>
            <p:txBody>
              <a:bodyPr/>
              <a:lstStyle/>
              <a:p>
                <a:endParaRPr lang="en-US"/>
              </a:p>
            </p:txBody>
          </p:sp>
          <p:sp>
            <p:nvSpPr>
              <p:cNvPr id="14372" name="Line 8"/>
              <p:cNvSpPr>
                <a:spLocks noChangeShapeType="1"/>
              </p:cNvSpPr>
              <p:nvPr/>
            </p:nvSpPr>
            <p:spPr bwMode="auto">
              <a:xfrm>
                <a:off x="6705600" y="2154237"/>
                <a:ext cx="0" cy="533400"/>
              </a:xfrm>
              <a:prstGeom prst="line">
                <a:avLst/>
              </a:prstGeom>
              <a:noFill/>
              <a:ln w="38100">
                <a:solidFill>
                  <a:schemeClr val="tx1"/>
                </a:solidFill>
                <a:round/>
                <a:headEnd/>
                <a:tailEnd type="triangle" w="med" len="med"/>
              </a:ln>
            </p:spPr>
            <p:txBody>
              <a:bodyPr/>
              <a:lstStyle/>
              <a:p>
                <a:endParaRPr lang="en-US"/>
              </a:p>
            </p:txBody>
          </p:sp>
          <p:sp>
            <p:nvSpPr>
              <p:cNvPr id="14373" name="Text Box 9"/>
              <p:cNvSpPr txBox="1">
                <a:spLocks noChangeArrowheads="1"/>
              </p:cNvSpPr>
              <p:nvPr/>
            </p:nvSpPr>
            <p:spPr bwMode="auto">
              <a:xfrm>
                <a:off x="6842125" y="2266950"/>
                <a:ext cx="331788" cy="366712"/>
              </a:xfrm>
              <a:prstGeom prst="rect">
                <a:avLst/>
              </a:prstGeom>
              <a:noFill/>
              <a:ln w="9525">
                <a:noFill/>
                <a:miter lim="800000"/>
                <a:headEnd/>
                <a:tailEnd/>
              </a:ln>
            </p:spPr>
            <p:txBody>
              <a:bodyPr wrap="none">
                <a:spAutoFit/>
              </a:bodyPr>
              <a:lstStyle/>
              <a:p>
                <a:r>
                  <a:rPr lang="en-US" b="1"/>
                  <a:t>I</a:t>
                </a:r>
                <a:r>
                  <a:rPr lang="en-US" b="1" baseline="-25000"/>
                  <a:t>1</a:t>
                </a:r>
              </a:p>
            </p:txBody>
          </p:sp>
          <p:sp>
            <p:nvSpPr>
              <p:cNvPr id="14374" name="Text Box 10"/>
              <p:cNvSpPr txBox="1">
                <a:spLocks noChangeArrowheads="1"/>
              </p:cNvSpPr>
              <p:nvPr/>
            </p:nvSpPr>
            <p:spPr bwMode="auto">
              <a:xfrm>
                <a:off x="6858000" y="858837"/>
                <a:ext cx="331788" cy="366713"/>
              </a:xfrm>
              <a:prstGeom prst="rect">
                <a:avLst/>
              </a:prstGeom>
              <a:noFill/>
              <a:ln w="9525">
                <a:noFill/>
                <a:miter lim="800000"/>
                <a:headEnd/>
                <a:tailEnd/>
              </a:ln>
            </p:spPr>
            <p:txBody>
              <a:bodyPr wrap="none">
                <a:spAutoFit/>
              </a:bodyPr>
              <a:lstStyle/>
              <a:p>
                <a:r>
                  <a:rPr lang="en-US" b="1"/>
                  <a:t>I</a:t>
                </a:r>
                <a:r>
                  <a:rPr lang="en-US" b="1" baseline="-25000"/>
                  <a:t>2</a:t>
                </a:r>
              </a:p>
            </p:txBody>
          </p:sp>
          <p:sp>
            <p:nvSpPr>
              <p:cNvPr id="14375" name="Line 11"/>
              <p:cNvSpPr>
                <a:spLocks noChangeShapeType="1"/>
              </p:cNvSpPr>
              <p:nvPr/>
            </p:nvSpPr>
            <p:spPr bwMode="auto">
              <a:xfrm>
                <a:off x="6705600" y="1697037"/>
                <a:ext cx="0" cy="304800"/>
              </a:xfrm>
              <a:prstGeom prst="line">
                <a:avLst/>
              </a:prstGeom>
              <a:noFill/>
              <a:ln w="9525">
                <a:solidFill>
                  <a:schemeClr val="tx1"/>
                </a:solidFill>
                <a:round/>
                <a:headEnd/>
                <a:tailEnd type="triangle" w="med" len="med"/>
              </a:ln>
            </p:spPr>
            <p:txBody>
              <a:bodyPr/>
              <a:lstStyle/>
              <a:p>
                <a:endParaRPr lang="en-US"/>
              </a:p>
            </p:txBody>
          </p:sp>
          <p:sp>
            <p:nvSpPr>
              <p:cNvPr id="14376" name="Text Box 12"/>
              <p:cNvSpPr txBox="1">
                <a:spLocks noChangeArrowheads="1"/>
              </p:cNvSpPr>
              <p:nvPr/>
            </p:nvSpPr>
            <p:spPr bwMode="auto">
              <a:xfrm>
                <a:off x="6705600" y="1544637"/>
                <a:ext cx="377897" cy="223838"/>
              </a:xfrm>
              <a:prstGeom prst="rect">
                <a:avLst/>
              </a:prstGeom>
              <a:noFill/>
              <a:ln w="9525">
                <a:noFill/>
                <a:miter lim="800000"/>
                <a:headEnd/>
                <a:tailEnd/>
              </a:ln>
            </p:spPr>
            <p:txBody>
              <a:bodyPr wrap="none">
                <a:spAutoFit/>
              </a:bodyPr>
              <a:lstStyle/>
              <a:p>
                <a:r>
                  <a:rPr lang="en-US" sz="1400" b="1"/>
                  <a:t>q,v</a:t>
                </a:r>
                <a:r>
                  <a:rPr lang="en-US" sz="1400" b="1" baseline="-25000"/>
                  <a:t>h</a:t>
                </a:r>
              </a:p>
            </p:txBody>
          </p:sp>
          <p:sp>
            <p:nvSpPr>
              <p:cNvPr id="14377" name="Text Box 13"/>
              <p:cNvSpPr txBox="1">
                <a:spLocks noChangeArrowheads="1"/>
              </p:cNvSpPr>
              <p:nvPr/>
            </p:nvSpPr>
            <p:spPr bwMode="auto">
              <a:xfrm>
                <a:off x="5715000" y="1620837"/>
                <a:ext cx="611188" cy="304800"/>
              </a:xfrm>
              <a:prstGeom prst="rect">
                <a:avLst/>
              </a:prstGeom>
              <a:noFill/>
              <a:ln w="9525">
                <a:noFill/>
                <a:miter lim="800000"/>
                <a:headEnd/>
                <a:tailEnd/>
              </a:ln>
            </p:spPr>
            <p:txBody>
              <a:bodyPr wrap="none">
                <a:spAutoFit/>
              </a:bodyPr>
              <a:lstStyle/>
              <a:p>
                <a:r>
                  <a:rPr lang="en-US" sz="1400" b="1"/>
                  <a:t>-q, v</a:t>
                </a:r>
                <a:r>
                  <a:rPr lang="en-US" sz="1400" b="1" baseline="-25000"/>
                  <a:t>e</a:t>
                </a:r>
              </a:p>
            </p:txBody>
          </p:sp>
          <p:sp>
            <p:nvSpPr>
              <p:cNvPr id="14378" name="Line 17"/>
              <p:cNvSpPr>
                <a:spLocks noChangeShapeType="1"/>
              </p:cNvSpPr>
              <p:nvPr/>
            </p:nvSpPr>
            <p:spPr bwMode="auto">
              <a:xfrm flipV="1">
                <a:off x="6248400" y="1468437"/>
                <a:ext cx="0" cy="304800"/>
              </a:xfrm>
              <a:prstGeom prst="line">
                <a:avLst/>
              </a:prstGeom>
              <a:noFill/>
              <a:ln w="9525">
                <a:solidFill>
                  <a:schemeClr val="tx1"/>
                </a:solidFill>
                <a:round/>
                <a:headEnd/>
                <a:tailEnd type="triangle" w="med" len="med"/>
              </a:ln>
            </p:spPr>
            <p:txBody>
              <a:bodyPr/>
              <a:lstStyle/>
              <a:p>
                <a:endParaRPr lang="en-US"/>
              </a:p>
            </p:txBody>
          </p:sp>
          <p:sp>
            <p:nvSpPr>
              <p:cNvPr id="14379" name="Oval 18"/>
              <p:cNvSpPr>
                <a:spLocks noChangeArrowheads="1"/>
              </p:cNvSpPr>
              <p:nvPr/>
            </p:nvSpPr>
            <p:spPr bwMode="auto">
              <a:xfrm>
                <a:off x="6341237" y="1634692"/>
                <a:ext cx="76200" cy="76200"/>
              </a:xfrm>
              <a:prstGeom prst="ellipse">
                <a:avLst/>
              </a:prstGeom>
              <a:solidFill>
                <a:srgbClr val="FF0000"/>
              </a:solidFill>
              <a:ln w="9525">
                <a:solidFill>
                  <a:schemeClr val="tx1"/>
                </a:solidFill>
                <a:round/>
                <a:headEnd/>
                <a:tailEnd/>
              </a:ln>
            </p:spPr>
            <p:txBody>
              <a:bodyPr wrap="none" anchor="ctr"/>
              <a:lstStyle/>
              <a:p>
                <a:endParaRPr lang="en-US"/>
              </a:p>
            </p:txBody>
          </p:sp>
          <p:sp>
            <p:nvSpPr>
              <p:cNvPr id="14380" name="Text Box 25"/>
              <p:cNvSpPr txBox="1">
                <a:spLocks noChangeArrowheads="1"/>
              </p:cNvSpPr>
              <p:nvPr/>
            </p:nvSpPr>
            <p:spPr bwMode="auto">
              <a:xfrm>
                <a:off x="8382000" y="1239837"/>
                <a:ext cx="523875" cy="304800"/>
              </a:xfrm>
              <a:prstGeom prst="rect">
                <a:avLst/>
              </a:prstGeom>
              <a:noFill/>
              <a:ln w="9525">
                <a:noFill/>
                <a:miter lim="800000"/>
                <a:headEnd/>
                <a:tailEnd/>
              </a:ln>
            </p:spPr>
            <p:txBody>
              <a:bodyPr wrap="none">
                <a:spAutoFit/>
              </a:bodyPr>
              <a:lstStyle/>
              <a:p>
                <a:r>
                  <a:rPr lang="en-US" sz="1400"/>
                  <a:t>Z=D</a:t>
                </a:r>
              </a:p>
            </p:txBody>
          </p:sp>
          <p:sp>
            <p:nvSpPr>
              <p:cNvPr id="14381" name="Text Box 26"/>
              <p:cNvSpPr txBox="1">
                <a:spLocks noChangeArrowheads="1"/>
              </p:cNvSpPr>
              <p:nvPr/>
            </p:nvSpPr>
            <p:spPr bwMode="auto">
              <a:xfrm>
                <a:off x="8382000" y="2001837"/>
                <a:ext cx="493713" cy="304800"/>
              </a:xfrm>
              <a:prstGeom prst="rect">
                <a:avLst/>
              </a:prstGeom>
              <a:noFill/>
              <a:ln w="9525">
                <a:noFill/>
                <a:miter lim="800000"/>
                <a:headEnd/>
                <a:tailEnd/>
              </a:ln>
            </p:spPr>
            <p:txBody>
              <a:bodyPr wrap="none">
                <a:spAutoFit/>
              </a:bodyPr>
              <a:lstStyle/>
              <a:p>
                <a:r>
                  <a:rPr lang="en-US" sz="1400"/>
                  <a:t>Z=0</a:t>
                </a:r>
              </a:p>
            </p:txBody>
          </p:sp>
          <p:sp>
            <p:nvSpPr>
              <p:cNvPr id="14384" name="Line 33"/>
              <p:cNvSpPr>
                <a:spLocks noChangeShapeType="1"/>
              </p:cNvSpPr>
              <p:nvPr/>
            </p:nvSpPr>
            <p:spPr bwMode="auto">
              <a:xfrm>
                <a:off x="5257800" y="1392237"/>
                <a:ext cx="0" cy="762000"/>
              </a:xfrm>
              <a:prstGeom prst="line">
                <a:avLst/>
              </a:prstGeom>
              <a:noFill/>
              <a:ln w="9525">
                <a:solidFill>
                  <a:schemeClr val="tx1"/>
                </a:solidFill>
                <a:round/>
                <a:headEnd/>
                <a:tailEnd type="triangle" w="med" len="med"/>
              </a:ln>
            </p:spPr>
            <p:txBody>
              <a:bodyPr/>
              <a:lstStyle/>
              <a:p>
                <a:endParaRPr lang="en-US"/>
              </a:p>
            </p:txBody>
          </p:sp>
          <p:sp>
            <p:nvSpPr>
              <p:cNvPr id="14385" name="Text Box 34"/>
              <p:cNvSpPr txBox="1">
                <a:spLocks noChangeArrowheads="1"/>
              </p:cNvSpPr>
              <p:nvPr/>
            </p:nvSpPr>
            <p:spPr bwMode="auto">
              <a:xfrm>
                <a:off x="5257800" y="1544637"/>
                <a:ext cx="336550" cy="366713"/>
              </a:xfrm>
              <a:prstGeom prst="rect">
                <a:avLst/>
              </a:prstGeom>
              <a:noFill/>
              <a:ln w="9525">
                <a:noFill/>
                <a:miter lim="800000"/>
                <a:headEnd/>
                <a:tailEnd/>
              </a:ln>
            </p:spPr>
            <p:txBody>
              <a:bodyPr wrap="none">
                <a:spAutoFit/>
              </a:bodyPr>
              <a:lstStyle/>
              <a:p>
                <a:r>
                  <a:rPr lang="en-US"/>
                  <a:t>E</a:t>
                </a:r>
              </a:p>
            </p:txBody>
          </p:sp>
        </p:grpSp>
        <p:sp>
          <p:nvSpPr>
            <p:cNvPr id="14358" name="Oval 18"/>
            <p:cNvSpPr>
              <a:spLocks noChangeArrowheads="1"/>
            </p:cNvSpPr>
            <p:nvPr/>
          </p:nvSpPr>
          <p:spPr bwMode="auto">
            <a:xfrm>
              <a:off x="1879996" y="2775320"/>
              <a:ext cx="88871" cy="85725"/>
            </a:xfrm>
            <a:prstGeom prst="ellipse">
              <a:avLst/>
            </a:prstGeom>
            <a:solidFill>
              <a:srgbClr val="FF0000"/>
            </a:solidFill>
            <a:ln w="9525">
              <a:solidFill>
                <a:schemeClr val="tx1"/>
              </a:solidFill>
              <a:round/>
              <a:headEnd/>
              <a:tailEnd/>
            </a:ln>
          </p:spPr>
          <p:txBody>
            <a:bodyPr wrap="none" anchor="ctr"/>
            <a:lstStyle/>
            <a:p>
              <a:endParaRPr lang="en-US"/>
            </a:p>
          </p:txBody>
        </p:sp>
        <p:sp>
          <p:nvSpPr>
            <p:cNvPr id="14359" name="Oval 18"/>
            <p:cNvSpPr>
              <a:spLocks noChangeArrowheads="1"/>
            </p:cNvSpPr>
            <p:nvPr/>
          </p:nvSpPr>
          <p:spPr bwMode="auto">
            <a:xfrm>
              <a:off x="1885696" y="2882611"/>
              <a:ext cx="88871" cy="85725"/>
            </a:xfrm>
            <a:prstGeom prst="ellipse">
              <a:avLst/>
            </a:prstGeom>
            <a:solidFill>
              <a:srgbClr val="FF0000"/>
            </a:solidFill>
            <a:ln w="9525">
              <a:solidFill>
                <a:schemeClr val="tx1"/>
              </a:solidFill>
              <a:round/>
              <a:headEnd/>
              <a:tailEnd/>
            </a:ln>
          </p:spPr>
          <p:txBody>
            <a:bodyPr wrap="none" anchor="ctr"/>
            <a:lstStyle/>
            <a:p>
              <a:endParaRPr lang="en-US"/>
            </a:p>
          </p:txBody>
        </p:sp>
        <p:sp>
          <p:nvSpPr>
            <p:cNvPr id="14360" name="Oval 18"/>
            <p:cNvSpPr>
              <a:spLocks noChangeArrowheads="1"/>
            </p:cNvSpPr>
            <p:nvPr/>
          </p:nvSpPr>
          <p:spPr bwMode="auto">
            <a:xfrm>
              <a:off x="1885696" y="3024702"/>
              <a:ext cx="88871" cy="85725"/>
            </a:xfrm>
            <a:prstGeom prst="ellipse">
              <a:avLst/>
            </a:prstGeom>
            <a:solidFill>
              <a:srgbClr val="FF0000"/>
            </a:solidFill>
            <a:ln w="9525">
              <a:solidFill>
                <a:schemeClr val="tx1"/>
              </a:solidFill>
              <a:round/>
              <a:headEnd/>
              <a:tailEnd/>
            </a:ln>
          </p:spPr>
          <p:txBody>
            <a:bodyPr wrap="none" anchor="ctr"/>
            <a:lstStyle/>
            <a:p>
              <a:endParaRPr lang="en-US"/>
            </a:p>
          </p:txBody>
        </p:sp>
        <p:sp>
          <p:nvSpPr>
            <p:cNvPr id="14361" name="Oval 18"/>
            <p:cNvSpPr>
              <a:spLocks noChangeArrowheads="1"/>
            </p:cNvSpPr>
            <p:nvPr/>
          </p:nvSpPr>
          <p:spPr bwMode="auto">
            <a:xfrm>
              <a:off x="1885696" y="2500745"/>
              <a:ext cx="88871" cy="85725"/>
            </a:xfrm>
            <a:prstGeom prst="ellipse">
              <a:avLst/>
            </a:prstGeom>
            <a:solidFill>
              <a:srgbClr val="FF0000"/>
            </a:solidFill>
            <a:ln w="9525">
              <a:solidFill>
                <a:schemeClr val="tx1"/>
              </a:solidFill>
              <a:round/>
              <a:headEnd/>
              <a:tailEnd/>
            </a:ln>
          </p:spPr>
          <p:txBody>
            <a:bodyPr wrap="none" anchor="ctr"/>
            <a:lstStyle/>
            <a:p>
              <a:endParaRPr lang="en-US"/>
            </a:p>
          </p:txBody>
        </p:sp>
        <p:sp>
          <p:nvSpPr>
            <p:cNvPr id="14362" name="Oval 18"/>
            <p:cNvSpPr>
              <a:spLocks noChangeArrowheads="1"/>
            </p:cNvSpPr>
            <p:nvPr/>
          </p:nvSpPr>
          <p:spPr bwMode="auto">
            <a:xfrm>
              <a:off x="1885696" y="2376055"/>
              <a:ext cx="88871" cy="85725"/>
            </a:xfrm>
            <a:prstGeom prst="ellipse">
              <a:avLst/>
            </a:prstGeom>
            <a:solidFill>
              <a:srgbClr val="FF0000"/>
            </a:solidFill>
            <a:ln w="9525">
              <a:solidFill>
                <a:schemeClr val="tx1"/>
              </a:solidFill>
              <a:round/>
              <a:headEnd/>
              <a:tailEnd/>
            </a:ln>
          </p:spPr>
          <p:txBody>
            <a:bodyPr wrap="none" anchor="ctr"/>
            <a:lstStyle/>
            <a:p>
              <a:endParaRPr lang="en-US"/>
            </a:p>
          </p:txBody>
        </p:sp>
        <p:sp>
          <p:nvSpPr>
            <p:cNvPr id="14363" name="Oval 6"/>
            <p:cNvSpPr>
              <a:spLocks noChangeArrowheads="1"/>
            </p:cNvSpPr>
            <p:nvPr/>
          </p:nvSpPr>
          <p:spPr bwMode="auto">
            <a:xfrm>
              <a:off x="2015744" y="2789093"/>
              <a:ext cx="88871" cy="85725"/>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4364" name="Oval 6"/>
            <p:cNvSpPr>
              <a:spLocks noChangeArrowheads="1"/>
            </p:cNvSpPr>
            <p:nvPr/>
          </p:nvSpPr>
          <p:spPr bwMode="auto">
            <a:xfrm>
              <a:off x="2015744" y="2913784"/>
              <a:ext cx="88871" cy="85725"/>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4365" name="Oval 6"/>
            <p:cNvSpPr>
              <a:spLocks noChangeArrowheads="1"/>
            </p:cNvSpPr>
            <p:nvPr/>
          </p:nvSpPr>
          <p:spPr bwMode="auto">
            <a:xfrm>
              <a:off x="2015744" y="3038475"/>
              <a:ext cx="88871" cy="85725"/>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4366" name="Oval 6"/>
            <p:cNvSpPr>
              <a:spLocks noChangeArrowheads="1"/>
            </p:cNvSpPr>
            <p:nvPr/>
          </p:nvSpPr>
          <p:spPr bwMode="auto">
            <a:xfrm>
              <a:off x="2015744" y="2477366"/>
              <a:ext cx="88871" cy="85725"/>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4367" name="Oval 6"/>
            <p:cNvSpPr>
              <a:spLocks noChangeArrowheads="1"/>
            </p:cNvSpPr>
            <p:nvPr/>
          </p:nvSpPr>
          <p:spPr bwMode="auto">
            <a:xfrm>
              <a:off x="2015744" y="2370074"/>
              <a:ext cx="88871" cy="85725"/>
            </a:xfrm>
            <a:prstGeom prst="ellipse">
              <a:avLst/>
            </a:prstGeom>
            <a:solidFill>
              <a:schemeClr val="accent1"/>
            </a:solidFill>
            <a:ln w="9525">
              <a:solidFill>
                <a:schemeClr val="tx1"/>
              </a:solidFill>
              <a:round/>
              <a:headEnd/>
              <a:tailEnd/>
            </a:ln>
          </p:spPr>
          <p:txBody>
            <a:bodyPr wrap="none" anchor="ctr"/>
            <a:lstStyle/>
            <a:p>
              <a:endParaRPr lang="en-US"/>
            </a:p>
          </p:txBody>
        </p:sp>
      </p:grpSp>
      <p:grpSp>
        <p:nvGrpSpPr>
          <p:cNvPr id="4" name="Group 53"/>
          <p:cNvGrpSpPr>
            <a:grpSpLocks/>
          </p:cNvGrpSpPr>
          <p:nvPr/>
        </p:nvGrpSpPr>
        <p:grpSpPr bwMode="auto">
          <a:xfrm>
            <a:off x="74613" y="4191000"/>
            <a:ext cx="3278187" cy="1905000"/>
            <a:chOff x="2438400" y="4191000"/>
            <a:chExt cx="3277395" cy="1905000"/>
          </a:xfrm>
        </p:grpSpPr>
        <p:sp>
          <p:nvSpPr>
            <p:cNvPr id="14351" name="Line 19"/>
            <p:cNvSpPr>
              <a:spLocks noChangeShapeType="1"/>
            </p:cNvSpPr>
            <p:nvPr/>
          </p:nvSpPr>
          <p:spPr bwMode="auto">
            <a:xfrm>
              <a:off x="3011774" y="4191000"/>
              <a:ext cx="0" cy="1420085"/>
            </a:xfrm>
            <a:prstGeom prst="line">
              <a:avLst/>
            </a:prstGeom>
            <a:noFill/>
            <a:ln w="25400">
              <a:solidFill>
                <a:schemeClr val="tx1"/>
              </a:solidFill>
              <a:round/>
              <a:headEnd type="triangle" w="med" len="med"/>
              <a:tailEnd/>
            </a:ln>
          </p:spPr>
          <p:txBody>
            <a:bodyPr/>
            <a:lstStyle/>
            <a:p>
              <a:endParaRPr lang="en-US"/>
            </a:p>
          </p:txBody>
        </p:sp>
        <p:sp>
          <p:nvSpPr>
            <p:cNvPr id="14352" name="Rectangle 23"/>
            <p:cNvSpPr>
              <a:spLocks noChangeArrowheads="1"/>
            </p:cNvSpPr>
            <p:nvPr/>
          </p:nvSpPr>
          <p:spPr bwMode="auto">
            <a:xfrm>
              <a:off x="2438400" y="4409475"/>
              <a:ext cx="657778" cy="485338"/>
            </a:xfrm>
            <a:prstGeom prst="rect">
              <a:avLst/>
            </a:prstGeom>
            <a:noFill/>
            <a:ln w="9525">
              <a:noFill/>
              <a:miter lim="800000"/>
              <a:headEnd/>
              <a:tailEnd/>
            </a:ln>
          </p:spPr>
          <p:txBody>
            <a:bodyPr wrap="none">
              <a:spAutoFit/>
            </a:bodyPr>
            <a:lstStyle/>
            <a:p>
              <a:r>
                <a:rPr lang="en-US" sz="1600" b="1"/>
                <a:t>I</a:t>
              </a:r>
              <a:r>
                <a:rPr lang="en-US" sz="1600" b="1" baseline="-25000"/>
                <a:t>1</a:t>
              </a:r>
              <a:r>
                <a:rPr lang="en-US" sz="1600" b="1"/>
                <a:t>(t)</a:t>
              </a:r>
              <a:endParaRPr lang="en-US" sz="1600" b="1" baseline="-25000"/>
            </a:p>
          </p:txBody>
        </p:sp>
        <p:sp>
          <p:nvSpPr>
            <p:cNvPr id="14353" name="Rectangle 24"/>
            <p:cNvSpPr>
              <a:spLocks noChangeArrowheads="1"/>
            </p:cNvSpPr>
            <p:nvPr/>
          </p:nvSpPr>
          <p:spPr bwMode="auto">
            <a:xfrm>
              <a:off x="3877456" y="5681977"/>
              <a:ext cx="1139405" cy="414023"/>
            </a:xfrm>
            <a:prstGeom prst="rect">
              <a:avLst/>
            </a:prstGeom>
            <a:noFill/>
            <a:ln w="9525">
              <a:noFill/>
              <a:miter lim="800000"/>
              <a:headEnd/>
              <a:tailEnd/>
            </a:ln>
          </p:spPr>
          <p:txBody>
            <a:bodyPr wrap="none">
              <a:spAutoFit/>
            </a:bodyPr>
            <a:lstStyle/>
            <a:p>
              <a:r>
                <a:rPr lang="en-US" sz="1600" b="1"/>
                <a:t>T=2-3ns</a:t>
              </a:r>
              <a:endParaRPr lang="en-US" sz="1600" b="1" baseline="-25000"/>
            </a:p>
          </p:txBody>
        </p:sp>
        <p:sp>
          <p:nvSpPr>
            <p:cNvPr id="49" name="Isosceles Triangle 48"/>
            <p:cNvSpPr/>
            <p:nvPr/>
          </p:nvSpPr>
          <p:spPr>
            <a:xfrm>
              <a:off x="3016110" y="4495800"/>
              <a:ext cx="1250648" cy="1143000"/>
            </a:xfrm>
            <a:prstGeom prst="triangle">
              <a:avLst>
                <a:gd name="adj" fmla="val 0"/>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0" name="Isosceles Triangle 49"/>
            <p:cNvSpPr/>
            <p:nvPr/>
          </p:nvSpPr>
          <p:spPr>
            <a:xfrm>
              <a:off x="3016110" y="4648200"/>
              <a:ext cx="1371269" cy="990600"/>
            </a:xfrm>
            <a:prstGeom prst="triangle">
              <a:avLst>
                <a:gd name="adj" fmla="val 0"/>
              </a:avLst>
            </a:prstGeom>
            <a:noFill/>
            <a:ln w="317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52" name="Straight Connector 51"/>
            <p:cNvCxnSpPr>
              <a:stCxn id="50" idx="2"/>
            </p:cNvCxnSpPr>
            <p:nvPr/>
          </p:nvCxnSpPr>
          <p:spPr>
            <a:xfrm rot="16200000" flipH="1">
              <a:off x="4364365" y="4288958"/>
              <a:ext cx="3175" cy="2699685"/>
            </a:xfrm>
            <a:prstGeom prst="line">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4343" name="Line 19"/>
          <p:cNvSpPr>
            <a:spLocks noChangeShapeType="1"/>
          </p:cNvSpPr>
          <p:nvPr/>
        </p:nvSpPr>
        <p:spPr bwMode="auto">
          <a:xfrm>
            <a:off x="5983288" y="4294188"/>
            <a:ext cx="0" cy="1420812"/>
          </a:xfrm>
          <a:prstGeom prst="line">
            <a:avLst/>
          </a:prstGeom>
          <a:noFill/>
          <a:ln w="25400">
            <a:solidFill>
              <a:schemeClr val="tx1"/>
            </a:solidFill>
            <a:round/>
            <a:headEnd type="triangle" w="med" len="med"/>
            <a:tailEnd/>
          </a:ln>
        </p:spPr>
        <p:txBody>
          <a:bodyPr/>
          <a:lstStyle/>
          <a:p>
            <a:endParaRPr lang="en-US"/>
          </a:p>
        </p:txBody>
      </p:sp>
      <p:sp>
        <p:nvSpPr>
          <p:cNvPr id="14344" name="Rectangle 23"/>
          <p:cNvSpPr>
            <a:spLocks noChangeArrowheads="1"/>
          </p:cNvSpPr>
          <p:nvPr/>
        </p:nvSpPr>
        <p:spPr bwMode="auto">
          <a:xfrm>
            <a:off x="5410200" y="4486275"/>
            <a:ext cx="657225" cy="484188"/>
          </a:xfrm>
          <a:prstGeom prst="rect">
            <a:avLst/>
          </a:prstGeom>
          <a:noFill/>
          <a:ln w="9525">
            <a:noFill/>
            <a:miter lim="800000"/>
            <a:headEnd/>
            <a:tailEnd/>
          </a:ln>
        </p:spPr>
        <p:txBody>
          <a:bodyPr wrap="none">
            <a:spAutoFit/>
          </a:bodyPr>
          <a:lstStyle/>
          <a:p>
            <a:r>
              <a:rPr lang="en-US" sz="1600" b="1"/>
              <a:t>I</a:t>
            </a:r>
            <a:r>
              <a:rPr lang="en-US" sz="1600" b="1" baseline="-25000"/>
              <a:t>1</a:t>
            </a:r>
            <a:r>
              <a:rPr lang="en-US" sz="1600" b="1"/>
              <a:t>(t)</a:t>
            </a:r>
            <a:endParaRPr lang="en-US" sz="1600" b="1" baseline="-25000"/>
          </a:p>
        </p:txBody>
      </p:sp>
      <p:sp>
        <p:nvSpPr>
          <p:cNvPr id="14345" name="Rectangle 24"/>
          <p:cNvSpPr>
            <a:spLocks noChangeArrowheads="1"/>
          </p:cNvSpPr>
          <p:nvPr/>
        </p:nvSpPr>
        <p:spPr bwMode="auto">
          <a:xfrm>
            <a:off x="6848475" y="5757863"/>
            <a:ext cx="1139825" cy="414337"/>
          </a:xfrm>
          <a:prstGeom prst="rect">
            <a:avLst/>
          </a:prstGeom>
          <a:noFill/>
          <a:ln w="9525">
            <a:noFill/>
            <a:miter lim="800000"/>
            <a:headEnd/>
            <a:tailEnd/>
          </a:ln>
        </p:spPr>
        <p:txBody>
          <a:bodyPr wrap="none">
            <a:spAutoFit/>
          </a:bodyPr>
          <a:lstStyle/>
          <a:p>
            <a:r>
              <a:rPr lang="en-US" sz="1600" b="1"/>
              <a:t>T=2-3ns</a:t>
            </a:r>
            <a:endParaRPr lang="en-US" sz="1600" b="1" baseline="-25000"/>
          </a:p>
        </p:txBody>
      </p:sp>
      <p:cxnSp>
        <p:nvCxnSpPr>
          <p:cNvPr id="61" name="Straight Connector 60"/>
          <p:cNvCxnSpPr/>
          <p:nvPr/>
        </p:nvCxnSpPr>
        <p:spPr>
          <a:xfrm rot="16200000" flipH="1">
            <a:off x="7336631" y="4364832"/>
            <a:ext cx="3175" cy="2700338"/>
          </a:xfrm>
          <a:prstGeom prst="line">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347" name="TextBox 7"/>
          <p:cNvSpPr txBox="1">
            <a:spLocks noChangeArrowheads="1"/>
          </p:cNvSpPr>
          <p:nvPr/>
        </p:nvSpPr>
        <p:spPr bwMode="auto">
          <a:xfrm>
            <a:off x="2057400" y="4038600"/>
            <a:ext cx="3048000" cy="1077913"/>
          </a:xfrm>
          <a:prstGeom prst="rect">
            <a:avLst/>
          </a:prstGeom>
          <a:noFill/>
          <a:ln w="9525">
            <a:noFill/>
            <a:miter lim="800000"/>
            <a:headEnd/>
            <a:tailEnd/>
          </a:ln>
        </p:spPr>
        <p:txBody>
          <a:bodyPr>
            <a:spAutoFit/>
          </a:bodyPr>
          <a:lstStyle/>
          <a:p>
            <a:r>
              <a:rPr lang="en-US" sz="1600" b="1">
                <a:solidFill>
                  <a:srgbClr val="008000"/>
                </a:solidFill>
              </a:rPr>
              <a:t>However, charges are trapped along the track, only about 50% of </a:t>
            </a:r>
            <a:r>
              <a:rPr lang="en-US" sz="1600" b="1" i="1">
                <a:solidFill>
                  <a:srgbClr val="008000"/>
                </a:solidFill>
              </a:rPr>
              <a:t>produced </a:t>
            </a:r>
            <a:r>
              <a:rPr lang="en-US" sz="1600" b="1">
                <a:solidFill>
                  <a:srgbClr val="008000"/>
                </a:solidFill>
              </a:rPr>
              <a:t>primary charge is </a:t>
            </a:r>
            <a:r>
              <a:rPr lang="en-US" sz="1600" b="1" i="1">
                <a:solidFill>
                  <a:srgbClr val="008000"/>
                </a:solidFill>
              </a:rPr>
              <a:t>induced</a:t>
            </a:r>
            <a:r>
              <a:rPr lang="en-US" sz="1600" b="1">
                <a:solidFill>
                  <a:srgbClr val="008000"/>
                </a:solidFill>
              </a:rPr>
              <a:t> </a:t>
            </a:r>
            <a:r>
              <a:rPr lang="en-US" sz="1600" b="1">
                <a:solidFill>
                  <a:srgbClr val="008000"/>
                </a:solidFill>
                <a:sym typeface="Wingdings" pitchFamily="2" charset="2"/>
              </a:rPr>
              <a:t></a:t>
            </a:r>
            <a:endParaRPr lang="en-US" sz="1600" b="1">
              <a:solidFill>
                <a:srgbClr val="008000"/>
              </a:solidFill>
            </a:endParaRPr>
          </a:p>
        </p:txBody>
      </p:sp>
      <p:sp>
        <p:nvSpPr>
          <p:cNvPr id="64" name="Arc 63"/>
          <p:cNvSpPr/>
          <p:nvPr/>
        </p:nvSpPr>
        <p:spPr>
          <a:xfrm rot="10800000">
            <a:off x="5988050" y="3709988"/>
            <a:ext cx="2743200" cy="1981200"/>
          </a:xfrm>
          <a:prstGeom prst="arc">
            <a:avLst>
              <a:gd name="adj1" fmla="val 16214473"/>
              <a:gd name="adj2" fmla="val 0"/>
            </a:avLst>
          </a:prstGeom>
          <a:ln w="317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65" name="Arc 64"/>
          <p:cNvSpPr/>
          <p:nvPr/>
        </p:nvSpPr>
        <p:spPr>
          <a:xfrm rot="10800000">
            <a:off x="5973763" y="4191000"/>
            <a:ext cx="3627437" cy="1495425"/>
          </a:xfrm>
          <a:prstGeom prst="arc">
            <a:avLst>
              <a:gd name="adj1" fmla="val 16214473"/>
              <a:gd name="adj2" fmla="val 0"/>
            </a:avLst>
          </a:prstGeom>
          <a:ln w="31750">
            <a:solidFill>
              <a:srgbClr val="00206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pic>
        <p:nvPicPr>
          <p:cNvPr id="14350" name="Picture 6"/>
          <p:cNvPicPr>
            <a:picLocks noChangeAspect="1" noChangeArrowheads="1"/>
          </p:cNvPicPr>
          <p:nvPr/>
        </p:nvPicPr>
        <p:blipFill>
          <a:blip r:embed="rId2" cstate="print"/>
          <a:srcRect/>
          <a:stretch>
            <a:fillRect/>
          </a:stretch>
        </p:blipFill>
        <p:spPr bwMode="auto">
          <a:xfrm>
            <a:off x="4648200" y="990600"/>
            <a:ext cx="4114800" cy="2662238"/>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15"/>
          <p:cNvSpPr>
            <a:spLocks noChangeArrowheads="1"/>
          </p:cNvSpPr>
          <p:nvPr/>
        </p:nvSpPr>
        <p:spPr bwMode="auto">
          <a:xfrm>
            <a:off x="457200" y="152400"/>
            <a:ext cx="7772400" cy="381000"/>
          </a:xfrm>
          <a:prstGeom prst="rect">
            <a:avLst/>
          </a:prstGeom>
          <a:noFill/>
          <a:ln w="9525">
            <a:noFill/>
            <a:miter lim="800000"/>
            <a:headEnd/>
            <a:tailEnd/>
          </a:ln>
        </p:spPr>
        <p:txBody>
          <a:bodyPr anchor="ctr"/>
          <a:lstStyle/>
          <a:p>
            <a:pPr algn="ctr"/>
            <a:r>
              <a:rPr lang="en-US" sz="2800" b="1">
                <a:solidFill>
                  <a:srgbClr val="FF0000"/>
                </a:solidFill>
              </a:rPr>
              <a:t>Wire Chamber Signals</a:t>
            </a:r>
          </a:p>
        </p:txBody>
      </p:sp>
      <p:pic>
        <p:nvPicPr>
          <p:cNvPr id="65539" name="Picture 18" descr="fig2_24"/>
          <p:cNvPicPr>
            <a:picLocks noChangeAspect="1" noChangeArrowheads="1"/>
          </p:cNvPicPr>
          <p:nvPr/>
        </p:nvPicPr>
        <p:blipFill>
          <a:blip r:embed="rId2" cstate="print"/>
          <a:srcRect/>
          <a:stretch>
            <a:fillRect/>
          </a:stretch>
        </p:blipFill>
        <p:spPr bwMode="auto">
          <a:xfrm>
            <a:off x="2971800" y="3962400"/>
            <a:ext cx="5791200" cy="1981200"/>
          </a:xfrm>
          <a:prstGeom prst="rect">
            <a:avLst/>
          </a:prstGeom>
          <a:noFill/>
          <a:ln w="9525">
            <a:noFill/>
            <a:miter lim="800000"/>
            <a:headEnd/>
            <a:tailEnd/>
          </a:ln>
        </p:spPr>
      </p:pic>
      <p:sp>
        <p:nvSpPr>
          <p:cNvPr id="65540" name="Text Box 19"/>
          <p:cNvSpPr txBox="1">
            <a:spLocks noChangeArrowheads="1"/>
          </p:cNvSpPr>
          <p:nvPr/>
        </p:nvSpPr>
        <p:spPr bwMode="auto">
          <a:xfrm>
            <a:off x="685800" y="2057400"/>
            <a:ext cx="7467600" cy="1323975"/>
          </a:xfrm>
          <a:prstGeom prst="rect">
            <a:avLst/>
          </a:prstGeom>
          <a:noFill/>
          <a:ln w="9525">
            <a:noFill/>
            <a:miter lim="800000"/>
            <a:headEnd/>
            <a:tailEnd/>
          </a:ln>
        </p:spPr>
        <p:txBody>
          <a:bodyPr>
            <a:spAutoFit/>
          </a:bodyPr>
          <a:lstStyle/>
          <a:p>
            <a:r>
              <a:rPr lang="en-US" sz="1600" b="1">
                <a:solidFill>
                  <a:srgbClr val="008000"/>
                </a:solidFill>
              </a:rPr>
              <a:t>Electric field close to a thin wire</a:t>
            </a:r>
            <a:r>
              <a:rPr lang="en-US" sz="1600" b="1">
                <a:solidFill>
                  <a:srgbClr val="008000"/>
                </a:solidFill>
                <a:cs typeface="Arial" charset="0"/>
              </a:rPr>
              <a:t> (100-300kV/cm). E.g. V</a:t>
            </a:r>
            <a:r>
              <a:rPr lang="en-US" sz="1600" b="1" baseline="-25000">
                <a:solidFill>
                  <a:srgbClr val="008000"/>
                </a:solidFill>
                <a:cs typeface="Arial" charset="0"/>
              </a:rPr>
              <a:t>0</a:t>
            </a:r>
            <a:r>
              <a:rPr lang="en-US" sz="1600" b="1">
                <a:solidFill>
                  <a:srgbClr val="008000"/>
                </a:solidFill>
                <a:cs typeface="Arial" charset="0"/>
              </a:rPr>
              <a:t>=1000V, a=10</a:t>
            </a:r>
            <a:r>
              <a:rPr lang="en-US" sz="1600" b="1">
                <a:solidFill>
                  <a:srgbClr val="008000"/>
                </a:solidFill>
                <a:cs typeface="Arial" charset="0"/>
                <a:sym typeface="Symbol" pitchFamily="18" charset="2"/>
              </a:rPr>
              <a:t></a:t>
            </a:r>
            <a:r>
              <a:rPr lang="en-US" sz="1600" b="1">
                <a:solidFill>
                  <a:srgbClr val="008000"/>
                </a:solidFill>
                <a:cs typeface="Arial" charset="0"/>
              </a:rPr>
              <a:t>m, b=10mm, E(a)=150kV/cm </a:t>
            </a:r>
          </a:p>
          <a:p>
            <a:endParaRPr lang="en-US" sz="1600" b="1">
              <a:solidFill>
                <a:srgbClr val="009900"/>
              </a:solidFill>
              <a:cs typeface="Arial" charset="0"/>
            </a:endParaRPr>
          </a:p>
          <a:p>
            <a:r>
              <a:rPr lang="en-US" sz="1600" b="1">
                <a:solidFill>
                  <a:srgbClr val="002060"/>
                </a:solidFill>
                <a:cs typeface="Arial" charset="0"/>
              </a:rPr>
              <a:t>Electric field is sufficient to accelerate electrons to energies which are sufficient to produce secondary ionization </a:t>
            </a:r>
            <a:r>
              <a:rPr lang="en-US" sz="1600" b="1">
                <a:solidFill>
                  <a:srgbClr val="002060"/>
                </a:solidFill>
                <a:cs typeface="Arial" charset="0"/>
                <a:sym typeface="Wingdings" pitchFamily="2" charset="2"/>
              </a:rPr>
              <a:t> electron avalanche  signal.</a:t>
            </a:r>
            <a:endParaRPr lang="en-US" sz="1600" b="1">
              <a:solidFill>
                <a:srgbClr val="002060"/>
              </a:solidFill>
              <a:cs typeface="Arial" charset="0"/>
            </a:endParaRPr>
          </a:p>
        </p:txBody>
      </p:sp>
      <p:pic>
        <p:nvPicPr>
          <p:cNvPr id="65541" name="Picture 22"/>
          <p:cNvPicPr>
            <a:picLocks noChangeAspect="1" noChangeArrowheads="1"/>
          </p:cNvPicPr>
          <p:nvPr/>
        </p:nvPicPr>
        <p:blipFill>
          <a:blip r:embed="rId3" cstate="print"/>
          <a:srcRect/>
          <a:stretch>
            <a:fillRect/>
          </a:stretch>
        </p:blipFill>
        <p:spPr bwMode="auto">
          <a:xfrm>
            <a:off x="1981200" y="1219200"/>
            <a:ext cx="4267200" cy="801688"/>
          </a:xfrm>
          <a:prstGeom prst="rect">
            <a:avLst/>
          </a:prstGeom>
          <a:noFill/>
          <a:ln w="9525">
            <a:noFill/>
            <a:miter lim="800000"/>
            <a:headEnd/>
            <a:tailEnd/>
          </a:ln>
        </p:spPr>
      </p:pic>
      <p:sp>
        <p:nvSpPr>
          <p:cNvPr id="65542" name="Rectangle 23"/>
          <p:cNvSpPr>
            <a:spLocks noChangeArrowheads="1"/>
          </p:cNvSpPr>
          <p:nvPr/>
        </p:nvSpPr>
        <p:spPr bwMode="auto">
          <a:xfrm>
            <a:off x="762000" y="838200"/>
            <a:ext cx="7315200" cy="338138"/>
          </a:xfrm>
          <a:prstGeom prst="rect">
            <a:avLst/>
          </a:prstGeom>
          <a:noFill/>
          <a:ln w="9525">
            <a:noFill/>
            <a:miter lim="800000"/>
            <a:headEnd/>
            <a:tailEnd/>
          </a:ln>
        </p:spPr>
        <p:txBody>
          <a:bodyPr>
            <a:spAutoFit/>
          </a:bodyPr>
          <a:lstStyle/>
          <a:p>
            <a:r>
              <a:rPr lang="en-US" sz="1600" b="1">
                <a:solidFill>
                  <a:srgbClr val="002060"/>
                </a:solidFill>
              </a:rPr>
              <a:t>Wire with radius (10-25</a:t>
            </a:r>
            <a:r>
              <a:rPr lang="en-US" sz="1600" b="1">
                <a:solidFill>
                  <a:srgbClr val="002060"/>
                </a:solidFill>
                <a:sym typeface="Symbol" pitchFamily="18" charset="2"/>
              </a:rPr>
              <a:t></a:t>
            </a:r>
            <a:r>
              <a:rPr lang="en-US" sz="1600" b="1">
                <a:solidFill>
                  <a:srgbClr val="002060"/>
                </a:solidFill>
              </a:rPr>
              <a:t>m) in a tube of radius b (1-3cm):</a:t>
            </a:r>
          </a:p>
        </p:txBody>
      </p:sp>
      <p:sp>
        <p:nvSpPr>
          <p:cNvPr id="10248" name="Footer Placeholder 9"/>
          <p:cNvSpPr>
            <a:spLocks noGrp="1"/>
          </p:cNvSpPr>
          <p:nvPr>
            <p:ph type="ftr" sz="quarter" idx="11"/>
          </p:nvPr>
        </p:nvSpPr>
        <p:spPr/>
        <p:txBody>
          <a:bodyPr/>
          <a:lstStyle/>
          <a:p>
            <a:pPr>
              <a:defRPr/>
            </a:pPr>
            <a:r>
              <a:rPr lang="en-US" smtClean="0">
                <a:latin typeface="Arial" charset="0"/>
              </a:rPr>
              <a:t>W. Riegler/CERN</a:t>
            </a:r>
          </a:p>
        </p:txBody>
      </p:sp>
      <p:sp>
        <p:nvSpPr>
          <p:cNvPr id="10249" name="Slide Number Placeholder 8"/>
          <p:cNvSpPr>
            <a:spLocks noGrp="1"/>
          </p:cNvSpPr>
          <p:nvPr>
            <p:ph type="sldNum" sz="quarter" idx="12"/>
          </p:nvPr>
        </p:nvSpPr>
        <p:spPr/>
        <p:txBody>
          <a:bodyPr/>
          <a:lstStyle/>
          <a:p>
            <a:pPr>
              <a:defRPr/>
            </a:pPr>
            <a:fld id="{FF289435-7A10-4D46-8934-D7A89A30CF48}" type="slidenum">
              <a:rPr lang="en-US" smtClean="0">
                <a:latin typeface="Arial" charset="0"/>
              </a:rPr>
              <a:pPr>
                <a:defRPr/>
              </a:pPr>
              <a:t>4</a:t>
            </a:fld>
            <a:endParaRPr lang="en-US" smtClean="0">
              <a:latin typeface="Arial" charset="0"/>
            </a:endParaRPr>
          </a:p>
        </p:txBody>
      </p:sp>
      <p:sp>
        <p:nvSpPr>
          <p:cNvPr id="14" name="Oval 13"/>
          <p:cNvSpPr/>
          <p:nvPr/>
        </p:nvSpPr>
        <p:spPr>
          <a:xfrm>
            <a:off x="381000" y="3962400"/>
            <a:ext cx="2057400" cy="1981200"/>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en-US" dirty="0"/>
              <a:t>b</a:t>
            </a:r>
          </a:p>
        </p:txBody>
      </p:sp>
      <p:sp>
        <p:nvSpPr>
          <p:cNvPr id="16" name="Oval 15"/>
          <p:cNvSpPr/>
          <p:nvPr/>
        </p:nvSpPr>
        <p:spPr>
          <a:xfrm>
            <a:off x="1333500" y="4876800"/>
            <a:ext cx="152400" cy="152400"/>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en-US"/>
          </a:p>
        </p:txBody>
      </p:sp>
      <p:cxnSp>
        <p:nvCxnSpPr>
          <p:cNvPr id="26" name="Straight Arrow Connector 25"/>
          <p:cNvCxnSpPr>
            <a:stCxn id="16" idx="7"/>
            <a:endCxn id="14" idx="7"/>
          </p:cNvCxnSpPr>
          <p:nvPr/>
        </p:nvCxnSpPr>
        <p:spPr>
          <a:xfrm rot="5400000" flipH="1" flipV="1">
            <a:off x="1477169" y="4239419"/>
            <a:ext cx="646112" cy="6731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5548" name="TextBox 26"/>
          <p:cNvSpPr txBox="1">
            <a:spLocks noChangeArrowheads="1"/>
          </p:cNvSpPr>
          <p:nvPr/>
        </p:nvSpPr>
        <p:spPr bwMode="auto">
          <a:xfrm>
            <a:off x="1752600" y="4572000"/>
            <a:ext cx="325438" cy="369888"/>
          </a:xfrm>
          <a:prstGeom prst="rect">
            <a:avLst/>
          </a:prstGeom>
          <a:noFill/>
          <a:ln w="9525">
            <a:noFill/>
            <a:miter lim="800000"/>
            <a:headEnd/>
            <a:tailEnd/>
          </a:ln>
        </p:spPr>
        <p:txBody>
          <a:bodyPr wrap="none">
            <a:spAutoFit/>
          </a:bodyPr>
          <a:lstStyle/>
          <a:p>
            <a:r>
              <a:rPr lang="en-US" b="1">
                <a:solidFill>
                  <a:srgbClr val="00B050"/>
                </a:solidFill>
              </a:rPr>
              <a:t>b</a:t>
            </a:r>
          </a:p>
        </p:txBody>
      </p:sp>
      <p:sp>
        <p:nvSpPr>
          <p:cNvPr id="65549" name="TextBox 27"/>
          <p:cNvSpPr txBox="1">
            <a:spLocks noChangeArrowheads="1"/>
          </p:cNvSpPr>
          <p:nvPr/>
        </p:nvSpPr>
        <p:spPr bwMode="auto">
          <a:xfrm>
            <a:off x="1066800" y="4876800"/>
            <a:ext cx="312738" cy="369888"/>
          </a:xfrm>
          <a:prstGeom prst="rect">
            <a:avLst/>
          </a:prstGeom>
          <a:noFill/>
          <a:ln w="9525">
            <a:noFill/>
            <a:miter lim="800000"/>
            <a:headEnd/>
            <a:tailEnd/>
          </a:ln>
        </p:spPr>
        <p:txBody>
          <a:bodyPr wrap="none">
            <a:spAutoFit/>
          </a:bodyPr>
          <a:lstStyle/>
          <a:p>
            <a:r>
              <a:rPr lang="en-US" b="1">
                <a:solidFill>
                  <a:srgbClr val="00B050"/>
                </a:solidFill>
              </a:rPr>
              <a:t>a</a:t>
            </a:r>
          </a:p>
        </p:txBody>
      </p:sp>
      <p:sp>
        <p:nvSpPr>
          <p:cNvPr id="65550" name="TextBox 28"/>
          <p:cNvSpPr txBox="1">
            <a:spLocks noChangeArrowheads="1"/>
          </p:cNvSpPr>
          <p:nvPr/>
        </p:nvSpPr>
        <p:spPr bwMode="auto">
          <a:xfrm>
            <a:off x="3048000" y="4876800"/>
            <a:ext cx="682625" cy="369888"/>
          </a:xfrm>
          <a:prstGeom prst="rect">
            <a:avLst/>
          </a:prstGeom>
          <a:noFill/>
          <a:ln w="9525">
            <a:noFill/>
            <a:miter lim="800000"/>
            <a:headEnd/>
            <a:tailEnd/>
          </a:ln>
        </p:spPr>
        <p:txBody>
          <a:bodyPr wrap="none">
            <a:spAutoFit/>
          </a:bodyPr>
          <a:lstStyle/>
          <a:p>
            <a:r>
              <a:rPr lang="en-US" b="1">
                <a:solidFill>
                  <a:srgbClr val="008000"/>
                </a:solidFill>
              </a:rPr>
              <a:t>Wire</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4"/>
          <p:cNvSpPr txBox="1">
            <a:spLocks noChangeArrowheads="1"/>
          </p:cNvSpPr>
          <p:nvPr/>
        </p:nvSpPr>
        <p:spPr bwMode="auto">
          <a:xfrm>
            <a:off x="2895600" y="304800"/>
            <a:ext cx="3048000" cy="523875"/>
          </a:xfrm>
          <a:prstGeom prst="rect">
            <a:avLst/>
          </a:prstGeom>
          <a:noFill/>
          <a:ln w="9525">
            <a:noFill/>
            <a:miter lim="800000"/>
            <a:headEnd/>
            <a:tailEnd/>
          </a:ln>
        </p:spPr>
        <p:txBody>
          <a:bodyPr>
            <a:spAutoFit/>
          </a:bodyPr>
          <a:lstStyle/>
          <a:p>
            <a:r>
              <a:rPr lang="en-US" sz="2800" b="1">
                <a:solidFill>
                  <a:srgbClr val="FF0000"/>
                </a:solidFill>
              </a:rPr>
              <a:t>Silicon Detector</a:t>
            </a:r>
          </a:p>
        </p:txBody>
      </p:sp>
      <p:sp>
        <p:nvSpPr>
          <p:cNvPr id="15363" name="Footer Placeholder 10"/>
          <p:cNvSpPr>
            <a:spLocks noGrp="1"/>
          </p:cNvSpPr>
          <p:nvPr>
            <p:ph type="ftr" sz="quarter" idx="11"/>
          </p:nvPr>
        </p:nvSpPr>
        <p:spPr>
          <a:noFill/>
        </p:spPr>
        <p:txBody>
          <a:bodyPr/>
          <a:lstStyle/>
          <a:p>
            <a:r>
              <a:rPr lang="en-US" smtClean="0"/>
              <a:t>W. Riegler/CERN</a:t>
            </a:r>
          </a:p>
        </p:txBody>
      </p:sp>
      <p:sp>
        <p:nvSpPr>
          <p:cNvPr id="15364" name="Slide Number Placeholder 9"/>
          <p:cNvSpPr>
            <a:spLocks noGrp="1"/>
          </p:cNvSpPr>
          <p:nvPr>
            <p:ph type="sldNum" sz="quarter" idx="12"/>
          </p:nvPr>
        </p:nvSpPr>
        <p:spPr>
          <a:noFill/>
        </p:spPr>
        <p:txBody>
          <a:bodyPr/>
          <a:lstStyle/>
          <a:p>
            <a:fld id="{3F9A0773-4679-490D-A43F-500601EB4DD0}" type="slidenum">
              <a:rPr lang="en-US" smtClean="0"/>
              <a:pPr/>
              <a:t>40</a:t>
            </a:fld>
            <a:endParaRPr lang="en-US" smtClean="0"/>
          </a:p>
        </p:txBody>
      </p:sp>
      <p:sp>
        <p:nvSpPr>
          <p:cNvPr id="12" name="Rectangle 11"/>
          <p:cNvSpPr/>
          <p:nvPr/>
        </p:nvSpPr>
        <p:spPr>
          <a:xfrm>
            <a:off x="457200" y="1752600"/>
            <a:ext cx="4953000" cy="3478213"/>
          </a:xfrm>
          <a:prstGeom prst="rect">
            <a:avLst/>
          </a:prstGeom>
        </p:spPr>
        <p:txBody>
          <a:bodyPr>
            <a:spAutoFit/>
          </a:bodyPr>
          <a:lstStyle/>
          <a:p>
            <a:pPr>
              <a:defRPr/>
            </a:pPr>
            <a:r>
              <a:rPr lang="en-US" sz="1600" b="1" dirty="0">
                <a:solidFill>
                  <a:srgbClr val="002060"/>
                </a:solidFill>
                <a:latin typeface="Arial" charset="0"/>
              </a:rPr>
              <a:t>Velocity:</a:t>
            </a:r>
          </a:p>
          <a:p>
            <a:pPr>
              <a:defRPr/>
            </a:pPr>
            <a:r>
              <a:rPr lang="el-GR" sz="1600" b="1" dirty="0">
                <a:solidFill>
                  <a:srgbClr val="009900"/>
                </a:solidFill>
                <a:latin typeface="Arial" charset="0"/>
              </a:rPr>
              <a:t>μ</a:t>
            </a:r>
            <a:r>
              <a:rPr lang="en-US" sz="1600" b="1" baseline="-25000" dirty="0">
                <a:solidFill>
                  <a:srgbClr val="009900"/>
                </a:solidFill>
                <a:latin typeface="Arial" charset="0"/>
              </a:rPr>
              <a:t>e</a:t>
            </a:r>
            <a:r>
              <a:rPr lang="en-US" sz="1600" b="1" dirty="0">
                <a:solidFill>
                  <a:srgbClr val="009900"/>
                </a:solidFill>
                <a:latin typeface="Arial" charset="0"/>
              </a:rPr>
              <a:t>=1450 cm</a:t>
            </a:r>
            <a:r>
              <a:rPr lang="en-US" sz="1600" b="1" baseline="30000" dirty="0">
                <a:solidFill>
                  <a:srgbClr val="009900"/>
                </a:solidFill>
                <a:latin typeface="Arial" charset="0"/>
              </a:rPr>
              <a:t>2</a:t>
            </a:r>
            <a:r>
              <a:rPr lang="en-US" sz="1600" b="1" dirty="0">
                <a:solidFill>
                  <a:srgbClr val="009900"/>
                </a:solidFill>
                <a:latin typeface="Arial" charset="0"/>
              </a:rPr>
              <a:t>/Vs,  </a:t>
            </a:r>
            <a:r>
              <a:rPr lang="el-GR" sz="1600" b="1" dirty="0">
                <a:solidFill>
                  <a:srgbClr val="009900"/>
                </a:solidFill>
                <a:latin typeface="Arial" charset="0"/>
              </a:rPr>
              <a:t>μ</a:t>
            </a:r>
            <a:r>
              <a:rPr lang="en-US" sz="1600" b="1" baseline="-25000" dirty="0">
                <a:solidFill>
                  <a:srgbClr val="009900"/>
                </a:solidFill>
                <a:latin typeface="Arial" charset="0"/>
              </a:rPr>
              <a:t>h</a:t>
            </a:r>
            <a:r>
              <a:rPr lang="en-US" sz="1600" b="1" dirty="0">
                <a:solidFill>
                  <a:srgbClr val="009900"/>
                </a:solidFill>
                <a:latin typeface="Arial" charset="0"/>
              </a:rPr>
              <a:t>=505 cm</a:t>
            </a:r>
            <a:r>
              <a:rPr lang="en-US" sz="1600" b="1" baseline="30000" dirty="0">
                <a:solidFill>
                  <a:srgbClr val="009900"/>
                </a:solidFill>
                <a:latin typeface="Arial" charset="0"/>
              </a:rPr>
              <a:t>2</a:t>
            </a:r>
            <a:r>
              <a:rPr lang="en-US" sz="1600" b="1" dirty="0">
                <a:solidFill>
                  <a:srgbClr val="009900"/>
                </a:solidFill>
                <a:latin typeface="Arial" charset="0"/>
              </a:rPr>
              <a:t>/Vs, </a:t>
            </a:r>
            <a:r>
              <a:rPr lang="en-US" sz="1600" b="1" dirty="0">
                <a:solidFill>
                  <a:srgbClr val="009900"/>
                </a:solidFill>
                <a:latin typeface="Arial" charset="0"/>
                <a:sym typeface="Wingdings" pitchFamily="2" charset="2"/>
              </a:rPr>
              <a:t>3.63eV per e-h pair. </a:t>
            </a:r>
            <a:r>
              <a:rPr lang="en-US" sz="1600" b="1" dirty="0">
                <a:solidFill>
                  <a:srgbClr val="009900"/>
                </a:solidFill>
                <a:latin typeface="Arial" charset="0"/>
              </a:rPr>
              <a:t> </a:t>
            </a:r>
          </a:p>
          <a:p>
            <a:pPr>
              <a:defRPr/>
            </a:pPr>
            <a:r>
              <a:rPr lang="en-US" sz="1600" b="1" dirty="0" smtClean="0">
                <a:solidFill>
                  <a:srgbClr val="002060"/>
                </a:solidFill>
                <a:latin typeface="Arial" charset="0"/>
                <a:sym typeface="Wingdings" pitchFamily="2" charset="2"/>
              </a:rPr>
              <a:t>~33000 </a:t>
            </a:r>
            <a:r>
              <a:rPr lang="en-US" sz="1600" b="1" dirty="0">
                <a:solidFill>
                  <a:srgbClr val="002060"/>
                </a:solidFill>
                <a:latin typeface="Arial" charset="0"/>
                <a:sym typeface="Wingdings" pitchFamily="2" charset="2"/>
              </a:rPr>
              <a:t>e/h pairs in </a:t>
            </a:r>
            <a:r>
              <a:rPr lang="en-US" sz="1600" b="1" dirty="0" smtClean="0">
                <a:solidFill>
                  <a:srgbClr val="002060"/>
                </a:solidFill>
                <a:latin typeface="Arial" charset="0"/>
                <a:sym typeface="Wingdings" pitchFamily="2" charset="2"/>
              </a:rPr>
              <a:t>300</a:t>
            </a:r>
            <a:r>
              <a:rPr lang="el-GR" sz="1600" b="1" dirty="0">
                <a:solidFill>
                  <a:srgbClr val="002060"/>
                </a:solidFill>
                <a:latin typeface="Arial" charset="0"/>
              </a:rPr>
              <a:t>μ</a:t>
            </a:r>
            <a:r>
              <a:rPr lang="en-US" sz="1600" b="1" dirty="0">
                <a:solidFill>
                  <a:srgbClr val="002060"/>
                </a:solidFill>
                <a:latin typeface="Arial" charset="0"/>
                <a:sym typeface="Wingdings" pitchFamily="2" charset="2"/>
              </a:rPr>
              <a:t>m of silicon.</a:t>
            </a:r>
          </a:p>
          <a:p>
            <a:pPr>
              <a:defRPr/>
            </a:pPr>
            <a:endParaRPr lang="de-DE" sz="1600" b="1" dirty="0">
              <a:solidFill>
                <a:schemeClr val="accent2"/>
              </a:solidFill>
              <a:latin typeface="Arial" charset="0"/>
            </a:endParaRPr>
          </a:p>
          <a:p>
            <a:pPr>
              <a:defRPr/>
            </a:pPr>
            <a:r>
              <a:rPr lang="de-DE" sz="1600" b="1" dirty="0">
                <a:solidFill>
                  <a:srgbClr val="002060"/>
                </a:solidFill>
                <a:latin typeface="Arial" charset="0"/>
              </a:rPr>
              <a:t>However: Free charge carriers in Si:</a:t>
            </a:r>
          </a:p>
          <a:p>
            <a:pPr>
              <a:defRPr/>
            </a:pPr>
            <a:r>
              <a:rPr lang="de-DE" sz="1600" b="1" dirty="0">
                <a:solidFill>
                  <a:srgbClr val="009900"/>
                </a:solidFill>
                <a:latin typeface="Arial" charset="0"/>
              </a:rPr>
              <a:t>T=300 K:  </a:t>
            </a:r>
            <a:r>
              <a:rPr lang="de-DE" sz="1600" b="1" dirty="0" err="1">
                <a:solidFill>
                  <a:srgbClr val="009900"/>
                </a:solidFill>
                <a:latin typeface="Arial" charset="0"/>
              </a:rPr>
              <a:t>e,h</a:t>
            </a:r>
            <a:r>
              <a:rPr lang="de-DE" sz="1600" b="1" dirty="0">
                <a:solidFill>
                  <a:srgbClr val="009900"/>
                </a:solidFill>
                <a:latin typeface="Arial" charset="0"/>
              </a:rPr>
              <a:t> = 1.45 x 10</a:t>
            </a:r>
            <a:r>
              <a:rPr lang="de-DE" sz="1600" b="1" baseline="30000" dirty="0">
                <a:solidFill>
                  <a:srgbClr val="009900"/>
                </a:solidFill>
                <a:latin typeface="Arial" charset="0"/>
              </a:rPr>
              <a:t>10</a:t>
            </a:r>
            <a:r>
              <a:rPr lang="de-DE" sz="1600" b="1" dirty="0">
                <a:solidFill>
                  <a:srgbClr val="009900"/>
                </a:solidFill>
                <a:latin typeface="Arial" charset="0"/>
              </a:rPr>
              <a:t> / cm</a:t>
            </a:r>
            <a:r>
              <a:rPr lang="de-DE" sz="1600" b="1" baseline="30000" dirty="0">
                <a:solidFill>
                  <a:srgbClr val="009900"/>
                </a:solidFill>
                <a:latin typeface="Arial" charset="0"/>
              </a:rPr>
              <a:t>3</a:t>
            </a:r>
            <a:r>
              <a:rPr lang="de-DE" sz="1600" b="1" dirty="0">
                <a:solidFill>
                  <a:srgbClr val="009900"/>
                </a:solidFill>
                <a:latin typeface="Arial" charset="0"/>
              </a:rPr>
              <a:t> but </a:t>
            </a:r>
            <a:r>
              <a:rPr lang="de-DE" sz="1600" b="1" dirty="0" err="1">
                <a:solidFill>
                  <a:srgbClr val="009900"/>
                </a:solidFill>
                <a:latin typeface="Arial" charset="0"/>
              </a:rPr>
              <a:t>only</a:t>
            </a:r>
            <a:r>
              <a:rPr lang="de-DE" sz="1600" b="1" dirty="0">
                <a:solidFill>
                  <a:srgbClr val="009900"/>
                </a:solidFill>
                <a:latin typeface="Arial" charset="0"/>
              </a:rPr>
              <a:t> 33000 e/h </a:t>
            </a:r>
            <a:r>
              <a:rPr lang="de-DE" sz="1600" b="1" dirty="0" err="1">
                <a:solidFill>
                  <a:srgbClr val="009900"/>
                </a:solidFill>
                <a:latin typeface="Arial" charset="0"/>
              </a:rPr>
              <a:t>pairs</a:t>
            </a:r>
            <a:r>
              <a:rPr lang="de-DE" sz="1600" b="1" dirty="0">
                <a:solidFill>
                  <a:srgbClr val="009900"/>
                </a:solidFill>
                <a:latin typeface="Arial" charset="0"/>
              </a:rPr>
              <a:t> in 300</a:t>
            </a:r>
            <a:r>
              <a:rPr lang="de-DE" sz="1600" b="1" dirty="0">
                <a:solidFill>
                  <a:srgbClr val="009900"/>
                </a:solidFill>
                <a:latin typeface="Arial" charset="0"/>
                <a:sym typeface="Symbol" pitchFamily="18" charset="2"/>
              </a:rPr>
              <a:t></a:t>
            </a:r>
            <a:r>
              <a:rPr lang="de-DE" sz="1600" b="1" dirty="0">
                <a:solidFill>
                  <a:srgbClr val="009900"/>
                </a:solidFill>
                <a:latin typeface="Arial" charset="0"/>
              </a:rPr>
              <a:t>m produced by a high energy particle.</a:t>
            </a:r>
          </a:p>
          <a:p>
            <a:pPr>
              <a:defRPr/>
            </a:pPr>
            <a:endParaRPr lang="de-DE" sz="1600" b="1" dirty="0">
              <a:solidFill>
                <a:srgbClr val="009900"/>
              </a:solidFill>
              <a:latin typeface="Arial" charset="0"/>
            </a:endParaRPr>
          </a:p>
          <a:p>
            <a:pPr>
              <a:defRPr/>
            </a:pPr>
            <a:r>
              <a:rPr lang="de-DE" sz="1600" b="1" dirty="0" err="1">
                <a:solidFill>
                  <a:srgbClr val="002060"/>
                </a:solidFill>
                <a:latin typeface="Arial" charset="0"/>
              </a:rPr>
              <a:t>Why</a:t>
            </a:r>
            <a:r>
              <a:rPr lang="de-DE" sz="1600" b="1" dirty="0">
                <a:solidFill>
                  <a:srgbClr val="002060"/>
                </a:solidFill>
                <a:latin typeface="Arial" charset="0"/>
              </a:rPr>
              <a:t> </a:t>
            </a:r>
            <a:r>
              <a:rPr lang="de-DE" sz="1600" b="1" dirty="0" err="1">
                <a:solidFill>
                  <a:srgbClr val="002060"/>
                </a:solidFill>
                <a:latin typeface="Arial" charset="0"/>
              </a:rPr>
              <a:t>can</a:t>
            </a:r>
            <a:r>
              <a:rPr lang="de-DE" sz="1600" b="1" dirty="0">
                <a:solidFill>
                  <a:srgbClr val="002060"/>
                </a:solidFill>
                <a:latin typeface="Arial" charset="0"/>
              </a:rPr>
              <a:t> we use Si as a solid state </a:t>
            </a:r>
            <a:r>
              <a:rPr lang="de-DE" sz="1600" b="1" dirty="0" err="1">
                <a:solidFill>
                  <a:srgbClr val="002060"/>
                </a:solidFill>
                <a:latin typeface="Arial" charset="0"/>
              </a:rPr>
              <a:t>detector</a:t>
            </a:r>
            <a:r>
              <a:rPr lang="de-DE" sz="1600" b="1" dirty="0">
                <a:solidFill>
                  <a:srgbClr val="002060"/>
                </a:solidFill>
                <a:latin typeface="Arial" charset="0"/>
              </a:rPr>
              <a:t> ???  </a:t>
            </a:r>
          </a:p>
          <a:p>
            <a:pPr>
              <a:defRPr/>
            </a:pPr>
            <a:endParaRPr lang="en-US" sz="1600" b="1" dirty="0">
              <a:solidFill>
                <a:schemeClr val="accent6"/>
              </a:solidFill>
              <a:latin typeface="Arial" charset="0"/>
              <a:sym typeface="Wingdings" pitchFamily="2" charset="2"/>
            </a:endParaRPr>
          </a:p>
          <a:p>
            <a:pPr>
              <a:defRPr/>
            </a:pPr>
            <a:endParaRPr lang="en-US" sz="1400" b="1" dirty="0">
              <a:solidFill>
                <a:schemeClr val="accent6"/>
              </a:solidFill>
              <a:latin typeface="Arial" charset="0"/>
              <a:sym typeface="Wingdings" pitchFamily="2" charset="2"/>
            </a:endParaRPr>
          </a:p>
          <a:p>
            <a:pPr>
              <a:defRPr/>
            </a:pPr>
            <a:endParaRPr lang="en-US" sz="1400" b="1" dirty="0">
              <a:solidFill>
                <a:schemeClr val="accent6"/>
              </a:solidFill>
              <a:latin typeface="Arial" charset="0"/>
              <a:sym typeface="Wingdings" pitchFamily="2" charset="2"/>
            </a:endParaRPr>
          </a:p>
        </p:txBody>
      </p:sp>
      <p:pic>
        <p:nvPicPr>
          <p:cNvPr id="15366" name="Picture 1"/>
          <p:cNvPicPr>
            <a:picLocks noChangeAspect="1" noChangeArrowheads="1"/>
          </p:cNvPicPr>
          <p:nvPr/>
        </p:nvPicPr>
        <p:blipFill>
          <a:blip r:embed="rId2" cstate="print"/>
          <a:srcRect/>
          <a:stretch>
            <a:fillRect/>
          </a:stretch>
        </p:blipFill>
        <p:spPr bwMode="auto">
          <a:xfrm>
            <a:off x="5867400" y="1828800"/>
            <a:ext cx="2981325" cy="2371725"/>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cstate="print"/>
          <a:srcRect/>
          <a:stretch>
            <a:fillRect/>
          </a:stretch>
        </p:blipFill>
        <p:spPr bwMode="auto">
          <a:xfrm>
            <a:off x="457200" y="609600"/>
            <a:ext cx="1854200" cy="1828800"/>
          </a:xfrm>
          <a:prstGeom prst="rect">
            <a:avLst/>
          </a:prstGeom>
          <a:noFill/>
          <a:ln w="28575">
            <a:noFill/>
            <a:miter lim="800000"/>
            <a:headEnd/>
            <a:tailEnd/>
          </a:ln>
        </p:spPr>
      </p:pic>
      <p:pic>
        <p:nvPicPr>
          <p:cNvPr id="16387" name="Picture 3"/>
          <p:cNvPicPr>
            <a:picLocks noChangeAspect="1" noChangeArrowheads="1"/>
          </p:cNvPicPr>
          <p:nvPr/>
        </p:nvPicPr>
        <p:blipFill>
          <a:blip r:embed="rId3" cstate="print"/>
          <a:srcRect/>
          <a:stretch>
            <a:fillRect/>
          </a:stretch>
        </p:blipFill>
        <p:spPr bwMode="auto">
          <a:xfrm>
            <a:off x="385763" y="2700338"/>
            <a:ext cx="2097087" cy="1684337"/>
          </a:xfrm>
          <a:prstGeom prst="rect">
            <a:avLst/>
          </a:prstGeom>
          <a:noFill/>
          <a:ln w="28575">
            <a:noFill/>
            <a:miter lim="800000"/>
            <a:headEnd/>
            <a:tailEnd/>
          </a:ln>
        </p:spPr>
      </p:pic>
      <p:pic>
        <p:nvPicPr>
          <p:cNvPr id="16388" name="Picture 4"/>
          <p:cNvPicPr>
            <a:picLocks noChangeAspect="1" noChangeArrowheads="1"/>
          </p:cNvPicPr>
          <p:nvPr/>
        </p:nvPicPr>
        <p:blipFill>
          <a:blip r:embed="rId4" cstate="print"/>
          <a:srcRect/>
          <a:stretch>
            <a:fillRect/>
          </a:stretch>
        </p:blipFill>
        <p:spPr bwMode="auto">
          <a:xfrm>
            <a:off x="385763" y="4452938"/>
            <a:ext cx="2117725" cy="1855787"/>
          </a:xfrm>
          <a:prstGeom prst="rect">
            <a:avLst/>
          </a:prstGeom>
          <a:noFill/>
          <a:ln w="28575">
            <a:noFill/>
            <a:miter lim="800000"/>
            <a:headEnd/>
            <a:tailEnd/>
          </a:ln>
        </p:spPr>
      </p:pic>
      <p:sp>
        <p:nvSpPr>
          <p:cNvPr id="16389" name="Text Box 8"/>
          <p:cNvSpPr txBox="1">
            <a:spLocks noChangeArrowheads="1"/>
          </p:cNvSpPr>
          <p:nvPr/>
        </p:nvSpPr>
        <p:spPr bwMode="auto">
          <a:xfrm>
            <a:off x="842963" y="2395538"/>
            <a:ext cx="1066800" cy="336550"/>
          </a:xfrm>
          <a:prstGeom prst="rect">
            <a:avLst/>
          </a:prstGeom>
          <a:noFill/>
          <a:ln w="9525">
            <a:noFill/>
            <a:miter lim="800000"/>
            <a:headEnd/>
            <a:tailEnd/>
          </a:ln>
        </p:spPr>
        <p:txBody>
          <a:bodyPr>
            <a:spAutoFit/>
          </a:bodyPr>
          <a:lstStyle/>
          <a:p>
            <a:r>
              <a:rPr lang="en-US" sz="1600" b="1">
                <a:solidFill>
                  <a:schemeClr val="accent2"/>
                </a:solidFill>
              </a:rPr>
              <a:t>doping</a:t>
            </a:r>
          </a:p>
        </p:txBody>
      </p:sp>
      <p:grpSp>
        <p:nvGrpSpPr>
          <p:cNvPr id="2" name="Group 11"/>
          <p:cNvGrpSpPr>
            <a:grpSpLocks/>
          </p:cNvGrpSpPr>
          <p:nvPr/>
        </p:nvGrpSpPr>
        <p:grpSpPr bwMode="auto">
          <a:xfrm>
            <a:off x="5867400" y="914400"/>
            <a:ext cx="3276600" cy="5638800"/>
            <a:chOff x="319" y="188"/>
            <a:chExt cx="2405" cy="4073"/>
          </a:xfrm>
        </p:grpSpPr>
        <p:pic>
          <p:nvPicPr>
            <p:cNvPr id="16395" name="Picture 12"/>
            <p:cNvPicPr>
              <a:picLocks noChangeAspect="1" noChangeArrowheads="1"/>
            </p:cNvPicPr>
            <p:nvPr/>
          </p:nvPicPr>
          <p:blipFill>
            <a:blip r:embed="rId5" cstate="print"/>
            <a:srcRect/>
            <a:stretch>
              <a:fillRect/>
            </a:stretch>
          </p:blipFill>
          <p:spPr bwMode="auto">
            <a:xfrm>
              <a:off x="319" y="188"/>
              <a:ext cx="2405" cy="4073"/>
            </a:xfrm>
            <a:prstGeom prst="rect">
              <a:avLst/>
            </a:prstGeom>
            <a:noFill/>
            <a:ln w="9525" algn="ctr">
              <a:noFill/>
              <a:miter lim="800000"/>
              <a:headEnd/>
              <a:tailEnd/>
            </a:ln>
          </p:spPr>
        </p:pic>
        <p:sp>
          <p:nvSpPr>
            <p:cNvPr id="16396" name="Text Box 13"/>
            <p:cNvSpPr txBox="1">
              <a:spLocks noChangeArrowheads="1"/>
            </p:cNvSpPr>
            <p:nvPr/>
          </p:nvSpPr>
          <p:spPr bwMode="auto">
            <a:xfrm>
              <a:off x="977" y="302"/>
              <a:ext cx="229" cy="286"/>
            </a:xfrm>
            <a:prstGeom prst="rect">
              <a:avLst/>
            </a:prstGeom>
            <a:noFill/>
            <a:ln w="9525" algn="ctr">
              <a:noFill/>
              <a:miter lim="800000"/>
              <a:headEnd/>
              <a:tailEnd/>
            </a:ln>
          </p:spPr>
          <p:txBody>
            <a:bodyPr wrap="none">
              <a:spAutoFit/>
            </a:bodyPr>
            <a:lstStyle/>
            <a:p>
              <a:r>
                <a:rPr lang="en-GB" sz="2000">
                  <a:latin typeface="Times New Roman" pitchFamily="18" charset="0"/>
                </a:rPr>
                <a:t>p</a:t>
              </a:r>
            </a:p>
          </p:txBody>
        </p:sp>
        <p:sp>
          <p:nvSpPr>
            <p:cNvPr id="16397" name="Text Box 14"/>
            <p:cNvSpPr txBox="1">
              <a:spLocks noChangeArrowheads="1"/>
            </p:cNvSpPr>
            <p:nvPr/>
          </p:nvSpPr>
          <p:spPr bwMode="auto">
            <a:xfrm>
              <a:off x="1941" y="287"/>
              <a:ext cx="228" cy="286"/>
            </a:xfrm>
            <a:prstGeom prst="rect">
              <a:avLst/>
            </a:prstGeom>
            <a:noFill/>
            <a:ln w="9525" algn="ctr">
              <a:noFill/>
              <a:miter lim="800000"/>
              <a:headEnd/>
              <a:tailEnd/>
            </a:ln>
          </p:spPr>
          <p:txBody>
            <a:bodyPr wrap="none">
              <a:spAutoFit/>
            </a:bodyPr>
            <a:lstStyle/>
            <a:p>
              <a:r>
                <a:rPr lang="en-GB" sz="2000">
                  <a:solidFill>
                    <a:schemeClr val="bg1"/>
                  </a:solidFill>
                  <a:latin typeface="Times New Roman" pitchFamily="18" charset="0"/>
                </a:rPr>
                <a:t>n</a:t>
              </a:r>
            </a:p>
          </p:txBody>
        </p:sp>
      </p:grpSp>
      <p:sp>
        <p:nvSpPr>
          <p:cNvPr id="16391" name="Text Box 17"/>
          <p:cNvSpPr txBox="1">
            <a:spLocks noChangeArrowheads="1"/>
          </p:cNvSpPr>
          <p:nvPr/>
        </p:nvSpPr>
        <p:spPr bwMode="auto">
          <a:xfrm>
            <a:off x="0" y="0"/>
            <a:ext cx="9144000" cy="523875"/>
          </a:xfrm>
          <a:prstGeom prst="rect">
            <a:avLst/>
          </a:prstGeom>
          <a:noFill/>
          <a:ln w="9525">
            <a:noFill/>
            <a:miter lim="800000"/>
            <a:headEnd/>
            <a:tailEnd/>
          </a:ln>
        </p:spPr>
        <p:txBody>
          <a:bodyPr>
            <a:spAutoFit/>
          </a:bodyPr>
          <a:lstStyle/>
          <a:p>
            <a:pPr algn="ctr"/>
            <a:r>
              <a:rPr lang="en-US" sz="2800" b="1">
                <a:solidFill>
                  <a:srgbClr val="FF0000"/>
                </a:solidFill>
              </a:rPr>
              <a:t>Doping of Silicon</a:t>
            </a:r>
          </a:p>
        </p:txBody>
      </p:sp>
      <p:sp>
        <p:nvSpPr>
          <p:cNvPr id="16392" name="Footer Placeholder 17"/>
          <p:cNvSpPr>
            <a:spLocks noGrp="1"/>
          </p:cNvSpPr>
          <p:nvPr>
            <p:ph type="ftr" sz="quarter" idx="11"/>
          </p:nvPr>
        </p:nvSpPr>
        <p:spPr>
          <a:noFill/>
        </p:spPr>
        <p:txBody>
          <a:bodyPr/>
          <a:lstStyle/>
          <a:p>
            <a:r>
              <a:rPr lang="en-US" smtClean="0"/>
              <a:t>W. Riegler/CERN</a:t>
            </a:r>
          </a:p>
        </p:txBody>
      </p:sp>
      <p:sp>
        <p:nvSpPr>
          <p:cNvPr id="16393" name="Slide Number Placeholder 16"/>
          <p:cNvSpPr>
            <a:spLocks noGrp="1"/>
          </p:cNvSpPr>
          <p:nvPr>
            <p:ph type="sldNum" sz="quarter" idx="12"/>
          </p:nvPr>
        </p:nvSpPr>
        <p:spPr>
          <a:noFill/>
        </p:spPr>
        <p:txBody>
          <a:bodyPr/>
          <a:lstStyle/>
          <a:p>
            <a:fld id="{3B4BAE2D-A235-4989-87ED-673DC6A6F284}" type="slidenum">
              <a:rPr lang="en-US" smtClean="0"/>
              <a:pPr/>
              <a:t>41</a:t>
            </a:fld>
            <a:endParaRPr lang="en-US" smtClean="0"/>
          </a:p>
        </p:txBody>
      </p:sp>
      <p:sp>
        <p:nvSpPr>
          <p:cNvPr id="16394" name="Rectangle 16"/>
          <p:cNvSpPr>
            <a:spLocks noChangeArrowheads="1"/>
          </p:cNvSpPr>
          <p:nvPr/>
        </p:nvSpPr>
        <p:spPr bwMode="auto">
          <a:xfrm>
            <a:off x="2819400" y="838200"/>
            <a:ext cx="2895600" cy="5262563"/>
          </a:xfrm>
          <a:prstGeom prst="rect">
            <a:avLst/>
          </a:prstGeom>
          <a:noFill/>
          <a:ln w="9525">
            <a:noFill/>
            <a:miter lim="800000"/>
            <a:headEnd/>
            <a:tailEnd/>
          </a:ln>
        </p:spPr>
        <p:txBody>
          <a:bodyPr>
            <a:spAutoFit/>
          </a:bodyPr>
          <a:lstStyle/>
          <a:p>
            <a:r>
              <a:rPr lang="en-US" sz="1600" b="1">
                <a:solidFill>
                  <a:srgbClr val="002060"/>
                </a:solidFill>
                <a:sym typeface="Wingdings" pitchFamily="2" charset="2"/>
              </a:rPr>
              <a:t>In a silicon crystal at a given temperature the number of electrons in the conduction band is equal to the number of holes in the valence band.</a:t>
            </a:r>
          </a:p>
          <a:p>
            <a:endParaRPr lang="en-US" sz="1600" b="1">
              <a:solidFill>
                <a:srgbClr val="002060"/>
              </a:solidFill>
              <a:sym typeface="Wingdings" pitchFamily="2" charset="2"/>
            </a:endParaRPr>
          </a:p>
          <a:p>
            <a:endParaRPr lang="en-US" sz="1600" b="1">
              <a:solidFill>
                <a:srgbClr val="002060"/>
              </a:solidFill>
              <a:sym typeface="Wingdings" pitchFamily="2" charset="2"/>
            </a:endParaRPr>
          </a:p>
          <a:p>
            <a:r>
              <a:rPr lang="en-US" sz="1600" b="1">
                <a:solidFill>
                  <a:srgbClr val="008000"/>
                </a:solidFill>
                <a:sym typeface="Wingdings" pitchFamily="2" charset="2"/>
              </a:rPr>
              <a:t>Doping Silicon with Arsen (+5) it becomes and n-type conductor (more electrons than holes).</a:t>
            </a:r>
          </a:p>
          <a:p>
            <a:endParaRPr lang="en-US" sz="1600" b="1">
              <a:solidFill>
                <a:srgbClr val="002060"/>
              </a:solidFill>
              <a:sym typeface="Wingdings" pitchFamily="2" charset="2"/>
            </a:endParaRPr>
          </a:p>
          <a:p>
            <a:endParaRPr lang="en-US" sz="1600" b="1">
              <a:solidFill>
                <a:srgbClr val="002060"/>
              </a:solidFill>
              <a:sym typeface="Wingdings" pitchFamily="2" charset="2"/>
            </a:endParaRPr>
          </a:p>
          <a:p>
            <a:r>
              <a:rPr lang="en-US" sz="1600" b="1">
                <a:solidFill>
                  <a:srgbClr val="002060"/>
                </a:solidFill>
                <a:sym typeface="Wingdings" pitchFamily="2" charset="2"/>
              </a:rPr>
              <a:t>Doping Silicon with Boron (+3) it becomes a p-type conductor  (more holes than electrons). </a:t>
            </a:r>
          </a:p>
          <a:p>
            <a:endParaRPr lang="en-US" sz="1600" b="1">
              <a:solidFill>
                <a:srgbClr val="002060"/>
              </a:solidFill>
              <a:sym typeface="Wingdings" pitchFamily="2" charset="2"/>
            </a:endParaRPr>
          </a:p>
          <a:p>
            <a:r>
              <a:rPr lang="en-US" sz="1600" b="1">
                <a:solidFill>
                  <a:srgbClr val="FF0000"/>
                </a:solidFill>
                <a:sym typeface="Wingdings" pitchFamily="2" charset="2"/>
              </a:rPr>
              <a:t>Bringing p and n in contact makes a diode.</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851" name="Picture 3"/>
          <p:cNvPicPr>
            <a:picLocks noChangeAspect="1" noChangeArrowheads="1"/>
          </p:cNvPicPr>
          <p:nvPr/>
        </p:nvPicPr>
        <p:blipFill>
          <a:blip r:embed="rId2" cstate="print"/>
          <a:srcRect/>
          <a:stretch>
            <a:fillRect/>
          </a:stretch>
        </p:blipFill>
        <p:spPr bwMode="auto">
          <a:xfrm>
            <a:off x="4495800" y="1524000"/>
            <a:ext cx="4267200" cy="3924300"/>
          </a:xfrm>
          <a:prstGeom prst="rect">
            <a:avLst/>
          </a:prstGeom>
          <a:noFill/>
          <a:ln w="9525" algn="ctr">
            <a:noFill/>
            <a:miter lim="800000"/>
            <a:headEnd/>
            <a:tailEnd/>
          </a:ln>
        </p:spPr>
      </p:pic>
      <p:sp>
        <p:nvSpPr>
          <p:cNvPr id="17411" name="Text Box 4"/>
          <p:cNvSpPr txBox="1">
            <a:spLocks noChangeArrowheads="1"/>
          </p:cNvSpPr>
          <p:nvPr/>
        </p:nvSpPr>
        <p:spPr bwMode="auto">
          <a:xfrm>
            <a:off x="457200" y="1143000"/>
            <a:ext cx="3657600" cy="5262563"/>
          </a:xfrm>
          <a:prstGeom prst="rect">
            <a:avLst/>
          </a:prstGeom>
          <a:noFill/>
          <a:ln w="9525">
            <a:noFill/>
            <a:miter lim="800000"/>
            <a:headEnd/>
            <a:tailEnd/>
          </a:ln>
        </p:spPr>
        <p:txBody>
          <a:bodyPr>
            <a:spAutoFit/>
          </a:bodyPr>
          <a:lstStyle/>
          <a:p>
            <a:r>
              <a:rPr lang="en-US" sz="1600" b="1">
                <a:solidFill>
                  <a:srgbClr val="002060"/>
                </a:solidFill>
              </a:rPr>
              <a:t>At the p-n junction the charges are depleted and a zone free of charge carriers is established.</a:t>
            </a:r>
          </a:p>
          <a:p>
            <a:endParaRPr lang="en-US" sz="1600" b="1">
              <a:solidFill>
                <a:schemeClr val="accent2"/>
              </a:solidFill>
            </a:endParaRPr>
          </a:p>
          <a:p>
            <a:r>
              <a:rPr lang="en-US" sz="1600" b="1">
                <a:solidFill>
                  <a:srgbClr val="008000"/>
                </a:solidFill>
              </a:rPr>
              <a:t>By applying a voltage, the depletion zone can be extended to the entire diode </a:t>
            </a:r>
            <a:r>
              <a:rPr lang="en-US" sz="1600" b="1">
                <a:solidFill>
                  <a:srgbClr val="008000"/>
                </a:solidFill>
                <a:sym typeface="Wingdings" pitchFamily="2" charset="2"/>
              </a:rPr>
              <a:t> highly insulating layer.</a:t>
            </a:r>
            <a:endParaRPr lang="en-US" sz="1600" b="1">
              <a:solidFill>
                <a:srgbClr val="008000"/>
              </a:solidFill>
            </a:endParaRPr>
          </a:p>
          <a:p>
            <a:endParaRPr lang="en-US" sz="1600" b="1">
              <a:solidFill>
                <a:srgbClr val="009900"/>
              </a:solidFill>
              <a:sym typeface="Wingdings" pitchFamily="2" charset="2"/>
            </a:endParaRPr>
          </a:p>
          <a:p>
            <a:r>
              <a:rPr lang="en-US" sz="1600" b="1">
                <a:solidFill>
                  <a:srgbClr val="002060"/>
                </a:solidFill>
                <a:sym typeface="Wingdings" pitchFamily="2" charset="2"/>
              </a:rPr>
              <a:t>An ionizing particle produces free charge carriers in the diode, which  drift in the electric field and induce an electrical signal on the metal electrodes.</a:t>
            </a:r>
          </a:p>
          <a:p>
            <a:endParaRPr lang="en-US" sz="1600" b="1">
              <a:solidFill>
                <a:schemeClr val="accent2"/>
              </a:solidFill>
              <a:sym typeface="Wingdings" pitchFamily="2" charset="2"/>
            </a:endParaRPr>
          </a:p>
          <a:p>
            <a:r>
              <a:rPr lang="en-US" sz="1600" b="1">
                <a:solidFill>
                  <a:srgbClr val="008000"/>
                </a:solidFill>
                <a:sym typeface="Wingdings" pitchFamily="2" charset="2"/>
              </a:rPr>
              <a:t>As silicon is the most commonly used material in the electronics industry, it has one big advantage with respect to other materials, namely highly developed technology.</a:t>
            </a:r>
          </a:p>
          <a:p>
            <a:endParaRPr lang="en-US" sz="1600" b="1">
              <a:solidFill>
                <a:schemeClr val="accent2"/>
              </a:solidFill>
              <a:sym typeface="Wingdings" pitchFamily="2" charset="2"/>
            </a:endParaRPr>
          </a:p>
        </p:txBody>
      </p:sp>
      <p:sp>
        <p:nvSpPr>
          <p:cNvPr id="17412" name="Footer Placeholder 6"/>
          <p:cNvSpPr>
            <a:spLocks noGrp="1"/>
          </p:cNvSpPr>
          <p:nvPr>
            <p:ph type="ftr" sz="quarter" idx="11"/>
          </p:nvPr>
        </p:nvSpPr>
        <p:spPr>
          <a:noFill/>
        </p:spPr>
        <p:txBody>
          <a:bodyPr/>
          <a:lstStyle/>
          <a:p>
            <a:r>
              <a:rPr lang="en-US" smtClean="0"/>
              <a:t>W. Riegler/CERN</a:t>
            </a:r>
          </a:p>
        </p:txBody>
      </p:sp>
      <p:sp>
        <p:nvSpPr>
          <p:cNvPr id="17413" name="Slide Number Placeholder 5"/>
          <p:cNvSpPr>
            <a:spLocks noGrp="1"/>
          </p:cNvSpPr>
          <p:nvPr>
            <p:ph type="sldNum" sz="quarter" idx="12"/>
          </p:nvPr>
        </p:nvSpPr>
        <p:spPr>
          <a:noFill/>
        </p:spPr>
        <p:txBody>
          <a:bodyPr/>
          <a:lstStyle/>
          <a:p>
            <a:fld id="{1339A7BF-6B79-4037-9DC7-972BF7F3D4F2}" type="slidenum">
              <a:rPr lang="en-US" smtClean="0"/>
              <a:pPr/>
              <a:t>42</a:t>
            </a:fld>
            <a:endParaRPr lang="en-US" smtClean="0"/>
          </a:p>
        </p:txBody>
      </p:sp>
      <p:sp>
        <p:nvSpPr>
          <p:cNvPr id="17414" name="Text Box 17"/>
          <p:cNvSpPr txBox="1">
            <a:spLocks noChangeArrowheads="1"/>
          </p:cNvSpPr>
          <p:nvPr/>
        </p:nvSpPr>
        <p:spPr bwMode="auto">
          <a:xfrm>
            <a:off x="1143000" y="152400"/>
            <a:ext cx="6553200" cy="523875"/>
          </a:xfrm>
          <a:prstGeom prst="rect">
            <a:avLst/>
          </a:prstGeom>
          <a:noFill/>
          <a:ln w="9525">
            <a:noFill/>
            <a:miter lim="800000"/>
            <a:headEnd/>
            <a:tailEnd/>
          </a:ln>
        </p:spPr>
        <p:txBody>
          <a:bodyPr>
            <a:spAutoFit/>
          </a:bodyPr>
          <a:lstStyle/>
          <a:p>
            <a:r>
              <a:rPr lang="en-US" sz="2800" b="1">
                <a:solidFill>
                  <a:srgbClr val="FF0000"/>
                </a:solidFill>
              </a:rPr>
              <a:t>Si-Diode used as a Particle Detector !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68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20685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4"/>
          <p:cNvSpPr txBox="1">
            <a:spLocks noChangeArrowheads="1"/>
          </p:cNvSpPr>
          <p:nvPr/>
        </p:nvSpPr>
        <p:spPr bwMode="auto">
          <a:xfrm>
            <a:off x="2514600" y="3143250"/>
            <a:ext cx="2057400" cy="1168400"/>
          </a:xfrm>
          <a:prstGeom prst="rect">
            <a:avLst/>
          </a:prstGeom>
          <a:noFill/>
          <a:ln w="9525">
            <a:noFill/>
            <a:miter lim="800000"/>
            <a:headEnd/>
            <a:tailEnd/>
          </a:ln>
        </p:spPr>
        <p:txBody>
          <a:bodyPr>
            <a:spAutoFit/>
          </a:bodyPr>
          <a:lstStyle/>
          <a:p>
            <a:r>
              <a:rPr lang="en-US" sz="1400" b="1">
                <a:solidFill>
                  <a:srgbClr val="002060"/>
                </a:solidFill>
              </a:rPr>
              <a:t>Zone without free charge carriers positively charged.</a:t>
            </a:r>
          </a:p>
          <a:p>
            <a:r>
              <a:rPr lang="en-US" sz="1400" b="1">
                <a:solidFill>
                  <a:srgbClr val="002060"/>
                </a:solidFill>
              </a:rPr>
              <a:t>Sensitive Detector Volume.</a:t>
            </a:r>
          </a:p>
        </p:txBody>
      </p:sp>
      <p:sp>
        <p:nvSpPr>
          <p:cNvPr id="18435" name="Footer Placeholder 6"/>
          <p:cNvSpPr>
            <a:spLocks noGrp="1"/>
          </p:cNvSpPr>
          <p:nvPr>
            <p:ph type="ftr" sz="quarter" idx="11"/>
          </p:nvPr>
        </p:nvSpPr>
        <p:spPr>
          <a:noFill/>
        </p:spPr>
        <p:txBody>
          <a:bodyPr/>
          <a:lstStyle/>
          <a:p>
            <a:r>
              <a:rPr lang="en-US" smtClean="0"/>
              <a:t>W. Riegler/CERN</a:t>
            </a:r>
          </a:p>
        </p:txBody>
      </p:sp>
      <p:sp>
        <p:nvSpPr>
          <p:cNvPr id="18436" name="Slide Number Placeholder 5"/>
          <p:cNvSpPr>
            <a:spLocks noGrp="1"/>
          </p:cNvSpPr>
          <p:nvPr>
            <p:ph type="sldNum" sz="quarter" idx="12"/>
          </p:nvPr>
        </p:nvSpPr>
        <p:spPr>
          <a:noFill/>
        </p:spPr>
        <p:txBody>
          <a:bodyPr/>
          <a:lstStyle/>
          <a:p>
            <a:fld id="{2965E9FC-4891-40B1-A7EE-836CD0FFFD29}" type="slidenum">
              <a:rPr lang="en-US" smtClean="0"/>
              <a:pPr/>
              <a:t>43</a:t>
            </a:fld>
            <a:endParaRPr lang="en-US" smtClean="0"/>
          </a:p>
        </p:txBody>
      </p:sp>
      <p:sp>
        <p:nvSpPr>
          <p:cNvPr id="18437" name="Text Box 17"/>
          <p:cNvSpPr txBox="1">
            <a:spLocks noChangeArrowheads="1"/>
          </p:cNvSpPr>
          <p:nvPr/>
        </p:nvSpPr>
        <p:spPr bwMode="auto">
          <a:xfrm>
            <a:off x="1295400" y="152400"/>
            <a:ext cx="6553200" cy="523875"/>
          </a:xfrm>
          <a:prstGeom prst="rect">
            <a:avLst/>
          </a:prstGeom>
          <a:noFill/>
          <a:ln w="9525">
            <a:noFill/>
            <a:miter lim="800000"/>
            <a:headEnd/>
            <a:tailEnd/>
          </a:ln>
        </p:spPr>
        <p:txBody>
          <a:bodyPr>
            <a:spAutoFit/>
          </a:bodyPr>
          <a:lstStyle/>
          <a:p>
            <a:r>
              <a:rPr lang="en-US" sz="2800" b="1">
                <a:solidFill>
                  <a:srgbClr val="FF0000"/>
                </a:solidFill>
              </a:rPr>
              <a:t>Under-Depleted Silicon Detector</a:t>
            </a:r>
          </a:p>
        </p:txBody>
      </p:sp>
      <p:sp>
        <p:nvSpPr>
          <p:cNvPr id="18438" name="TextBox 130"/>
          <p:cNvSpPr txBox="1">
            <a:spLocks noChangeArrowheads="1"/>
          </p:cNvSpPr>
          <p:nvPr/>
        </p:nvSpPr>
        <p:spPr bwMode="auto">
          <a:xfrm>
            <a:off x="4038600" y="2762250"/>
            <a:ext cx="312738" cy="368300"/>
          </a:xfrm>
          <a:prstGeom prst="rect">
            <a:avLst/>
          </a:prstGeom>
          <a:noFill/>
          <a:ln w="9525">
            <a:noFill/>
            <a:miter lim="800000"/>
            <a:headEnd/>
            <a:tailEnd/>
          </a:ln>
        </p:spPr>
        <p:txBody>
          <a:bodyPr wrap="none">
            <a:spAutoFit/>
          </a:bodyPr>
          <a:lstStyle/>
          <a:p>
            <a:r>
              <a:rPr lang="en-US"/>
              <a:t>n</a:t>
            </a:r>
          </a:p>
        </p:txBody>
      </p:sp>
      <p:sp>
        <p:nvSpPr>
          <p:cNvPr id="18439" name="TextBox 131"/>
          <p:cNvSpPr txBox="1">
            <a:spLocks noChangeArrowheads="1"/>
          </p:cNvSpPr>
          <p:nvPr/>
        </p:nvSpPr>
        <p:spPr bwMode="auto">
          <a:xfrm>
            <a:off x="2209800" y="2762250"/>
            <a:ext cx="312738" cy="368300"/>
          </a:xfrm>
          <a:prstGeom prst="rect">
            <a:avLst/>
          </a:prstGeom>
          <a:noFill/>
          <a:ln w="9525">
            <a:noFill/>
            <a:miter lim="800000"/>
            <a:headEnd/>
            <a:tailEnd/>
          </a:ln>
        </p:spPr>
        <p:txBody>
          <a:bodyPr wrap="none">
            <a:spAutoFit/>
          </a:bodyPr>
          <a:lstStyle/>
          <a:p>
            <a:r>
              <a:rPr lang="en-US"/>
              <a:t>p</a:t>
            </a:r>
          </a:p>
        </p:txBody>
      </p:sp>
      <p:cxnSp>
        <p:nvCxnSpPr>
          <p:cNvPr id="140" name="Straight Connector 139"/>
          <p:cNvCxnSpPr/>
          <p:nvPr/>
        </p:nvCxnSpPr>
        <p:spPr>
          <a:xfrm>
            <a:off x="5943600" y="1847850"/>
            <a:ext cx="182880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2438400" y="1238250"/>
            <a:ext cx="3505200" cy="114300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2286000" y="1238250"/>
            <a:ext cx="152400" cy="1143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Oval 8"/>
          <p:cNvSpPr/>
          <p:nvPr/>
        </p:nvSpPr>
        <p:spPr>
          <a:xfrm>
            <a:off x="4648200" y="1314450"/>
            <a:ext cx="76200" cy="762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Oval 9"/>
          <p:cNvSpPr/>
          <p:nvPr/>
        </p:nvSpPr>
        <p:spPr>
          <a:xfrm>
            <a:off x="4953000" y="1466850"/>
            <a:ext cx="76200" cy="762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Oval 10"/>
          <p:cNvSpPr/>
          <p:nvPr/>
        </p:nvSpPr>
        <p:spPr>
          <a:xfrm>
            <a:off x="4648200" y="1543050"/>
            <a:ext cx="76200" cy="762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Oval 11"/>
          <p:cNvSpPr/>
          <p:nvPr/>
        </p:nvSpPr>
        <p:spPr>
          <a:xfrm>
            <a:off x="4800600" y="1314450"/>
            <a:ext cx="76200" cy="762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Oval 12"/>
          <p:cNvSpPr/>
          <p:nvPr/>
        </p:nvSpPr>
        <p:spPr>
          <a:xfrm>
            <a:off x="5715000" y="1847850"/>
            <a:ext cx="76200" cy="762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Oval 13"/>
          <p:cNvSpPr/>
          <p:nvPr/>
        </p:nvSpPr>
        <p:spPr>
          <a:xfrm>
            <a:off x="4876800" y="1619250"/>
            <a:ext cx="76200" cy="762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Oval 14"/>
          <p:cNvSpPr/>
          <p:nvPr/>
        </p:nvSpPr>
        <p:spPr>
          <a:xfrm>
            <a:off x="4724400" y="1924050"/>
            <a:ext cx="76200" cy="762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Oval 15"/>
          <p:cNvSpPr/>
          <p:nvPr/>
        </p:nvSpPr>
        <p:spPr>
          <a:xfrm>
            <a:off x="4876800" y="2000250"/>
            <a:ext cx="76200" cy="762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Oval 16"/>
          <p:cNvSpPr/>
          <p:nvPr/>
        </p:nvSpPr>
        <p:spPr>
          <a:xfrm>
            <a:off x="4876800" y="1847850"/>
            <a:ext cx="76200" cy="762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Oval 17"/>
          <p:cNvSpPr/>
          <p:nvPr/>
        </p:nvSpPr>
        <p:spPr>
          <a:xfrm>
            <a:off x="5029200" y="1695450"/>
            <a:ext cx="76200" cy="762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Oval 18"/>
          <p:cNvSpPr/>
          <p:nvPr/>
        </p:nvSpPr>
        <p:spPr>
          <a:xfrm>
            <a:off x="4648200" y="1771650"/>
            <a:ext cx="76200" cy="762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Oval 19"/>
          <p:cNvSpPr/>
          <p:nvPr/>
        </p:nvSpPr>
        <p:spPr>
          <a:xfrm>
            <a:off x="4648200" y="2076450"/>
            <a:ext cx="76200" cy="762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Oval 20"/>
          <p:cNvSpPr/>
          <p:nvPr/>
        </p:nvSpPr>
        <p:spPr>
          <a:xfrm>
            <a:off x="5105400" y="1390650"/>
            <a:ext cx="76200" cy="762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Oval 21"/>
          <p:cNvSpPr/>
          <p:nvPr/>
        </p:nvSpPr>
        <p:spPr>
          <a:xfrm>
            <a:off x="5334000" y="1466850"/>
            <a:ext cx="76200" cy="762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Oval 22"/>
          <p:cNvSpPr/>
          <p:nvPr/>
        </p:nvSpPr>
        <p:spPr>
          <a:xfrm>
            <a:off x="5181600" y="1543050"/>
            <a:ext cx="76200" cy="762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Oval 23"/>
          <p:cNvSpPr/>
          <p:nvPr/>
        </p:nvSpPr>
        <p:spPr>
          <a:xfrm>
            <a:off x="5334000" y="1314450"/>
            <a:ext cx="76200" cy="762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Oval 24"/>
          <p:cNvSpPr/>
          <p:nvPr/>
        </p:nvSpPr>
        <p:spPr>
          <a:xfrm>
            <a:off x="5791200" y="1619250"/>
            <a:ext cx="76200" cy="762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Oval 25"/>
          <p:cNvSpPr/>
          <p:nvPr/>
        </p:nvSpPr>
        <p:spPr>
          <a:xfrm>
            <a:off x="5410200" y="1619250"/>
            <a:ext cx="76200" cy="762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Oval 26"/>
          <p:cNvSpPr/>
          <p:nvPr/>
        </p:nvSpPr>
        <p:spPr>
          <a:xfrm>
            <a:off x="5181600" y="1847850"/>
            <a:ext cx="76200" cy="762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Oval 27"/>
          <p:cNvSpPr/>
          <p:nvPr/>
        </p:nvSpPr>
        <p:spPr>
          <a:xfrm>
            <a:off x="5334000" y="2000250"/>
            <a:ext cx="76200" cy="762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 name="Oval 28"/>
          <p:cNvSpPr/>
          <p:nvPr/>
        </p:nvSpPr>
        <p:spPr>
          <a:xfrm>
            <a:off x="5410200" y="1847850"/>
            <a:ext cx="76200" cy="762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Oval 29"/>
          <p:cNvSpPr/>
          <p:nvPr/>
        </p:nvSpPr>
        <p:spPr>
          <a:xfrm>
            <a:off x="5562600" y="1695450"/>
            <a:ext cx="76200" cy="762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Oval 30"/>
          <p:cNvSpPr/>
          <p:nvPr/>
        </p:nvSpPr>
        <p:spPr>
          <a:xfrm>
            <a:off x="5029200" y="2000250"/>
            <a:ext cx="76200" cy="762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 name="Oval 31"/>
          <p:cNvSpPr/>
          <p:nvPr/>
        </p:nvSpPr>
        <p:spPr>
          <a:xfrm>
            <a:off x="5181600" y="2152650"/>
            <a:ext cx="76200" cy="762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 name="Oval 32"/>
          <p:cNvSpPr/>
          <p:nvPr/>
        </p:nvSpPr>
        <p:spPr>
          <a:xfrm>
            <a:off x="4876800" y="2228850"/>
            <a:ext cx="76200" cy="762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 name="Oval 33"/>
          <p:cNvSpPr/>
          <p:nvPr/>
        </p:nvSpPr>
        <p:spPr>
          <a:xfrm>
            <a:off x="5638800" y="1924050"/>
            <a:ext cx="76200" cy="762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 name="Oval 34"/>
          <p:cNvSpPr/>
          <p:nvPr/>
        </p:nvSpPr>
        <p:spPr>
          <a:xfrm>
            <a:off x="5486400" y="2152650"/>
            <a:ext cx="76200" cy="762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Oval 35"/>
          <p:cNvSpPr/>
          <p:nvPr/>
        </p:nvSpPr>
        <p:spPr>
          <a:xfrm>
            <a:off x="5638800" y="2152650"/>
            <a:ext cx="76200" cy="762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 name="Oval 36"/>
          <p:cNvSpPr/>
          <p:nvPr/>
        </p:nvSpPr>
        <p:spPr>
          <a:xfrm>
            <a:off x="5791200" y="2305050"/>
            <a:ext cx="76200" cy="762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 name="Oval 37"/>
          <p:cNvSpPr/>
          <p:nvPr/>
        </p:nvSpPr>
        <p:spPr>
          <a:xfrm>
            <a:off x="5638800" y="1390650"/>
            <a:ext cx="76200" cy="762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 name="Oval 38"/>
          <p:cNvSpPr/>
          <p:nvPr/>
        </p:nvSpPr>
        <p:spPr>
          <a:xfrm>
            <a:off x="5562600" y="1543050"/>
            <a:ext cx="76200" cy="762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 name="Oval 39"/>
          <p:cNvSpPr/>
          <p:nvPr/>
        </p:nvSpPr>
        <p:spPr>
          <a:xfrm>
            <a:off x="5791200" y="2076450"/>
            <a:ext cx="76200" cy="762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 name="Oval 40"/>
          <p:cNvSpPr/>
          <p:nvPr/>
        </p:nvSpPr>
        <p:spPr>
          <a:xfrm>
            <a:off x="5410200" y="2228850"/>
            <a:ext cx="76200" cy="762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2" name="Oval 41"/>
          <p:cNvSpPr/>
          <p:nvPr/>
        </p:nvSpPr>
        <p:spPr>
          <a:xfrm>
            <a:off x="4724400" y="2228850"/>
            <a:ext cx="76200" cy="762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3" name="Oval 42"/>
          <p:cNvSpPr/>
          <p:nvPr/>
        </p:nvSpPr>
        <p:spPr>
          <a:xfrm>
            <a:off x="5029200" y="2152650"/>
            <a:ext cx="76200" cy="762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2" name="Group 45"/>
          <p:cNvGrpSpPr>
            <a:grpSpLocks/>
          </p:cNvGrpSpPr>
          <p:nvPr/>
        </p:nvGrpSpPr>
        <p:grpSpPr bwMode="auto">
          <a:xfrm>
            <a:off x="3200400" y="1435100"/>
            <a:ext cx="319088" cy="369888"/>
            <a:chOff x="3657600" y="2102736"/>
            <a:chExt cx="319318" cy="369332"/>
          </a:xfrm>
        </p:grpSpPr>
        <p:sp>
          <p:nvSpPr>
            <p:cNvPr id="44" name="Oval 43"/>
            <p:cNvSpPr/>
            <p:nvPr/>
          </p:nvSpPr>
          <p:spPr>
            <a:xfrm>
              <a:off x="3733855" y="2210524"/>
              <a:ext cx="152510" cy="1521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576" name="TextBox 44"/>
            <p:cNvSpPr txBox="1">
              <a:spLocks noChangeArrowheads="1"/>
            </p:cNvSpPr>
            <p:nvPr/>
          </p:nvSpPr>
          <p:spPr bwMode="auto">
            <a:xfrm>
              <a:off x="3657600" y="2102736"/>
              <a:ext cx="319318" cy="369332"/>
            </a:xfrm>
            <a:prstGeom prst="rect">
              <a:avLst/>
            </a:prstGeom>
            <a:noFill/>
            <a:ln w="9525">
              <a:noFill/>
              <a:miter lim="800000"/>
              <a:headEnd/>
              <a:tailEnd/>
            </a:ln>
          </p:spPr>
          <p:txBody>
            <a:bodyPr wrap="none">
              <a:spAutoFit/>
            </a:bodyPr>
            <a:lstStyle/>
            <a:p>
              <a:r>
                <a:rPr lang="en-US">
                  <a:solidFill>
                    <a:srgbClr val="FF0000"/>
                  </a:solidFill>
                </a:rPr>
                <a:t>+</a:t>
              </a:r>
            </a:p>
          </p:txBody>
        </p:sp>
      </p:grpSp>
      <p:grpSp>
        <p:nvGrpSpPr>
          <p:cNvPr id="3" name="Group 46"/>
          <p:cNvGrpSpPr>
            <a:grpSpLocks/>
          </p:cNvGrpSpPr>
          <p:nvPr/>
        </p:nvGrpSpPr>
        <p:grpSpPr bwMode="auto">
          <a:xfrm>
            <a:off x="3352800" y="1587500"/>
            <a:ext cx="319088" cy="369888"/>
            <a:chOff x="3657600" y="2102736"/>
            <a:chExt cx="319318" cy="369332"/>
          </a:xfrm>
        </p:grpSpPr>
        <p:sp>
          <p:nvSpPr>
            <p:cNvPr id="48" name="Oval 47"/>
            <p:cNvSpPr/>
            <p:nvPr/>
          </p:nvSpPr>
          <p:spPr>
            <a:xfrm>
              <a:off x="3733855" y="2210524"/>
              <a:ext cx="152510" cy="1521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574" name="TextBox 48"/>
            <p:cNvSpPr txBox="1">
              <a:spLocks noChangeArrowheads="1"/>
            </p:cNvSpPr>
            <p:nvPr/>
          </p:nvSpPr>
          <p:spPr bwMode="auto">
            <a:xfrm>
              <a:off x="3657600" y="2102736"/>
              <a:ext cx="319318" cy="369332"/>
            </a:xfrm>
            <a:prstGeom prst="rect">
              <a:avLst/>
            </a:prstGeom>
            <a:noFill/>
            <a:ln w="9525">
              <a:noFill/>
              <a:miter lim="800000"/>
              <a:headEnd/>
              <a:tailEnd/>
            </a:ln>
          </p:spPr>
          <p:txBody>
            <a:bodyPr wrap="none">
              <a:spAutoFit/>
            </a:bodyPr>
            <a:lstStyle/>
            <a:p>
              <a:r>
                <a:rPr lang="en-US">
                  <a:solidFill>
                    <a:srgbClr val="FF0000"/>
                  </a:solidFill>
                </a:rPr>
                <a:t>+</a:t>
              </a:r>
            </a:p>
          </p:txBody>
        </p:sp>
      </p:grpSp>
      <p:grpSp>
        <p:nvGrpSpPr>
          <p:cNvPr id="4" name="Group 49"/>
          <p:cNvGrpSpPr>
            <a:grpSpLocks/>
          </p:cNvGrpSpPr>
          <p:nvPr/>
        </p:nvGrpSpPr>
        <p:grpSpPr bwMode="auto">
          <a:xfrm>
            <a:off x="3505200" y="1314450"/>
            <a:ext cx="319088" cy="368300"/>
            <a:chOff x="3657600" y="2102736"/>
            <a:chExt cx="319318" cy="369332"/>
          </a:xfrm>
        </p:grpSpPr>
        <p:sp>
          <p:nvSpPr>
            <p:cNvPr id="51" name="Oval 50"/>
            <p:cNvSpPr/>
            <p:nvPr/>
          </p:nvSpPr>
          <p:spPr>
            <a:xfrm>
              <a:off x="3733855" y="2209397"/>
              <a:ext cx="152510" cy="1528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572" name="TextBox 51"/>
            <p:cNvSpPr txBox="1">
              <a:spLocks noChangeArrowheads="1"/>
            </p:cNvSpPr>
            <p:nvPr/>
          </p:nvSpPr>
          <p:spPr bwMode="auto">
            <a:xfrm>
              <a:off x="3657600" y="2102736"/>
              <a:ext cx="319318" cy="369332"/>
            </a:xfrm>
            <a:prstGeom prst="rect">
              <a:avLst/>
            </a:prstGeom>
            <a:noFill/>
            <a:ln w="9525">
              <a:noFill/>
              <a:miter lim="800000"/>
              <a:headEnd/>
              <a:tailEnd/>
            </a:ln>
          </p:spPr>
          <p:txBody>
            <a:bodyPr wrap="none">
              <a:spAutoFit/>
            </a:bodyPr>
            <a:lstStyle/>
            <a:p>
              <a:r>
                <a:rPr lang="en-US">
                  <a:solidFill>
                    <a:srgbClr val="FF0000"/>
                  </a:solidFill>
                </a:rPr>
                <a:t>+</a:t>
              </a:r>
            </a:p>
          </p:txBody>
        </p:sp>
      </p:grpSp>
      <p:grpSp>
        <p:nvGrpSpPr>
          <p:cNvPr id="5" name="Group 52"/>
          <p:cNvGrpSpPr>
            <a:grpSpLocks/>
          </p:cNvGrpSpPr>
          <p:nvPr/>
        </p:nvGrpSpPr>
        <p:grpSpPr bwMode="auto">
          <a:xfrm>
            <a:off x="3657600" y="1892300"/>
            <a:ext cx="319088" cy="369888"/>
            <a:chOff x="3657600" y="2102736"/>
            <a:chExt cx="319318" cy="369332"/>
          </a:xfrm>
        </p:grpSpPr>
        <p:sp>
          <p:nvSpPr>
            <p:cNvPr id="54" name="Oval 53"/>
            <p:cNvSpPr/>
            <p:nvPr/>
          </p:nvSpPr>
          <p:spPr>
            <a:xfrm>
              <a:off x="3733855" y="2210524"/>
              <a:ext cx="152510" cy="1521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570" name="TextBox 54"/>
            <p:cNvSpPr txBox="1">
              <a:spLocks noChangeArrowheads="1"/>
            </p:cNvSpPr>
            <p:nvPr/>
          </p:nvSpPr>
          <p:spPr bwMode="auto">
            <a:xfrm>
              <a:off x="3657600" y="2102736"/>
              <a:ext cx="319318" cy="369332"/>
            </a:xfrm>
            <a:prstGeom prst="rect">
              <a:avLst/>
            </a:prstGeom>
            <a:noFill/>
            <a:ln w="9525">
              <a:noFill/>
              <a:miter lim="800000"/>
              <a:headEnd/>
              <a:tailEnd/>
            </a:ln>
          </p:spPr>
          <p:txBody>
            <a:bodyPr wrap="none">
              <a:spAutoFit/>
            </a:bodyPr>
            <a:lstStyle/>
            <a:p>
              <a:r>
                <a:rPr lang="en-US">
                  <a:solidFill>
                    <a:srgbClr val="FF0000"/>
                  </a:solidFill>
                </a:rPr>
                <a:t>+</a:t>
              </a:r>
            </a:p>
          </p:txBody>
        </p:sp>
      </p:grpSp>
      <p:grpSp>
        <p:nvGrpSpPr>
          <p:cNvPr id="6" name="Group 55"/>
          <p:cNvGrpSpPr>
            <a:grpSpLocks/>
          </p:cNvGrpSpPr>
          <p:nvPr/>
        </p:nvGrpSpPr>
        <p:grpSpPr bwMode="auto">
          <a:xfrm>
            <a:off x="3810000" y="2044700"/>
            <a:ext cx="319088" cy="369888"/>
            <a:chOff x="3657600" y="2102736"/>
            <a:chExt cx="319318" cy="369332"/>
          </a:xfrm>
        </p:grpSpPr>
        <p:sp>
          <p:nvSpPr>
            <p:cNvPr id="57" name="Oval 56"/>
            <p:cNvSpPr/>
            <p:nvPr/>
          </p:nvSpPr>
          <p:spPr>
            <a:xfrm>
              <a:off x="3733855" y="2210524"/>
              <a:ext cx="152510" cy="1521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568" name="TextBox 57"/>
            <p:cNvSpPr txBox="1">
              <a:spLocks noChangeArrowheads="1"/>
            </p:cNvSpPr>
            <p:nvPr/>
          </p:nvSpPr>
          <p:spPr bwMode="auto">
            <a:xfrm>
              <a:off x="3657600" y="2102736"/>
              <a:ext cx="319318" cy="369332"/>
            </a:xfrm>
            <a:prstGeom prst="rect">
              <a:avLst/>
            </a:prstGeom>
            <a:noFill/>
            <a:ln w="9525">
              <a:noFill/>
              <a:miter lim="800000"/>
              <a:headEnd/>
              <a:tailEnd/>
            </a:ln>
          </p:spPr>
          <p:txBody>
            <a:bodyPr wrap="none">
              <a:spAutoFit/>
            </a:bodyPr>
            <a:lstStyle/>
            <a:p>
              <a:r>
                <a:rPr lang="en-US">
                  <a:solidFill>
                    <a:srgbClr val="FF0000"/>
                  </a:solidFill>
                </a:rPr>
                <a:t>+</a:t>
              </a:r>
            </a:p>
          </p:txBody>
        </p:sp>
      </p:grpSp>
      <p:grpSp>
        <p:nvGrpSpPr>
          <p:cNvPr id="45" name="Group 58"/>
          <p:cNvGrpSpPr>
            <a:grpSpLocks/>
          </p:cNvGrpSpPr>
          <p:nvPr/>
        </p:nvGrpSpPr>
        <p:grpSpPr bwMode="auto">
          <a:xfrm>
            <a:off x="3048000" y="1847850"/>
            <a:ext cx="319088" cy="368300"/>
            <a:chOff x="3657600" y="2102736"/>
            <a:chExt cx="319318" cy="369332"/>
          </a:xfrm>
        </p:grpSpPr>
        <p:sp>
          <p:nvSpPr>
            <p:cNvPr id="60" name="Oval 59"/>
            <p:cNvSpPr/>
            <p:nvPr/>
          </p:nvSpPr>
          <p:spPr>
            <a:xfrm>
              <a:off x="3733855" y="2209397"/>
              <a:ext cx="152510" cy="1528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566" name="TextBox 60"/>
            <p:cNvSpPr txBox="1">
              <a:spLocks noChangeArrowheads="1"/>
            </p:cNvSpPr>
            <p:nvPr/>
          </p:nvSpPr>
          <p:spPr bwMode="auto">
            <a:xfrm>
              <a:off x="3657600" y="2102736"/>
              <a:ext cx="319318" cy="369332"/>
            </a:xfrm>
            <a:prstGeom prst="rect">
              <a:avLst/>
            </a:prstGeom>
            <a:noFill/>
            <a:ln w="9525">
              <a:noFill/>
              <a:miter lim="800000"/>
              <a:headEnd/>
              <a:tailEnd/>
            </a:ln>
          </p:spPr>
          <p:txBody>
            <a:bodyPr wrap="none">
              <a:spAutoFit/>
            </a:bodyPr>
            <a:lstStyle/>
            <a:p>
              <a:r>
                <a:rPr lang="en-US">
                  <a:solidFill>
                    <a:srgbClr val="FF0000"/>
                  </a:solidFill>
                </a:rPr>
                <a:t>+</a:t>
              </a:r>
            </a:p>
          </p:txBody>
        </p:sp>
      </p:grpSp>
      <p:grpSp>
        <p:nvGrpSpPr>
          <p:cNvPr id="46" name="Group 61"/>
          <p:cNvGrpSpPr>
            <a:grpSpLocks/>
          </p:cNvGrpSpPr>
          <p:nvPr/>
        </p:nvGrpSpPr>
        <p:grpSpPr bwMode="auto">
          <a:xfrm>
            <a:off x="3733800" y="1543050"/>
            <a:ext cx="319088" cy="368300"/>
            <a:chOff x="3657600" y="2102736"/>
            <a:chExt cx="319318" cy="369332"/>
          </a:xfrm>
        </p:grpSpPr>
        <p:sp>
          <p:nvSpPr>
            <p:cNvPr id="63" name="Oval 62"/>
            <p:cNvSpPr/>
            <p:nvPr/>
          </p:nvSpPr>
          <p:spPr>
            <a:xfrm>
              <a:off x="3733855" y="2209397"/>
              <a:ext cx="152510" cy="1528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564" name="TextBox 63"/>
            <p:cNvSpPr txBox="1">
              <a:spLocks noChangeArrowheads="1"/>
            </p:cNvSpPr>
            <p:nvPr/>
          </p:nvSpPr>
          <p:spPr bwMode="auto">
            <a:xfrm>
              <a:off x="3657600" y="2102736"/>
              <a:ext cx="319318" cy="369332"/>
            </a:xfrm>
            <a:prstGeom prst="rect">
              <a:avLst/>
            </a:prstGeom>
            <a:noFill/>
            <a:ln w="9525">
              <a:noFill/>
              <a:miter lim="800000"/>
              <a:headEnd/>
              <a:tailEnd/>
            </a:ln>
          </p:spPr>
          <p:txBody>
            <a:bodyPr wrap="none">
              <a:spAutoFit/>
            </a:bodyPr>
            <a:lstStyle/>
            <a:p>
              <a:r>
                <a:rPr lang="en-US">
                  <a:solidFill>
                    <a:srgbClr val="FF0000"/>
                  </a:solidFill>
                </a:rPr>
                <a:t>+</a:t>
              </a:r>
            </a:p>
          </p:txBody>
        </p:sp>
      </p:grpSp>
      <p:grpSp>
        <p:nvGrpSpPr>
          <p:cNvPr id="47" name="Group 64"/>
          <p:cNvGrpSpPr>
            <a:grpSpLocks/>
          </p:cNvGrpSpPr>
          <p:nvPr/>
        </p:nvGrpSpPr>
        <p:grpSpPr bwMode="auto">
          <a:xfrm>
            <a:off x="3200400" y="2000250"/>
            <a:ext cx="319088" cy="368300"/>
            <a:chOff x="3657600" y="2102736"/>
            <a:chExt cx="319318" cy="369332"/>
          </a:xfrm>
        </p:grpSpPr>
        <p:sp>
          <p:nvSpPr>
            <p:cNvPr id="66" name="Oval 65"/>
            <p:cNvSpPr/>
            <p:nvPr/>
          </p:nvSpPr>
          <p:spPr>
            <a:xfrm>
              <a:off x="3733855" y="2209397"/>
              <a:ext cx="152510" cy="1528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562" name="TextBox 66"/>
            <p:cNvSpPr txBox="1">
              <a:spLocks noChangeArrowheads="1"/>
            </p:cNvSpPr>
            <p:nvPr/>
          </p:nvSpPr>
          <p:spPr bwMode="auto">
            <a:xfrm>
              <a:off x="3657600" y="2102736"/>
              <a:ext cx="319318" cy="369332"/>
            </a:xfrm>
            <a:prstGeom prst="rect">
              <a:avLst/>
            </a:prstGeom>
            <a:noFill/>
            <a:ln w="9525">
              <a:noFill/>
              <a:miter lim="800000"/>
              <a:headEnd/>
              <a:tailEnd/>
            </a:ln>
          </p:spPr>
          <p:txBody>
            <a:bodyPr wrap="none">
              <a:spAutoFit/>
            </a:bodyPr>
            <a:lstStyle/>
            <a:p>
              <a:r>
                <a:rPr lang="en-US">
                  <a:solidFill>
                    <a:srgbClr val="FF0000"/>
                  </a:solidFill>
                </a:rPr>
                <a:t>+</a:t>
              </a:r>
            </a:p>
          </p:txBody>
        </p:sp>
      </p:grpSp>
      <p:grpSp>
        <p:nvGrpSpPr>
          <p:cNvPr id="49" name="Group 67"/>
          <p:cNvGrpSpPr>
            <a:grpSpLocks/>
          </p:cNvGrpSpPr>
          <p:nvPr/>
        </p:nvGrpSpPr>
        <p:grpSpPr bwMode="auto">
          <a:xfrm>
            <a:off x="3352800" y="1771650"/>
            <a:ext cx="319088" cy="368300"/>
            <a:chOff x="3657600" y="2102736"/>
            <a:chExt cx="319318" cy="369332"/>
          </a:xfrm>
        </p:grpSpPr>
        <p:sp>
          <p:nvSpPr>
            <p:cNvPr id="69" name="Oval 68"/>
            <p:cNvSpPr/>
            <p:nvPr/>
          </p:nvSpPr>
          <p:spPr>
            <a:xfrm>
              <a:off x="3733855" y="2209397"/>
              <a:ext cx="152510" cy="1528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560" name="TextBox 69"/>
            <p:cNvSpPr txBox="1">
              <a:spLocks noChangeArrowheads="1"/>
            </p:cNvSpPr>
            <p:nvPr/>
          </p:nvSpPr>
          <p:spPr bwMode="auto">
            <a:xfrm>
              <a:off x="3657600" y="2102736"/>
              <a:ext cx="319318" cy="369332"/>
            </a:xfrm>
            <a:prstGeom prst="rect">
              <a:avLst/>
            </a:prstGeom>
            <a:noFill/>
            <a:ln w="9525">
              <a:noFill/>
              <a:miter lim="800000"/>
              <a:headEnd/>
              <a:tailEnd/>
            </a:ln>
          </p:spPr>
          <p:txBody>
            <a:bodyPr wrap="none">
              <a:spAutoFit/>
            </a:bodyPr>
            <a:lstStyle/>
            <a:p>
              <a:r>
                <a:rPr lang="en-US">
                  <a:solidFill>
                    <a:srgbClr val="FF0000"/>
                  </a:solidFill>
                </a:rPr>
                <a:t>+</a:t>
              </a:r>
            </a:p>
          </p:txBody>
        </p:sp>
      </p:grpSp>
      <p:grpSp>
        <p:nvGrpSpPr>
          <p:cNvPr id="50" name="Group 70"/>
          <p:cNvGrpSpPr>
            <a:grpSpLocks/>
          </p:cNvGrpSpPr>
          <p:nvPr/>
        </p:nvGrpSpPr>
        <p:grpSpPr bwMode="auto">
          <a:xfrm>
            <a:off x="2576513" y="1358900"/>
            <a:ext cx="319087" cy="369888"/>
            <a:chOff x="3657600" y="2102736"/>
            <a:chExt cx="319318" cy="369332"/>
          </a:xfrm>
        </p:grpSpPr>
        <p:sp>
          <p:nvSpPr>
            <p:cNvPr id="72" name="Oval 71"/>
            <p:cNvSpPr/>
            <p:nvPr/>
          </p:nvSpPr>
          <p:spPr>
            <a:xfrm>
              <a:off x="3733855" y="2210524"/>
              <a:ext cx="152510" cy="1521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558" name="TextBox 72"/>
            <p:cNvSpPr txBox="1">
              <a:spLocks noChangeArrowheads="1"/>
            </p:cNvSpPr>
            <p:nvPr/>
          </p:nvSpPr>
          <p:spPr bwMode="auto">
            <a:xfrm>
              <a:off x="3657600" y="2102736"/>
              <a:ext cx="319318" cy="369332"/>
            </a:xfrm>
            <a:prstGeom prst="rect">
              <a:avLst/>
            </a:prstGeom>
            <a:noFill/>
            <a:ln w="9525">
              <a:noFill/>
              <a:miter lim="800000"/>
              <a:headEnd/>
              <a:tailEnd/>
            </a:ln>
          </p:spPr>
          <p:txBody>
            <a:bodyPr wrap="none">
              <a:spAutoFit/>
            </a:bodyPr>
            <a:lstStyle/>
            <a:p>
              <a:r>
                <a:rPr lang="en-US">
                  <a:solidFill>
                    <a:srgbClr val="FF0000"/>
                  </a:solidFill>
                </a:rPr>
                <a:t>+</a:t>
              </a:r>
            </a:p>
          </p:txBody>
        </p:sp>
      </p:grpSp>
      <p:grpSp>
        <p:nvGrpSpPr>
          <p:cNvPr id="52" name="Group 73"/>
          <p:cNvGrpSpPr>
            <a:grpSpLocks/>
          </p:cNvGrpSpPr>
          <p:nvPr/>
        </p:nvGrpSpPr>
        <p:grpSpPr bwMode="auto">
          <a:xfrm>
            <a:off x="2728913" y="1511300"/>
            <a:ext cx="319087" cy="369888"/>
            <a:chOff x="3657600" y="2102736"/>
            <a:chExt cx="319318" cy="369332"/>
          </a:xfrm>
        </p:grpSpPr>
        <p:sp>
          <p:nvSpPr>
            <p:cNvPr id="75" name="Oval 74"/>
            <p:cNvSpPr/>
            <p:nvPr/>
          </p:nvSpPr>
          <p:spPr>
            <a:xfrm>
              <a:off x="3733855" y="2210524"/>
              <a:ext cx="152510" cy="1521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556" name="TextBox 75"/>
            <p:cNvSpPr txBox="1">
              <a:spLocks noChangeArrowheads="1"/>
            </p:cNvSpPr>
            <p:nvPr/>
          </p:nvSpPr>
          <p:spPr bwMode="auto">
            <a:xfrm>
              <a:off x="3657600" y="2102736"/>
              <a:ext cx="319318" cy="369332"/>
            </a:xfrm>
            <a:prstGeom prst="rect">
              <a:avLst/>
            </a:prstGeom>
            <a:noFill/>
            <a:ln w="9525">
              <a:noFill/>
              <a:miter lim="800000"/>
              <a:headEnd/>
              <a:tailEnd/>
            </a:ln>
          </p:spPr>
          <p:txBody>
            <a:bodyPr wrap="none">
              <a:spAutoFit/>
            </a:bodyPr>
            <a:lstStyle/>
            <a:p>
              <a:r>
                <a:rPr lang="en-US">
                  <a:solidFill>
                    <a:srgbClr val="FF0000"/>
                  </a:solidFill>
                </a:rPr>
                <a:t>+</a:t>
              </a:r>
            </a:p>
          </p:txBody>
        </p:sp>
      </p:grpSp>
      <p:grpSp>
        <p:nvGrpSpPr>
          <p:cNvPr id="53" name="Group 76"/>
          <p:cNvGrpSpPr>
            <a:grpSpLocks/>
          </p:cNvGrpSpPr>
          <p:nvPr/>
        </p:nvGrpSpPr>
        <p:grpSpPr bwMode="auto">
          <a:xfrm>
            <a:off x="2881313" y="1238250"/>
            <a:ext cx="319087" cy="368300"/>
            <a:chOff x="3657600" y="2102736"/>
            <a:chExt cx="319318" cy="369332"/>
          </a:xfrm>
        </p:grpSpPr>
        <p:sp>
          <p:nvSpPr>
            <p:cNvPr id="78" name="Oval 77"/>
            <p:cNvSpPr/>
            <p:nvPr/>
          </p:nvSpPr>
          <p:spPr>
            <a:xfrm>
              <a:off x="3733855" y="2209397"/>
              <a:ext cx="152510" cy="1528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554" name="TextBox 78"/>
            <p:cNvSpPr txBox="1">
              <a:spLocks noChangeArrowheads="1"/>
            </p:cNvSpPr>
            <p:nvPr/>
          </p:nvSpPr>
          <p:spPr bwMode="auto">
            <a:xfrm>
              <a:off x="3657600" y="2102736"/>
              <a:ext cx="319318" cy="369332"/>
            </a:xfrm>
            <a:prstGeom prst="rect">
              <a:avLst/>
            </a:prstGeom>
            <a:noFill/>
            <a:ln w="9525">
              <a:noFill/>
              <a:miter lim="800000"/>
              <a:headEnd/>
              <a:tailEnd/>
            </a:ln>
          </p:spPr>
          <p:txBody>
            <a:bodyPr wrap="none">
              <a:spAutoFit/>
            </a:bodyPr>
            <a:lstStyle/>
            <a:p>
              <a:r>
                <a:rPr lang="en-US">
                  <a:solidFill>
                    <a:srgbClr val="FF0000"/>
                  </a:solidFill>
                </a:rPr>
                <a:t>+</a:t>
              </a:r>
            </a:p>
          </p:txBody>
        </p:sp>
      </p:grpSp>
      <p:grpSp>
        <p:nvGrpSpPr>
          <p:cNvPr id="55" name="Group 79"/>
          <p:cNvGrpSpPr>
            <a:grpSpLocks/>
          </p:cNvGrpSpPr>
          <p:nvPr/>
        </p:nvGrpSpPr>
        <p:grpSpPr bwMode="auto">
          <a:xfrm>
            <a:off x="3810000" y="1314450"/>
            <a:ext cx="319088" cy="368300"/>
            <a:chOff x="3657600" y="2102736"/>
            <a:chExt cx="319318" cy="369332"/>
          </a:xfrm>
        </p:grpSpPr>
        <p:sp>
          <p:nvSpPr>
            <p:cNvPr id="81" name="Oval 80"/>
            <p:cNvSpPr/>
            <p:nvPr/>
          </p:nvSpPr>
          <p:spPr>
            <a:xfrm>
              <a:off x="3733855" y="2209397"/>
              <a:ext cx="152510" cy="1528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552" name="TextBox 81"/>
            <p:cNvSpPr txBox="1">
              <a:spLocks noChangeArrowheads="1"/>
            </p:cNvSpPr>
            <p:nvPr/>
          </p:nvSpPr>
          <p:spPr bwMode="auto">
            <a:xfrm>
              <a:off x="3657600" y="2102736"/>
              <a:ext cx="319318" cy="369332"/>
            </a:xfrm>
            <a:prstGeom prst="rect">
              <a:avLst/>
            </a:prstGeom>
            <a:noFill/>
            <a:ln w="9525">
              <a:noFill/>
              <a:miter lim="800000"/>
              <a:headEnd/>
              <a:tailEnd/>
            </a:ln>
          </p:spPr>
          <p:txBody>
            <a:bodyPr wrap="none">
              <a:spAutoFit/>
            </a:bodyPr>
            <a:lstStyle/>
            <a:p>
              <a:r>
                <a:rPr lang="en-US">
                  <a:solidFill>
                    <a:srgbClr val="FF0000"/>
                  </a:solidFill>
                </a:rPr>
                <a:t>+</a:t>
              </a:r>
            </a:p>
          </p:txBody>
        </p:sp>
      </p:grpSp>
      <p:grpSp>
        <p:nvGrpSpPr>
          <p:cNvPr id="56" name="Group 82"/>
          <p:cNvGrpSpPr>
            <a:grpSpLocks/>
          </p:cNvGrpSpPr>
          <p:nvPr/>
        </p:nvGrpSpPr>
        <p:grpSpPr bwMode="auto">
          <a:xfrm>
            <a:off x="4038600" y="1619250"/>
            <a:ext cx="319088" cy="368300"/>
            <a:chOff x="3657600" y="2102736"/>
            <a:chExt cx="319318" cy="369332"/>
          </a:xfrm>
        </p:grpSpPr>
        <p:sp>
          <p:nvSpPr>
            <p:cNvPr id="84" name="Oval 83"/>
            <p:cNvSpPr/>
            <p:nvPr/>
          </p:nvSpPr>
          <p:spPr>
            <a:xfrm>
              <a:off x="3733855" y="2209397"/>
              <a:ext cx="152510" cy="1528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550" name="TextBox 84"/>
            <p:cNvSpPr txBox="1">
              <a:spLocks noChangeArrowheads="1"/>
            </p:cNvSpPr>
            <p:nvPr/>
          </p:nvSpPr>
          <p:spPr bwMode="auto">
            <a:xfrm>
              <a:off x="3657600" y="2102736"/>
              <a:ext cx="319318" cy="369332"/>
            </a:xfrm>
            <a:prstGeom prst="rect">
              <a:avLst/>
            </a:prstGeom>
            <a:noFill/>
            <a:ln w="9525">
              <a:noFill/>
              <a:miter lim="800000"/>
              <a:headEnd/>
              <a:tailEnd/>
            </a:ln>
          </p:spPr>
          <p:txBody>
            <a:bodyPr wrap="none">
              <a:spAutoFit/>
            </a:bodyPr>
            <a:lstStyle/>
            <a:p>
              <a:r>
                <a:rPr lang="en-US">
                  <a:solidFill>
                    <a:srgbClr val="FF0000"/>
                  </a:solidFill>
                </a:rPr>
                <a:t>+</a:t>
              </a:r>
            </a:p>
          </p:txBody>
        </p:sp>
      </p:grpSp>
      <p:grpSp>
        <p:nvGrpSpPr>
          <p:cNvPr id="58" name="Group 85"/>
          <p:cNvGrpSpPr>
            <a:grpSpLocks/>
          </p:cNvGrpSpPr>
          <p:nvPr/>
        </p:nvGrpSpPr>
        <p:grpSpPr bwMode="auto">
          <a:xfrm>
            <a:off x="2424113" y="1771650"/>
            <a:ext cx="319087" cy="368300"/>
            <a:chOff x="3657600" y="2102736"/>
            <a:chExt cx="319318" cy="369332"/>
          </a:xfrm>
        </p:grpSpPr>
        <p:sp>
          <p:nvSpPr>
            <p:cNvPr id="87" name="Oval 86"/>
            <p:cNvSpPr/>
            <p:nvPr/>
          </p:nvSpPr>
          <p:spPr>
            <a:xfrm>
              <a:off x="3733855" y="2209397"/>
              <a:ext cx="152510" cy="1528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548" name="TextBox 87"/>
            <p:cNvSpPr txBox="1">
              <a:spLocks noChangeArrowheads="1"/>
            </p:cNvSpPr>
            <p:nvPr/>
          </p:nvSpPr>
          <p:spPr bwMode="auto">
            <a:xfrm>
              <a:off x="3657600" y="2102736"/>
              <a:ext cx="319318" cy="369332"/>
            </a:xfrm>
            <a:prstGeom prst="rect">
              <a:avLst/>
            </a:prstGeom>
            <a:noFill/>
            <a:ln w="9525">
              <a:noFill/>
              <a:miter lim="800000"/>
              <a:headEnd/>
              <a:tailEnd/>
            </a:ln>
          </p:spPr>
          <p:txBody>
            <a:bodyPr wrap="none">
              <a:spAutoFit/>
            </a:bodyPr>
            <a:lstStyle/>
            <a:p>
              <a:r>
                <a:rPr lang="en-US">
                  <a:solidFill>
                    <a:srgbClr val="FF0000"/>
                  </a:solidFill>
                </a:rPr>
                <a:t>+</a:t>
              </a:r>
            </a:p>
          </p:txBody>
        </p:sp>
      </p:grpSp>
      <p:grpSp>
        <p:nvGrpSpPr>
          <p:cNvPr id="59" name="Group 88"/>
          <p:cNvGrpSpPr>
            <a:grpSpLocks/>
          </p:cNvGrpSpPr>
          <p:nvPr/>
        </p:nvGrpSpPr>
        <p:grpSpPr bwMode="auto">
          <a:xfrm>
            <a:off x="2971800" y="1619250"/>
            <a:ext cx="319088" cy="368300"/>
            <a:chOff x="3657600" y="2102736"/>
            <a:chExt cx="319318" cy="369332"/>
          </a:xfrm>
        </p:grpSpPr>
        <p:sp>
          <p:nvSpPr>
            <p:cNvPr id="90" name="Oval 89"/>
            <p:cNvSpPr/>
            <p:nvPr/>
          </p:nvSpPr>
          <p:spPr>
            <a:xfrm>
              <a:off x="3733855" y="2209397"/>
              <a:ext cx="152510" cy="1528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546" name="TextBox 90"/>
            <p:cNvSpPr txBox="1">
              <a:spLocks noChangeArrowheads="1"/>
            </p:cNvSpPr>
            <p:nvPr/>
          </p:nvSpPr>
          <p:spPr bwMode="auto">
            <a:xfrm>
              <a:off x="3657600" y="2102736"/>
              <a:ext cx="319318" cy="369332"/>
            </a:xfrm>
            <a:prstGeom prst="rect">
              <a:avLst/>
            </a:prstGeom>
            <a:noFill/>
            <a:ln w="9525">
              <a:noFill/>
              <a:miter lim="800000"/>
              <a:headEnd/>
              <a:tailEnd/>
            </a:ln>
          </p:spPr>
          <p:txBody>
            <a:bodyPr wrap="none">
              <a:spAutoFit/>
            </a:bodyPr>
            <a:lstStyle/>
            <a:p>
              <a:r>
                <a:rPr lang="en-US">
                  <a:solidFill>
                    <a:srgbClr val="FF0000"/>
                  </a:solidFill>
                </a:rPr>
                <a:t>+</a:t>
              </a:r>
            </a:p>
          </p:txBody>
        </p:sp>
      </p:grpSp>
      <p:grpSp>
        <p:nvGrpSpPr>
          <p:cNvPr id="61" name="Group 91"/>
          <p:cNvGrpSpPr>
            <a:grpSpLocks/>
          </p:cNvGrpSpPr>
          <p:nvPr/>
        </p:nvGrpSpPr>
        <p:grpSpPr bwMode="auto">
          <a:xfrm>
            <a:off x="2576513" y="1924050"/>
            <a:ext cx="319087" cy="368300"/>
            <a:chOff x="3657600" y="2102736"/>
            <a:chExt cx="319318" cy="369332"/>
          </a:xfrm>
        </p:grpSpPr>
        <p:sp>
          <p:nvSpPr>
            <p:cNvPr id="93" name="Oval 92"/>
            <p:cNvSpPr/>
            <p:nvPr/>
          </p:nvSpPr>
          <p:spPr>
            <a:xfrm>
              <a:off x="3733855" y="2209397"/>
              <a:ext cx="152510" cy="1528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544" name="TextBox 93"/>
            <p:cNvSpPr txBox="1">
              <a:spLocks noChangeArrowheads="1"/>
            </p:cNvSpPr>
            <p:nvPr/>
          </p:nvSpPr>
          <p:spPr bwMode="auto">
            <a:xfrm>
              <a:off x="3657600" y="2102736"/>
              <a:ext cx="319318" cy="369332"/>
            </a:xfrm>
            <a:prstGeom prst="rect">
              <a:avLst/>
            </a:prstGeom>
            <a:noFill/>
            <a:ln w="9525">
              <a:noFill/>
              <a:miter lim="800000"/>
              <a:headEnd/>
              <a:tailEnd/>
            </a:ln>
          </p:spPr>
          <p:txBody>
            <a:bodyPr wrap="none">
              <a:spAutoFit/>
            </a:bodyPr>
            <a:lstStyle/>
            <a:p>
              <a:r>
                <a:rPr lang="en-US">
                  <a:solidFill>
                    <a:srgbClr val="FF0000"/>
                  </a:solidFill>
                </a:rPr>
                <a:t>+</a:t>
              </a:r>
            </a:p>
          </p:txBody>
        </p:sp>
      </p:grpSp>
      <p:grpSp>
        <p:nvGrpSpPr>
          <p:cNvPr id="62" name="Group 94"/>
          <p:cNvGrpSpPr>
            <a:grpSpLocks/>
          </p:cNvGrpSpPr>
          <p:nvPr/>
        </p:nvGrpSpPr>
        <p:grpSpPr bwMode="auto">
          <a:xfrm>
            <a:off x="2728913" y="1695450"/>
            <a:ext cx="319087" cy="368300"/>
            <a:chOff x="3657600" y="2102736"/>
            <a:chExt cx="319318" cy="369332"/>
          </a:xfrm>
        </p:grpSpPr>
        <p:sp>
          <p:nvSpPr>
            <p:cNvPr id="96" name="Oval 95"/>
            <p:cNvSpPr/>
            <p:nvPr/>
          </p:nvSpPr>
          <p:spPr>
            <a:xfrm>
              <a:off x="3733855" y="2209397"/>
              <a:ext cx="152510" cy="1528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542" name="TextBox 96"/>
            <p:cNvSpPr txBox="1">
              <a:spLocks noChangeArrowheads="1"/>
            </p:cNvSpPr>
            <p:nvPr/>
          </p:nvSpPr>
          <p:spPr bwMode="auto">
            <a:xfrm>
              <a:off x="3657600" y="2102736"/>
              <a:ext cx="319318" cy="369332"/>
            </a:xfrm>
            <a:prstGeom prst="rect">
              <a:avLst/>
            </a:prstGeom>
            <a:noFill/>
            <a:ln w="9525">
              <a:noFill/>
              <a:miter lim="800000"/>
              <a:headEnd/>
              <a:tailEnd/>
            </a:ln>
          </p:spPr>
          <p:txBody>
            <a:bodyPr wrap="none">
              <a:spAutoFit/>
            </a:bodyPr>
            <a:lstStyle/>
            <a:p>
              <a:r>
                <a:rPr lang="en-US">
                  <a:solidFill>
                    <a:srgbClr val="FF0000"/>
                  </a:solidFill>
                </a:rPr>
                <a:t>+</a:t>
              </a:r>
            </a:p>
          </p:txBody>
        </p:sp>
      </p:grpSp>
      <p:grpSp>
        <p:nvGrpSpPr>
          <p:cNvPr id="18432" name="Group 97"/>
          <p:cNvGrpSpPr>
            <a:grpSpLocks/>
          </p:cNvGrpSpPr>
          <p:nvPr/>
        </p:nvGrpSpPr>
        <p:grpSpPr bwMode="auto">
          <a:xfrm>
            <a:off x="4038600" y="1619250"/>
            <a:ext cx="319088" cy="368300"/>
            <a:chOff x="3657600" y="2102736"/>
            <a:chExt cx="319318" cy="369332"/>
          </a:xfrm>
        </p:grpSpPr>
        <p:sp>
          <p:nvSpPr>
            <p:cNvPr id="99" name="Oval 98"/>
            <p:cNvSpPr/>
            <p:nvPr/>
          </p:nvSpPr>
          <p:spPr>
            <a:xfrm>
              <a:off x="3733855" y="2209397"/>
              <a:ext cx="152510" cy="1528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540" name="TextBox 99"/>
            <p:cNvSpPr txBox="1">
              <a:spLocks noChangeArrowheads="1"/>
            </p:cNvSpPr>
            <p:nvPr/>
          </p:nvSpPr>
          <p:spPr bwMode="auto">
            <a:xfrm>
              <a:off x="3657600" y="2102736"/>
              <a:ext cx="319318" cy="369332"/>
            </a:xfrm>
            <a:prstGeom prst="rect">
              <a:avLst/>
            </a:prstGeom>
            <a:noFill/>
            <a:ln w="9525">
              <a:noFill/>
              <a:miter lim="800000"/>
              <a:headEnd/>
              <a:tailEnd/>
            </a:ln>
          </p:spPr>
          <p:txBody>
            <a:bodyPr wrap="none">
              <a:spAutoFit/>
            </a:bodyPr>
            <a:lstStyle/>
            <a:p>
              <a:r>
                <a:rPr lang="en-US">
                  <a:solidFill>
                    <a:srgbClr val="FF0000"/>
                  </a:solidFill>
                </a:rPr>
                <a:t>+</a:t>
              </a:r>
            </a:p>
          </p:txBody>
        </p:sp>
      </p:grpSp>
      <p:grpSp>
        <p:nvGrpSpPr>
          <p:cNvPr id="18433" name="Group 100"/>
          <p:cNvGrpSpPr>
            <a:grpSpLocks/>
          </p:cNvGrpSpPr>
          <p:nvPr/>
        </p:nvGrpSpPr>
        <p:grpSpPr bwMode="auto">
          <a:xfrm>
            <a:off x="4114800" y="1314450"/>
            <a:ext cx="319088" cy="368300"/>
            <a:chOff x="3657600" y="2102736"/>
            <a:chExt cx="319318" cy="369332"/>
          </a:xfrm>
        </p:grpSpPr>
        <p:sp>
          <p:nvSpPr>
            <p:cNvPr id="102" name="Oval 101"/>
            <p:cNvSpPr/>
            <p:nvPr/>
          </p:nvSpPr>
          <p:spPr>
            <a:xfrm>
              <a:off x="3733855" y="2209397"/>
              <a:ext cx="152510" cy="1528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538" name="TextBox 102"/>
            <p:cNvSpPr txBox="1">
              <a:spLocks noChangeArrowheads="1"/>
            </p:cNvSpPr>
            <p:nvPr/>
          </p:nvSpPr>
          <p:spPr bwMode="auto">
            <a:xfrm>
              <a:off x="3657600" y="2102736"/>
              <a:ext cx="319318" cy="369332"/>
            </a:xfrm>
            <a:prstGeom prst="rect">
              <a:avLst/>
            </a:prstGeom>
            <a:noFill/>
            <a:ln w="9525">
              <a:noFill/>
              <a:miter lim="800000"/>
              <a:headEnd/>
              <a:tailEnd/>
            </a:ln>
          </p:spPr>
          <p:txBody>
            <a:bodyPr wrap="none">
              <a:spAutoFit/>
            </a:bodyPr>
            <a:lstStyle/>
            <a:p>
              <a:r>
                <a:rPr lang="en-US">
                  <a:solidFill>
                    <a:srgbClr val="FF0000"/>
                  </a:solidFill>
                </a:rPr>
                <a:t>+</a:t>
              </a:r>
            </a:p>
          </p:txBody>
        </p:sp>
      </p:grpSp>
      <p:grpSp>
        <p:nvGrpSpPr>
          <p:cNvPr id="18440" name="Group 103"/>
          <p:cNvGrpSpPr>
            <a:grpSpLocks/>
          </p:cNvGrpSpPr>
          <p:nvPr/>
        </p:nvGrpSpPr>
        <p:grpSpPr bwMode="auto">
          <a:xfrm>
            <a:off x="4267200" y="1924050"/>
            <a:ext cx="319088" cy="368300"/>
            <a:chOff x="3657600" y="2102736"/>
            <a:chExt cx="319318" cy="369332"/>
          </a:xfrm>
        </p:grpSpPr>
        <p:sp>
          <p:nvSpPr>
            <p:cNvPr id="105" name="Oval 104"/>
            <p:cNvSpPr/>
            <p:nvPr/>
          </p:nvSpPr>
          <p:spPr>
            <a:xfrm>
              <a:off x="3733855" y="2209397"/>
              <a:ext cx="152510" cy="1528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536" name="TextBox 105"/>
            <p:cNvSpPr txBox="1">
              <a:spLocks noChangeArrowheads="1"/>
            </p:cNvSpPr>
            <p:nvPr/>
          </p:nvSpPr>
          <p:spPr bwMode="auto">
            <a:xfrm>
              <a:off x="3657600" y="2102736"/>
              <a:ext cx="319318" cy="369332"/>
            </a:xfrm>
            <a:prstGeom prst="rect">
              <a:avLst/>
            </a:prstGeom>
            <a:noFill/>
            <a:ln w="9525">
              <a:noFill/>
              <a:miter lim="800000"/>
              <a:headEnd/>
              <a:tailEnd/>
            </a:ln>
          </p:spPr>
          <p:txBody>
            <a:bodyPr wrap="none">
              <a:spAutoFit/>
            </a:bodyPr>
            <a:lstStyle/>
            <a:p>
              <a:r>
                <a:rPr lang="en-US">
                  <a:solidFill>
                    <a:srgbClr val="FF0000"/>
                  </a:solidFill>
                </a:rPr>
                <a:t>+</a:t>
              </a:r>
            </a:p>
          </p:txBody>
        </p:sp>
      </p:grpSp>
      <p:grpSp>
        <p:nvGrpSpPr>
          <p:cNvPr id="18441" name="Group 106"/>
          <p:cNvGrpSpPr>
            <a:grpSpLocks/>
          </p:cNvGrpSpPr>
          <p:nvPr/>
        </p:nvGrpSpPr>
        <p:grpSpPr bwMode="auto">
          <a:xfrm>
            <a:off x="4038600" y="1847850"/>
            <a:ext cx="319088" cy="368300"/>
            <a:chOff x="3657600" y="2102736"/>
            <a:chExt cx="319318" cy="369332"/>
          </a:xfrm>
        </p:grpSpPr>
        <p:sp>
          <p:nvSpPr>
            <p:cNvPr id="108" name="Oval 107"/>
            <p:cNvSpPr/>
            <p:nvPr/>
          </p:nvSpPr>
          <p:spPr>
            <a:xfrm>
              <a:off x="3733855" y="2209397"/>
              <a:ext cx="152510" cy="1528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534" name="TextBox 108"/>
            <p:cNvSpPr txBox="1">
              <a:spLocks noChangeArrowheads="1"/>
            </p:cNvSpPr>
            <p:nvPr/>
          </p:nvSpPr>
          <p:spPr bwMode="auto">
            <a:xfrm>
              <a:off x="3657600" y="2102736"/>
              <a:ext cx="319318" cy="369332"/>
            </a:xfrm>
            <a:prstGeom prst="rect">
              <a:avLst/>
            </a:prstGeom>
            <a:noFill/>
            <a:ln w="9525">
              <a:noFill/>
              <a:miter lim="800000"/>
              <a:headEnd/>
              <a:tailEnd/>
            </a:ln>
          </p:spPr>
          <p:txBody>
            <a:bodyPr wrap="none">
              <a:spAutoFit/>
            </a:bodyPr>
            <a:lstStyle/>
            <a:p>
              <a:r>
                <a:rPr lang="en-US">
                  <a:solidFill>
                    <a:srgbClr val="FF0000"/>
                  </a:solidFill>
                </a:rPr>
                <a:t>+</a:t>
              </a:r>
            </a:p>
          </p:txBody>
        </p:sp>
      </p:grpSp>
      <p:grpSp>
        <p:nvGrpSpPr>
          <p:cNvPr id="18442" name="Group 112"/>
          <p:cNvGrpSpPr>
            <a:grpSpLocks/>
          </p:cNvGrpSpPr>
          <p:nvPr/>
        </p:nvGrpSpPr>
        <p:grpSpPr bwMode="auto">
          <a:xfrm>
            <a:off x="2230438" y="2076450"/>
            <a:ext cx="261937" cy="368300"/>
            <a:chOff x="2688266" y="2798134"/>
            <a:chExt cx="261610" cy="369332"/>
          </a:xfrm>
        </p:grpSpPr>
        <p:sp>
          <p:nvSpPr>
            <p:cNvPr id="111" name="Oval 110"/>
            <p:cNvSpPr/>
            <p:nvPr/>
          </p:nvSpPr>
          <p:spPr>
            <a:xfrm>
              <a:off x="2743759" y="2927082"/>
              <a:ext cx="152210" cy="15123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532" name="TextBox 111"/>
            <p:cNvSpPr txBox="1">
              <a:spLocks noChangeArrowheads="1"/>
            </p:cNvSpPr>
            <p:nvPr/>
          </p:nvSpPr>
          <p:spPr bwMode="auto">
            <a:xfrm>
              <a:off x="2688266" y="2798134"/>
              <a:ext cx="261610" cy="369332"/>
            </a:xfrm>
            <a:prstGeom prst="rect">
              <a:avLst/>
            </a:prstGeom>
            <a:noFill/>
            <a:ln w="9525">
              <a:noFill/>
              <a:miter lim="800000"/>
              <a:headEnd/>
              <a:tailEnd/>
            </a:ln>
          </p:spPr>
          <p:txBody>
            <a:bodyPr wrap="none">
              <a:spAutoFit/>
            </a:bodyPr>
            <a:lstStyle/>
            <a:p>
              <a:r>
                <a:rPr lang="en-US">
                  <a:solidFill>
                    <a:srgbClr val="002060"/>
                  </a:solidFill>
                </a:rPr>
                <a:t>-</a:t>
              </a:r>
            </a:p>
          </p:txBody>
        </p:sp>
      </p:grpSp>
      <p:grpSp>
        <p:nvGrpSpPr>
          <p:cNvPr id="18443" name="Group 113"/>
          <p:cNvGrpSpPr>
            <a:grpSpLocks/>
          </p:cNvGrpSpPr>
          <p:nvPr/>
        </p:nvGrpSpPr>
        <p:grpSpPr bwMode="auto">
          <a:xfrm>
            <a:off x="2209800" y="1858963"/>
            <a:ext cx="261938" cy="369887"/>
            <a:chOff x="2688266" y="2798134"/>
            <a:chExt cx="261610" cy="369332"/>
          </a:xfrm>
        </p:grpSpPr>
        <p:sp>
          <p:nvSpPr>
            <p:cNvPr id="115" name="Oval 114"/>
            <p:cNvSpPr/>
            <p:nvPr/>
          </p:nvSpPr>
          <p:spPr>
            <a:xfrm>
              <a:off x="2743759" y="2926528"/>
              <a:ext cx="152209" cy="1521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530" name="TextBox 115"/>
            <p:cNvSpPr txBox="1">
              <a:spLocks noChangeArrowheads="1"/>
            </p:cNvSpPr>
            <p:nvPr/>
          </p:nvSpPr>
          <p:spPr bwMode="auto">
            <a:xfrm>
              <a:off x="2688266" y="2798134"/>
              <a:ext cx="261610" cy="369332"/>
            </a:xfrm>
            <a:prstGeom prst="rect">
              <a:avLst/>
            </a:prstGeom>
            <a:noFill/>
            <a:ln w="9525">
              <a:noFill/>
              <a:miter lim="800000"/>
              <a:headEnd/>
              <a:tailEnd/>
            </a:ln>
          </p:spPr>
          <p:txBody>
            <a:bodyPr wrap="none">
              <a:spAutoFit/>
            </a:bodyPr>
            <a:lstStyle/>
            <a:p>
              <a:r>
                <a:rPr lang="en-US">
                  <a:solidFill>
                    <a:srgbClr val="002060"/>
                  </a:solidFill>
                </a:rPr>
                <a:t>-</a:t>
              </a:r>
            </a:p>
          </p:txBody>
        </p:sp>
      </p:grpSp>
      <p:grpSp>
        <p:nvGrpSpPr>
          <p:cNvPr id="18444" name="Group 116"/>
          <p:cNvGrpSpPr>
            <a:grpSpLocks/>
          </p:cNvGrpSpPr>
          <p:nvPr/>
        </p:nvGrpSpPr>
        <p:grpSpPr bwMode="auto">
          <a:xfrm>
            <a:off x="2220913" y="1695450"/>
            <a:ext cx="260350" cy="368300"/>
            <a:chOff x="2688266" y="2798134"/>
            <a:chExt cx="261610" cy="369332"/>
          </a:xfrm>
        </p:grpSpPr>
        <p:sp>
          <p:nvSpPr>
            <p:cNvPr id="118" name="Oval 117"/>
            <p:cNvSpPr/>
            <p:nvPr/>
          </p:nvSpPr>
          <p:spPr>
            <a:xfrm>
              <a:off x="2742502" y="2927082"/>
              <a:ext cx="153138" cy="15123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528" name="TextBox 118"/>
            <p:cNvSpPr txBox="1">
              <a:spLocks noChangeArrowheads="1"/>
            </p:cNvSpPr>
            <p:nvPr/>
          </p:nvSpPr>
          <p:spPr bwMode="auto">
            <a:xfrm>
              <a:off x="2688266" y="2798134"/>
              <a:ext cx="261610" cy="369332"/>
            </a:xfrm>
            <a:prstGeom prst="rect">
              <a:avLst/>
            </a:prstGeom>
            <a:noFill/>
            <a:ln w="9525">
              <a:noFill/>
              <a:miter lim="800000"/>
              <a:headEnd/>
              <a:tailEnd/>
            </a:ln>
          </p:spPr>
          <p:txBody>
            <a:bodyPr wrap="none">
              <a:spAutoFit/>
            </a:bodyPr>
            <a:lstStyle/>
            <a:p>
              <a:r>
                <a:rPr lang="en-US">
                  <a:solidFill>
                    <a:srgbClr val="002060"/>
                  </a:solidFill>
                </a:rPr>
                <a:t>-</a:t>
              </a:r>
            </a:p>
          </p:txBody>
        </p:sp>
      </p:grpSp>
      <p:grpSp>
        <p:nvGrpSpPr>
          <p:cNvPr id="18445" name="Group 119"/>
          <p:cNvGrpSpPr>
            <a:grpSpLocks/>
          </p:cNvGrpSpPr>
          <p:nvPr/>
        </p:nvGrpSpPr>
        <p:grpSpPr bwMode="auto">
          <a:xfrm>
            <a:off x="2220913" y="1543050"/>
            <a:ext cx="260350" cy="368300"/>
            <a:chOff x="2688266" y="2798134"/>
            <a:chExt cx="261610" cy="369332"/>
          </a:xfrm>
        </p:grpSpPr>
        <p:sp>
          <p:nvSpPr>
            <p:cNvPr id="121" name="Oval 120"/>
            <p:cNvSpPr/>
            <p:nvPr/>
          </p:nvSpPr>
          <p:spPr>
            <a:xfrm>
              <a:off x="2742502" y="2927082"/>
              <a:ext cx="153138" cy="15123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526" name="TextBox 121"/>
            <p:cNvSpPr txBox="1">
              <a:spLocks noChangeArrowheads="1"/>
            </p:cNvSpPr>
            <p:nvPr/>
          </p:nvSpPr>
          <p:spPr bwMode="auto">
            <a:xfrm>
              <a:off x="2688266" y="2798134"/>
              <a:ext cx="261610" cy="369332"/>
            </a:xfrm>
            <a:prstGeom prst="rect">
              <a:avLst/>
            </a:prstGeom>
            <a:noFill/>
            <a:ln w="9525">
              <a:noFill/>
              <a:miter lim="800000"/>
              <a:headEnd/>
              <a:tailEnd/>
            </a:ln>
          </p:spPr>
          <p:txBody>
            <a:bodyPr wrap="none">
              <a:spAutoFit/>
            </a:bodyPr>
            <a:lstStyle/>
            <a:p>
              <a:r>
                <a:rPr lang="en-US">
                  <a:solidFill>
                    <a:srgbClr val="002060"/>
                  </a:solidFill>
                </a:rPr>
                <a:t>-</a:t>
              </a:r>
            </a:p>
          </p:txBody>
        </p:sp>
      </p:grpSp>
      <p:grpSp>
        <p:nvGrpSpPr>
          <p:cNvPr id="18446" name="Group 122"/>
          <p:cNvGrpSpPr>
            <a:grpSpLocks/>
          </p:cNvGrpSpPr>
          <p:nvPr/>
        </p:nvGrpSpPr>
        <p:grpSpPr bwMode="auto">
          <a:xfrm>
            <a:off x="2230438" y="1238250"/>
            <a:ext cx="261937" cy="368300"/>
            <a:chOff x="2688266" y="2798134"/>
            <a:chExt cx="261610" cy="369332"/>
          </a:xfrm>
        </p:grpSpPr>
        <p:sp>
          <p:nvSpPr>
            <p:cNvPr id="124" name="Oval 123"/>
            <p:cNvSpPr/>
            <p:nvPr/>
          </p:nvSpPr>
          <p:spPr>
            <a:xfrm>
              <a:off x="2743759" y="2927082"/>
              <a:ext cx="152210" cy="15123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524" name="TextBox 124"/>
            <p:cNvSpPr txBox="1">
              <a:spLocks noChangeArrowheads="1"/>
            </p:cNvSpPr>
            <p:nvPr/>
          </p:nvSpPr>
          <p:spPr bwMode="auto">
            <a:xfrm>
              <a:off x="2688266" y="2798134"/>
              <a:ext cx="261610" cy="369332"/>
            </a:xfrm>
            <a:prstGeom prst="rect">
              <a:avLst/>
            </a:prstGeom>
            <a:noFill/>
            <a:ln w="9525">
              <a:noFill/>
              <a:miter lim="800000"/>
              <a:headEnd/>
              <a:tailEnd/>
            </a:ln>
          </p:spPr>
          <p:txBody>
            <a:bodyPr wrap="none">
              <a:spAutoFit/>
            </a:bodyPr>
            <a:lstStyle/>
            <a:p>
              <a:r>
                <a:rPr lang="en-US">
                  <a:solidFill>
                    <a:srgbClr val="002060"/>
                  </a:solidFill>
                </a:rPr>
                <a:t>-</a:t>
              </a:r>
            </a:p>
          </p:txBody>
        </p:sp>
      </p:grpSp>
      <p:grpSp>
        <p:nvGrpSpPr>
          <p:cNvPr id="18447" name="Group 125"/>
          <p:cNvGrpSpPr>
            <a:grpSpLocks/>
          </p:cNvGrpSpPr>
          <p:nvPr/>
        </p:nvGrpSpPr>
        <p:grpSpPr bwMode="auto">
          <a:xfrm>
            <a:off x="2252663" y="1401763"/>
            <a:ext cx="261937" cy="369887"/>
            <a:chOff x="2688266" y="2798134"/>
            <a:chExt cx="261610" cy="369332"/>
          </a:xfrm>
        </p:grpSpPr>
        <p:sp>
          <p:nvSpPr>
            <p:cNvPr id="127" name="Oval 126"/>
            <p:cNvSpPr/>
            <p:nvPr/>
          </p:nvSpPr>
          <p:spPr>
            <a:xfrm>
              <a:off x="2743759" y="2926528"/>
              <a:ext cx="152210" cy="1521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522" name="TextBox 127"/>
            <p:cNvSpPr txBox="1">
              <a:spLocks noChangeArrowheads="1"/>
            </p:cNvSpPr>
            <p:nvPr/>
          </p:nvSpPr>
          <p:spPr bwMode="auto">
            <a:xfrm>
              <a:off x="2688266" y="2798134"/>
              <a:ext cx="261610" cy="369332"/>
            </a:xfrm>
            <a:prstGeom prst="rect">
              <a:avLst/>
            </a:prstGeom>
            <a:noFill/>
            <a:ln w="9525">
              <a:noFill/>
              <a:miter lim="800000"/>
              <a:headEnd/>
              <a:tailEnd/>
            </a:ln>
          </p:spPr>
          <p:txBody>
            <a:bodyPr wrap="none">
              <a:spAutoFit/>
            </a:bodyPr>
            <a:lstStyle/>
            <a:p>
              <a:r>
                <a:rPr lang="en-US">
                  <a:solidFill>
                    <a:srgbClr val="002060"/>
                  </a:solidFill>
                </a:rPr>
                <a:t>-</a:t>
              </a:r>
            </a:p>
          </p:txBody>
        </p:sp>
      </p:grpSp>
      <p:sp>
        <p:nvSpPr>
          <p:cNvPr id="129" name="Right Brace 128"/>
          <p:cNvSpPr/>
          <p:nvPr/>
        </p:nvSpPr>
        <p:spPr>
          <a:xfrm rot="5400000">
            <a:off x="4038600" y="781050"/>
            <a:ext cx="304800" cy="3505200"/>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30" name="Right Brace 129"/>
          <p:cNvSpPr/>
          <p:nvPr/>
        </p:nvSpPr>
        <p:spPr>
          <a:xfrm rot="5400000">
            <a:off x="2209800" y="2457450"/>
            <a:ext cx="304800" cy="152400"/>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142" name="Straight Connector 141"/>
          <p:cNvCxnSpPr/>
          <p:nvPr/>
        </p:nvCxnSpPr>
        <p:spPr>
          <a:xfrm>
            <a:off x="838200" y="1847850"/>
            <a:ext cx="144780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a:off x="5372894" y="1808956"/>
            <a:ext cx="1143000" cy="1588"/>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a:off x="1681957" y="1797844"/>
            <a:ext cx="1143000" cy="1587"/>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8511" name="TextBox 148"/>
          <p:cNvSpPr txBox="1">
            <a:spLocks noChangeArrowheads="1"/>
          </p:cNvSpPr>
          <p:nvPr/>
        </p:nvSpPr>
        <p:spPr bwMode="auto">
          <a:xfrm>
            <a:off x="6705600" y="1314450"/>
            <a:ext cx="395288" cy="522288"/>
          </a:xfrm>
          <a:prstGeom prst="rect">
            <a:avLst/>
          </a:prstGeom>
          <a:noFill/>
          <a:ln w="9525">
            <a:noFill/>
            <a:miter lim="800000"/>
            <a:headEnd/>
            <a:tailEnd/>
          </a:ln>
        </p:spPr>
        <p:txBody>
          <a:bodyPr wrap="none">
            <a:spAutoFit/>
          </a:bodyPr>
          <a:lstStyle/>
          <a:p>
            <a:r>
              <a:rPr lang="en-US" sz="2800">
                <a:solidFill>
                  <a:srgbClr val="FF0000"/>
                </a:solidFill>
              </a:rPr>
              <a:t>+</a:t>
            </a:r>
          </a:p>
        </p:txBody>
      </p:sp>
      <p:sp>
        <p:nvSpPr>
          <p:cNvPr id="18512" name="TextBox 149"/>
          <p:cNvSpPr txBox="1">
            <a:spLocks noChangeArrowheads="1"/>
          </p:cNvSpPr>
          <p:nvPr/>
        </p:nvSpPr>
        <p:spPr bwMode="auto">
          <a:xfrm>
            <a:off x="1295400" y="1314450"/>
            <a:ext cx="304800" cy="522288"/>
          </a:xfrm>
          <a:prstGeom prst="rect">
            <a:avLst/>
          </a:prstGeom>
          <a:noFill/>
          <a:ln w="9525">
            <a:noFill/>
            <a:miter lim="800000"/>
            <a:headEnd/>
            <a:tailEnd/>
          </a:ln>
        </p:spPr>
        <p:txBody>
          <a:bodyPr wrap="none">
            <a:spAutoFit/>
          </a:bodyPr>
          <a:lstStyle/>
          <a:p>
            <a:r>
              <a:rPr lang="en-US" sz="2800">
                <a:solidFill>
                  <a:srgbClr val="002060"/>
                </a:solidFill>
              </a:rPr>
              <a:t>-</a:t>
            </a:r>
          </a:p>
        </p:txBody>
      </p:sp>
      <p:cxnSp>
        <p:nvCxnSpPr>
          <p:cNvPr id="152" name="Straight Connector 151"/>
          <p:cNvCxnSpPr/>
          <p:nvPr/>
        </p:nvCxnSpPr>
        <p:spPr>
          <a:xfrm rot="5400000">
            <a:off x="2857500" y="2571750"/>
            <a:ext cx="3429000"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rot="5400000">
            <a:off x="762794" y="2532856"/>
            <a:ext cx="3352800" cy="1588"/>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rot="5400000">
            <a:off x="4229100" y="2571750"/>
            <a:ext cx="3429000"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8516" name="Text Box 4"/>
          <p:cNvSpPr txBox="1">
            <a:spLocks noChangeArrowheads="1"/>
          </p:cNvSpPr>
          <p:nvPr/>
        </p:nvSpPr>
        <p:spPr bwMode="auto">
          <a:xfrm>
            <a:off x="4572000" y="3143250"/>
            <a:ext cx="1524000" cy="1168400"/>
          </a:xfrm>
          <a:prstGeom prst="rect">
            <a:avLst/>
          </a:prstGeom>
          <a:noFill/>
          <a:ln w="9525">
            <a:noFill/>
            <a:miter lim="800000"/>
            <a:headEnd/>
            <a:tailEnd/>
          </a:ln>
        </p:spPr>
        <p:txBody>
          <a:bodyPr>
            <a:spAutoFit/>
          </a:bodyPr>
          <a:lstStyle/>
          <a:p>
            <a:r>
              <a:rPr lang="en-US" sz="1400" b="1">
                <a:solidFill>
                  <a:srgbClr val="008000"/>
                </a:solidFill>
              </a:rPr>
              <a:t>Zone with free electrons. Conductive.</a:t>
            </a:r>
          </a:p>
          <a:p>
            <a:r>
              <a:rPr lang="en-US" sz="1400" b="1">
                <a:solidFill>
                  <a:srgbClr val="008000"/>
                </a:solidFill>
              </a:rPr>
              <a:t>Insensitive to particles.  </a:t>
            </a:r>
          </a:p>
        </p:txBody>
      </p:sp>
      <p:cxnSp>
        <p:nvCxnSpPr>
          <p:cNvPr id="167" name="Straight Arrow Connector 166"/>
          <p:cNvCxnSpPr/>
          <p:nvPr/>
        </p:nvCxnSpPr>
        <p:spPr>
          <a:xfrm>
            <a:off x="2438400" y="5962650"/>
            <a:ext cx="373380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68" name="Straight Arrow Connector 167"/>
          <p:cNvCxnSpPr/>
          <p:nvPr/>
        </p:nvCxnSpPr>
        <p:spPr>
          <a:xfrm rot="5400000" flipH="1" flipV="1">
            <a:off x="1715294" y="5237956"/>
            <a:ext cx="144780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73" name="Straight Connector 172"/>
          <p:cNvCxnSpPr/>
          <p:nvPr/>
        </p:nvCxnSpPr>
        <p:spPr>
          <a:xfrm>
            <a:off x="2438400" y="4819650"/>
            <a:ext cx="2133600" cy="114300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8520" name="TextBox 173"/>
          <p:cNvSpPr txBox="1">
            <a:spLocks noChangeArrowheads="1"/>
          </p:cNvSpPr>
          <p:nvPr/>
        </p:nvSpPr>
        <p:spPr bwMode="auto">
          <a:xfrm rot="-5400000">
            <a:off x="1261269" y="5082381"/>
            <a:ext cx="1504950" cy="369888"/>
          </a:xfrm>
          <a:prstGeom prst="rect">
            <a:avLst/>
          </a:prstGeom>
          <a:noFill/>
          <a:ln w="9525">
            <a:noFill/>
            <a:miter lim="800000"/>
            <a:headEnd/>
            <a:tailEnd/>
          </a:ln>
        </p:spPr>
        <p:txBody>
          <a:bodyPr wrap="none">
            <a:spAutoFit/>
          </a:bodyPr>
          <a:lstStyle/>
          <a:p>
            <a:r>
              <a:rPr lang="en-US"/>
              <a:t>Electric Field</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4"/>
          <p:cNvSpPr txBox="1">
            <a:spLocks noChangeArrowheads="1"/>
          </p:cNvSpPr>
          <p:nvPr/>
        </p:nvSpPr>
        <p:spPr bwMode="auto">
          <a:xfrm>
            <a:off x="2514600" y="2971800"/>
            <a:ext cx="3352800" cy="738188"/>
          </a:xfrm>
          <a:prstGeom prst="rect">
            <a:avLst/>
          </a:prstGeom>
          <a:noFill/>
          <a:ln w="9525">
            <a:noFill/>
            <a:miter lim="800000"/>
            <a:headEnd/>
            <a:tailEnd/>
          </a:ln>
        </p:spPr>
        <p:txBody>
          <a:bodyPr>
            <a:spAutoFit/>
          </a:bodyPr>
          <a:lstStyle/>
          <a:p>
            <a:r>
              <a:rPr lang="en-US" sz="1400" b="1">
                <a:solidFill>
                  <a:srgbClr val="002060"/>
                </a:solidFill>
              </a:rPr>
              <a:t>Zone without free charge carriers positively charged.</a:t>
            </a:r>
          </a:p>
          <a:p>
            <a:r>
              <a:rPr lang="en-US" sz="1400" b="1">
                <a:solidFill>
                  <a:srgbClr val="002060"/>
                </a:solidFill>
              </a:rPr>
              <a:t>Sensitive Detector Volume.</a:t>
            </a:r>
          </a:p>
        </p:txBody>
      </p:sp>
      <p:sp>
        <p:nvSpPr>
          <p:cNvPr id="19459" name="Footer Placeholder 6"/>
          <p:cNvSpPr>
            <a:spLocks noGrp="1"/>
          </p:cNvSpPr>
          <p:nvPr>
            <p:ph type="ftr" sz="quarter" idx="11"/>
          </p:nvPr>
        </p:nvSpPr>
        <p:spPr>
          <a:noFill/>
        </p:spPr>
        <p:txBody>
          <a:bodyPr/>
          <a:lstStyle/>
          <a:p>
            <a:r>
              <a:rPr lang="en-US" smtClean="0"/>
              <a:t>W. Riegler/CERN</a:t>
            </a:r>
          </a:p>
        </p:txBody>
      </p:sp>
      <p:sp>
        <p:nvSpPr>
          <p:cNvPr id="19460" name="Slide Number Placeholder 5"/>
          <p:cNvSpPr>
            <a:spLocks noGrp="1"/>
          </p:cNvSpPr>
          <p:nvPr>
            <p:ph type="sldNum" sz="quarter" idx="12"/>
          </p:nvPr>
        </p:nvSpPr>
        <p:spPr>
          <a:noFill/>
        </p:spPr>
        <p:txBody>
          <a:bodyPr/>
          <a:lstStyle/>
          <a:p>
            <a:fld id="{4C1714AE-32D2-4FBF-A640-500B44E39A31}" type="slidenum">
              <a:rPr lang="en-US" smtClean="0"/>
              <a:pPr/>
              <a:t>44</a:t>
            </a:fld>
            <a:endParaRPr lang="en-US" smtClean="0"/>
          </a:p>
        </p:txBody>
      </p:sp>
      <p:sp>
        <p:nvSpPr>
          <p:cNvPr id="19461" name="Text Box 17"/>
          <p:cNvSpPr txBox="1">
            <a:spLocks noChangeArrowheads="1"/>
          </p:cNvSpPr>
          <p:nvPr/>
        </p:nvSpPr>
        <p:spPr bwMode="auto">
          <a:xfrm>
            <a:off x="1295400" y="152400"/>
            <a:ext cx="6553200" cy="523875"/>
          </a:xfrm>
          <a:prstGeom prst="rect">
            <a:avLst/>
          </a:prstGeom>
          <a:noFill/>
          <a:ln w="9525">
            <a:noFill/>
            <a:miter lim="800000"/>
            <a:headEnd/>
            <a:tailEnd/>
          </a:ln>
        </p:spPr>
        <p:txBody>
          <a:bodyPr>
            <a:spAutoFit/>
          </a:bodyPr>
          <a:lstStyle/>
          <a:p>
            <a:r>
              <a:rPr lang="en-US" sz="2800" b="1">
                <a:solidFill>
                  <a:srgbClr val="FF0000"/>
                </a:solidFill>
              </a:rPr>
              <a:t>Fully-Depleted Silicon Detector</a:t>
            </a:r>
          </a:p>
        </p:txBody>
      </p:sp>
      <p:sp>
        <p:nvSpPr>
          <p:cNvPr id="19462" name="TextBox 130"/>
          <p:cNvSpPr txBox="1">
            <a:spLocks noChangeArrowheads="1"/>
          </p:cNvSpPr>
          <p:nvPr/>
        </p:nvSpPr>
        <p:spPr bwMode="auto">
          <a:xfrm>
            <a:off x="4038600" y="2762250"/>
            <a:ext cx="312738" cy="368300"/>
          </a:xfrm>
          <a:prstGeom prst="rect">
            <a:avLst/>
          </a:prstGeom>
          <a:noFill/>
          <a:ln w="9525">
            <a:noFill/>
            <a:miter lim="800000"/>
            <a:headEnd/>
            <a:tailEnd/>
          </a:ln>
        </p:spPr>
        <p:txBody>
          <a:bodyPr wrap="none">
            <a:spAutoFit/>
          </a:bodyPr>
          <a:lstStyle/>
          <a:p>
            <a:r>
              <a:rPr lang="en-US"/>
              <a:t>n</a:t>
            </a:r>
          </a:p>
        </p:txBody>
      </p:sp>
      <p:sp>
        <p:nvSpPr>
          <p:cNvPr id="19463" name="TextBox 131"/>
          <p:cNvSpPr txBox="1">
            <a:spLocks noChangeArrowheads="1"/>
          </p:cNvSpPr>
          <p:nvPr/>
        </p:nvSpPr>
        <p:spPr bwMode="auto">
          <a:xfrm>
            <a:off x="2209800" y="2762250"/>
            <a:ext cx="312738" cy="368300"/>
          </a:xfrm>
          <a:prstGeom prst="rect">
            <a:avLst/>
          </a:prstGeom>
          <a:noFill/>
          <a:ln w="9525">
            <a:noFill/>
            <a:miter lim="800000"/>
            <a:headEnd/>
            <a:tailEnd/>
          </a:ln>
        </p:spPr>
        <p:txBody>
          <a:bodyPr wrap="none">
            <a:spAutoFit/>
          </a:bodyPr>
          <a:lstStyle/>
          <a:p>
            <a:r>
              <a:rPr lang="en-US"/>
              <a:t>p</a:t>
            </a:r>
          </a:p>
        </p:txBody>
      </p:sp>
      <p:cxnSp>
        <p:nvCxnSpPr>
          <p:cNvPr id="140" name="Straight Connector 139"/>
          <p:cNvCxnSpPr/>
          <p:nvPr/>
        </p:nvCxnSpPr>
        <p:spPr>
          <a:xfrm>
            <a:off x="5943600" y="1847850"/>
            <a:ext cx="182880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2438400" y="1238250"/>
            <a:ext cx="3505200" cy="114300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2286000" y="1238250"/>
            <a:ext cx="152400" cy="1143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2" name="Group 45"/>
          <p:cNvGrpSpPr>
            <a:grpSpLocks/>
          </p:cNvGrpSpPr>
          <p:nvPr/>
        </p:nvGrpSpPr>
        <p:grpSpPr bwMode="auto">
          <a:xfrm>
            <a:off x="3200400" y="1435100"/>
            <a:ext cx="319088" cy="369888"/>
            <a:chOff x="3657600" y="2102736"/>
            <a:chExt cx="319318" cy="369332"/>
          </a:xfrm>
        </p:grpSpPr>
        <p:sp>
          <p:nvSpPr>
            <p:cNvPr id="44" name="Oval 43"/>
            <p:cNvSpPr/>
            <p:nvPr/>
          </p:nvSpPr>
          <p:spPr>
            <a:xfrm>
              <a:off x="3733855" y="2210524"/>
              <a:ext cx="152510" cy="1521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617" name="TextBox 44"/>
            <p:cNvSpPr txBox="1">
              <a:spLocks noChangeArrowheads="1"/>
            </p:cNvSpPr>
            <p:nvPr/>
          </p:nvSpPr>
          <p:spPr bwMode="auto">
            <a:xfrm>
              <a:off x="3657600" y="2102736"/>
              <a:ext cx="319318" cy="369332"/>
            </a:xfrm>
            <a:prstGeom prst="rect">
              <a:avLst/>
            </a:prstGeom>
            <a:noFill/>
            <a:ln w="9525">
              <a:noFill/>
              <a:miter lim="800000"/>
              <a:headEnd/>
              <a:tailEnd/>
            </a:ln>
          </p:spPr>
          <p:txBody>
            <a:bodyPr wrap="none">
              <a:spAutoFit/>
            </a:bodyPr>
            <a:lstStyle/>
            <a:p>
              <a:r>
                <a:rPr lang="en-US">
                  <a:solidFill>
                    <a:srgbClr val="FF0000"/>
                  </a:solidFill>
                </a:rPr>
                <a:t>+</a:t>
              </a:r>
            </a:p>
          </p:txBody>
        </p:sp>
      </p:grpSp>
      <p:grpSp>
        <p:nvGrpSpPr>
          <p:cNvPr id="3" name="Group 46"/>
          <p:cNvGrpSpPr>
            <a:grpSpLocks/>
          </p:cNvGrpSpPr>
          <p:nvPr/>
        </p:nvGrpSpPr>
        <p:grpSpPr bwMode="auto">
          <a:xfrm>
            <a:off x="3352800" y="1587500"/>
            <a:ext cx="319088" cy="369888"/>
            <a:chOff x="3657600" y="2102736"/>
            <a:chExt cx="319318" cy="369332"/>
          </a:xfrm>
        </p:grpSpPr>
        <p:sp>
          <p:nvSpPr>
            <p:cNvPr id="48" name="Oval 47"/>
            <p:cNvSpPr/>
            <p:nvPr/>
          </p:nvSpPr>
          <p:spPr>
            <a:xfrm>
              <a:off x="3733855" y="2210524"/>
              <a:ext cx="152510" cy="1521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615" name="TextBox 48"/>
            <p:cNvSpPr txBox="1">
              <a:spLocks noChangeArrowheads="1"/>
            </p:cNvSpPr>
            <p:nvPr/>
          </p:nvSpPr>
          <p:spPr bwMode="auto">
            <a:xfrm>
              <a:off x="3657600" y="2102736"/>
              <a:ext cx="319318" cy="369332"/>
            </a:xfrm>
            <a:prstGeom prst="rect">
              <a:avLst/>
            </a:prstGeom>
            <a:noFill/>
            <a:ln w="9525">
              <a:noFill/>
              <a:miter lim="800000"/>
              <a:headEnd/>
              <a:tailEnd/>
            </a:ln>
          </p:spPr>
          <p:txBody>
            <a:bodyPr wrap="none">
              <a:spAutoFit/>
            </a:bodyPr>
            <a:lstStyle/>
            <a:p>
              <a:r>
                <a:rPr lang="en-US">
                  <a:solidFill>
                    <a:srgbClr val="FF0000"/>
                  </a:solidFill>
                </a:rPr>
                <a:t>+</a:t>
              </a:r>
            </a:p>
          </p:txBody>
        </p:sp>
      </p:grpSp>
      <p:grpSp>
        <p:nvGrpSpPr>
          <p:cNvPr id="4" name="Group 49"/>
          <p:cNvGrpSpPr>
            <a:grpSpLocks/>
          </p:cNvGrpSpPr>
          <p:nvPr/>
        </p:nvGrpSpPr>
        <p:grpSpPr bwMode="auto">
          <a:xfrm>
            <a:off x="3505200" y="1314450"/>
            <a:ext cx="319088" cy="368300"/>
            <a:chOff x="3657600" y="2102736"/>
            <a:chExt cx="319318" cy="369332"/>
          </a:xfrm>
        </p:grpSpPr>
        <p:sp>
          <p:nvSpPr>
            <p:cNvPr id="51" name="Oval 50"/>
            <p:cNvSpPr/>
            <p:nvPr/>
          </p:nvSpPr>
          <p:spPr>
            <a:xfrm>
              <a:off x="3733855" y="2209397"/>
              <a:ext cx="152510" cy="1528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613" name="TextBox 51"/>
            <p:cNvSpPr txBox="1">
              <a:spLocks noChangeArrowheads="1"/>
            </p:cNvSpPr>
            <p:nvPr/>
          </p:nvSpPr>
          <p:spPr bwMode="auto">
            <a:xfrm>
              <a:off x="3657600" y="2102736"/>
              <a:ext cx="319318" cy="369332"/>
            </a:xfrm>
            <a:prstGeom prst="rect">
              <a:avLst/>
            </a:prstGeom>
            <a:noFill/>
            <a:ln w="9525">
              <a:noFill/>
              <a:miter lim="800000"/>
              <a:headEnd/>
              <a:tailEnd/>
            </a:ln>
          </p:spPr>
          <p:txBody>
            <a:bodyPr wrap="none">
              <a:spAutoFit/>
            </a:bodyPr>
            <a:lstStyle/>
            <a:p>
              <a:r>
                <a:rPr lang="en-US">
                  <a:solidFill>
                    <a:srgbClr val="FF0000"/>
                  </a:solidFill>
                </a:rPr>
                <a:t>+</a:t>
              </a:r>
            </a:p>
          </p:txBody>
        </p:sp>
      </p:grpSp>
      <p:grpSp>
        <p:nvGrpSpPr>
          <p:cNvPr id="5" name="Group 52"/>
          <p:cNvGrpSpPr>
            <a:grpSpLocks/>
          </p:cNvGrpSpPr>
          <p:nvPr/>
        </p:nvGrpSpPr>
        <p:grpSpPr bwMode="auto">
          <a:xfrm>
            <a:off x="3657600" y="1892300"/>
            <a:ext cx="319088" cy="369888"/>
            <a:chOff x="3657600" y="2102736"/>
            <a:chExt cx="319318" cy="369332"/>
          </a:xfrm>
        </p:grpSpPr>
        <p:sp>
          <p:nvSpPr>
            <p:cNvPr id="54" name="Oval 53"/>
            <p:cNvSpPr/>
            <p:nvPr/>
          </p:nvSpPr>
          <p:spPr>
            <a:xfrm>
              <a:off x="3733855" y="2210524"/>
              <a:ext cx="152510" cy="1521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611" name="TextBox 54"/>
            <p:cNvSpPr txBox="1">
              <a:spLocks noChangeArrowheads="1"/>
            </p:cNvSpPr>
            <p:nvPr/>
          </p:nvSpPr>
          <p:spPr bwMode="auto">
            <a:xfrm>
              <a:off x="3657600" y="2102736"/>
              <a:ext cx="319318" cy="369332"/>
            </a:xfrm>
            <a:prstGeom prst="rect">
              <a:avLst/>
            </a:prstGeom>
            <a:noFill/>
            <a:ln w="9525">
              <a:noFill/>
              <a:miter lim="800000"/>
              <a:headEnd/>
              <a:tailEnd/>
            </a:ln>
          </p:spPr>
          <p:txBody>
            <a:bodyPr wrap="none">
              <a:spAutoFit/>
            </a:bodyPr>
            <a:lstStyle/>
            <a:p>
              <a:r>
                <a:rPr lang="en-US">
                  <a:solidFill>
                    <a:srgbClr val="FF0000"/>
                  </a:solidFill>
                </a:rPr>
                <a:t>+</a:t>
              </a:r>
            </a:p>
          </p:txBody>
        </p:sp>
      </p:grpSp>
      <p:grpSp>
        <p:nvGrpSpPr>
          <p:cNvPr id="6" name="Group 55"/>
          <p:cNvGrpSpPr>
            <a:grpSpLocks/>
          </p:cNvGrpSpPr>
          <p:nvPr/>
        </p:nvGrpSpPr>
        <p:grpSpPr bwMode="auto">
          <a:xfrm>
            <a:off x="3810000" y="2044700"/>
            <a:ext cx="319088" cy="369888"/>
            <a:chOff x="3657600" y="2102736"/>
            <a:chExt cx="319318" cy="369332"/>
          </a:xfrm>
        </p:grpSpPr>
        <p:sp>
          <p:nvSpPr>
            <p:cNvPr id="57" name="Oval 56"/>
            <p:cNvSpPr/>
            <p:nvPr/>
          </p:nvSpPr>
          <p:spPr>
            <a:xfrm>
              <a:off x="3733855" y="2210524"/>
              <a:ext cx="152510" cy="1521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609" name="TextBox 57"/>
            <p:cNvSpPr txBox="1">
              <a:spLocks noChangeArrowheads="1"/>
            </p:cNvSpPr>
            <p:nvPr/>
          </p:nvSpPr>
          <p:spPr bwMode="auto">
            <a:xfrm>
              <a:off x="3657600" y="2102736"/>
              <a:ext cx="319318" cy="369332"/>
            </a:xfrm>
            <a:prstGeom prst="rect">
              <a:avLst/>
            </a:prstGeom>
            <a:noFill/>
            <a:ln w="9525">
              <a:noFill/>
              <a:miter lim="800000"/>
              <a:headEnd/>
              <a:tailEnd/>
            </a:ln>
          </p:spPr>
          <p:txBody>
            <a:bodyPr wrap="none">
              <a:spAutoFit/>
            </a:bodyPr>
            <a:lstStyle/>
            <a:p>
              <a:r>
                <a:rPr lang="en-US">
                  <a:solidFill>
                    <a:srgbClr val="FF0000"/>
                  </a:solidFill>
                </a:rPr>
                <a:t>+</a:t>
              </a:r>
            </a:p>
          </p:txBody>
        </p:sp>
      </p:grpSp>
      <p:grpSp>
        <p:nvGrpSpPr>
          <p:cNvPr id="9" name="Group 58"/>
          <p:cNvGrpSpPr>
            <a:grpSpLocks/>
          </p:cNvGrpSpPr>
          <p:nvPr/>
        </p:nvGrpSpPr>
        <p:grpSpPr bwMode="auto">
          <a:xfrm>
            <a:off x="3048000" y="1847850"/>
            <a:ext cx="319088" cy="368300"/>
            <a:chOff x="3657600" y="2102736"/>
            <a:chExt cx="319318" cy="369332"/>
          </a:xfrm>
        </p:grpSpPr>
        <p:sp>
          <p:nvSpPr>
            <p:cNvPr id="60" name="Oval 59"/>
            <p:cNvSpPr/>
            <p:nvPr/>
          </p:nvSpPr>
          <p:spPr>
            <a:xfrm>
              <a:off x="3733855" y="2209397"/>
              <a:ext cx="152510" cy="1528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607" name="TextBox 60"/>
            <p:cNvSpPr txBox="1">
              <a:spLocks noChangeArrowheads="1"/>
            </p:cNvSpPr>
            <p:nvPr/>
          </p:nvSpPr>
          <p:spPr bwMode="auto">
            <a:xfrm>
              <a:off x="3657600" y="2102736"/>
              <a:ext cx="319318" cy="369332"/>
            </a:xfrm>
            <a:prstGeom prst="rect">
              <a:avLst/>
            </a:prstGeom>
            <a:noFill/>
            <a:ln w="9525">
              <a:noFill/>
              <a:miter lim="800000"/>
              <a:headEnd/>
              <a:tailEnd/>
            </a:ln>
          </p:spPr>
          <p:txBody>
            <a:bodyPr wrap="none">
              <a:spAutoFit/>
            </a:bodyPr>
            <a:lstStyle/>
            <a:p>
              <a:r>
                <a:rPr lang="en-US">
                  <a:solidFill>
                    <a:srgbClr val="FF0000"/>
                  </a:solidFill>
                </a:rPr>
                <a:t>+</a:t>
              </a:r>
            </a:p>
          </p:txBody>
        </p:sp>
      </p:grpSp>
      <p:grpSp>
        <p:nvGrpSpPr>
          <p:cNvPr id="10" name="Group 61"/>
          <p:cNvGrpSpPr>
            <a:grpSpLocks/>
          </p:cNvGrpSpPr>
          <p:nvPr/>
        </p:nvGrpSpPr>
        <p:grpSpPr bwMode="auto">
          <a:xfrm>
            <a:off x="3733800" y="1543050"/>
            <a:ext cx="319088" cy="368300"/>
            <a:chOff x="3657600" y="2102736"/>
            <a:chExt cx="319318" cy="369332"/>
          </a:xfrm>
        </p:grpSpPr>
        <p:sp>
          <p:nvSpPr>
            <p:cNvPr id="63" name="Oval 62"/>
            <p:cNvSpPr/>
            <p:nvPr/>
          </p:nvSpPr>
          <p:spPr>
            <a:xfrm>
              <a:off x="3733855" y="2209397"/>
              <a:ext cx="152510" cy="1528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605" name="TextBox 63"/>
            <p:cNvSpPr txBox="1">
              <a:spLocks noChangeArrowheads="1"/>
            </p:cNvSpPr>
            <p:nvPr/>
          </p:nvSpPr>
          <p:spPr bwMode="auto">
            <a:xfrm>
              <a:off x="3657600" y="2102736"/>
              <a:ext cx="319318" cy="369332"/>
            </a:xfrm>
            <a:prstGeom prst="rect">
              <a:avLst/>
            </a:prstGeom>
            <a:noFill/>
            <a:ln w="9525">
              <a:noFill/>
              <a:miter lim="800000"/>
              <a:headEnd/>
              <a:tailEnd/>
            </a:ln>
          </p:spPr>
          <p:txBody>
            <a:bodyPr wrap="none">
              <a:spAutoFit/>
            </a:bodyPr>
            <a:lstStyle/>
            <a:p>
              <a:r>
                <a:rPr lang="en-US">
                  <a:solidFill>
                    <a:srgbClr val="FF0000"/>
                  </a:solidFill>
                </a:rPr>
                <a:t>+</a:t>
              </a:r>
            </a:p>
          </p:txBody>
        </p:sp>
      </p:grpSp>
      <p:grpSp>
        <p:nvGrpSpPr>
          <p:cNvPr id="11" name="Group 64"/>
          <p:cNvGrpSpPr>
            <a:grpSpLocks/>
          </p:cNvGrpSpPr>
          <p:nvPr/>
        </p:nvGrpSpPr>
        <p:grpSpPr bwMode="auto">
          <a:xfrm>
            <a:off x="3200400" y="2000250"/>
            <a:ext cx="319088" cy="368300"/>
            <a:chOff x="3657600" y="2102736"/>
            <a:chExt cx="319318" cy="369332"/>
          </a:xfrm>
        </p:grpSpPr>
        <p:sp>
          <p:nvSpPr>
            <p:cNvPr id="66" name="Oval 65"/>
            <p:cNvSpPr/>
            <p:nvPr/>
          </p:nvSpPr>
          <p:spPr>
            <a:xfrm>
              <a:off x="3733855" y="2209397"/>
              <a:ext cx="152510" cy="1528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603" name="TextBox 66"/>
            <p:cNvSpPr txBox="1">
              <a:spLocks noChangeArrowheads="1"/>
            </p:cNvSpPr>
            <p:nvPr/>
          </p:nvSpPr>
          <p:spPr bwMode="auto">
            <a:xfrm>
              <a:off x="3657600" y="2102736"/>
              <a:ext cx="319318" cy="369332"/>
            </a:xfrm>
            <a:prstGeom prst="rect">
              <a:avLst/>
            </a:prstGeom>
            <a:noFill/>
            <a:ln w="9525">
              <a:noFill/>
              <a:miter lim="800000"/>
              <a:headEnd/>
              <a:tailEnd/>
            </a:ln>
          </p:spPr>
          <p:txBody>
            <a:bodyPr wrap="none">
              <a:spAutoFit/>
            </a:bodyPr>
            <a:lstStyle/>
            <a:p>
              <a:r>
                <a:rPr lang="en-US">
                  <a:solidFill>
                    <a:srgbClr val="FF0000"/>
                  </a:solidFill>
                </a:rPr>
                <a:t>+</a:t>
              </a:r>
            </a:p>
          </p:txBody>
        </p:sp>
      </p:grpSp>
      <p:grpSp>
        <p:nvGrpSpPr>
          <p:cNvPr id="12" name="Group 67"/>
          <p:cNvGrpSpPr>
            <a:grpSpLocks/>
          </p:cNvGrpSpPr>
          <p:nvPr/>
        </p:nvGrpSpPr>
        <p:grpSpPr bwMode="auto">
          <a:xfrm>
            <a:off x="3352800" y="1771650"/>
            <a:ext cx="319088" cy="368300"/>
            <a:chOff x="3657600" y="2102736"/>
            <a:chExt cx="319318" cy="369332"/>
          </a:xfrm>
        </p:grpSpPr>
        <p:sp>
          <p:nvSpPr>
            <p:cNvPr id="69" name="Oval 68"/>
            <p:cNvSpPr/>
            <p:nvPr/>
          </p:nvSpPr>
          <p:spPr>
            <a:xfrm>
              <a:off x="3733855" y="2209397"/>
              <a:ext cx="152510" cy="1528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601" name="TextBox 69"/>
            <p:cNvSpPr txBox="1">
              <a:spLocks noChangeArrowheads="1"/>
            </p:cNvSpPr>
            <p:nvPr/>
          </p:nvSpPr>
          <p:spPr bwMode="auto">
            <a:xfrm>
              <a:off x="3657600" y="2102736"/>
              <a:ext cx="319318" cy="369332"/>
            </a:xfrm>
            <a:prstGeom prst="rect">
              <a:avLst/>
            </a:prstGeom>
            <a:noFill/>
            <a:ln w="9525">
              <a:noFill/>
              <a:miter lim="800000"/>
              <a:headEnd/>
              <a:tailEnd/>
            </a:ln>
          </p:spPr>
          <p:txBody>
            <a:bodyPr wrap="none">
              <a:spAutoFit/>
            </a:bodyPr>
            <a:lstStyle/>
            <a:p>
              <a:r>
                <a:rPr lang="en-US">
                  <a:solidFill>
                    <a:srgbClr val="FF0000"/>
                  </a:solidFill>
                </a:rPr>
                <a:t>+</a:t>
              </a:r>
            </a:p>
          </p:txBody>
        </p:sp>
      </p:grpSp>
      <p:grpSp>
        <p:nvGrpSpPr>
          <p:cNvPr id="13" name="Group 70"/>
          <p:cNvGrpSpPr>
            <a:grpSpLocks/>
          </p:cNvGrpSpPr>
          <p:nvPr/>
        </p:nvGrpSpPr>
        <p:grpSpPr bwMode="auto">
          <a:xfrm>
            <a:off x="2576513" y="1358900"/>
            <a:ext cx="319087" cy="369888"/>
            <a:chOff x="3657600" y="2102736"/>
            <a:chExt cx="319318" cy="369332"/>
          </a:xfrm>
        </p:grpSpPr>
        <p:sp>
          <p:nvSpPr>
            <p:cNvPr id="72" name="Oval 71"/>
            <p:cNvSpPr/>
            <p:nvPr/>
          </p:nvSpPr>
          <p:spPr>
            <a:xfrm>
              <a:off x="3733855" y="2210524"/>
              <a:ext cx="152510" cy="1521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599" name="TextBox 72"/>
            <p:cNvSpPr txBox="1">
              <a:spLocks noChangeArrowheads="1"/>
            </p:cNvSpPr>
            <p:nvPr/>
          </p:nvSpPr>
          <p:spPr bwMode="auto">
            <a:xfrm>
              <a:off x="3657600" y="2102736"/>
              <a:ext cx="319318" cy="369332"/>
            </a:xfrm>
            <a:prstGeom prst="rect">
              <a:avLst/>
            </a:prstGeom>
            <a:noFill/>
            <a:ln w="9525">
              <a:noFill/>
              <a:miter lim="800000"/>
              <a:headEnd/>
              <a:tailEnd/>
            </a:ln>
          </p:spPr>
          <p:txBody>
            <a:bodyPr wrap="none">
              <a:spAutoFit/>
            </a:bodyPr>
            <a:lstStyle/>
            <a:p>
              <a:r>
                <a:rPr lang="en-US">
                  <a:solidFill>
                    <a:srgbClr val="FF0000"/>
                  </a:solidFill>
                </a:rPr>
                <a:t>+</a:t>
              </a:r>
            </a:p>
          </p:txBody>
        </p:sp>
      </p:grpSp>
      <p:grpSp>
        <p:nvGrpSpPr>
          <p:cNvPr id="14" name="Group 73"/>
          <p:cNvGrpSpPr>
            <a:grpSpLocks/>
          </p:cNvGrpSpPr>
          <p:nvPr/>
        </p:nvGrpSpPr>
        <p:grpSpPr bwMode="auto">
          <a:xfrm>
            <a:off x="2728913" y="1511300"/>
            <a:ext cx="319087" cy="369888"/>
            <a:chOff x="3657600" y="2102736"/>
            <a:chExt cx="319318" cy="369332"/>
          </a:xfrm>
        </p:grpSpPr>
        <p:sp>
          <p:nvSpPr>
            <p:cNvPr id="75" name="Oval 74"/>
            <p:cNvSpPr/>
            <p:nvPr/>
          </p:nvSpPr>
          <p:spPr>
            <a:xfrm>
              <a:off x="3733855" y="2210524"/>
              <a:ext cx="152510" cy="1521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597" name="TextBox 75"/>
            <p:cNvSpPr txBox="1">
              <a:spLocks noChangeArrowheads="1"/>
            </p:cNvSpPr>
            <p:nvPr/>
          </p:nvSpPr>
          <p:spPr bwMode="auto">
            <a:xfrm>
              <a:off x="3657600" y="2102736"/>
              <a:ext cx="319318" cy="369332"/>
            </a:xfrm>
            <a:prstGeom prst="rect">
              <a:avLst/>
            </a:prstGeom>
            <a:noFill/>
            <a:ln w="9525">
              <a:noFill/>
              <a:miter lim="800000"/>
              <a:headEnd/>
              <a:tailEnd/>
            </a:ln>
          </p:spPr>
          <p:txBody>
            <a:bodyPr wrap="none">
              <a:spAutoFit/>
            </a:bodyPr>
            <a:lstStyle/>
            <a:p>
              <a:r>
                <a:rPr lang="en-US">
                  <a:solidFill>
                    <a:srgbClr val="FF0000"/>
                  </a:solidFill>
                </a:rPr>
                <a:t>+</a:t>
              </a:r>
            </a:p>
          </p:txBody>
        </p:sp>
      </p:grpSp>
      <p:grpSp>
        <p:nvGrpSpPr>
          <p:cNvPr id="15" name="Group 76"/>
          <p:cNvGrpSpPr>
            <a:grpSpLocks/>
          </p:cNvGrpSpPr>
          <p:nvPr/>
        </p:nvGrpSpPr>
        <p:grpSpPr bwMode="auto">
          <a:xfrm>
            <a:off x="2881313" y="1238250"/>
            <a:ext cx="319087" cy="368300"/>
            <a:chOff x="3657600" y="2102736"/>
            <a:chExt cx="319318" cy="369332"/>
          </a:xfrm>
        </p:grpSpPr>
        <p:sp>
          <p:nvSpPr>
            <p:cNvPr id="78" name="Oval 77"/>
            <p:cNvSpPr/>
            <p:nvPr/>
          </p:nvSpPr>
          <p:spPr>
            <a:xfrm>
              <a:off x="3733855" y="2209397"/>
              <a:ext cx="152510" cy="1528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595" name="TextBox 78"/>
            <p:cNvSpPr txBox="1">
              <a:spLocks noChangeArrowheads="1"/>
            </p:cNvSpPr>
            <p:nvPr/>
          </p:nvSpPr>
          <p:spPr bwMode="auto">
            <a:xfrm>
              <a:off x="3657600" y="2102736"/>
              <a:ext cx="319318" cy="369332"/>
            </a:xfrm>
            <a:prstGeom prst="rect">
              <a:avLst/>
            </a:prstGeom>
            <a:noFill/>
            <a:ln w="9525">
              <a:noFill/>
              <a:miter lim="800000"/>
              <a:headEnd/>
              <a:tailEnd/>
            </a:ln>
          </p:spPr>
          <p:txBody>
            <a:bodyPr wrap="none">
              <a:spAutoFit/>
            </a:bodyPr>
            <a:lstStyle/>
            <a:p>
              <a:r>
                <a:rPr lang="en-US">
                  <a:solidFill>
                    <a:srgbClr val="FF0000"/>
                  </a:solidFill>
                </a:rPr>
                <a:t>+</a:t>
              </a:r>
            </a:p>
          </p:txBody>
        </p:sp>
      </p:grpSp>
      <p:grpSp>
        <p:nvGrpSpPr>
          <p:cNvPr id="16" name="Group 79"/>
          <p:cNvGrpSpPr>
            <a:grpSpLocks/>
          </p:cNvGrpSpPr>
          <p:nvPr/>
        </p:nvGrpSpPr>
        <p:grpSpPr bwMode="auto">
          <a:xfrm>
            <a:off x="3810000" y="1314450"/>
            <a:ext cx="319088" cy="368300"/>
            <a:chOff x="3657600" y="2102736"/>
            <a:chExt cx="319318" cy="369332"/>
          </a:xfrm>
        </p:grpSpPr>
        <p:sp>
          <p:nvSpPr>
            <p:cNvPr id="81" name="Oval 80"/>
            <p:cNvSpPr/>
            <p:nvPr/>
          </p:nvSpPr>
          <p:spPr>
            <a:xfrm>
              <a:off x="3733855" y="2209397"/>
              <a:ext cx="152510" cy="1528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593" name="TextBox 81"/>
            <p:cNvSpPr txBox="1">
              <a:spLocks noChangeArrowheads="1"/>
            </p:cNvSpPr>
            <p:nvPr/>
          </p:nvSpPr>
          <p:spPr bwMode="auto">
            <a:xfrm>
              <a:off x="3657600" y="2102736"/>
              <a:ext cx="319318" cy="369332"/>
            </a:xfrm>
            <a:prstGeom prst="rect">
              <a:avLst/>
            </a:prstGeom>
            <a:noFill/>
            <a:ln w="9525">
              <a:noFill/>
              <a:miter lim="800000"/>
              <a:headEnd/>
              <a:tailEnd/>
            </a:ln>
          </p:spPr>
          <p:txBody>
            <a:bodyPr wrap="none">
              <a:spAutoFit/>
            </a:bodyPr>
            <a:lstStyle/>
            <a:p>
              <a:r>
                <a:rPr lang="en-US">
                  <a:solidFill>
                    <a:srgbClr val="FF0000"/>
                  </a:solidFill>
                </a:rPr>
                <a:t>+</a:t>
              </a:r>
            </a:p>
          </p:txBody>
        </p:sp>
      </p:grpSp>
      <p:grpSp>
        <p:nvGrpSpPr>
          <p:cNvPr id="17" name="Group 82"/>
          <p:cNvGrpSpPr>
            <a:grpSpLocks/>
          </p:cNvGrpSpPr>
          <p:nvPr/>
        </p:nvGrpSpPr>
        <p:grpSpPr bwMode="auto">
          <a:xfrm>
            <a:off x="4038600" y="1619250"/>
            <a:ext cx="319088" cy="368300"/>
            <a:chOff x="3657600" y="2102736"/>
            <a:chExt cx="319318" cy="369332"/>
          </a:xfrm>
        </p:grpSpPr>
        <p:sp>
          <p:nvSpPr>
            <p:cNvPr id="84" name="Oval 83"/>
            <p:cNvSpPr/>
            <p:nvPr/>
          </p:nvSpPr>
          <p:spPr>
            <a:xfrm>
              <a:off x="3733855" y="2209397"/>
              <a:ext cx="152510" cy="1528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591" name="TextBox 84"/>
            <p:cNvSpPr txBox="1">
              <a:spLocks noChangeArrowheads="1"/>
            </p:cNvSpPr>
            <p:nvPr/>
          </p:nvSpPr>
          <p:spPr bwMode="auto">
            <a:xfrm>
              <a:off x="3657600" y="2102736"/>
              <a:ext cx="319318" cy="369332"/>
            </a:xfrm>
            <a:prstGeom prst="rect">
              <a:avLst/>
            </a:prstGeom>
            <a:noFill/>
            <a:ln w="9525">
              <a:noFill/>
              <a:miter lim="800000"/>
              <a:headEnd/>
              <a:tailEnd/>
            </a:ln>
          </p:spPr>
          <p:txBody>
            <a:bodyPr wrap="none">
              <a:spAutoFit/>
            </a:bodyPr>
            <a:lstStyle/>
            <a:p>
              <a:r>
                <a:rPr lang="en-US">
                  <a:solidFill>
                    <a:srgbClr val="FF0000"/>
                  </a:solidFill>
                </a:rPr>
                <a:t>+</a:t>
              </a:r>
            </a:p>
          </p:txBody>
        </p:sp>
      </p:grpSp>
      <p:grpSp>
        <p:nvGrpSpPr>
          <p:cNvPr id="18" name="Group 85"/>
          <p:cNvGrpSpPr>
            <a:grpSpLocks/>
          </p:cNvGrpSpPr>
          <p:nvPr/>
        </p:nvGrpSpPr>
        <p:grpSpPr bwMode="auto">
          <a:xfrm>
            <a:off x="2424113" y="1771650"/>
            <a:ext cx="319087" cy="368300"/>
            <a:chOff x="3657600" y="2102736"/>
            <a:chExt cx="319318" cy="369332"/>
          </a:xfrm>
        </p:grpSpPr>
        <p:sp>
          <p:nvSpPr>
            <p:cNvPr id="87" name="Oval 86"/>
            <p:cNvSpPr/>
            <p:nvPr/>
          </p:nvSpPr>
          <p:spPr>
            <a:xfrm>
              <a:off x="3733855" y="2209397"/>
              <a:ext cx="152510" cy="1528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589" name="TextBox 87"/>
            <p:cNvSpPr txBox="1">
              <a:spLocks noChangeArrowheads="1"/>
            </p:cNvSpPr>
            <p:nvPr/>
          </p:nvSpPr>
          <p:spPr bwMode="auto">
            <a:xfrm>
              <a:off x="3657600" y="2102736"/>
              <a:ext cx="319318" cy="369332"/>
            </a:xfrm>
            <a:prstGeom prst="rect">
              <a:avLst/>
            </a:prstGeom>
            <a:noFill/>
            <a:ln w="9525">
              <a:noFill/>
              <a:miter lim="800000"/>
              <a:headEnd/>
              <a:tailEnd/>
            </a:ln>
          </p:spPr>
          <p:txBody>
            <a:bodyPr wrap="none">
              <a:spAutoFit/>
            </a:bodyPr>
            <a:lstStyle/>
            <a:p>
              <a:r>
                <a:rPr lang="en-US">
                  <a:solidFill>
                    <a:srgbClr val="FF0000"/>
                  </a:solidFill>
                </a:rPr>
                <a:t>+</a:t>
              </a:r>
            </a:p>
          </p:txBody>
        </p:sp>
      </p:grpSp>
      <p:grpSp>
        <p:nvGrpSpPr>
          <p:cNvPr id="19" name="Group 88"/>
          <p:cNvGrpSpPr>
            <a:grpSpLocks/>
          </p:cNvGrpSpPr>
          <p:nvPr/>
        </p:nvGrpSpPr>
        <p:grpSpPr bwMode="auto">
          <a:xfrm>
            <a:off x="2971800" y="1619250"/>
            <a:ext cx="319088" cy="368300"/>
            <a:chOff x="3657600" y="2102736"/>
            <a:chExt cx="319318" cy="369332"/>
          </a:xfrm>
        </p:grpSpPr>
        <p:sp>
          <p:nvSpPr>
            <p:cNvPr id="90" name="Oval 89"/>
            <p:cNvSpPr/>
            <p:nvPr/>
          </p:nvSpPr>
          <p:spPr>
            <a:xfrm>
              <a:off x="3733855" y="2209397"/>
              <a:ext cx="152510" cy="1528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587" name="TextBox 90"/>
            <p:cNvSpPr txBox="1">
              <a:spLocks noChangeArrowheads="1"/>
            </p:cNvSpPr>
            <p:nvPr/>
          </p:nvSpPr>
          <p:spPr bwMode="auto">
            <a:xfrm>
              <a:off x="3657600" y="2102736"/>
              <a:ext cx="319318" cy="369332"/>
            </a:xfrm>
            <a:prstGeom prst="rect">
              <a:avLst/>
            </a:prstGeom>
            <a:noFill/>
            <a:ln w="9525">
              <a:noFill/>
              <a:miter lim="800000"/>
              <a:headEnd/>
              <a:tailEnd/>
            </a:ln>
          </p:spPr>
          <p:txBody>
            <a:bodyPr wrap="none">
              <a:spAutoFit/>
            </a:bodyPr>
            <a:lstStyle/>
            <a:p>
              <a:r>
                <a:rPr lang="en-US">
                  <a:solidFill>
                    <a:srgbClr val="FF0000"/>
                  </a:solidFill>
                </a:rPr>
                <a:t>+</a:t>
              </a:r>
            </a:p>
          </p:txBody>
        </p:sp>
      </p:grpSp>
      <p:grpSp>
        <p:nvGrpSpPr>
          <p:cNvPr id="20" name="Group 91"/>
          <p:cNvGrpSpPr>
            <a:grpSpLocks/>
          </p:cNvGrpSpPr>
          <p:nvPr/>
        </p:nvGrpSpPr>
        <p:grpSpPr bwMode="auto">
          <a:xfrm>
            <a:off x="2576513" y="1924050"/>
            <a:ext cx="319087" cy="368300"/>
            <a:chOff x="3657600" y="2102736"/>
            <a:chExt cx="319318" cy="369332"/>
          </a:xfrm>
        </p:grpSpPr>
        <p:sp>
          <p:nvSpPr>
            <p:cNvPr id="93" name="Oval 92"/>
            <p:cNvSpPr/>
            <p:nvPr/>
          </p:nvSpPr>
          <p:spPr>
            <a:xfrm>
              <a:off x="3733855" y="2209397"/>
              <a:ext cx="152510" cy="1528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585" name="TextBox 93"/>
            <p:cNvSpPr txBox="1">
              <a:spLocks noChangeArrowheads="1"/>
            </p:cNvSpPr>
            <p:nvPr/>
          </p:nvSpPr>
          <p:spPr bwMode="auto">
            <a:xfrm>
              <a:off x="3657600" y="2102736"/>
              <a:ext cx="319318" cy="369332"/>
            </a:xfrm>
            <a:prstGeom prst="rect">
              <a:avLst/>
            </a:prstGeom>
            <a:noFill/>
            <a:ln w="9525">
              <a:noFill/>
              <a:miter lim="800000"/>
              <a:headEnd/>
              <a:tailEnd/>
            </a:ln>
          </p:spPr>
          <p:txBody>
            <a:bodyPr wrap="none">
              <a:spAutoFit/>
            </a:bodyPr>
            <a:lstStyle/>
            <a:p>
              <a:r>
                <a:rPr lang="en-US">
                  <a:solidFill>
                    <a:srgbClr val="FF0000"/>
                  </a:solidFill>
                </a:rPr>
                <a:t>+</a:t>
              </a:r>
            </a:p>
          </p:txBody>
        </p:sp>
      </p:grpSp>
      <p:grpSp>
        <p:nvGrpSpPr>
          <p:cNvPr id="21" name="Group 94"/>
          <p:cNvGrpSpPr>
            <a:grpSpLocks/>
          </p:cNvGrpSpPr>
          <p:nvPr/>
        </p:nvGrpSpPr>
        <p:grpSpPr bwMode="auto">
          <a:xfrm>
            <a:off x="2728913" y="1695450"/>
            <a:ext cx="319087" cy="368300"/>
            <a:chOff x="3657600" y="2102736"/>
            <a:chExt cx="319318" cy="369332"/>
          </a:xfrm>
        </p:grpSpPr>
        <p:sp>
          <p:nvSpPr>
            <p:cNvPr id="96" name="Oval 95"/>
            <p:cNvSpPr/>
            <p:nvPr/>
          </p:nvSpPr>
          <p:spPr>
            <a:xfrm>
              <a:off x="3733855" y="2209397"/>
              <a:ext cx="152510" cy="1528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583" name="TextBox 96"/>
            <p:cNvSpPr txBox="1">
              <a:spLocks noChangeArrowheads="1"/>
            </p:cNvSpPr>
            <p:nvPr/>
          </p:nvSpPr>
          <p:spPr bwMode="auto">
            <a:xfrm>
              <a:off x="3657600" y="2102736"/>
              <a:ext cx="319318" cy="369332"/>
            </a:xfrm>
            <a:prstGeom prst="rect">
              <a:avLst/>
            </a:prstGeom>
            <a:noFill/>
            <a:ln w="9525">
              <a:noFill/>
              <a:miter lim="800000"/>
              <a:headEnd/>
              <a:tailEnd/>
            </a:ln>
          </p:spPr>
          <p:txBody>
            <a:bodyPr wrap="none">
              <a:spAutoFit/>
            </a:bodyPr>
            <a:lstStyle/>
            <a:p>
              <a:r>
                <a:rPr lang="en-US">
                  <a:solidFill>
                    <a:srgbClr val="FF0000"/>
                  </a:solidFill>
                </a:rPr>
                <a:t>+</a:t>
              </a:r>
            </a:p>
          </p:txBody>
        </p:sp>
      </p:grpSp>
      <p:grpSp>
        <p:nvGrpSpPr>
          <p:cNvPr id="22" name="Group 97"/>
          <p:cNvGrpSpPr>
            <a:grpSpLocks/>
          </p:cNvGrpSpPr>
          <p:nvPr/>
        </p:nvGrpSpPr>
        <p:grpSpPr bwMode="auto">
          <a:xfrm>
            <a:off x="4038600" y="1619250"/>
            <a:ext cx="319088" cy="368300"/>
            <a:chOff x="3657600" y="2102736"/>
            <a:chExt cx="319318" cy="369332"/>
          </a:xfrm>
        </p:grpSpPr>
        <p:sp>
          <p:nvSpPr>
            <p:cNvPr id="99" name="Oval 98"/>
            <p:cNvSpPr/>
            <p:nvPr/>
          </p:nvSpPr>
          <p:spPr>
            <a:xfrm>
              <a:off x="3733855" y="2209397"/>
              <a:ext cx="152510" cy="1528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581" name="TextBox 99"/>
            <p:cNvSpPr txBox="1">
              <a:spLocks noChangeArrowheads="1"/>
            </p:cNvSpPr>
            <p:nvPr/>
          </p:nvSpPr>
          <p:spPr bwMode="auto">
            <a:xfrm>
              <a:off x="3657600" y="2102736"/>
              <a:ext cx="319318" cy="369332"/>
            </a:xfrm>
            <a:prstGeom prst="rect">
              <a:avLst/>
            </a:prstGeom>
            <a:noFill/>
            <a:ln w="9525">
              <a:noFill/>
              <a:miter lim="800000"/>
              <a:headEnd/>
              <a:tailEnd/>
            </a:ln>
          </p:spPr>
          <p:txBody>
            <a:bodyPr wrap="none">
              <a:spAutoFit/>
            </a:bodyPr>
            <a:lstStyle/>
            <a:p>
              <a:r>
                <a:rPr lang="en-US">
                  <a:solidFill>
                    <a:srgbClr val="FF0000"/>
                  </a:solidFill>
                </a:rPr>
                <a:t>+</a:t>
              </a:r>
            </a:p>
          </p:txBody>
        </p:sp>
      </p:grpSp>
      <p:grpSp>
        <p:nvGrpSpPr>
          <p:cNvPr id="23" name="Group 100"/>
          <p:cNvGrpSpPr>
            <a:grpSpLocks/>
          </p:cNvGrpSpPr>
          <p:nvPr/>
        </p:nvGrpSpPr>
        <p:grpSpPr bwMode="auto">
          <a:xfrm>
            <a:off x="4114800" y="1314450"/>
            <a:ext cx="319088" cy="368300"/>
            <a:chOff x="3657600" y="2102736"/>
            <a:chExt cx="319318" cy="369332"/>
          </a:xfrm>
        </p:grpSpPr>
        <p:sp>
          <p:nvSpPr>
            <p:cNvPr id="102" name="Oval 101"/>
            <p:cNvSpPr/>
            <p:nvPr/>
          </p:nvSpPr>
          <p:spPr>
            <a:xfrm>
              <a:off x="3733855" y="2209397"/>
              <a:ext cx="152510" cy="1528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579" name="TextBox 102"/>
            <p:cNvSpPr txBox="1">
              <a:spLocks noChangeArrowheads="1"/>
            </p:cNvSpPr>
            <p:nvPr/>
          </p:nvSpPr>
          <p:spPr bwMode="auto">
            <a:xfrm>
              <a:off x="3657600" y="2102736"/>
              <a:ext cx="319318" cy="369332"/>
            </a:xfrm>
            <a:prstGeom prst="rect">
              <a:avLst/>
            </a:prstGeom>
            <a:noFill/>
            <a:ln w="9525">
              <a:noFill/>
              <a:miter lim="800000"/>
              <a:headEnd/>
              <a:tailEnd/>
            </a:ln>
          </p:spPr>
          <p:txBody>
            <a:bodyPr wrap="none">
              <a:spAutoFit/>
            </a:bodyPr>
            <a:lstStyle/>
            <a:p>
              <a:r>
                <a:rPr lang="en-US">
                  <a:solidFill>
                    <a:srgbClr val="FF0000"/>
                  </a:solidFill>
                </a:rPr>
                <a:t>+</a:t>
              </a:r>
            </a:p>
          </p:txBody>
        </p:sp>
      </p:grpSp>
      <p:grpSp>
        <p:nvGrpSpPr>
          <p:cNvPr id="24" name="Group 103"/>
          <p:cNvGrpSpPr>
            <a:grpSpLocks/>
          </p:cNvGrpSpPr>
          <p:nvPr/>
        </p:nvGrpSpPr>
        <p:grpSpPr bwMode="auto">
          <a:xfrm>
            <a:off x="4267200" y="1924050"/>
            <a:ext cx="319088" cy="368300"/>
            <a:chOff x="3657600" y="2102736"/>
            <a:chExt cx="319318" cy="369332"/>
          </a:xfrm>
        </p:grpSpPr>
        <p:sp>
          <p:nvSpPr>
            <p:cNvPr id="105" name="Oval 104"/>
            <p:cNvSpPr/>
            <p:nvPr/>
          </p:nvSpPr>
          <p:spPr>
            <a:xfrm>
              <a:off x="3733855" y="2209397"/>
              <a:ext cx="152510" cy="1528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577" name="TextBox 105"/>
            <p:cNvSpPr txBox="1">
              <a:spLocks noChangeArrowheads="1"/>
            </p:cNvSpPr>
            <p:nvPr/>
          </p:nvSpPr>
          <p:spPr bwMode="auto">
            <a:xfrm>
              <a:off x="3657600" y="2102736"/>
              <a:ext cx="319318" cy="369332"/>
            </a:xfrm>
            <a:prstGeom prst="rect">
              <a:avLst/>
            </a:prstGeom>
            <a:noFill/>
            <a:ln w="9525">
              <a:noFill/>
              <a:miter lim="800000"/>
              <a:headEnd/>
              <a:tailEnd/>
            </a:ln>
          </p:spPr>
          <p:txBody>
            <a:bodyPr wrap="none">
              <a:spAutoFit/>
            </a:bodyPr>
            <a:lstStyle/>
            <a:p>
              <a:r>
                <a:rPr lang="en-US">
                  <a:solidFill>
                    <a:srgbClr val="FF0000"/>
                  </a:solidFill>
                </a:rPr>
                <a:t>+</a:t>
              </a:r>
            </a:p>
          </p:txBody>
        </p:sp>
      </p:grpSp>
      <p:grpSp>
        <p:nvGrpSpPr>
          <p:cNvPr id="25" name="Group 106"/>
          <p:cNvGrpSpPr>
            <a:grpSpLocks/>
          </p:cNvGrpSpPr>
          <p:nvPr/>
        </p:nvGrpSpPr>
        <p:grpSpPr bwMode="auto">
          <a:xfrm>
            <a:off x="4038600" y="1847850"/>
            <a:ext cx="319088" cy="368300"/>
            <a:chOff x="3657600" y="2102736"/>
            <a:chExt cx="319318" cy="369332"/>
          </a:xfrm>
        </p:grpSpPr>
        <p:sp>
          <p:nvSpPr>
            <p:cNvPr id="108" name="Oval 107"/>
            <p:cNvSpPr/>
            <p:nvPr/>
          </p:nvSpPr>
          <p:spPr>
            <a:xfrm>
              <a:off x="3733855" y="2209397"/>
              <a:ext cx="152510" cy="1528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575" name="TextBox 108"/>
            <p:cNvSpPr txBox="1">
              <a:spLocks noChangeArrowheads="1"/>
            </p:cNvSpPr>
            <p:nvPr/>
          </p:nvSpPr>
          <p:spPr bwMode="auto">
            <a:xfrm>
              <a:off x="3657600" y="2102736"/>
              <a:ext cx="319318" cy="369332"/>
            </a:xfrm>
            <a:prstGeom prst="rect">
              <a:avLst/>
            </a:prstGeom>
            <a:noFill/>
            <a:ln w="9525">
              <a:noFill/>
              <a:miter lim="800000"/>
              <a:headEnd/>
              <a:tailEnd/>
            </a:ln>
          </p:spPr>
          <p:txBody>
            <a:bodyPr wrap="none">
              <a:spAutoFit/>
            </a:bodyPr>
            <a:lstStyle/>
            <a:p>
              <a:r>
                <a:rPr lang="en-US">
                  <a:solidFill>
                    <a:srgbClr val="FF0000"/>
                  </a:solidFill>
                </a:rPr>
                <a:t>+</a:t>
              </a:r>
            </a:p>
          </p:txBody>
        </p:sp>
      </p:grpSp>
      <p:grpSp>
        <p:nvGrpSpPr>
          <p:cNvPr id="26" name="Group 112"/>
          <p:cNvGrpSpPr>
            <a:grpSpLocks/>
          </p:cNvGrpSpPr>
          <p:nvPr/>
        </p:nvGrpSpPr>
        <p:grpSpPr bwMode="auto">
          <a:xfrm>
            <a:off x="2230438" y="2076450"/>
            <a:ext cx="261937" cy="368300"/>
            <a:chOff x="2688266" y="2798134"/>
            <a:chExt cx="261610" cy="369332"/>
          </a:xfrm>
        </p:grpSpPr>
        <p:sp>
          <p:nvSpPr>
            <p:cNvPr id="111" name="Oval 110"/>
            <p:cNvSpPr/>
            <p:nvPr/>
          </p:nvSpPr>
          <p:spPr>
            <a:xfrm>
              <a:off x="2743759" y="2927082"/>
              <a:ext cx="152210" cy="15123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573" name="TextBox 111"/>
            <p:cNvSpPr txBox="1">
              <a:spLocks noChangeArrowheads="1"/>
            </p:cNvSpPr>
            <p:nvPr/>
          </p:nvSpPr>
          <p:spPr bwMode="auto">
            <a:xfrm>
              <a:off x="2688266" y="2798134"/>
              <a:ext cx="261610" cy="369332"/>
            </a:xfrm>
            <a:prstGeom prst="rect">
              <a:avLst/>
            </a:prstGeom>
            <a:noFill/>
            <a:ln w="9525">
              <a:noFill/>
              <a:miter lim="800000"/>
              <a:headEnd/>
              <a:tailEnd/>
            </a:ln>
          </p:spPr>
          <p:txBody>
            <a:bodyPr wrap="none">
              <a:spAutoFit/>
            </a:bodyPr>
            <a:lstStyle/>
            <a:p>
              <a:r>
                <a:rPr lang="en-US">
                  <a:solidFill>
                    <a:srgbClr val="002060"/>
                  </a:solidFill>
                </a:rPr>
                <a:t>-</a:t>
              </a:r>
            </a:p>
          </p:txBody>
        </p:sp>
      </p:grpSp>
      <p:grpSp>
        <p:nvGrpSpPr>
          <p:cNvPr id="27" name="Group 113"/>
          <p:cNvGrpSpPr>
            <a:grpSpLocks/>
          </p:cNvGrpSpPr>
          <p:nvPr/>
        </p:nvGrpSpPr>
        <p:grpSpPr bwMode="auto">
          <a:xfrm>
            <a:off x="2209800" y="1858963"/>
            <a:ext cx="261938" cy="369887"/>
            <a:chOff x="2688266" y="2798134"/>
            <a:chExt cx="261610" cy="369332"/>
          </a:xfrm>
        </p:grpSpPr>
        <p:sp>
          <p:nvSpPr>
            <p:cNvPr id="115" name="Oval 114"/>
            <p:cNvSpPr/>
            <p:nvPr/>
          </p:nvSpPr>
          <p:spPr>
            <a:xfrm>
              <a:off x="2743759" y="2926528"/>
              <a:ext cx="152209" cy="1521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571" name="TextBox 115"/>
            <p:cNvSpPr txBox="1">
              <a:spLocks noChangeArrowheads="1"/>
            </p:cNvSpPr>
            <p:nvPr/>
          </p:nvSpPr>
          <p:spPr bwMode="auto">
            <a:xfrm>
              <a:off x="2688266" y="2798134"/>
              <a:ext cx="261610" cy="369332"/>
            </a:xfrm>
            <a:prstGeom prst="rect">
              <a:avLst/>
            </a:prstGeom>
            <a:noFill/>
            <a:ln w="9525">
              <a:noFill/>
              <a:miter lim="800000"/>
              <a:headEnd/>
              <a:tailEnd/>
            </a:ln>
          </p:spPr>
          <p:txBody>
            <a:bodyPr wrap="none">
              <a:spAutoFit/>
            </a:bodyPr>
            <a:lstStyle/>
            <a:p>
              <a:r>
                <a:rPr lang="en-US">
                  <a:solidFill>
                    <a:srgbClr val="002060"/>
                  </a:solidFill>
                </a:rPr>
                <a:t>-</a:t>
              </a:r>
            </a:p>
          </p:txBody>
        </p:sp>
      </p:grpSp>
      <p:grpSp>
        <p:nvGrpSpPr>
          <p:cNvPr id="28" name="Group 116"/>
          <p:cNvGrpSpPr>
            <a:grpSpLocks/>
          </p:cNvGrpSpPr>
          <p:nvPr/>
        </p:nvGrpSpPr>
        <p:grpSpPr bwMode="auto">
          <a:xfrm>
            <a:off x="2220913" y="1695450"/>
            <a:ext cx="260350" cy="368300"/>
            <a:chOff x="2688266" y="2798134"/>
            <a:chExt cx="261610" cy="369332"/>
          </a:xfrm>
        </p:grpSpPr>
        <p:sp>
          <p:nvSpPr>
            <p:cNvPr id="118" name="Oval 117"/>
            <p:cNvSpPr/>
            <p:nvPr/>
          </p:nvSpPr>
          <p:spPr>
            <a:xfrm>
              <a:off x="2742502" y="2927082"/>
              <a:ext cx="153138" cy="15123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569" name="TextBox 118"/>
            <p:cNvSpPr txBox="1">
              <a:spLocks noChangeArrowheads="1"/>
            </p:cNvSpPr>
            <p:nvPr/>
          </p:nvSpPr>
          <p:spPr bwMode="auto">
            <a:xfrm>
              <a:off x="2688266" y="2798134"/>
              <a:ext cx="261610" cy="369332"/>
            </a:xfrm>
            <a:prstGeom prst="rect">
              <a:avLst/>
            </a:prstGeom>
            <a:noFill/>
            <a:ln w="9525">
              <a:noFill/>
              <a:miter lim="800000"/>
              <a:headEnd/>
              <a:tailEnd/>
            </a:ln>
          </p:spPr>
          <p:txBody>
            <a:bodyPr wrap="none">
              <a:spAutoFit/>
            </a:bodyPr>
            <a:lstStyle/>
            <a:p>
              <a:r>
                <a:rPr lang="en-US">
                  <a:solidFill>
                    <a:srgbClr val="002060"/>
                  </a:solidFill>
                </a:rPr>
                <a:t>-</a:t>
              </a:r>
            </a:p>
          </p:txBody>
        </p:sp>
      </p:grpSp>
      <p:grpSp>
        <p:nvGrpSpPr>
          <p:cNvPr id="29" name="Group 119"/>
          <p:cNvGrpSpPr>
            <a:grpSpLocks/>
          </p:cNvGrpSpPr>
          <p:nvPr/>
        </p:nvGrpSpPr>
        <p:grpSpPr bwMode="auto">
          <a:xfrm>
            <a:off x="2220913" y="1543050"/>
            <a:ext cx="260350" cy="368300"/>
            <a:chOff x="2688266" y="2798134"/>
            <a:chExt cx="261610" cy="369332"/>
          </a:xfrm>
        </p:grpSpPr>
        <p:sp>
          <p:nvSpPr>
            <p:cNvPr id="121" name="Oval 120"/>
            <p:cNvSpPr/>
            <p:nvPr/>
          </p:nvSpPr>
          <p:spPr>
            <a:xfrm>
              <a:off x="2742502" y="2927082"/>
              <a:ext cx="153138" cy="15123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567" name="TextBox 121"/>
            <p:cNvSpPr txBox="1">
              <a:spLocks noChangeArrowheads="1"/>
            </p:cNvSpPr>
            <p:nvPr/>
          </p:nvSpPr>
          <p:spPr bwMode="auto">
            <a:xfrm>
              <a:off x="2688266" y="2798134"/>
              <a:ext cx="261610" cy="369332"/>
            </a:xfrm>
            <a:prstGeom prst="rect">
              <a:avLst/>
            </a:prstGeom>
            <a:noFill/>
            <a:ln w="9525">
              <a:noFill/>
              <a:miter lim="800000"/>
              <a:headEnd/>
              <a:tailEnd/>
            </a:ln>
          </p:spPr>
          <p:txBody>
            <a:bodyPr wrap="none">
              <a:spAutoFit/>
            </a:bodyPr>
            <a:lstStyle/>
            <a:p>
              <a:r>
                <a:rPr lang="en-US">
                  <a:solidFill>
                    <a:srgbClr val="002060"/>
                  </a:solidFill>
                </a:rPr>
                <a:t>-</a:t>
              </a:r>
            </a:p>
          </p:txBody>
        </p:sp>
      </p:grpSp>
      <p:grpSp>
        <p:nvGrpSpPr>
          <p:cNvPr id="30" name="Group 122"/>
          <p:cNvGrpSpPr>
            <a:grpSpLocks/>
          </p:cNvGrpSpPr>
          <p:nvPr/>
        </p:nvGrpSpPr>
        <p:grpSpPr bwMode="auto">
          <a:xfrm>
            <a:off x="2230438" y="1238250"/>
            <a:ext cx="261937" cy="368300"/>
            <a:chOff x="2688266" y="2798134"/>
            <a:chExt cx="261610" cy="369332"/>
          </a:xfrm>
        </p:grpSpPr>
        <p:sp>
          <p:nvSpPr>
            <p:cNvPr id="124" name="Oval 123"/>
            <p:cNvSpPr/>
            <p:nvPr/>
          </p:nvSpPr>
          <p:spPr>
            <a:xfrm>
              <a:off x="2743759" y="2927082"/>
              <a:ext cx="152210" cy="15123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565" name="TextBox 124"/>
            <p:cNvSpPr txBox="1">
              <a:spLocks noChangeArrowheads="1"/>
            </p:cNvSpPr>
            <p:nvPr/>
          </p:nvSpPr>
          <p:spPr bwMode="auto">
            <a:xfrm>
              <a:off x="2688266" y="2798134"/>
              <a:ext cx="261610" cy="369332"/>
            </a:xfrm>
            <a:prstGeom prst="rect">
              <a:avLst/>
            </a:prstGeom>
            <a:noFill/>
            <a:ln w="9525">
              <a:noFill/>
              <a:miter lim="800000"/>
              <a:headEnd/>
              <a:tailEnd/>
            </a:ln>
          </p:spPr>
          <p:txBody>
            <a:bodyPr wrap="none">
              <a:spAutoFit/>
            </a:bodyPr>
            <a:lstStyle/>
            <a:p>
              <a:r>
                <a:rPr lang="en-US">
                  <a:solidFill>
                    <a:srgbClr val="002060"/>
                  </a:solidFill>
                </a:rPr>
                <a:t>-</a:t>
              </a:r>
            </a:p>
          </p:txBody>
        </p:sp>
      </p:grpSp>
      <p:grpSp>
        <p:nvGrpSpPr>
          <p:cNvPr id="31" name="Group 125"/>
          <p:cNvGrpSpPr>
            <a:grpSpLocks/>
          </p:cNvGrpSpPr>
          <p:nvPr/>
        </p:nvGrpSpPr>
        <p:grpSpPr bwMode="auto">
          <a:xfrm>
            <a:off x="2252663" y="1401763"/>
            <a:ext cx="261937" cy="369887"/>
            <a:chOff x="2688266" y="2798134"/>
            <a:chExt cx="261610" cy="369332"/>
          </a:xfrm>
        </p:grpSpPr>
        <p:sp>
          <p:nvSpPr>
            <p:cNvPr id="127" name="Oval 126"/>
            <p:cNvSpPr/>
            <p:nvPr/>
          </p:nvSpPr>
          <p:spPr>
            <a:xfrm>
              <a:off x="2743759" y="2926528"/>
              <a:ext cx="152210" cy="1521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563" name="TextBox 127"/>
            <p:cNvSpPr txBox="1">
              <a:spLocks noChangeArrowheads="1"/>
            </p:cNvSpPr>
            <p:nvPr/>
          </p:nvSpPr>
          <p:spPr bwMode="auto">
            <a:xfrm>
              <a:off x="2688266" y="2798134"/>
              <a:ext cx="261610" cy="369332"/>
            </a:xfrm>
            <a:prstGeom prst="rect">
              <a:avLst/>
            </a:prstGeom>
            <a:noFill/>
            <a:ln w="9525">
              <a:noFill/>
              <a:miter lim="800000"/>
              <a:headEnd/>
              <a:tailEnd/>
            </a:ln>
          </p:spPr>
          <p:txBody>
            <a:bodyPr wrap="none">
              <a:spAutoFit/>
            </a:bodyPr>
            <a:lstStyle/>
            <a:p>
              <a:r>
                <a:rPr lang="en-US">
                  <a:solidFill>
                    <a:srgbClr val="002060"/>
                  </a:solidFill>
                </a:rPr>
                <a:t>-</a:t>
              </a:r>
            </a:p>
          </p:txBody>
        </p:sp>
      </p:grpSp>
      <p:sp>
        <p:nvSpPr>
          <p:cNvPr id="129" name="Right Brace 128"/>
          <p:cNvSpPr/>
          <p:nvPr/>
        </p:nvSpPr>
        <p:spPr>
          <a:xfrm rot="5400000">
            <a:off x="4038600" y="781050"/>
            <a:ext cx="304800" cy="3505200"/>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30" name="Right Brace 129"/>
          <p:cNvSpPr/>
          <p:nvPr/>
        </p:nvSpPr>
        <p:spPr>
          <a:xfrm rot="5400000">
            <a:off x="2209800" y="2457450"/>
            <a:ext cx="304800" cy="152400"/>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142" name="Straight Connector 141"/>
          <p:cNvCxnSpPr/>
          <p:nvPr/>
        </p:nvCxnSpPr>
        <p:spPr>
          <a:xfrm>
            <a:off x="838200" y="1847850"/>
            <a:ext cx="144780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a:off x="5372894" y="1808956"/>
            <a:ext cx="1143000" cy="1588"/>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a:off x="1681957" y="1797844"/>
            <a:ext cx="1143000" cy="1587"/>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9500" name="TextBox 148"/>
          <p:cNvSpPr txBox="1">
            <a:spLocks noChangeArrowheads="1"/>
          </p:cNvSpPr>
          <p:nvPr/>
        </p:nvSpPr>
        <p:spPr bwMode="auto">
          <a:xfrm>
            <a:off x="6705600" y="1314450"/>
            <a:ext cx="395288" cy="522288"/>
          </a:xfrm>
          <a:prstGeom prst="rect">
            <a:avLst/>
          </a:prstGeom>
          <a:noFill/>
          <a:ln w="9525">
            <a:noFill/>
            <a:miter lim="800000"/>
            <a:headEnd/>
            <a:tailEnd/>
          </a:ln>
        </p:spPr>
        <p:txBody>
          <a:bodyPr wrap="none">
            <a:spAutoFit/>
          </a:bodyPr>
          <a:lstStyle/>
          <a:p>
            <a:r>
              <a:rPr lang="en-US" sz="2800">
                <a:solidFill>
                  <a:srgbClr val="FF0000"/>
                </a:solidFill>
              </a:rPr>
              <a:t>+</a:t>
            </a:r>
          </a:p>
        </p:txBody>
      </p:sp>
      <p:sp>
        <p:nvSpPr>
          <p:cNvPr id="19501" name="TextBox 149"/>
          <p:cNvSpPr txBox="1">
            <a:spLocks noChangeArrowheads="1"/>
          </p:cNvSpPr>
          <p:nvPr/>
        </p:nvSpPr>
        <p:spPr bwMode="auto">
          <a:xfrm>
            <a:off x="1295400" y="1314450"/>
            <a:ext cx="304800" cy="522288"/>
          </a:xfrm>
          <a:prstGeom prst="rect">
            <a:avLst/>
          </a:prstGeom>
          <a:noFill/>
          <a:ln w="9525">
            <a:noFill/>
            <a:miter lim="800000"/>
            <a:headEnd/>
            <a:tailEnd/>
          </a:ln>
        </p:spPr>
        <p:txBody>
          <a:bodyPr wrap="none">
            <a:spAutoFit/>
          </a:bodyPr>
          <a:lstStyle/>
          <a:p>
            <a:r>
              <a:rPr lang="en-US" sz="2800">
                <a:solidFill>
                  <a:srgbClr val="002060"/>
                </a:solidFill>
              </a:rPr>
              <a:t>-</a:t>
            </a:r>
          </a:p>
        </p:txBody>
      </p:sp>
      <p:cxnSp>
        <p:nvCxnSpPr>
          <p:cNvPr id="153" name="Straight Connector 152"/>
          <p:cNvCxnSpPr/>
          <p:nvPr/>
        </p:nvCxnSpPr>
        <p:spPr>
          <a:xfrm rot="5400000">
            <a:off x="762794" y="2532856"/>
            <a:ext cx="3352800" cy="1588"/>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rot="5400000">
            <a:off x="4229100" y="2571750"/>
            <a:ext cx="3429000"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7" name="Straight Arrow Connector 166"/>
          <p:cNvCxnSpPr/>
          <p:nvPr/>
        </p:nvCxnSpPr>
        <p:spPr>
          <a:xfrm>
            <a:off x="2438400" y="5962650"/>
            <a:ext cx="373380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68" name="Straight Arrow Connector 167"/>
          <p:cNvCxnSpPr/>
          <p:nvPr/>
        </p:nvCxnSpPr>
        <p:spPr>
          <a:xfrm rot="5400000" flipH="1" flipV="1">
            <a:off x="1715294" y="5237956"/>
            <a:ext cx="144780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73" name="Straight Connector 172"/>
          <p:cNvCxnSpPr/>
          <p:nvPr/>
        </p:nvCxnSpPr>
        <p:spPr>
          <a:xfrm>
            <a:off x="2438400" y="4819650"/>
            <a:ext cx="3505200" cy="112395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9507" name="TextBox 173"/>
          <p:cNvSpPr txBox="1">
            <a:spLocks noChangeArrowheads="1"/>
          </p:cNvSpPr>
          <p:nvPr/>
        </p:nvSpPr>
        <p:spPr bwMode="auto">
          <a:xfrm rot="-5400000">
            <a:off x="1261269" y="5082381"/>
            <a:ext cx="1504950" cy="369888"/>
          </a:xfrm>
          <a:prstGeom prst="rect">
            <a:avLst/>
          </a:prstGeom>
          <a:noFill/>
          <a:ln w="9525">
            <a:noFill/>
            <a:miter lim="800000"/>
            <a:headEnd/>
            <a:tailEnd/>
          </a:ln>
        </p:spPr>
        <p:txBody>
          <a:bodyPr wrap="none">
            <a:spAutoFit/>
          </a:bodyPr>
          <a:lstStyle/>
          <a:p>
            <a:r>
              <a:rPr lang="en-US"/>
              <a:t>Electric Field</a:t>
            </a:r>
          </a:p>
        </p:txBody>
      </p:sp>
      <p:grpSp>
        <p:nvGrpSpPr>
          <p:cNvPr id="32" name="Group 45"/>
          <p:cNvGrpSpPr>
            <a:grpSpLocks/>
          </p:cNvGrpSpPr>
          <p:nvPr/>
        </p:nvGrpSpPr>
        <p:grpSpPr bwMode="auto">
          <a:xfrm>
            <a:off x="4724400" y="1447800"/>
            <a:ext cx="319088" cy="369888"/>
            <a:chOff x="3657600" y="2102736"/>
            <a:chExt cx="319318" cy="369332"/>
          </a:xfrm>
        </p:grpSpPr>
        <p:sp>
          <p:nvSpPr>
            <p:cNvPr id="151" name="Oval 150"/>
            <p:cNvSpPr/>
            <p:nvPr/>
          </p:nvSpPr>
          <p:spPr>
            <a:xfrm>
              <a:off x="3733855" y="2210524"/>
              <a:ext cx="152510" cy="1521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561" name="TextBox 153"/>
            <p:cNvSpPr txBox="1">
              <a:spLocks noChangeArrowheads="1"/>
            </p:cNvSpPr>
            <p:nvPr/>
          </p:nvSpPr>
          <p:spPr bwMode="auto">
            <a:xfrm>
              <a:off x="3657600" y="2102736"/>
              <a:ext cx="319318" cy="369332"/>
            </a:xfrm>
            <a:prstGeom prst="rect">
              <a:avLst/>
            </a:prstGeom>
            <a:noFill/>
            <a:ln w="9525">
              <a:noFill/>
              <a:miter lim="800000"/>
              <a:headEnd/>
              <a:tailEnd/>
            </a:ln>
          </p:spPr>
          <p:txBody>
            <a:bodyPr wrap="none">
              <a:spAutoFit/>
            </a:bodyPr>
            <a:lstStyle/>
            <a:p>
              <a:r>
                <a:rPr lang="en-US">
                  <a:solidFill>
                    <a:srgbClr val="FF0000"/>
                  </a:solidFill>
                </a:rPr>
                <a:t>+</a:t>
              </a:r>
            </a:p>
          </p:txBody>
        </p:sp>
      </p:grpSp>
      <p:grpSp>
        <p:nvGrpSpPr>
          <p:cNvPr id="33" name="Group 46"/>
          <p:cNvGrpSpPr>
            <a:grpSpLocks/>
          </p:cNvGrpSpPr>
          <p:nvPr/>
        </p:nvGrpSpPr>
        <p:grpSpPr bwMode="auto">
          <a:xfrm>
            <a:off x="4876800" y="1600200"/>
            <a:ext cx="319088" cy="369888"/>
            <a:chOff x="3657600" y="2102736"/>
            <a:chExt cx="319318" cy="369332"/>
          </a:xfrm>
        </p:grpSpPr>
        <p:sp>
          <p:nvSpPr>
            <p:cNvPr id="156" name="Oval 155"/>
            <p:cNvSpPr/>
            <p:nvPr/>
          </p:nvSpPr>
          <p:spPr>
            <a:xfrm>
              <a:off x="3733855" y="2210524"/>
              <a:ext cx="152510" cy="1521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559" name="TextBox 158"/>
            <p:cNvSpPr txBox="1">
              <a:spLocks noChangeArrowheads="1"/>
            </p:cNvSpPr>
            <p:nvPr/>
          </p:nvSpPr>
          <p:spPr bwMode="auto">
            <a:xfrm>
              <a:off x="3657600" y="2102736"/>
              <a:ext cx="319318" cy="369332"/>
            </a:xfrm>
            <a:prstGeom prst="rect">
              <a:avLst/>
            </a:prstGeom>
            <a:noFill/>
            <a:ln w="9525">
              <a:noFill/>
              <a:miter lim="800000"/>
              <a:headEnd/>
              <a:tailEnd/>
            </a:ln>
          </p:spPr>
          <p:txBody>
            <a:bodyPr wrap="none">
              <a:spAutoFit/>
            </a:bodyPr>
            <a:lstStyle/>
            <a:p>
              <a:r>
                <a:rPr lang="en-US">
                  <a:solidFill>
                    <a:srgbClr val="FF0000"/>
                  </a:solidFill>
                </a:rPr>
                <a:t>+</a:t>
              </a:r>
            </a:p>
          </p:txBody>
        </p:sp>
      </p:grpSp>
      <p:grpSp>
        <p:nvGrpSpPr>
          <p:cNvPr id="34" name="Group 49"/>
          <p:cNvGrpSpPr>
            <a:grpSpLocks/>
          </p:cNvGrpSpPr>
          <p:nvPr/>
        </p:nvGrpSpPr>
        <p:grpSpPr bwMode="auto">
          <a:xfrm>
            <a:off x="5029200" y="1325563"/>
            <a:ext cx="319088" cy="369887"/>
            <a:chOff x="3657600" y="2102736"/>
            <a:chExt cx="319318" cy="369332"/>
          </a:xfrm>
        </p:grpSpPr>
        <p:sp>
          <p:nvSpPr>
            <p:cNvPr id="161" name="Oval 160"/>
            <p:cNvSpPr/>
            <p:nvPr/>
          </p:nvSpPr>
          <p:spPr>
            <a:xfrm>
              <a:off x="3733855" y="2210524"/>
              <a:ext cx="152510" cy="1521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557" name="TextBox 161"/>
            <p:cNvSpPr txBox="1">
              <a:spLocks noChangeArrowheads="1"/>
            </p:cNvSpPr>
            <p:nvPr/>
          </p:nvSpPr>
          <p:spPr bwMode="auto">
            <a:xfrm>
              <a:off x="3657600" y="2102736"/>
              <a:ext cx="319318" cy="369332"/>
            </a:xfrm>
            <a:prstGeom prst="rect">
              <a:avLst/>
            </a:prstGeom>
            <a:noFill/>
            <a:ln w="9525">
              <a:noFill/>
              <a:miter lim="800000"/>
              <a:headEnd/>
              <a:tailEnd/>
            </a:ln>
          </p:spPr>
          <p:txBody>
            <a:bodyPr wrap="none">
              <a:spAutoFit/>
            </a:bodyPr>
            <a:lstStyle/>
            <a:p>
              <a:r>
                <a:rPr lang="en-US">
                  <a:solidFill>
                    <a:srgbClr val="FF0000"/>
                  </a:solidFill>
                </a:rPr>
                <a:t>+</a:t>
              </a:r>
            </a:p>
          </p:txBody>
        </p:sp>
      </p:grpSp>
      <p:grpSp>
        <p:nvGrpSpPr>
          <p:cNvPr id="35" name="Group 52"/>
          <p:cNvGrpSpPr>
            <a:grpSpLocks/>
          </p:cNvGrpSpPr>
          <p:nvPr/>
        </p:nvGrpSpPr>
        <p:grpSpPr bwMode="auto">
          <a:xfrm>
            <a:off x="5181600" y="1905000"/>
            <a:ext cx="319088" cy="369888"/>
            <a:chOff x="3657600" y="2102736"/>
            <a:chExt cx="319318" cy="369332"/>
          </a:xfrm>
        </p:grpSpPr>
        <p:sp>
          <p:nvSpPr>
            <p:cNvPr id="164" name="Oval 163"/>
            <p:cNvSpPr/>
            <p:nvPr/>
          </p:nvSpPr>
          <p:spPr>
            <a:xfrm>
              <a:off x="3733855" y="2210524"/>
              <a:ext cx="152510" cy="1521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555" name="TextBox 164"/>
            <p:cNvSpPr txBox="1">
              <a:spLocks noChangeArrowheads="1"/>
            </p:cNvSpPr>
            <p:nvPr/>
          </p:nvSpPr>
          <p:spPr bwMode="auto">
            <a:xfrm>
              <a:off x="3657600" y="2102736"/>
              <a:ext cx="319318" cy="369332"/>
            </a:xfrm>
            <a:prstGeom prst="rect">
              <a:avLst/>
            </a:prstGeom>
            <a:noFill/>
            <a:ln w="9525">
              <a:noFill/>
              <a:miter lim="800000"/>
              <a:headEnd/>
              <a:tailEnd/>
            </a:ln>
          </p:spPr>
          <p:txBody>
            <a:bodyPr wrap="none">
              <a:spAutoFit/>
            </a:bodyPr>
            <a:lstStyle/>
            <a:p>
              <a:r>
                <a:rPr lang="en-US">
                  <a:solidFill>
                    <a:srgbClr val="FF0000"/>
                  </a:solidFill>
                </a:rPr>
                <a:t>+</a:t>
              </a:r>
            </a:p>
          </p:txBody>
        </p:sp>
      </p:grpSp>
      <p:grpSp>
        <p:nvGrpSpPr>
          <p:cNvPr id="36" name="Group 58"/>
          <p:cNvGrpSpPr>
            <a:grpSpLocks/>
          </p:cNvGrpSpPr>
          <p:nvPr/>
        </p:nvGrpSpPr>
        <p:grpSpPr bwMode="auto">
          <a:xfrm>
            <a:off x="4572000" y="1858963"/>
            <a:ext cx="319088" cy="369887"/>
            <a:chOff x="3657600" y="2102736"/>
            <a:chExt cx="319318" cy="369332"/>
          </a:xfrm>
        </p:grpSpPr>
        <p:sp>
          <p:nvSpPr>
            <p:cNvPr id="169" name="Oval 168"/>
            <p:cNvSpPr/>
            <p:nvPr/>
          </p:nvSpPr>
          <p:spPr>
            <a:xfrm>
              <a:off x="3733855" y="2210524"/>
              <a:ext cx="152510" cy="1521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553" name="TextBox 169"/>
            <p:cNvSpPr txBox="1">
              <a:spLocks noChangeArrowheads="1"/>
            </p:cNvSpPr>
            <p:nvPr/>
          </p:nvSpPr>
          <p:spPr bwMode="auto">
            <a:xfrm>
              <a:off x="3657600" y="2102736"/>
              <a:ext cx="319318" cy="369332"/>
            </a:xfrm>
            <a:prstGeom prst="rect">
              <a:avLst/>
            </a:prstGeom>
            <a:noFill/>
            <a:ln w="9525">
              <a:noFill/>
              <a:miter lim="800000"/>
              <a:headEnd/>
              <a:tailEnd/>
            </a:ln>
          </p:spPr>
          <p:txBody>
            <a:bodyPr wrap="none">
              <a:spAutoFit/>
            </a:bodyPr>
            <a:lstStyle/>
            <a:p>
              <a:r>
                <a:rPr lang="en-US">
                  <a:solidFill>
                    <a:srgbClr val="FF0000"/>
                  </a:solidFill>
                </a:rPr>
                <a:t>+</a:t>
              </a:r>
            </a:p>
          </p:txBody>
        </p:sp>
      </p:grpSp>
      <p:grpSp>
        <p:nvGrpSpPr>
          <p:cNvPr id="37" name="Group 61"/>
          <p:cNvGrpSpPr>
            <a:grpSpLocks/>
          </p:cNvGrpSpPr>
          <p:nvPr/>
        </p:nvGrpSpPr>
        <p:grpSpPr bwMode="auto">
          <a:xfrm>
            <a:off x="5257800" y="1554163"/>
            <a:ext cx="319088" cy="369887"/>
            <a:chOff x="3657600" y="2102736"/>
            <a:chExt cx="319318" cy="369332"/>
          </a:xfrm>
        </p:grpSpPr>
        <p:sp>
          <p:nvSpPr>
            <p:cNvPr id="172" name="Oval 171"/>
            <p:cNvSpPr/>
            <p:nvPr/>
          </p:nvSpPr>
          <p:spPr>
            <a:xfrm>
              <a:off x="3733855" y="2210524"/>
              <a:ext cx="152510" cy="1521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551" name="TextBox 174"/>
            <p:cNvSpPr txBox="1">
              <a:spLocks noChangeArrowheads="1"/>
            </p:cNvSpPr>
            <p:nvPr/>
          </p:nvSpPr>
          <p:spPr bwMode="auto">
            <a:xfrm>
              <a:off x="3657600" y="2102736"/>
              <a:ext cx="319318" cy="369332"/>
            </a:xfrm>
            <a:prstGeom prst="rect">
              <a:avLst/>
            </a:prstGeom>
            <a:noFill/>
            <a:ln w="9525">
              <a:noFill/>
              <a:miter lim="800000"/>
              <a:headEnd/>
              <a:tailEnd/>
            </a:ln>
          </p:spPr>
          <p:txBody>
            <a:bodyPr wrap="none">
              <a:spAutoFit/>
            </a:bodyPr>
            <a:lstStyle/>
            <a:p>
              <a:r>
                <a:rPr lang="en-US">
                  <a:solidFill>
                    <a:srgbClr val="FF0000"/>
                  </a:solidFill>
                </a:rPr>
                <a:t>+</a:t>
              </a:r>
            </a:p>
          </p:txBody>
        </p:sp>
      </p:grpSp>
      <p:grpSp>
        <p:nvGrpSpPr>
          <p:cNvPr id="38" name="Group 64"/>
          <p:cNvGrpSpPr>
            <a:grpSpLocks/>
          </p:cNvGrpSpPr>
          <p:nvPr/>
        </p:nvGrpSpPr>
        <p:grpSpPr bwMode="auto">
          <a:xfrm>
            <a:off x="4724400" y="2011363"/>
            <a:ext cx="319088" cy="369887"/>
            <a:chOff x="3657600" y="2102736"/>
            <a:chExt cx="319318" cy="369332"/>
          </a:xfrm>
        </p:grpSpPr>
        <p:sp>
          <p:nvSpPr>
            <p:cNvPr id="177" name="Oval 176"/>
            <p:cNvSpPr/>
            <p:nvPr/>
          </p:nvSpPr>
          <p:spPr>
            <a:xfrm>
              <a:off x="3733855" y="2210524"/>
              <a:ext cx="152510" cy="1521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549" name="TextBox 177"/>
            <p:cNvSpPr txBox="1">
              <a:spLocks noChangeArrowheads="1"/>
            </p:cNvSpPr>
            <p:nvPr/>
          </p:nvSpPr>
          <p:spPr bwMode="auto">
            <a:xfrm>
              <a:off x="3657600" y="2102736"/>
              <a:ext cx="319318" cy="369332"/>
            </a:xfrm>
            <a:prstGeom prst="rect">
              <a:avLst/>
            </a:prstGeom>
            <a:noFill/>
            <a:ln w="9525">
              <a:noFill/>
              <a:miter lim="800000"/>
              <a:headEnd/>
              <a:tailEnd/>
            </a:ln>
          </p:spPr>
          <p:txBody>
            <a:bodyPr wrap="none">
              <a:spAutoFit/>
            </a:bodyPr>
            <a:lstStyle/>
            <a:p>
              <a:r>
                <a:rPr lang="en-US">
                  <a:solidFill>
                    <a:srgbClr val="FF0000"/>
                  </a:solidFill>
                </a:rPr>
                <a:t>+</a:t>
              </a:r>
            </a:p>
          </p:txBody>
        </p:sp>
      </p:grpSp>
      <p:grpSp>
        <p:nvGrpSpPr>
          <p:cNvPr id="39" name="Group 67"/>
          <p:cNvGrpSpPr>
            <a:grpSpLocks/>
          </p:cNvGrpSpPr>
          <p:nvPr/>
        </p:nvGrpSpPr>
        <p:grpSpPr bwMode="auto">
          <a:xfrm>
            <a:off x="4876800" y="1782763"/>
            <a:ext cx="319088" cy="369887"/>
            <a:chOff x="3657600" y="2102736"/>
            <a:chExt cx="319318" cy="369332"/>
          </a:xfrm>
        </p:grpSpPr>
        <p:sp>
          <p:nvSpPr>
            <p:cNvPr id="180" name="Oval 179"/>
            <p:cNvSpPr/>
            <p:nvPr/>
          </p:nvSpPr>
          <p:spPr>
            <a:xfrm>
              <a:off x="3733855" y="2210524"/>
              <a:ext cx="152510" cy="1521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547" name="TextBox 180"/>
            <p:cNvSpPr txBox="1">
              <a:spLocks noChangeArrowheads="1"/>
            </p:cNvSpPr>
            <p:nvPr/>
          </p:nvSpPr>
          <p:spPr bwMode="auto">
            <a:xfrm>
              <a:off x="3657600" y="2102736"/>
              <a:ext cx="319318" cy="369332"/>
            </a:xfrm>
            <a:prstGeom prst="rect">
              <a:avLst/>
            </a:prstGeom>
            <a:noFill/>
            <a:ln w="9525">
              <a:noFill/>
              <a:miter lim="800000"/>
              <a:headEnd/>
              <a:tailEnd/>
            </a:ln>
          </p:spPr>
          <p:txBody>
            <a:bodyPr wrap="none">
              <a:spAutoFit/>
            </a:bodyPr>
            <a:lstStyle/>
            <a:p>
              <a:r>
                <a:rPr lang="en-US">
                  <a:solidFill>
                    <a:srgbClr val="FF0000"/>
                  </a:solidFill>
                </a:rPr>
                <a:t>+</a:t>
              </a:r>
            </a:p>
          </p:txBody>
        </p:sp>
      </p:grpSp>
      <p:grpSp>
        <p:nvGrpSpPr>
          <p:cNvPr id="40" name="Group 76"/>
          <p:cNvGrpSpPr>
            <a:grpSpLocks/>
          </p:cNvGrpSpPr>
          <p:nvPr/>
        </p:nvGrpSpPr>
        <p:grpSpPr bwMode="auto">
          <a:xfrm>
            <a:off x="4405313" y="1249363"/>
            <a:ext cx="319087" cy="369887"/>
            <a:chOff x="3657600" y="2102736"/>
            <a:chExt cx="319318" cy="369332"/>
          </a:xfrm>
        </p:grpSpPr>
        <p:sp>
          <p:nvSpPr>
            <p:cNvPr id="183" name="Oval 182"/>
            <p:cNvSpPr/>
            <p:nvPr/>
          </p:nvSpPr>
          <p:spPr>
            <a:xfrm>
              <a:off x="3733855" y="2210524"/>
              <a:ext cx="152510" cy="1521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545" name="TextBox 183"/>
            <p:cNvSpPr txBox="1">
              <a:spLocks noChangeArrowheads="1"/>
            </p:cNvSpPr>
            <p:nvPr/>
          </p:nvSpPr>
          <p:spPr bwMode="auto">
            <a:xfrm>
              <a:off x="3657600" y="2102736"/>
              <a:ext cx="319318" cy="369332"/>
            </a:xfrm>
            <a:prstGeom prst="rect">
              <a:avLst/>
            </a:prstGeom>
            <a:noFill/>
            <a:ln w="9525">
              <a:noFill/>
              <a:miter lim="800000"/>
              <a:headEnd/>
              <a:tailEnd/>
            </a:ln>
          </p:spPr>
          <p:txBody>
            <a:bodyPr wrap="none">
              <a:spAutoFit/>
            </a:bodyPr>
            <a:lstStyle/>
            <a:p>
              <a:r>
                <a:rPr lang="en-US">
                  <a:solidFill>
                    <a:srgbClr val="FF0000"/>
                  </a:solidFill>
                </a:rPr>
                <a:t>+</a:t>
              </a:r>
            </a:p>
          </p:txBody>
        </p:sp>
      </p:grpSp>
      <p:grpSp>
        <p:nvGrpSpPr>
          <p:cNvPr id="41" name="Group 88"/>
          <p:cNvGrpSpPr>
            <a:grpSpLocks/>
          </p:cNvGrpSpPr>
          <p:nvPr/>
        </p:nvGrpSpPr>
        <p:grpSpPr bwMode="auto">
          <a:xfrm>
            <a:off x="4495800" y="1630363"/>
            <a:ext cx="319088" cy="369887"/>
            <a:chOff x="3657600" y="2102736"/>
            <a:chExt cx="319318" cy="369332"/>
          </a:xfrm>
        </p:grpSpPr>
        <p:sp>
          <p:nvSpPr>
            <p:cNvPr id="186" name="Oval 185"/>
            <p:cNvSpPr/>
            <p:nvPr/>
          </p:nvSpPr>
          <p:spPr>
            <a:xfrm>
              <a:off x="3733855" y="2210524"/>
              <a:ext cx="152510" cy="1521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543" name="TextBox 186"/>
            <p:cNvSpPr txBox="1">
              <a:spLocks noChangeArrowheads="1"/>
            </p:cNvSpPr>
            <p:nvPr/>
          </p:nvSpPr>
          <p:spPr bwMode="auto">
            <a:xfrm>
              <a:off x="3657600" y="2102736"/>
              <a:ext cx="319318" cy="369332"/>
            </a:xfrm>
            <a:prstGeom prst="rect">
              <a:avLst/>
            </a:prstGeom>
            <a:noFill/>
            <a:ln w="9525">
              <a:noFill/>
              <a:miter lim="800000"/>
              <a:headEnd/>
              <a:tailEnd/>
            </a:ln>
          </p:spPr>
          <p:txBody>
            <a:bodyPr wrap="none">
              <a:spAutoFit/>
            </a:bodyPr>
            <a:lstStyle/>
            <a:p>
              <a:r>
                <a:rPr lang="en-US">
                  <a:solidFill>
                    <a:srgbClr val="FF0000"/>
                  </a:solidFill>
                </a:rPr>
                <a:t>+</a:t>
              </a:r>
            </a:p>
          </p:txBody>
        </p:sp>
      </p:grpSp>
      <p:grpSp>
        <p:nvGrpSpPr>
          <p:cNvPr id="42" name="Group 49"/>
          <p:cNvGrpSpPr>
            <a:grpSpLocks/>
          </p:cNvGrpSpPr>
          <p:nvPr/>
        </p:nvGrpSpPr>
        <p:grpSpPr bwMode="auto">
          <a:xfrm>
            <a:off x="5334000" y="1295400"/>
            <a:ext cx="319088" cy="369888"/>
            <a:chOff x="3657600" y="2102736"/>
            <a:chExt cx="319318" cy="369332"/>
          </a:xfrm>
        </p:grpSpPr>
        <p:sp>
          <p:nvSpPr>
            <p:cNvPr id="249" name="Oval 248"/>
            <p:cNvSpPr/>
            <p:nvPr/>
          </p:nvSpPr>
          <p:spPr>
            <a:xfrm>
              <a:off x="3733855" y="2210524"/>
              <a:ext cx="152510" cy="1521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541" name="TextBox 249"/>
            <p:cNvSpPr txBox="1">
              <a:spLocks noChangeArrowheads="1"/>
            </p:cNvSpPr>
            <p:nvPr/>
          </p:nvSpPr>
          <p:spPr bwMode="auto">
            <a:xfrm>
              <a:off x="3657600" y="2102736"/>
              <a:ext cx="319318" cy="369332"/>
            </a:xfrm>
            <a:prstGeom prst="rect">
              <a:avLst/>
            </a:prstGeom>
            <a:noFill/>
            <a:ln w="9525">
              <a:noFill/>
              <a:miter lim="800000"/>
              <a:headEnd/>
              <a:tailEnd/>
            </a:ln>
          </p:spPr>
          <p:txBody>
            <a:bodyPr wrap="none">
              <a:spAutoFit/>
            </a:bodyPr>
            <a:lstStyle/>
            <a:p>
              <a:r>
                <a:rPr lang="en-US">
                  <a:solidFill>
                    <a:srgbClr val="FF0000"/>
                  </a:solidFill>
                </a:rPr>
                <a:t>+</a:t>
              </a:r>
            </a:p>
          </p:txBody>
        </p:sp>
      </p:grpSp>
      <p:grpSp>
        <p:nvGrpSpPr>
          <p:cNvPr id="43" name="Group 49"/>
          <p:cNvGrpSpPr>
            <a:grpSpLocks/>
          </p:cNvGrpSpPr>
          <p:nvPr/>
        </p:nvGrpSpPr>
        <p:grpSpPr bwMode="auto">
          <a:xfrm>
            <a:off x="5486400" y="1676400"/>
            <a:ext cx="319088" cy="369888"/>
            <a:chOff x="3657600" y="2102736"/>
            <a:chExt cx="319318" cy="369332"/>
          </a:xfrm>
        </p:grpSpPr>
        <p:sp>
          <p:nvSpPr>
            <p:cNvPr id="252" name="Oval 251"/>
            <p:cNvSpPr/>
            <p:nvPr/>
          </p:nvSpPr>
          <p:spPr>
            <a:xfrm>
              <a:off x="3733855" y="2210524"/>
              <a:ext cx="152510" cy="1521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539" name="TextBox 252"/>
            <p:cNvSpPr txBox="1">
              <a:spLocks noChangeArrowheads="1"/>
            </p:cNvSpPr>
            <p:nvPr/>
          </p:nvSpPr>
          <p:spPr bwMode="auto">
            <a:xfrm>
              <a:off x="3657600" y="2102736"/>
              <a:ext cx="319318" cy="369332"/>
            </a:xfrm>
            <a:prstGeom prst="rect">
              <a:avLst/>
            </a:prstGeom>
            <a:noFill/>
            <a:ln w="9525">
              <a:noFill/>
              <a:miter lim="800000"/>
              <a:headEnd/>
              <a:tailEnd/>
            </a:ln>
          </p:spPr>
          <p:txBody>
            <a:bodyPr wrap="none">
              <a:spAutoFit/>
            </a:bodyPr>
            <a:lstStyle/>
            <a:p>
              <a:r>
                <a:rPr lang="en-US">
                  <a:solidFill>
                    <a:srgbClr val="FF0000"/>
                  </a:solidFill>
                </a:rPr>
                <a:t>+</a:t>
              </a:r>
            </a:p>
          </p:txBody>
        </p:sp>
      </p:grpSp>
      <p:grpSp>
        <p:nvGrpSpPr>
          <p:cNvPr id="45" name="Group 49"/>
          <p:cNvGrpSpPr>
            <a:grpSpLocks/>
          </p:cNvGrpSpPr>
          <p:nvPr/>
        </p:nvGrpSpPr>
        <p:grpSpPr bwMode="auto">
          <a:xfrm>
            <a:off x="5410200" y="2057400"/>
            <a:ext cx="319088" cy="369888"/>
            <a:chOff x="3657600" y="2102736"/>
            <a:chExt cx="319318" cy="369332"/>
          </a:xfrm>
        </p:grpSpPr>
        <p:sp>
          <p:nvSpPr>
            <p:cNvPr id="255" name="Oval 254"/>
            <p:cNvSpPr/>
            <p:nvPr/>
          </p:nvSpPr>
          <p:spPr>
            <a:xfrm>
              <a:off x="3733855" y="2210524"/>
              <a:ext cx="152510" cy="1521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537" name="TextBox 255"/>
            <p:cNvSpPr txBox="1">
              <a:spLocks noChangeArrowheads="1"/>
            </p:cNvSpPr>
            <p:nvPr/>
          </p:nvSpPr>
          <p:spPr bwMode="auto">
            <a:xfrm>
              <a:off x="3657600" y="2102736"/>
              <a:ext cx="319318" cy="369332"/>
            </a:xfrm>
            <a:prstGeom prst="rect">
              <a:avLst/>
            </a:prstGeom>
            <a:noFill/>
            <a:ln w="9525">
              <a:noFill/>
              <a:miter lim="800000"/>
              <a:headEnd/>
              <a:tailEnd/>
            </a:ln>
          </p:spPr>
          <p:txBody>
            <a:bodyPr wrap="none">
              <a:spAutoFit/>
            </a:bodyPr>
            <a:lstStyle/>
            <a:p>
              <a:r>
                <a:rPr lang="en-US">
                  <a:solidFill>
                    <a:srgbClr val="FF0000"/>
                  </a:solidFill>
                </a:rPr>
                <a:t>+</a:t>
              </a:r>
            </a:p>
          </p:txBody>
        </p:sp>
      </p:grpSp>
      <p:grpSp>
        <p:nvGrpSpPr>
          <p:cNvPr id="46" name="Group 49"/>
          <p:cNvGrpSpPr>
            <a:grpSpLocks/>
          </p:cNvGrpSpPr>
          <p:nvPr/>
        </p:nvGrpSpPr>
        <p:grpSpPr bwMode="auto">
          <a:xfrm>
            <a:off x="5562600" y="1447800"/>
            <a:ext cx="319088" cy="369888"/>
            <a:chOff x="3657600" y="2102736"/>
            <a:chExt cx="319318" cy="369332"/>
          </a:xfrm>
        </p:grpSpPr>
        <p:sp>
          <p:nvSpPr>
            <p:cNvPr id="258" name="Oval 257"/>
            <p:cNvSpPr/>
            <p:nvPr/>
          </p:nvSpPr>
          <p:spPr>
            <a:xfrm>
              <a:off x="3733855" y="2210524"/>
              <a:ext cx="152510" cy="1521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535" name="TextBox 258"/>
            <p:cNvSpPr txBox="1">
              <a:spLocks noChangeArrowheads="1"/>
            </p:cNvSpPr>
            <p:nvPr/>
          </p:nvSpPr>
          <p:spPr bwMode="auto">
            <a:xfrm>
              <a:off x="3657600" y="2102736"/>
              <a:ext cx="319318" cy="369332"/>
            </a:xfrm>
            <a:prstGeom prst="rect">
              <a:avLst/>
            </a:prstGeom>
            <a:noFill/>
            <a:ln w="9525">
              <a:noFill/>
              <a:miter lim="800000"/>
              <a:headEnd/>
              <a:tailEnd/>
            </a:ln>
          </p:spPr>
          <p:txBody>
            <a:bodyPr wrap="none">
              <a:spAutoFit/>
            </a:bodyPr>
            <a:lstStyle/>
            <a:p>
              <a:r>
                <a:rPr lang="en-US">
                  <a:solidFill>
                    <a:srgbClr val="FF0000"/>
                  </a:solidFill>
                </a:rPr>
                <a:t>+</a:t>
              </a:r>
            </a:p>
          </p:txBody>
        </p:sp>
      </p:grpSp>
      <p:grpSp>
        <p:nvGrpSpPr>
          <p:cNvPr id="47" name="Group 49"/>
          <p:cNvGrpSpPr>
            <a:grpSpLocks/>
          </p:cNvGrpSpPr>
          <p:nvPr/>
        </p:nvGrpSpPr>
        <p:grpSpPr bwMode="auto">
          <a:xfrm>
            <a:off x="5638800" y="1676400"/>
            <a:ext cx="319088" cy="369888"/>
            <a:chOff x="3657600" y="2102736"/>
            <a:chExt cx="319318" cy="369332"/>
          </a:xfrm>
        </p:grpSpPr>
        <p:sp>
          <p:nvSpPr>
            <p:cNvPr id="261" name="Oval 260"/>
            <p:cNvSpPr/>
            <p:nvPr/>
          </p:nvSpPr>
          <p:spPr>
            <a:xfrm>
              <a:off x="3733855" y="2210524"/>
              <a:ext cx="152510" cy="1521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533" name="TextBox 261"/>
            <p:cNvSpPr txBox="1">
              <a:spLocks noChangeArrowheads="1"/>
            </p:cNvSpPr>
            <p:nvPr/>
          </p:nvSpPr>
          <p:spPr bwMode="auto">
            <a:xfrm>
              <a:off x="3657600" y="2102736"/>
              <a:ext cx="319318" cy="369332"/>
            </a:xfrm>
            <a:prstGeom prst="rect">
              <a:avLst/>
            </a:prstGeom>
            <a:noFill/>
            <a:ln w="9525">
              <a:noFill/>
              <a:miter lim="800000"/>
              <a:headEnd/>
              <a:tailEnd/>
            </a:ln>
          </p:spPr>
          <p:txBody>
            <a:bodyPr wrap="none">
              <a:spAutoFit/>
            </a:bodyPr>
            <a:lstStyle/>
            <a:p>
              <a:r>
                <a:rPr lang="en-US">
                  <a:solidFill>
                    <a:srgbClr val="FF0000"/>
                  </a:solidFill>
                </a:rPr>
                <a:t>+</a:t>
              </a:r>
            </a:p>
          </p:txBody>
        </p:sp>
      </p:grpSp>
      <p:grpSp>
        <p:nvGrpSpPr>
          <p:cNvPr id="49" name="Group 49"/>
          <p:cNvGrpSpPr>
            <a:grpSpLocks/>
          </p:cNvGrpSpPr>
          <p:nvPr/>
        </p:nvGrpSpPr>
        <p:grpSpPr bwMode="auto">
          <a:xfrm>
            <a:off x="5562600" y="1905000"/>
            <a:ext cx="319088" cy="369888"/>
            <a:chOff x="3657600" y="2102736"/>
            <a:chExt cx="319318" cy="369332"/>
          </a:xfrm>
        </p:grpSpPr>
        <p:sp>
          <p:nvSpPr>
            <p:cNvPr id="264" name="Oval 263"/>
            <p:cNvSpPr/>
            <p:nvPr/>
          </p:nvSpPr>
          <p:spPr>
            <a:xfrm>
              <a:off x="3733855" y="2210524"/>
              <a:ext cx="152510" cy="1521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531" name="TextBox 264"/>
            <p:cNvSpPr txBox="1">
              <a:spLocks noChangeArrowheads="1"/>
            </p:cNvSpPr>
            <p:nvPr/>
          </p:nvSpPr>
          <p:spPr bwMode="auto">
            <a:xfrm>
              <a:off x="3657600" y="2102736"/>
              <a:ext cx="319318" cy="369332"/>
            </a:xfrm>
            <a:prstGeom prst="rect">
              <a:avLst/>
            </a:prstGeom>
            <a:noFill/>
            <a:ln w="9525">
              <a:noFill/>
              <a:miter lim="800000"/>
              <a:headEnd/>
              <a:tailEnd/>
            </a:ln>
          </p:spPr>
          <p:txBody>
            <a:bodyPr wrap="none">
              <a:spAutoFit/>
            </a:bodyPr>
            <a:lstStyle/>
            <a:p>
              <a:r>
                <a:rPr lang="en-US">
                  <a:solidFill>
                    <a:srgbClr val="FF0000"/>
                  </a:solidFill>
                </a:rPr>
                <a:t>+</a:t>
              </a:r>
            </a:p>
          </p:txBody>
        </p:sp>
      </p:grpSp>
      <p:grpSp>
        <p:nvGrpSpPr>
          <p:cNvPr id="50" name="Group 49"/>
          <p:cNvGrpSpPr>
            <a:grpSpLocks/>
          </p:cNvGrpSpPr>
          <p:nvPr/>
        </p:nvGrpSpPr>
        <p:grpSpPr bwMode="auto">
          <a:xfrm>
            <a:off x="5638800" y="1219200"/>
            <a:ext cx="319088" cy="369888"/>
            <a:chOff x="3657600" y="2102736"/>
            <a:chExt cx="319318" cy="369332"/>
          </a:xfrm>
        </p:grpSpPr>
        <p:sp>
          <p:nvSpPr>
            <p:cNvPr id="267" name="Oval 266"/>
            <p:cNvSpPr/>
            <p:nvPr/>
          </p:nvSpPr>
          <p:spPr>
            <a:xfrm>
              <a:off x="3733855" y="2210524"/>
              <a:ext cx="152510" cy="1521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529" name="TextBox 267"/>
            <p:cNvSpPr txBox="1">
              <a:spLocks noChangeArrowheads="1"/>
            </p:cNvSpPr>
            <p:nvPr/>
          </p:nvSpPr>
          <p:spPr bwMode="auto">
            <a:xfrm>
              <a:off x="3657600" y="2102736"/>
              <a:ext cx="319318" cy="369332"/>
            </a:xfrm>
            <a:prstGeom prst="rect">
              <a:avLst/>
            </a:prstGeom>
            <a:noFill/>
            <a:ln w="9525">
              <a:noFill/>
              <a:miter lim="800000"/>
              <a:headEnd/>
              <a:tailEnd/>
            </a:ln>
          </p:spPr>
          <p:txBody>
            <a:bodyPr wrap="none">
              <a:spAutoFit/>
            </a:bodyPr>
            <a:lstStyle/>
            <a:p>
              <a:r>
                <a:rPr lang="en-US">
                  <a:solidFill>
                    <a:srgbClr val="FF0000"/>
                  </a:solidFill>
                </a:rPr>
                <a:t>+</a:t>
              </a:r>
            </a:p>
          </p:txBody>
        </p:sp>
      </p:grpSp>
      <p:grpSp>
        <p:nvGrpSpPr>
          <p:cNvPr id="52" name="Group 76"/>
          <p:cNvGrpSpPr>
            <a:grpSpLocks/>
          </p:cNvGrpSpPr>
          <p:nvPr/>
        </p:nvGrpSpPr>
        <p:grpSpPr bwMode="auto">
          <a:xfrm>
            <a:off x="4648200" y="1219200"/>
            <a:ext cx="319088" cy="369888"/>
            <a:chOff x="3657600" y="2102736"/>
            <a:chExt cx="319318" cy="369332"/>
          </a:xfrm>
        </p:grpSpPr>
        <p:sp>
          <p:nvSpPr>
            <p:cNvPr id="270" name="Oval 269"/>
            <p:cNvSpPr/>
            <p:nvPr/>
          </p:nvSpPr>
          <p:spPr>
            <a:xfrm>
              <a:off x="3733855" y="2210524"/>
              <a:ext cx="152510" cy="1521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527" name="TextBox 270"/>
            <p:cNvSpPr txBox="1">
              <a:spLocks noChangeArrowheads="1"/>
            </p:cNvSpPr>
            <p:nvPr/>
          </p:nvSpPr>
          <p:spPr bwMode="auto">
            <a:xfrm>
              <a:off x="3657600" y="2102736"/>
              <a:ext cx="319318" cy="369332"/>
            </a:xfrm>
            <a:prstGeom prst="rect">
              <a:avLst/>
            </a:prstGeom>
            <a:noFill/>
            <a:ln w="9525">
              <a:noFill/>
              <a:miter lim="800000"/>
              <a:headEnd/>
              <a:tailEnd/>
            </a:ln>
          </p:spPr>
          <p:txBody>
            <a:bodyPr wrap="none">
              <a:spAutoFit/>
            </a:bodyPr>
            <a:lstStyle/>
            <a:p>
              <a:r>
                <a:rPr lang="en-US">
                  <a:solidFill>
                    <a:srgbClr val="FF0000"/>
                  </a:solidFill>
                </a:rPr>
                <a:t>+</a:t>
              </a:r>
            </a:p>
          </p:txBody>
        </p:sp>
      </p:gr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4"/>
          <p:cNvSpPr txBox="1">
            <a:spLocks noChangeArrowheads="1"/>
          </p:cNvSpPr>
          <p:nvPr/>
        </p:nvSpPr>
        <p:spPr bwMode="auto">
          <a:xfrm>
            <a:off x="2057400" y="3124200"/>
            <a:ext cx="2971800" cy="830263"/>
          </a:xfrm>
          <a:prstGeom prst="rect">
            <a:avLst/>
          </a:prstGeom>
          <a:noFill/>
          <a:ln w="9525">
            <a:noFill/>
            <a:miter lim="800000"/>
            <a:headEnd/>
            <a:tailEnd/>
          </a:ln>
        </p:spPr>
        <p:txBody>
          <a:bodyPr>
            <a:spAutoFit/>
          </a:bodyPr>
          <a:lstStyle/>
          <a:p>
            <a:r>
              <a:rPr lang="en-US" sz="1600" b="1">
                <a:solidFill>
                  <a:srgbClr val="002060"/>
                </a:solidFill>
              </a:rPr>
              <a:t>Zone without free charge carriers positively charged.</a:t>
            </a:r>
          </a:p>
          <a:p>
            <a:r>
              <a:rPr lang="en-US" sz="1600" b="1">
                <a:solidFill>
                  <a:srgbClr val="002060"/>
                </a:solidFill>
              </a:rPr>
              <a:t>Sensitive Detector Volume.</a:t>
            </a:r>
          </a:p>
        </p:txBody>
      </p:sp>
      <p:sp>
        <p:nvSpPr>
          <p:cNvPr id="20483" name="Footer Placeholder 6"/>
          <p:cNvSpPr>
            <a:spLocks noGrp="1"/>
          </p:cNvSpPr>
          <p:nvPr>
            <p:ph type="ftr" sz="quarter" idx="11"/>
          </p:nvPr>
        </p:nvSpPr>
        <p:spPr>
          <a:noFill/>
        </p:spPr>
        <p:txBody>
          <a:bodyPr/>
          <a:lstStyle/>
          <a:p>
            <a:r>
              <a:rPr lang="en-US" smtClean="0"/>
              <a:t>W. Riegler/CERN</a:t>
            </a:r>
          </a:p>
        </p:txBody>
      </p:sp>
      <p:sp>
        <p:nvSpPr>
          <p:cNvPr id="20484" name="Slide Number Placeholder 5"/>
          <p:cNvSpPr>
            <a:spLocks noGrp="1"/>
          </p:cNvSpPr>
          <p:nvPr>
            <p:ph type="sldNum" sz="quarter" idx="12"/>
          </p:nvPr>
        </p:nvSpPr>
        <p:spPr>
          <a:noFill/>
        </p:spPr>
        <p:txBody>
          <a:bodyPr/>
          <a:lstStyle/>
          <a:p>
            <a:fld id="{20F40A25-F5B3-4530-8FE9-1029B701FC9B}" type="slidenum">
              <a:rPr lang="en-US" smtClean="0"/>
              <a:pPr/>
              <a:t>45</a:t>
            </a:fld>
            <a:endParaRPr lang="en-US" smtClean="0"/>
          </a:p>
        </p:txBody>
      </p:sp>
      <p:sp>
        <p:nvSpPr>
          <p:cNvPr id="20485" name="Text Box 17"/>
          <p:cNvSpPr txBox="1">
            <a:spLocks noChangeArrowheads="1"/>
          </p:cNvSpPr>
          <p:nvPr/>
        </p:nvSpPr>
        <p:spPr bwMode="auto">
          <a:xfrm>
            <a:off x="1295400" y="152400"/>
            <a:ext cx="6553200" cy="523875"/>
          </a:xfrm>
          <a:prstGeom prst="rect">
            <a:avLst/>
          </a:prstGeom>
          <a:noFill/>
          <a:ln w="9525">
            <a:noFill/>
            <a:miter lim="800000"/>
            <a:headEnd/>
            <a:tailEnd/>
          </a:ln>
        </p:spPr>
        <p:txBody>
          <a:bodyPr>
            <a:spAutoFit/>
          </a:bodyPr>
          <a:lstStyle/>
          <a:p>
            <a:r>
              <a:rPr lang="en-US" sz="2800" b="1">
                <a:solidFill>
                  <a:srgbClr val="FF0000"/>
                </a:solidFill>
              </a:rPr>
              <a:t>Over-Depleted Silicon Detector</a:t>
            </a:r>
          </a:p>
        </p:txBody>
      </p:sp>
      <p:sp>
        <p:nvSpPr>
          <p:cNvPr id="20486" name="TextBox 130"/>
          <p:cNvSpPr txBox="1">
            <a:spLocks noChangeArrowheads="1"/>
          </p:cNvSpPr>
          <p:nvPr/>
        </p:nvSpPr>
        <p:spPr bwMode="auto">
          <a:xfrm>
            <a:off x="3429000" y="2762250"/>
            <a:ext cx="312738" cy="368300"/>
          </a:xfrm>
          <a:prstGeom prst="rect">
            <a:avLst/>
          </a:prstGeom>
          <a:noFill/>
          <a:ln w="9525">
            <a:noFill/>
            <a:miter lim="800000"/>
            <a:headEnd/>
            <a:tailEnd/>
          </a:ln>
        </p:spPr>
        <p:txBody>
          <a:bodyPr wrap="none">
            <a:spAutoFit/>
          </a:bodyPr>
          <a:lstStyle/>
          <a:p>
            <a:r>
              <a:rPr lang="en-US"/>
              <a:t>n</a:t>
            </a:r>
          </a:p>
        </p:txBody>
      </p:sp>
      <p:sp>
        <p:nvSpPr>
          <p:cNvPr id="20487" name="TextBox 131"/>
          <p:cNvSpPr txBox="1">
            <a:spLocks noChangeArrowheads="1"/>
          </p:cNvSpPr>
          <p:nvPr/>
        </p:nvSpPr>
        <p:spPr bwMode="auto">
          <a:xfrm>
            <a:off x="1600200" y="2762250"/>
            <a:ext cx="312738" cy="368300"/>
          </a:xfrm>
          <a:prstGeom prst="rect">
            <a:avLst/>
          </a:prstGeom>
          <a:noFill/>
          <a:ln w="9525">
            <a:noFill/>
            <a:miter lim="800000"/>
            <a:headEnd/>
            <a:tailEnd/>
          </a:ln>
        </p:spPr>
        <p:txBody>
          <a:bodyPr wrap="none">
            <a:spAutoFit/>
          </a:bodyPr>
          <a:lstStyle/>
          <a:p>
            <a:r>
              <a:rPr lang="en-US"/>
              <a:t>p</a:t>
            </a:r>
          </a:p>
        </p:txBody>
      </p:sp>
      <p:cxnSp>
        <p:nvCxnSpPr>
          <p:cNvPr id="140" name="Straight Connector 139"/>
          <p:cNvCxnSpPr/>
          <p:nvPr/>
        </p:nvCxnSpPr>
        <p:spPr>
          <a:xfrm>
            <a:off x="5334000" y="1847850"/>
            <a:ext cx="182880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1828800" y="1238250"/>
            <a:ext cx="3505200" cy="114300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1676400" y="1238250"/>
            <a:ext cx="152400" cy="1143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2" name="Group 45"/>
          <p:cNvGrpSpPr>
            <a:grpSpLocks/>
          </p:cNvGrpSpPr>
          <p:nvPr/>
        </p:nvGrpSpPr>
        <p:grpSpPr bwMode="auto">
          <a:xfrm>
            <a:off x="2590800" y="1435100"/>
            <a:ext cx="319088" cy="369888"/>
            <a:chOff x="3657600" y="2102736"/>
            <a:chExt cx="319318" cy="369332"/>
          </a:xfrm>
        </p:grpSpPr>
        <p:sp>
          <p:nvSpPr>
            <p:cNvPr id="44" name="Oval 43"/>
            <p:cNvSpPr/>
            <p:nvPr/>
          </p:nvSpPr>
          <p:spPr>
            <a:xfrm>
              <a:off x="3733855" y="2210524"/>
              <a:ext cx="152510" cy="1521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642" name="TextBox 44"/>
            <p:cNvSpPr txBox="1">
              <a:spLocks noChangeArrowheads="1"/>
            </p:cNvSpPr>
            <p:nvPr/>
          </p:nvSpPr>
          <p:spPr bwMode="auto">
            <a:xfrm>
              <a:off x="3657600" y="2102736"/>
              <a:ext cx="319318" cy="369332"/>
            </a:xfrm>
            <a:prstGeom prst="rect">
              <a:avLst/>
            </a:prstGeom>
            <a:noFill/>
            <a:ln w="9525">
              <a:noFill/>
              <a:miter lim="800000"/>
              <a:headEnd/>
              <a:tailEnd/>
            </a:ln>
          </p:spPr>
          <p:txBody>
            <a:bodyPr wrap="none">
              <a:spAutoFit/>
            </a:bodyPr>
            <a:lstStyle/>
            <a:p>
              <a:r>
                <a:rPr lang="en-US">
                  <a:solidFill>
                    <a:srgbClr val="FF0000"/>
                  </a:solidFill>
                </a:rPr>
                <a:t>+</a:t>
              </a:r>
            </a:p>
          </p:txBody>
        </p:sp>
      </p:grpSp>
      <p:grpSp>
        <p:nvGrpSpPr>
          <p:cNvPr id="3" name="Group 46"/>
          <p:cNvGrpSpPr>
            <a:grpSpLocks/>
          </p:cNvGrpSpPr>
          <p:nvPr/>
        </p:nvGrpSpPr>
        <p:grpSpPr bwMode="auto">
          <a:xfrm>
            <a:off x="2743200" y="1587500"/>
            <a:ext cx="319088" cy="369888"/>
            <a:chOff x="3657600" y="2102736"/>
            <a:chExt cx="319318" cy="369332"/>
          </a:xfrm>
        </p:grpSpPr>
        <p:sp>
          <p:nvSpPr>
            <p:cNvPr id="48" name="Oval 47"/>
            <p:cNvSpPr/>
            <p:nvPr/>
          </p:nvSpPr>
          <p:spPr>
            <a:xfrm>
              <a:off x="3733855" y="2210524"/>
              <a:ext cx="152510" cy="1521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640" name="TextBox 48"/>
            <p:cNvSpPr txBox="1">
              <a:spLocks noChangeArrowheads="1"/>
            </p:cNvSpPr>
            <p:nvPr/>
          </p:nvSpPr>
          <p:spPr bwMode="auto">
            <a:xfrm>
              <a:off x="3657600" y="2102736"/>
              <a:ext cx="319318" cy="369332"/>
            </a:xfrm>
            <a:prstGeom prst="rect">
              <a:avLst/>
            </a:prstGeom>
            <a:noFill/>
            <a:ln w="9525">
              <a:noFill/>
              <a:miter lim="800000"/>
              <a:headEnd/>
              <a:tailEnd/>
            </a:ln>
          </p:spPr>
          <p:txBody>
            <a:bodyPr wrap="none">
              <a:spAutoFit/>
            </a:bodyPr>
            <a:lstStyle/>
            <a:p>
              <a:r>
                <a:rPr lang="en-US">
                  <a:solidFill>
                    <a:srgbClr val="FF0000"/>
                  </a:solidFill>
                </a:rPr>
                <a:t>+</a:t>
              </a:r>
            </a:p>
          </p:txBody>
        </p:sp>
      </p:grpSp>
      <p:grpSp>
        <p:nvGrpSpPr>
          <p:cNvPr id="4" name="Group 49"/>
          <p:cNvGrpSpPr>
            <a:grpSpLocks/>
          </p:cNvGrpSpPr>
          <p:nvPr/>
        </p:nvGrpSpPr>
        <p:grpSpPr bwMode="auto">
          <a:xfrm>
            <a:off x="2895600" y="1314450"/>
            <a:ext cx="319088" cy="368300"/>
            <a:chOff x="3657600" y="2102736"/>
            <a:chExt cx="319318" cy="369332"/>
          </a:xfrm>
        </p:grpSpPr>
        <p:sp>
          <p:nvSpPr>
            <p:cNvPr id="51" name="Oval 50"/>
            <p:cNvSpPr/>
            <p:nvPr/>
          </p:nvSpPr>
          <p:spPr>
            <a:xfrm>
              <a:off x="3733855" y="2209397"/>
              <a:ext cx="152510" cy="1528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638" name="TextBox 51"/>
            <p:cNvSpPr txBox="1">
              <a:spLocks noChangeArrowheads="1"/>
            </p:cNvSpPr>
            <p:nvPr/>
          </p:nvSpPr>
          <p:spPr bwMode="auto">
            <a:xfrm>
              <a:off x="3657600" y="2102736"/>
              <a:ext cx="319318" cy="369332"/>
            </a:xfrm>
            <a:prstGeom prst="rect">
              <a:avLst/>
            </a:prstGeom>
            <a:noFill/>
            <a:ln w="9525">
              <a:noFill/>
              <a:miter lim="800000"/>
              <a:headEnd/>
              <a:tailEnd/>
            </a:ln>
          </p:spPr>
          <p:txBody>
            <a:bodyPr wrap="none">
              <a:spAutoFit/>
            </a:bodyPr>
            <a:lstStyle/>
            <a:p>
              <a:r>
                <a:rPr lang="en-US">
                  <a:solidFill>
                    <a:srgbClr val="FF0000"/>
                  </a:solidFill>
                </a:rPr>
                <a:t>+</a:t>
              </a:r>
            </a:p>
          </p:txBody>
        </p:sp>
      </p:grpSp>
      <p:grpSp>
        <p:nvGrpSpPr>
          <p:cNvPr id="5" name="Group 52"/>
          <p:cNvGrpSpPr>
            <a:grpSpLocks/>
          </p:cNvGrpSpPr>
          <p:nvPr/>
        </p:nvGrpSpPr>
        <p:grpSpPr bwMode="auto">
          <a:xfrm>
            <a:off x="3048000" y="1892300"/>
            <a:ext cx="319088" cy="369888"/>
            <a:chOff x="3657600" y="2102736"/>
            <a:chExt cx="319318" cy="369332"/>
          </a:xfrm>
        </p:grpSpPr>
        <p:sp>
          <p:nvSpPr>
            <p:cNvPr id="54" name="Oval 53"/>
            <p:cNvSpPr/>
            <p:nvPr/>
          </p:nvSpPr>
          <p:spPr>
            <a:xfrm>
              <a:off x="3733855" y="2210524"/>
              <a:ext cx="152510" cy="1521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636" name="TextBox 54"/>
            <p:cNvSpPr txBox="1">
              <a:spLocks noChangeArrowheads="1"/>
            </p:cNvSpPr>
            <p:nvPr/>
          </p:nvSpPr>
          <p:spPr bwMode="auto">
            <a:xfrm>
              <a:off x="3657600" y="2102736"/>
              <a:ext cx="319318" cy="369332"/>
            </a:xfrm>
            <a:prstGeom prst="rect">
              <a:avLst/>
            </a:prstGeom>
            <a:noFill/>
            <a:ln w="9525">
              <a:noFill/>
              <a:miter lim="800000"/>
              <a:headEnd/>
              <a:tailEnd/>
            </a:ln>
          </p:spPr>
          <p:txBody>
            <a:bodyPr wrap="none">
              <a:spAutoFit/>
            </a:bodyPr>
            <a:lstStyle/>
            <a:p>
              <a:r>
                <a:rPr lang="en-US">
                  <a:solidFill>
                    <a:srgbClr val="FF0000"/>
                  </a:solidFill>
                </a:rPr>
                <a:t>+</a:t>
              </a:r>
            </a:p>
          </p:txBody>
        </p:sp>
      </p:grpSp>
      <p:grpSp>
        <p:nvGrpSpPr>
          <p:cNvPr id="6" name="Group 55"/>
          <p:cNvGrpSpPr>
            <a:grpSpLocks/>
          </p:cNvGrpSpPr>
          <p:nvPr/>
        </p:nvGrpSpPr>
        <p:grpSpPr bwMode="auto">
          <a:xfrm>
            <a:off x="3200400" y="2044700"/>
            <a:ext cx="319088" cy="369888"/>
            <a:chOff x="3657600" y="2102736"/>
            <a:chExt cx="319318" cy="369332"/>
          </a:xfrm>
        </p:grpSpPr>
        <p:sp>
          <p:nvSpPr>
            <p:cNvPr id="57" name="Oval 56"/>
            <p:cNvSpPr/>
            <p:nvPr/>
          </p:nvSpPr>
          <p:spPr>
            <a:xfrm>
              <a:off x="3733855" y="2210524"/>
              <a:ext cx="152510" cy="1521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634" name="TextBox 57"/>
            <p:cNvSpPr txBox="1">
              <a:spLocks noChangeArrowheads="1"/>
            </p:cNvSpPr>
            <p:nvPr/>
          </p:nvSpPr>
          <p:spPr bwMode="auto">
            <a:xfrm>
              <a:off x="3657600" y="2102736"/>
              <a:ext cx="319318" cy="369332"/>
            </a:xfrm>
            <a:prstGeom prst="rect">
              <a:avLst/>
            </a:prstGeom>
            <a:noFill/>
            <a:ln w="9525">
              <a:noFill/>
              <a:miter lim="800000"/>
              <a:headEnd/>
              <a:tailEnd/>
            </a:ln>
          </p:spPr>
          <p:txBody>
            <a:bodyPr wrap="none">
              <a:spAutoFit/>
            </a:bodyPr>
            <a:lstStyle/>
            <a:p>
              <a:r>
                <a:rPr lang="en-US">
                  <a:solidFill>
                    <a:srgbClr val="FF0000"/>
                  </a:solidFill>
                </a:rPr>
                <a:t>+</a:t>
              </a:r>
            </a:p>
          </p:txBody>
        </p:sp>
      </p:grpSp>
      <p:grpSp>
        <p:nvGrpSpPr>
          <p:cNvPr id="9" name="Group 58"/>
          <p:cNvGrpSpPr>
            <a:grpSpLocks/>
          </p:cNvGrpSpPr>
          <p:nvPr/>
        </p:nvGrpSpPr>
        <p:grpSpPr bwMode="auto">
          <a:xfrm>
            <a:off x="2438400" y="1847850"/>
            <a:ext cx="319088" cy="368300"/>
            <a:chOff x="3657600" y="2102736"/>
            <a:chExt cx="319318" cy="369332"/>
          </a:xfrm>
        </p:grpSpPr>
        <p:sp>
          <p:nvSpPr>
            <p:cNvPr id="60" name="Oval 59"/>
            <p:cNvSpPr/>
            <p:nvPr/>
          </p:nvSpPr>
          <p:spPr>
            <a:xfrm>
              <a:off x="3733855" y="2209397"/>
              <a:ext cx="152510" cy="1528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632" name="TextBox 60"/>
            <p:cNvSpPr txBox="1">
              <a:spLocks noChangeArrowheads="1"/>
            </p:cNvSpPr>
            <p:nvPr/>
          </p:nvSpPr>
          <p:spPr bwMode="auto">
            <a:xfrm>
              <a:off x="3657600" y="2102736"/>
              <a:ext cx="319318" cy="369332"/>
            </a:xfrm>
            <a:prstGeom prst="rect">
              <a:avLst/>
            </a:prstGeom>
            <a:noFill/>
            <a:ln w="9525">
              <a:noFill/>
              <a:miter lim="800000"/>
              <a:headEnd/>
              <a:tailEnd/>
            </a:ln>
          </p:spPr>
          <p:txBody>
            <a:bodyPr wrap="none">
              <a:spAutoFit/>
            </a:bodyPr>
            <a:lstStyle/>
            <a:p>
              <a:r>
                <a:rPr lang="en-US">
                  <a:solidFill>
                    <a:srgbClr val="FF0000"/>
                  </a:solidFill>
                </a:rPr>
                <a:t>+</a:t>
              </a:r>
            </a:p>
          </p:txBody>
        </p:sp>
      </p:grpSp>
      <p:grpSp>
        <p:nvGrpSpPr>
          <p:cNvPr id="10" name="Group 61"/>
          <p:cNvGrpSpPr>
            <a:grpSpLocks/>
          </p:cNvGrpSpPr>
          <p:nvPr/>
        </p:nvGrpSpPr>
        <p:grpSpPr bwMode="auto">
          <a:xfrm>
            <a:off x="3124200" y="1543050"/>
            <a:ext cx="319088" cy="368300"/>
            <a:chOff x="3657600" y="2102736"/>
            <a:chExt cx="319318" cy="369332"/>
          </a:xfrm>
        </p:grpSpPr>
        <p:sp>
          <p:nvSpPr>
            <p:cNvPr id="63" name="Oval 62"/>
            <p:cNvSpPr/>
            <p:nvPr/>
          </p:nvSpPr>
          <p:spPr>
            <a:xfrm>
              <a:off x="3733855" y="2209397"/>
              <a:ext cx="152510" cy="1528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630" name="TextBox 63"/>
            <p:cNvSpPr txBox="1">
              <a:spLocks noChangeArrowheads="1"/>
            </p:cNvSpPr>
            <p:nvPr/>
          </p:nvSpPr>
          <p:spPr bwMode="auto">
            <a:xfrm>
              <a:off x="3657600" y="2102736"/>
              <a:ext cx="319318" cy="369332"/>
            </a:xfrm>
            <a:prstGeom prst="rect">
              <a:avLst/>
            </a:prstGeom>
            <a:noFill/>
            <a:ln w="9525">
              <a:noFill/>
              <a:miter lim="800000"/>
              <a:headEnd/>
              <a:tailEnd/>
            </a:ln>
          </p:spPr>
          <p:txBody>
            <a:bodyPr wrap="none">
              <a:spAutoFit/>
            </a:bodyPr>
            <a:lstStyle/>
            <a:p>
              <a:r>
                <a:rPr lang="en-US">
                  <a:solidFill>
                    <a:srgbClr val="FF0000"/>
                  </a:solidFill>
                </a:rPr>
                <a:t>+</a:t>
              </a:r>
            </a:p>
          </p:txBody>
        </p:sp>
      </p:grpSp>
      <p:grpSp>
        <p:nvGrpSpPr>
          <p:cNvPr id="11" name="Group 64"/>
          <p:cNvGrpSpPr>
            <a:grpSpLocks/>
          </p:cNvGrpSpPr>
          <p:nvPr/>
        </p:nvGrpSpPr>
        <p:grpSpPr bwMode="auto">
          <a:xfrm>
            <a:off x="2590800" y="2000250"/>
            <a:ext cx="319088" cy="368300"/>
            <a:chOff x="3657600" y="2102736"/>
            <a:chExt cx="319318" cy="369332"/>
          </a:xfrm>
        </p:grpSpPr>
        <p:sp>
          <p:nvSpPr>
            <p:cNvPr id="66" name="Oval 65"/>
            <p:cNvSpPr/>
            <p:nvPr/>
          </p:nvSpPr>
          <p:spPr>
            <a:xfrm>
              <a:off x="3733855" y="2209397"/>
              <a:ext cx="152510" cy="1528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628" name="TextBox 66"/>
            <p:cNvSpPr txBox="1">
              <a:spLocks noChangeArrowheads="1"/>
            </p:cNvSpPr>
            <p:nvPr/>
          </p:nvSpPr>
          <p:spPr bwMode="auto">
            <a:xfrm>
              <a:off x="3657600" y="2102736"/>
              <a:ext cx="319318" cy="369332"/>
            </a:xfrm>
            <a:prstGeom prst="rect">
              <a:avLst/>
            </a:prstGeom>
            <a:noFill/>
            <a:ln w="9525">
              <a:noFill/>
              <a:miter lim="800000"/>
              <a:headEnd/>
              <a:tailEnd/>
            </a:ln>
          </p:spPr>
          <p:txBody>
            <a:bodyPr wrap="none">
              <a:spAutoFit/>
            </a:bodyPr>
            <a:lstStyle/>
            <a:p>
              <a:r>
                <a:rPr lang="en-US">
                  <a:solidFill>
                    <a:srgbClr val="FF0000"/>
                  </a:solidFill>
                </a:rPr>
                <a:t>+</a:t>
              </a:r>
            </a:p>
          </p:txBody>
        </p:sp>
      </p:grpSp>
      <p:grpSp>
        <p:nvGrpSpPr>
          <p:cNvPr id="12" name="Group 67"/>
          <p:cNvGrpSpPr>
            <a:grpSpLocks/>
          </p:cNvGrpSpPr>
          <p:nvPr/>
        </p:nvGrpSpPr>
        <p:grpSpPr bwMode="auto">
          <a:xfrm>
            <a:off x="2743200" y="1771650"/>
            <a:ext cx="319088" cy="368300"/>
            <a:chOff x="3657600" y="2102736"/>
            <a:chExt cx="319318" cy="369332"/>
          </a:xfrm>
        </p:grpSpPr>
        <p:sp>
          <p:nvSpPr>
            <p:cNvPr id="69" name="Oval 68"/>
            <p:cNvSpPr/>
            <p:nvPr/>
          </p:nvSpPr>
          <p:spPr>
            <a:xfrm>
              <a:off x="3733855" y="2209397"/>
              <a:ext cx="152510" cy="1528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626" name="TextBox 69"/>
            <p:cNvSpPr txBox="1">
              <a:spLocks noChangeArrowheads="1"/>
            </p:cNvSpPr>
            <p:nvPr/>
          </p:nvSpPr>
          <p:spPr bwMode="auto">
            <a:xfrm>
              <a:off x="3657600" y="2102736"/>
              <a:ext cx="319318" cy="369332"/>
            </a:xfrm>
            <a:prstGeom prst="rect">
              <a:avLst/>
            </a:prstGeom>
            <a:noFill/>
            <a:ln w="9525">
              <a:noFill/>
              <a:miter lim="800000"/>
              <a:headEnd/>
              <a:tailEnd/>
            </a:ln>
          </p:spPr>
          <p:txBody>
            <a:bodyPr wrap="none">
              <a:spAutoFit/>
            </a:bodyPr>
            <a:lstStyle/>
            <a:p>
              <a:r>
                <a:rPr lang="en-US">
                  <a:solidFill>
                    <a:srgbClr val="FF0000"/>
                  </a:solidFill>
                </a:rPr>
                <a:t>+</a:t>
              </a:r>
            </a:p>
          </p:txBody>
        </p:sp>
      </p:grpSp>
      <p:grpSp>
        <p:nvGrpSpPr>
          <p:cNvPr id="13" name="Group 70"/>
          <p:cNvGrpSpPr>
            <a:grpSpLocks/>
          </p:cNvGrpSpPr>
          <p:nvPr/>
        </p:nvGrpSpPr>
        <p:grpSpPr bwMode="auto">
          <a:xfrm>
            <a:off x="1966913" y="1358900"/>
            <a:ext cx="319087" cy="369888"/>
            <a:chOff x="3657600" y="2102736"/>
            <a:chExt cx="319318" cy="369332"/>
          </a:xfrm>
        </p:grpSpPr>
        <p:sp>
          <p:nvSpPr>
            <p:cNvPr id="72" name="Oval 71"/>
            <p:cNvSpPr/>
            <p:nvPr/>
          </p:nvSpPr>
          <p:spPr>
            <a:xfrm>
              <a:off x="3733855" y="2210524"/>
              <a:ext cx="152510" cy="1521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624" name="TextBox 72"/>
            <p:cNvSpPr txBox="1">
              <a:spLocks noChangeArrowheads="1"/>
            </p:cNvSpPr>
            <p:nvPr/>
          </p:nvSpPr>
          <p:spPr bwMode="auto">
            <a:xfrm>
              <a:off x="3657600" y="2102736"/>
              <a:ext cx="319318" cy="369332"/>
            </a:xfrm>
            <a:prstGeom prst="rect">
              <a:avLst/>
            </a:prstGeom>
            <a:noFill/>
            <a:ln w="9525">
              <a:noFill/>
              <a:miter lim="800000"/>
              <a:headEnd/>
              <a:tailEnd/>
            </a:ln>
          </p:spPr>
          <p:txBody>
            <a:bodyPr wrap="none">
              <a:spAutoFit/>
            </a:bodyPr>
            <a:lstStyle/>
            <a:p>
              <a:r>
                <a:rPr lang="en-US">
                  <a:solidFill>
                    <a:srgbClr val="FF0000"/>
                  </a:solidFill>
                </a:rPr>
                <a:t>+</a:t>
              </a:r>
            </a:p>
          </p:txBody>
        </p:sp>
      </p:grpSp>
      <p:grpSp>
        <p:nvGrpSpPr>
          <p:cNvPr id="14" name="Group 73"/>
          <p:cNvGrpSpPr>
            <a:grpSpLocks/>
          </p:cNvGrpSpPr>
          <p:nvPr/>
        </p:nvGrpSpPr>
        <p:grpSpPr bwMode="auto">
          <a:xfrm>
            <a:off x="2119313" y="1511300"/>
            <a:ext cx="319087" cy="369888"/>
            <a:chOff x="3657600" y="2102736"/>
            <a:chExt cx="319318" cy="369332"/>
          </a:xfrm>
        </p:grpSpPr>
        <p:sp>
          <p:nvSpPr>
            <p:cNvPr id="75" name="Oval 74"/>
            <p:cNvSpPr/>
            <p:nvPr/>
          </p:nvSpPr>
          <p:spPr>
            <a:xfrm>
              <a:off x="3733855" y="2210524"/>
              <a:ext cx="152510" cy="1521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622" name="TextBox 75"/>
            <p:cNvSpPr txBox="1">
              <a:spLocks noChangeArrowheads="1"/>
            </p:cNvSpPr>
            <p:nvPr/>
          </p:nvSpPr>
          <p:spPr bwMode="auto">
            <a:xfrm>
              <a:off x="3657600" y="2102736"/>
              <a:ext cx="319318" cy="369332"/>
            </a:xfrm>
            <a:prstGeom prst="rect">
              <a:avLst/>
            </a:prstGeom>
            <a:noFill/>
            <a:ln w="9525">
              <a:noFill/>
              <a:miter lim="800000"/>
              <a:headEnd/>
              <a:tailEnd/>
            </a:ln>
          </p:spPr>
          <p:txBody>
            <a:bodyPr wrap="none">
              <a:spAutoFit/>
            </a:bodyPr>
            <a:lstStyle/>
            <a:p>
              <a:r>
                <a:rPr lang="en-US">
                  <a:solidFill>
                    <a:srgbClr val="FF0000"/>
                  </a:solidFill>
                </a:rPr>
                <a:t>+</a:t>
              </a:r>
            </a:p>
          </p:txBody>
        </p:sp>
      </p:grpSp>
      <p:grpSp>
        <p:nvGrpSpPr>
          <p:cNvPr id="15" name="Group 76"/>
          <p:cNvGrpSpPr>
            <a:grpSpLocks/>
          </p:cNvGrpSpPr>
          <p:nvPr/>
        </p:nvGrpSpPr>
        <p:grpSpPr bwMode="auto">
          <a:xfrm>
            <a:off x="2271713" y="1238250"/>
            <a:ext cx="319087" cy="368300"/>
            <a:chOff x="3657600" y="2102736"/>
            <a:chExt cx="319318" cy="369332"/>
          </a:xfrm>
        </p:grpSpPr>
        <p:sp>
          <p:nvSpPr>
            <p:cNvPr id="78" name="Oval 77"/>
            <p:cNvSpPr/>
            <p:nvPr/>
          </p:nvSpPr>
          <p:spPr>
            <a:xfrm>
              <a:off x="3733855" y="2209397"/>
              <a:ext cx="152510" cy="1528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620" name="TextBox 78"/>
            <p:cNvSpPr txBox="1">
              <a:spLocks noChangeArrowheads="1"/>
            </p:cNvSpPr>
            <p:nvPr/>
          </p:nvSpPr>
          <p:spPr bwMode="auto">
            <a:xfrm>
              <a:off x="3657600" y="2102736"/>
              <a:ext cx="319318" cy="369332"/>
            </a:xfrm>
            <a:prstGeom prst="rect">
              <a:avLst/>
            </a:prstGeom>
            <a:noFill/>
            <a:ln w="9525">
              <a:noFill/>
              <a:miter lim="800000"/>
              <a:headEnd/>
              <a:tailEnd/>
            </a:ln>
          </p:spPr>
          <p:txBody>
            <a:bodyPr wrap="none">
              <a:spAutoFit/>
            </a:bodyPr>
            <a:lstStyle/>
            <a:p>
              <a:r>
                <a:rPr lang="en-US">
                  <a:solidFill>
                    <a:srgbClr val="FF0000"/>
                  </a:solidFill>
                </a:rPr>
                <a:t>+</a:t>
              </a:r>
            </a:p>
          </p:txBody>
        </p:sp>
      </p:grpSp>
      <p:grpSp>
        <p:nvGrpSpPr>
          <p:cNvPr id="16" name="Group 79"/>
          <p:cNvGrpSpPr>
            <a:grpSpLocks/>
          </p:cNvGrpSpPr>
          <p:nvPr/>
        </p:nvGrpSpPr>
        <p:grpSpPr bwMode="auto">
          <a:xfrm>
            <a:off x="3200400" y="1314450"/>
            <a:ext cx="319088" cy="368300"/>
            <a:chOff x="3657600" y="2102736"/>
            <a:chExt cx="319318" cy="369332"/>
          </a:xfrm>
        </p:grpSpPr>
        <p:sp>
          <p:nvSpPr>
            <p:cNvPr id="81" name="Oval 80"/>
            <p:cNvSpPr/>
            <p:nvPr/>
          </p:nvSpPr>
          <p:spPr>
            <a:xfrm>
              <a:off x="3733855" y="2209397"/>
              <a:ext cx="152510" cy="1528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618" name="TextBox 81"/>
            <p:cNvSpPr txBox="1">
              <a:spLocks noChangeArrowheads="1"/>
            </p:cNvSpPr>
            <p:nvPr/>
          </p:nvSpPr>
          <p:spPr bwMode="auto">
            <a:xfrm>
              <a:off x="3657600" y="2102736"/>
              <a:ext cx="319318" cy="369332"/>
            </a:xfrm>
            <a:prstGeom prst="rect">
              <a:avLst/>
            </a:prstGeom>
            <a:noFill/>
            <a:ln w="9525">
              <a:noFill/>
              <a:miter lim="800000"/>
              <a:headEnd/>
              <a:tailEnd/>
            </a:ln>
          </p:spPr>
          <p:txBody>
            <a:bodyPr wrap="none">
              <a:spAutoFit/>
            </a:bodyPr>
            <a:lstStyle/>
            <a:p>
              <a:r>
                <a:rPr lang="en-US">
                  <a:solidFill>
                    <a:srgbClr val="FF0000"/>
                  </a:solidFill>
                </a:rPr>
                <a:t>+</a:t>
              </a:r>
            </a:p>
          </p:txBody>
        </p:sp>
      </p:grpSp>
      <p:grpSp>
        <p:nvGrpSpPr>
          <p:cNvPr id="17" name="Group 82"/>
          <p:cNvGrpSpPr>
            <a:grpSpLocks/>
          </p:cNvGrpSpPr>
          <p:nvPr/>
        </p:nvGrpSpPr>
        <p:grpSpPr bwMode="auto">
          <a:xfrm>
            <a:off x="3429000" y="1619250"/>
            <a:ext cx="319088" cy="368300"/>
            <a:chOff x="3657600" y="2102736"/>
            <a:chExt cx="319318" cy="369332"/>
          </a:xfrm>
        </p:grpSpPr>
        <p:sp>
          <p:nvSpPr>
            <p:cNvPr id="84" name="Oval 83"/>
            <p:cNvSpPr/>
            <p:nvPr/>
          </p:nvSpPr>
          <p:spPr>
            <a:xfrm>
              <a:off x="3733855" y="2209397"/>
              <a:ext cx="152510" cy="1528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616" name="TextBox 84"/>
            <p:cNvSpPr txBox="1">
              <a:spLocks noChangeArrowheads="1"/>
            </p:cNvSpPr>
            <p:nvPr/>
          </p:nvSpPr>
          <p:spPr bwMode="auto">
            <a:xfrm>
              <a:off x="3657600" y="2102736"/>
              <a:ext cx="319318" cy="369332"/>
            </a:xfrm>
            <a:prstGeom prst="rect">
              <a:avLst/>
            </a:prstGeom>
            <a:noFill/>
            <a:ln w="9525">
              <a:noFill/>
              <a:miter lim="800000"/>
              <a:headEnd/>
              <a:tailEnd/>
            </a:ln>
          </p:spPr>
          <p:txBody>
            <a:bodyPr wrap="none">
              <a:spAutoFit/>
            </a:bodyPr>
            <a:lstStyle/>
            <a:p>
              <a:r>
                <a:rPr lang="en-US">
                  <a:solidFill>
                    <a:srgbClr val="FF0000"/>
                  </a:solidFill>
                </a:rPr>
                <a:t>+</a:t>
              </a:r>
            </a:p>
          </p:txBody>
        </p:sp>
      </p:grpSp>
      <p:grpSp>
        <p:nvGrpSpPr>
          <p:cNvPr id="18" name="Group 85"/>
          <p:cNvGrpSpPr>
            <a:grpSpLocks/>
          </p:cNvGrpSpPr>
          <p:nvPr/>
        </p:nvGrpSpPr>
        <p:grpSpPr bwMode="auto">
          <a:xfrm>
            <a:off x="1814513" y="1771650"/>
            <a:ext cx="319087" cy="368300"/>
            <a:chOff x="3657600" y="2102736"/>
            <a:chExt cx="319318" cy="369332"/>
          </a:xfrm>
        </p:grpSpPr>
        <p:sp>
          <p:nvSpPr>
            <p:cNvPr id="87" name="Oval 86"/>
            <p:cNvSpPr/>
            <p:nvPr/>
          </p:nvSpPr>
          <p:spPr>
            <a:xfrm>
              <a:off x="3733855" y="2209397"/>
              <a:ext cx="152510" cy="1528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614" name="TextBox 87"/>
            <p:cNvSpPr txBox="1">
              <a:spLocks noChangeArrowheads="1"/>
            </p:cNvSpPr>
            <p:nvPr/>
          </p:nvSpPr>
          <p:spPr bwMode="auto">
            <a:xfrm>
              <a:off x="3657600" y="2102736"/>
              <a:ext cx="319318" cy="369332"/>
            </a:xfrm>
            <a:prstGeom prst="rect">
              <a:avLst/>
            </a:prstGeom>
            <a:noFill/>
            <a:ln w="9525">
              <a:noFill/>
              <a:miter lim="800000"/>
              <a:headEnd/>
              <a:tailEnd/>
            </a:ln>
          </p:spPr>
          <p:txBody>
            <a:bodyPr wrap="none">
              <a:spAutoFit/>
            </a:bodyPr>
            <a:lstStyle/>
            <a:p>
              <a:r>
                <a:rPr lang="en-US">
                  <a:solidFill>
                    <a:srgbClr val="FF0000"/>
                  </a:solidFill>
                </a:rPr>
                <a:t>+</a:t>
              </a:r>
            </a:p>
          </p:txBody>
        </p:sp>
      </p:grpSp>
      <p:grpSp>
        <p:nvGrpSpPr>
          <p:cNvPr id="19" name="Group 88"/>
          <p:cNvGrpSpPr>
            <a:grpSpLocks/>
          </p:cNvGrpSpPr>
          <p:nvPr/>
        </p:nvGrpSpPr>
        <p:grpSpPr bwMode="auto">
          <a:xfrm>
            <a:off x="2362200" y="1619250"/>
            <a:ext cx="319088" cy="368300"/>
            <a:chOff x="3657600" y="2102736"/>
            <a:chExt cx="319318" cy="369332"/>
          </a:xfrm>
        </p:grpSpPr>
        <p:sp>
          <p:nvSpPr>
            <p:cNvPr id="90" name="Oval 89"/>
            <p:cNvSpPr/>
            <p:nvPr/>
          </p:nvSpPr>
          <p:spPr>
            <a:xfrm>
              <a:off x="3733855" y="2209397"/>
              <a:ext cx="152510" cy="1528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612" name="TextBox 90"/>
            <p:cNvSpPr txBox="1">
              <a:spLocks noChangeArrowheads="1"/>
            </p:cNvSpPr>
            <p:nvPr/>
          </p:nvSpPr>
          <p:spPr bwMode="auto">
            <a:xfrm>
              <a:off x="3657600" y="2102736"/>
              <a:ext cx="319318" cy="369332"/>
            </a:xfrm>
            <a:prstGeom prst="rect">
              <a:avLst/>
            </a:prstGeom>
            <a:noFill/>
            <a:ln w="9525">
              <a:noFill/>
              <a:miter lim="800000"/>
              <a:headEnd/>
              <a:tailEnd/>
            </a:ln>
          </p:spPr>
          <p:txBody>
            <a:bodyPr wrap="none">
              <a:spAutoFit/>
            </a:bodyPr>
            <a:lstStyle/>
            <a:p>
              <a:r>
                <a:rPr lang="en-US">
                  <a:solidFill>
                    <a:srgbClr val="FF0000"/>
                  </a:solidFill>
                </a:rPr>
                <a:t>+</a:t>
              </a:r>
            </a:p>
          </p:txBody>
        </p:sp>
      </p:grpSp>
      <p:grpSp>
        <p:nvGrpSpPr>
          <p:cNvPr id="20" name="Group 91"/>
          <p:cNvGrpSpPr>
            <a:grpSpLocks/>
          </p:cNvGrpSpPr>
          <p:nvPr/>
        </p:nvGrpSpPr>
        <p:grpSpPr bwMode="auto">
          <a:xfrm>
            <a:off x="1966913" y="1924050"/>
            <a:ext cx="319087" cy="368300"/>
            <a:chOff x="3657600" y="2102736"/>
            <a:chExt cx="319318" cy="369332"/>
          </a:xfrm>
        </p:grpSpPr>
        <p:sp>
          <p:nvSpPr>
            <p:cNvPr id="93" name="Oval 92"/>
            <p:cNvSpPr/>
            <p:nvPr/>
          </p:nvSpPr>
          <p:spPr>
            <a:xfrm>
              <a:off x="3733855" y="2209397"/>
              <a:ext cx="152510" cy="1528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610" name="TextBox 93"/>
            <p:cNvSpPr txBox="1">
              <a:spLocks noChangeArrowheads="1"/>
            </p:cNvSpPr>
            <p:nvPr/>
          </p:nvSpPr>
          <p:spPr bwMode="auto">
            <a:xfrm>
              <a:off x="3657600" y="2102736"/>
              <a:ext cx="319318" cy="369332"/>
            </a:xfrm>
            <a:prstGeom prst="rect">
              <a:avLst/>
            </a:prstGeom>
            <a:noFill/>
            <a:ln w="9525">
              <a:noFill/>
              <a:miter lim="800000"/>
              <a:headEnd/>
              <a:tailEnd/>
            </a:ln>
          </p:spPr>
          <p:txBody>
            <a:bodyPr wrap="none">
              <a:spAutoFit/>
            </a:bodyPr>
            <a:lstStyle/>
            <a:p>
              <a:r>
                <a:rPr lang="en-US">
                  <a:solidFill>
                    <a:srgbClr val="FF0000"/>
                  </a:solidFill>
                </a:rPr>
                <a:t>+</a:t>
              </a:r>
            </a:p>
          </p:txBody>
        </p:sp>
      </p:grpSp>
      <p:grpSp>
        <p:nvGrpSpPr>
          <p:cNvPr id="21" name="Group 94"/>
          <p:cNvGrpSpPr>
            <a:grpSpLocks/>
          </p:cNvGrpSpPr>
          <p:nvPr/>
        </p:nvGrpSpPr>
        <p:grpSpPr bwMode="auto">
          <a:xfrm>
            <a:off x="2119313" y="1695450"/>
            <a:ext cx="319087" cy="368300"/>
            <a:chOff x="3657600" y="2102736"/>
            <a:chExt cx="319318" cy="369332"/>
          </a:xfrm>
        </p:grpSpPr>
        <p:sp>
          <p:nvSpPr>
            <p:cNvPr id="96" name="Oval 95"/>
            <p:cNvSpPr/>
            <p:nvPr/>
          </p:nvSpPr>
          <p:spPr>
            <a:xfrm>
              <a:off x="3733855" y="2209397"/>
              <a:ext cx="152510" cy="1528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608" name="TextBox 96"/>
            <p:cNvSpPr txBox="1">
              <a:spLocks noChangeArrowheads="1"/>
            </p:cNvSpPr>
            <p:nvPr/>
          </p:nvSpPr>
          <p:spPr bwMode="auto">
            <a:xfrm>
              <a:off x="3657600" y="2102736"/>
              <a:ext cx="319318" cy="369332"/>
            </a:xfrm>
            <a:prstGeom prst="rect">
              <a:avLst/>
            </a:prstGeom>
            <a:noFill/>
            <a:ln w="9525">
              <a:noFill/>
              <a:miter lim="800000"/>
              <a:headEnd/>
              <a:tailEnd/>
            </a:ln>
          </p:spPr>
          <p:txBody>
            <a:bodyPr wrap="none">
              <a:spAutoFit/>
            </a:bodyPr>
            <a:lstStyle/>
            <a:p>
              <a:r>
                <a:rPr lang="en-US">
                  <a:solidFill>
                    <a:srgbClr val="FF0000"/>
                  </a:solidFill>
                </a:rPr>
                <a:t>+</a:t>
              </a:r>
            </a:p>
          </p:txBody>
        </p:sp>
      </p:grpSp>
      <p:grpSp>
        <p:nvGrpSpPr>
          <p:cNvPr id="22" name="Group 97"/>
          <p:cNvGrpSpPr>
            <a:grpSpLocks/>
          </p:cNvGrpSpPr>
          <p:nvPr/>
        </p:nvGrpSpPr>
        <p:grpSpPr bwMode="auto">
          <a:xfrm>
            <a:off x="3429000" y="1619250"/>
            <a:ext cx="319088" cy="368300"/>
            <a:chOff x="3657600" y="2102736"/>
            <a:chExt cx="319318" cy="369332"/>
          </a:xfrm>
        </p:grpSpPr>
        <p:sp>
          <p:nvSpPr>
            <p:cNvPr id="99" name="Oval 98"/>
            <p:cNvSpPr/>
            <p:nvPr/>
          </p:nvSpPr>
          <p:spPr>
            <a:xfrm>
              <a:off x="3733855" y="2209397"/>
              <a:ext cx="152510" cy="1528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606" name="TextBox 99"/>
            <p:cNvSpPr txBox="1">
              <a:spLocks noChangeArrowheads="1"/>
            </p:cNvSpPr>
            <p:nvPr/>
          </p:nvSpPr>
          <p:spPr bwMode="auto">
            <a:xfrm>
              <a:off x="3657600" y="2102736"/>
              <a:ext cx="319318" cy="369332"/>
            </a:xfrm>
            <a:prstGeom prst="rect">
              <a:avLst/>
            </a:prstGeom>
            <a:noFill/>
            <a:ln w="9525">
              <a:noFill/>
              <a:miter lim="800000"/>
              <a:headEnd/>
              <a:tailEnd/>
            </a:ln>
          </p:spPr>
          <p:txBody>
            <a:bodyPr wrap="none">
              <a:spAutoFit/>
            </a:bodyPr>
            <a:lstStyle/>
            <a:p>
              <a:r>
                <a:rPr lang="en-US">
                  <a:solidFill>
                    <a:srgbClr val="FF0000"/>
                  </a:solidFill>
                </a:rPr>
                <a:t>+</a:t>
              </a:r>
            </a:p>
          </p:txBody>
        </p:sp>
      </p:grpSp>
      <p:grpSp>
        <p:nvGrpSpPr>
          <p:cNvPr id="23" name="Group 100"/>
          <p:cNvGrpSpPr>
            <a:grpSpLocks/>
          </p:cNvGrpSpPr>
          <p:nvPr/>
        </p:nvGrpSpPr>
        <p:grpSpPr bwMode="auto">
          <a:xfrm>
            <a:off x="3505200" y="1314450"/>
            <a:ext cx="319088" cy="368300"/>
            <a:chOff x="3657600" y="2102736"/>
            <a:chExt cx="319318" cy="369332"/>
          </a:xfrm>
        </p:grpSpPr>
        <p:sp>
          <p:nvSpPr>
            <p:cNvPr id="102" name="Oval 101"/>
            <p:cNvSpPr/>
            <p:nvPr/>
          </p:nvSpPr>
          <p:spPr>
            <a:xfrm>
              <a:off x="3733855" y="2209397"/>
              <a:ext cx="152510" cy="1528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604" name="TextBox 102"/>
            <p:cNvSpPr txBox="1">
              <a:spLocks noChangeArrowheads="1"/>
            </p:cNvSpPr>
            <p:nvPr/>
          </p:nvSpPr>
          <p:spPr bwMode="auto">
            <a:xfrm>
              <a:off x="3657600" y="2102736"/>
              <a:ext cx="319318" cy="369332"/>
            </a:xfrm>
            <a:prstGeom prst="rect">
              <a:avLst/>
            </a:prstGeom>
            <a:noFill/>
            <a:ln w="9525">
              <a:noFill/>
              <a:miter lim="800000"/>
              <a:headEnd/>
              <a:tailEnd/>
            </a:ln>
          </p:spPr>
          <p:txBody>
            <a:bodyPr wrap="none">
              <a:spAutoFit/>
            </a:bodyPr>
            <a:lstStyle/>
            <a:p>
              <a:r>
                <a:rPr lang="en-US">
                  <a:solidFill>
                    <a:srgbClr val="FF0000"/>
                  </a:solidFill>
                </a:rPr>
                <a:t>+</a:t>
              </a:r>
            </a:p>
          </p:txBody>
        </p:sp>
      </p:grpSp>
      <p:grpSp>
        <p:nvGrpSpPr>
          <p:cNvPr id="24" name="Group 103"/>
          <p:cNvGrpSpPr>
            <a:grpSpLocks/>
          </p:cNvGrpSpPr>
          <p:nvPr/>
        </p:nvGrpSpPr>
        <p:grpSpPr bwMode="auto">
          <a:xfrm>
            <a:off x="3657600" y="1924050"/>
            <a:ext cx="319088" cy="368300"/>
            <a:chOff x="3657600" y="2102736"/>
            <a:chExt cx="319318" cy="369332"/>
          </a:xfrm>
        </p:grpSpPr>
        <p:sp>
          <p:nvSpPr>
            <p:cNvPr id="105" name="Oval 104"/>
            <p:cNvSpPr/>
            <p:nvPr/>
          </p:nvSpPr>
          <p:spPr>
            <a:xfrm>
              <a:off x="3733855" y="2209397"/>
              <a:ext cx="152510" cy="1528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602" name="TextBox 105"/>
            <p:cNvSpPr txBox="1">
              <a:spLocks noChangeArrowheads="1"/>
            </p:cNvSpPr>
            <p:nvPr/>
          </p:nvSpPr>
          <p:spPr bwMode="auto">
            <a:xfrm>
              <a:off x="3657600" y="2102736"/>
              <a:ext cx="319318" cy="369332"/>
            </a:xfrm>
            <a:prstGeom prst="rect">
              <a:avLst/>
            </a:prstGeom>
            <a:noFill/>
            <a:ln w="9525">
              <a:noFill/>
              <a:miter lim="800000"/>
              <a:headEnd/>
              <a:tailEnd/>
            </a:ln>
          </p:spPr>
          <p:txBody>
            <a:bodyPr wrap="none">
              <a:spAutoFit/>
            </a:bodyPr>
            <a:lstStyle/>
            <a:p>
              <a:r>
                <a:rPr lang="en-US">
                  <a:solidFill>
                    <a:srgbClr val="FF0000"/>
                  </a:solidFill>
                </a:rPr>
                <a:t>+</a:t>
              </a:r>
            </a:p>
          </p:txBody>
        </p:sp>
      </p:grpSp>
      <p:grpSp>
        <p:nvGrpSpPr>
          <p:cNvPr id="25" name="Group 106"/>
          <p:cNvGrpSpPr>
            <a:grpSpLocks/>
          </p:cNvGrpSpPr>
          <p:nvPr/>
        </p:nvGrpSpPr>
        <p:grpSpPr bwMode="auto">
          <a:xfrm>
            <a:off x="3429000" y="1847850"/>
            <a:ext cx="319088" cy="368300"/>
            <a:chOff x="3657600" y="2102736"/>
            <a:chExt cx="319318" cy="369332"/>
          </a:xfrm>
        </p:grpSpPr>
        <p:sp>
          <p:nvSpPr>
            <p:cNvPr id="108" name="Oval 107"/>
            <p:cNvSpPr/>
            <p:nvPr/>
          </p:nvSpPr>
          <p:spPr>
            <a:xfrm>
              <a:off x="3733855" y="2209397"/>
              <a:ext cx="152510" cy="1528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600" name="TextBox 108"/>
            <p:cNvSpPr txBox="1">
              <a:spLocks noChangeArrowheads="1"/>
            </p:cNvSpPr>
            <p:nvPr/>
          </p:nvSpPr>
          <p:spPr bwMode="auto">
            <a:xfrm>
              <a:off x="3657600" y="2102736"/>
              <a:ext cx="319318" cy="369332"/>
            </a:xfrm>
            <a:prstGeom prst="rect">
              <a:avLst/>
            </a:prstGeom>
            <a:noFill/>
            <a:ln w="9525">
              <a:noFill/>
              <a:miter lim="800000"/>
              <a:headEnd/>
              <a:tailEnd/>
            </a:ln>
          </p:spPr>
          <p:txBody>
            <a:bodyPr wrap="none">
              <a:spAutoFit/>
            </a:bodyPr>
            <a:lstStyle/>
            <a:p>
              <a:r>
                <a:rPr lang="en-US">
                  <a:solidFill>
                    <a:srgbClr val="FF0000"/>
                  </a:solidFill>
                </a:rPr>
                <a:t>+</a:t>
              </a:r>
            </a:p>
          </p:txBody>
        </p:sp>
      </p:grpSp>
      <p:grpSp>
        <p:nvGrpSpPr>
          <p:cNvPr id="26" name="Group 112"/>
          <p:cNvGrpSpPr>
            <a:grpSpLocks/>
          </p:cNvGrpSpPr>
          <p:nvPr/>
        </p:nvGrpSpPr>
        <p:grpSpPr bwMode="auto">
          <a:xfrm>
            <a:off x="1620838" y="2076450"/>
            <a:ext cx="261937" cy="368300"/>
            <a:chOff x="2688266" y="2798134"/>
            <a:chExt cx="261610" cy="369332"/>
          </a:xfrm>
        </p:grpSpPr>
        <p:sp>
          <p:nvSpPr>
            <p:cNvPr id="111" name="Oval 110"/>
            <p:cNvSpPr/>
            <p:nvPr/>
          </p:nvSpPr>
          <p:spPr>
            <a:xfrm>
              <a:off x="2743759" y="2927082"/>
              <a:ext cx="152210" cy="15123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598" name="TextBox 111"/>
            <p:cNvSpPr txBox="1">
              <a:spLocks noChangeArrowheads="1"/>
            </p:cNvSpPr>
            <p:nvPr/>
          </p:nvSpPr>
          <p:spPr bwMode="auto">
            <a:xfrm>
              <a:off x="2688266" y="2798134"/>
              <a:ext cx="261610" cy="369332"/>
            </a:xfrm>
            <a:prstGeom prst="rect">
              <a:avLst/>
            </a:prstGeom>
            <a:noFill/>
            <a:ln w="9525">
              <a:noFill/>
              <a:miter lim="800000"/>
              <a:headEnd/>
              <a:tailEnd/>
            </a:ln>
          </p:spPr>
          <p:txBody>
            <a:bodyPr wrap="none">
              <a:spAutoFit/>
            </a:bodyPr>
            <a:lstStyle/>
            <a:p>
              <a:r>
                <a:rPr lang="en-US">
                  <a:solidFill>
                    <a:srgbClr val="002060"/>
                  </a:solidFill>
                </a:rPr>
                <a:t>-</a:t>
              </a:r>
            </a:p>
          </p:txBody>
        </p:sp>
      </p:grpSp>
      <p:grpSp>
        <p:nvGrpSpPr>
          <p:cNvPr id="27" name="Group 113"/>
          <p:cNvGrpSpPr>
            <a:grpSpLocks/>
          </p:cNvGrpSpPr>
          <p:nvPr/>
        </p:nvGrpSpPr>
        <p:grpSpPr bwMode="auto">
          <a:xfrm>
            <a:off x="1600200" y="1858963"/>
            <a:ext cx="261938" cy="369887"/>
            <a:chOff x="2688266" y="2798134"/>
            <a:chExt cx="261610" cy="369332"/>
          </a:xfrm>
        </p:grpSpPr>
        <p:sp>
          <p:nvSpPr>
            <p:cNvPr id="115" name="Oval 114"/>
            <p:cNvSpPr/>
            <p:nvPr/>
          </p:nvSpPr>
          <p:spPr>
            <a:xfrm>
              <a:off x="2743759" y="2926528"/>
              <a:ext cx="152209" cy="1521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596" name="TextBox 115"/>
            <p:cNvSpPr txBox="1">
              <a:spLocks noChangeArrowheads="1"/>
            </p:cNvSpPr>
            <p:nvPr/>
          </p:nvSpPr>
          <p:spPr bwMode="auto">
            <a:xfrm>
              <a:off x="2688266" y="2798134"/>
              <a:ext cx="261610" cy="369332"/>
            </a:xfrm>
            <a:prstGeom prst="rect">
              <a:avLst/>
            </a:prstGeom>
            <a:noFill/>
            <a:ln w="9525">
              <a:noFill/>
              <a:miter lim="800000"/>
              <a:headEnd/>
              <a:tailEnd/>
            </a:ln>
          </p:spPr>
          <p:txBody>
            <a:bodyPr wrap="none">
              <a:spAutoFit/>
            </a:bodyPr>
            <a:lstStyle/>
            <a:p>
              <a:r>
                <a:rPr lang="en-US">
                  <a:solidFill>
                    <a:srgbClr val="002060"/>
                  </a:solidFill>
                </a:rPr>
                <a:t>-</a:t>
              </a:r>
            </a:p>
          </p:txBody>
        </p:sp>
      </p:grpSp>
      <p:grpSp>
        <p:nvGrpSpPr>
          <p:cNvPr id="28" name="Group 116"/>
          <p:cNvGrpSpPr>
            <a:grpSpLocks/>
          </p:cNvGrpSpPr>
          <p:nvPr/>
        </p:nvGrpSpPr>
        <p:grpSpPr bwMode="auto">
          <a:xfrm>
            <a:off x="1611313" y="1695450"/>
            <a:ext cx="260350" cy="368300"/>
            <a:chOff x="2688266" y="2798134"/>
            <a:chExt cx="261610" cy="369332"/>
          </a:xfrm>
        </p:grpSpPr>
        <p:sp>
          <p:nvSpPr>
            <p:cNvPr id="118" name="Oval 117"/>
            <p:cNvSpPr/>
            <p:nvPr/>
          </p:nvSpPr>
          <p:spPr>
            <a:xfrm>
              <a:off x="2742502" y="2927082"/>
              <a:ext cx="153138" cy="15123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594" name="TextBox 118"/>
            <p:cNvSpPr txBox="1">
              <a:spLocks noChangeArrowheads="1"/>
            </p:cNvSpPr>
            <p:nvPr/>
          </p:nvSpPr>
          <p:spPr bwMode="auto">
            <a:xfrm>
              <a:off x="2688266" y="2798134"/>
              <a:ext cx="261610" cy="369332"/>
            </a:xfrm>
            <a:prstGeom prst="rect">
              <a:avLst/>
            </a:prstGeom>
            <a:noFill/>
            <a:ln w="9525">
              <a:noFill/>
              <a:miter lim="800000"/>
              <a:headEnd/>
              <a:tailEnd/>
            </a:ln>
          </p:spPr>
          <p:txBody>
            <a:bodyPr wrap="none">
              <a:spAutoFit/>
            </a:bodyPr>
            <a:lstStyle/>
            <a:p>
              <a:r>
                <a:rPr lang="en-US">
                  <a:solidFill>
                    <a:srgbClr val="002060"/>
                  </a:solidFill>
                </a:rPr>
                <a:t>-</a:t>
              </a:r>
            </a:p>
          </p:txBody>
        </p:sp>
      </p:grpSp>
      <p:grpSp>
        <p:nvGrpSpPr>
          <p:cNvPr id="29" name="Group 119"/>
          <p:cNvGrpSpPr>
            <a:grpSpLocks/>
          </p:cNvGrpSpPr>
          <p:nvPr/>
        </p:nvGrpSpPr>
        <p:grpSpPr bwMode="auto">
          <a:xfrm>
            <a:off x="1611313" y="1543050"/>
            <a:ext cx="260350" cy="368300"/>
            <a:chOff x="2688266" y="2798134"/>
            <a:chExt cx="261610" cy="369332"/>
          </a:xfrm>
        </p:grpSpPr>
        <p:sp>
          <p:nvSpPr>
            <p:cNvPr id="121" name="Oval 120"/>
            <p:cNvSpPr/>
            <p:nvPr/>
          </p:nvSpPr>
          <p:spPr>
            <a:xfrm>
              <a:off x="2742502" y="2927082"/>
              <a:ext cx="153138" cy="15123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592" name="TextBox 121"/>
            <p:cNvSpPr txBox="1">
              <a:spLocks noChangeArrowheads="1"/>
            </p:cNvSpPr>
            <p:nvPr/>
          </p:nvSpPr>
          <p:spPr bwMode="auto">
            <a:xfrm>
              <a:off x="2688266" y="2798134"/>
              <a:ext cx="261610" cy="369332"/>
            </a:xfrm>
            <a:prstGeom prst="rect">
              <a:avLst/>
            </a:prstGeom>
            <a:noFill/>
            <a:ln w="9525">
              <a:noFill/>
              <a:miter lim="800000"/>
              <a:headEnd/>
              <a:tailEnd/>
            </a:ln>
          </p:spPr>
          <p:txBody>
            <a:bodyPr wrap="none">
              <a:spAutoFit/>
            </a:bodyPr>
            <a:lstStyle/>
            <a:p>
              <a:r>
                <a:rPr lang="en-US">
                  <a:solidFill>
                    <a:srgbClr val="002060"/>
                  </a:solidFill>
                </a:rPr>
                <a:t>-</a:t>
              </a:r>
            </a:p>
          </p:txBody>
        </p:sp>
      </p:grpSp>
      <p:grpSp>
        <p:nvGrpSpPr>
          <p:cNvPr id="30" name="Group 122"/>
          <p:cNvGrpSpPr>
            <a:grpSpLocks/>
          </p:cNvGrpSpPr>
          <p:nvPr/>
        </p:nvGrpSpPr>
        <p:grpSpPr bwMode="auto">
          <a:xfrm>
            <a:off x="1620838" y="1238250"/>
            <a:ext cx="261937" cy="368300"/>
            <a:chOff x="2688266" y="2798134"/>
            <a:chExt cx="261610" cy="369332"/>
          </a:xfrm>
        </p:grpSpPr>
        <p:sp>
          <p:nvSpPr>
            <p:cNvPr id="124" name="Oval 123"/>
            <p:cNvSpPr/>
            <p:nvPr/>
          </p:nvSpPr>
          <p:spPr>
            <a:xfrm>
              <a:off x="2743759" y="2927082"/>
              <a:ext cx="152210" cy="15123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590" name="TextBox 124"/>
            <p:cNvSpPr txBox="1">
              <a:spLocks noChangeArrowheads="1"/>
            </p:cNvSpPr>
            <p:nvPr/>
          </p:nvSpPr>
          <p:spPr bwMode="auto">
            <a:xfrm>
              <a:off x="2688266" y="2798134"/>
              <a:ext cx="261610" cy="369332"/>
            </a:xfrm>
            <a:prstGeom prst="rect">
              <a:avLst/>
            </a:prstGeom>
            <a:noFill/>
            <a:ln w="9525">
              <a:noFill/>
              <a:miter lim="800000"/>
              <a:headEnd/>
              <a:tailEnd/>
            </a:ln>
          </p:spPr>
          <p:txBody>
            <a:bodyPr wrap="none">
              <a:spAutoFit/>
            </a:bodyPr>
            <a:lstStyle/>
            <a:p>
              <a:r>
                <a:rPr lang="en-US">
                  <a:solidFill>
                    <a:srgbClr val="002060"/>
                  </a:solidFill>
                </a:rPr>
                <a:t>-</a:t>
              </a:r>
            </a:p>
          </p:txBody>
        </p:sp>
      </p:grpSp>
      <p:grpSp>
        <p:nvGrpSpPr>
          <p:cNvPr id="31" name="Group 125"/>
          <p:cNvGrpSpPr>
            <a:grpSpLocks/>
          </p:cNvGrpSpPr>
          <p:nvPr/>
        </p:nvGrpSpPr>
        <p:grpSpPr bwMode="auto">
          <a:xfrm>
            <a:off x="1643063" y="1401763"/>
            <a:ext cx="261937" cy="369887"/>
            <a:chOff x="2688266" y="2798134"/>
            <a:chExt cx="261610" cy="369332"/>
          </a:xfrm>
        </p:grpSpPr>
        <p:sp>
          <p:nvSpPr>
            <p:cNvPr id="127" name="Oval 126"/>
            <p:cNvSpPr/>
            <p:nvPr/>
          </p:nvSpPr>
          <p:spPr>
            <a:xfrm>
              <a:off x="2743759" y="2926528"/>
              <a:ext cx="152210" cy="1521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588" name="TextBox 127"/>
            <p:cNvSpPr txBox="1">
              <a:spLocks noChangeArrowheads="1"/>
            </p:cNvSpPr>
            <p:nvPr/>
          </p:nvSpPr>
          <p:spPr bwMode="auto">
            <a:xfrm>
              <a:off x="2688266" y="2798134"/>
              <a:ext cx="261610" cy="369332"/>
            </a:xfrm>
            <a:prstGeom prst="rect">
              <a:avLst/>
            </a:prstGeom>
            <a:noFill/>
            <a:ln w="9525">
              <a:noFill/>
              <a:miter lim="800000"/>
              <a:headEnd/>
              <a:tailEnd/>
            </a:ln>
          </p:spPr>
          <p:txBody>
            <a:bodyPr wrap="none">
              <a:spAutoFit/>
            </a:bodyPr>
            <a:lstStyle/>
            <a:p>
              <a:r>
                <a:rPr lang="en-US">
                  <a:solidFill>
                    <a:srgbClr val="002060"/>
                  </a:solidFill>
                </a:rPr>
                <a:t>-</a:t>
              </a:r>
            </a:p>
          </p:txBody>
        </p:sp>
      </p:grpSp>
      <p:sp>
        <p:nvSpPr>
          <p:cNvPr id="129" name="Right Brace 128"/>
          <p:cNvSpPr/>
          <p:nvPr/>
        </p:nvSpPr>
        <p:spPr>
          <a:xfrm rot="5400000">
            <a:off x="3429000" y="781050"/>
            <a:ext cx="304800" cy="3505200"/>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30" name="Right Brace 129"/>
          <p:cNvSpPr/>
          <p:nvPr/>
        </p:nvSpPr>
        <p:spPr>
          <a:xfrm rot="5400000">
            <a:off x="1600200" y="2457450"/>
            <a:ext cx="304800" cy="152400"/>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142" name="Straight Connector 141"/>
          <p:cNvCxnSpPr/>
          <p:nvPr/>
        </p:nvCxnSpPr>
        <p:spPr>
          <a:xfrm>
            <a:off x="228600" y="1847850"/>
            <a:ext cx="144780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a:off x="4763294" y="1808956"/>
            <a:ext cx="1143000" cy="1588"/>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a:off x="1072357" y="1797844"/>
            <a:ext cx="1143000" cy="1587"/>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20524" name="TextBox 148"/>
          <p:cNvSpPr txBox="1">
            <a:spLocks noChangeArrowheads="1"/>
          </p:cNvSpPr>
          <p:nvPr/>
        </p:nvSpPr>
        <p:spPr bwMode="auto">
          <a:xfrm>
            <a:off x="6096000" y="1314450"/>
            <a:ext cx="395288" cy="522288"/>
          </a:xfrm>
          <a:prstGeom prst="rect">
            <a:avLst/>
          </a:prstGeom>
          <a:noFill/>
          <a:ln w="9525">
            <a:noFill/>
            <a:miter lim="800000"/>
            <a:headEnd/>
            <a:tailEnd/>
          </a:ln>
        </p:spPr>
        <p:txBody>
          <a:bodyPr wrap="none">
            <a:spAutoFit/>
          </a:bodyPr>
          <a:lstStyle/>
          <a:p>
            <a:r>
              <a:rPr lang="en-US" sz="2800">
                <a:solidFill>
                  <a:srgbClr val="FF0000"/>
                </a:solidFill>
              </a:rPr>
              <a:t>+</a:t>
            </a:r>
          </a:p>
        </p:txBody>
      </p:sp>
      <p:sp>
        <p:nvSpPr>
          <p:cNvPr id="20525" name="TextBox 149"/>
          <p:cNvSpPr txBox="1">
            <a:spLocks noChangeArrowheads="1"/>
          </p:cNvSpPr>
          <p:nvPr/>
        </p:nvSpPr>
        <p:spPr bwMode="auto">
          <a:xfrm>
            <a:off x="685800" y="1314450"/>
            <a:ext cx="304800" cy="522288"/>
          </a:xfrm>
          <a:prstGeom prst="rect">
            <a:avLst/>
          </a:prstGeom>
          <a:noFill/>
          <a:ln w="9525">
            <a:noFill/>
            <a:miter lim="800000"/>
            <a:headEnd/>
            <a:tailEnd/>
          </a:ln>
        </p:spPr>
        <p:txBody>
          <a:bodyPr wrap="none">
            <a:spAutoFit/>
          </a:bodyPr>
          <a:lstStyle/>
          <a:p>
            <a:r>
              <a:rPr lang="en-US" sz="2800">
                <a:solidFill>
                  <a:srgbClr val="002060"/>
                </a:solidFill>
              </a:rPr>
              <a:t>-</a:t>
            </a:r>
          </a:p>
        </p:txBody>
      </p:sp>
      <p:cxnSp>
        <p:nvCxnSpPr>
          <p:cNvPr id="153" name="Straight Connector 152"/>
          <p:cNvCxnSpPr/>
          <p:nvPr/>
        </p:nvCxnSpPr>
        <p:spPr>
          <a:xfrm rot="5400000">
            <a:off x="153194" y="2532856"/>
            <a:ext cx="3352800" cy="1588"/>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rot="5400000">
            <a:off x="2714625" y="3476625"/>
            <a:ext cx="5238750"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7" name="Straight Arrow Connector 166"/>
          <p:cNvCxnSpPr/>
          <p:nvPr/>
        </p:nvCxnSpPr>
        <p:spPr>
          <a:xfrm>
            <a:off x="1828800" y="5962650"/>
            <a:ext cx="373380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68" name="Straight Arrow Connector 167"/>
          <p:cNvCxnSpPr/>
          <p:nvPr/>
        </p:nvCxnSpPr>
        <p:spPr>
          <a:xfrm rot="5400000" flipH="1" flipV="1">
            <a:off x="1105694" y="5237956"/>
            <a:ext cx="144780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73" name="Straight Connector 172"/>
          <p:cNvCxnSpPr/>
          <p:nvPr/>
        </p:nvCxnSpPr>
        <p:spPr>
          <a:xfrm>
            <a:off x="1828800" y="4819650"/>
            <a:ext cx="3505200" cy="59055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0531" name="TextBox 173"/>
          <p:cNvSpPr txBox="1">
            <a:spLocks noChangeArrowheads="1"/>
          </p:cNvSpPr>
          <p:nvPr/>
        </p:nvSpPr>
        <p:spPr bwMode="auto">
          <a:xfrm rot="-5400000">
            <a:off x="775494" y="5118894"/>
            <a:ext cx="1463675" cy="338137"/>
          </a:xfrm>
          <a:prstGeom prst="rect">
            <a:avLst/>
          </a:prstGeom>
          <a:noFill/>
          <a:ln w="9525">
            <a:noFill/>
            <a:miter lim="800000"/>
            <a:headEnd/>
            <a:tailEnd/>
          </a:ln>
        </p:spPr>
        <p:txBody>
          <a:bodyPr wrap="none">
            <a:spAutoFit/>
          </a:bodyPr>
          <a:lstStyle/>
          <a:p>
            <a:r>
              <a:rPr lang="en-US" sz="1600" b="1">
                <a:solidFill>
                  <a:srgbClr val="002060"/>
                </a:solidFill>
              </a:rPr>
              <a:t>Electric Field</a:t>
            </a:r>
          </a:p>
        </p:txBody>
      </p:sp>
      <p:grpSp>
        <p:nvGrpSpPr>
          <p:cNvPr id="20609" name="Group 45"/>
          <p:cNvGrpSpPr>
            <a:grpSpLocks/>
          </p:cNvGrpSpPr>
          <p:nvPr/>
        </p:nvGrpSpPr>
        <p:grpSpPr bwMode="auto">
          <a:xfrm>
            <a:off x="4114800" y="1447800"/>
            <a:ext cx="319088" cy="369888"/>
            <a:chOff x="3657600" y="2102736"/>
            <a:chExt cx="319318" cy="369332"/>
          </a:xfrm>
        </p:grpSpPr>
        <p:sp>
          <p:nvSpPr>
            <p:cNvPr id="151" name="Oval 150"/>
            <p:cNvSpPr/>
            <p:nvPr/>
          </p:nvSpPr>
          <p:spPr>
            <a:xfrm>
              <a:off x="3733855" y="2210524"/>
              <a:ext cx="152510" cy="1521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586" name="TextBox 153"/>
            <p:cNvSpPr txBox="1">
              <a:spLocks noChangeArrowheads="1"/>
            </p:cNvSpPr>
            <p:nvPr/>
          </p:nvSpPr>
          <p:spPr bwMode="auto">
            <a:xfrm>
              <a:off x="3657600" y="2102736"/>
              <a:ext cx="319318" cy="369332"/>
            </a:xfrm>
            <a:prstGeom prst="rect">
              <a:avLst/>
            </a:prstGeom>
            <a:noFill/>
            <a:ln w="9525">
              <a:noFill/>
              <a:miter lim="800000"/>
              <a:headEnd/>
              <a:tailEnd/>
            </a:ln>
          </p:spPr>
          <p:txBody>
            <a:bodyPr wrap="none">
              <a:spAutoFit/>
            </a:bodyPr>
            <a:lstStyle/>
            <a:p>
              <a:r>
                <a:rPr lang="en-US">
                  <a:solidFill>
                    <a:srgbClr val="FF0000"/>
                  </a:solidFill>
                </a:rPr>
                <a:t>+</a:t>
              </a:r>
            </a:p>
          </p:txBody>
        </p:sp>
      </p:grpSp>
      <p:grpSp>
        <p:nvGrpSpPr>
          <p:cNvPr id="20611" name="Group 46"/>
          <p:cNvGrpSpPr>
            <a:grpSpLocks/>
          </p:cNvGrpSpPr>
          <p:nvPr/>
        </p:nvGrpSpPr>
        <p:grpSpPr bwMode="auto">
          <a:xfrm>
            <a:off x="4267200" y="1600200"/>
            <a:ext cx="319088" cy="369888"/>
            <a:chOff x="3657600" y="2102736"/>
            <a:chExt cx="319318" cy="369332"/>
          </a:xfrm>
        </p:grpSpPr>
        <p:sp>
          <p:nvSpPr>
            <p:cNvPr id="156" name="Oval 155"/>
            <p:cNvSpPr/>
            <p:nvPr/>
          </p:nvSpPr>
          <p:spPr>
            <a:xfrm>
              <a:off x="3733855" y="2210524"/>
              <a:ext cx="152510" cy="1521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584" name="TextBox 158"/>
            <p:cNvSpPr txBox="1">
              <a:spLocks noChangeArrowheads="1"/>
            </p:cNvSpPr>
            <p:nvPr/>
          </p:nvSpPr>
          <p:spPr bwMode="auto">
            <a:xfrm>
              <a:off x="3657600" y="2102736"/>
              <a:ext cx="319318" cy="369332"/>
            </a:xfrm>
            <a:prstGeom prst="rect">
              <a:avLst/>
            </a:prstGeom>
            <a:noFill/>
            <a:ln w="9525">
              <a:noFill/>
              <a:miter lim="800000"/>
              <a:headEnd/>
              <a:tailEnd/>
            </a:ln>
          </p:spPr>
          <p:txBody>
            <a:bodyPr wrap="none">
              <a:spAutoFit/>
            </a:bodyPr>
            <a:lstStyle/>
            <a:p>
              <a:r>
                <a:rPr lang="en-US">
                  <a:solidFill>
                    <a:srgbClr val="FF0000"/>
                  </a:solidFill>
                </a:rPr>
                <a:t>+</a:t>
              </a:r>
            </a:p>
          </p:txBody>
        </p:sp>
      </p:grpSp>
      <p:grpSp>
        <p:nvGrpSpPr>
          <p:cNvPr id="20613" name="Group 49"/>
          <p:cNvGrpSpPr>
            <a:grpSpLocks/>
          </p:cNvGrpSpPr>
          <p:nvPr/>
        </p:nvGrpSpPr>
        <p:grpSpPr bwMode="auto">
          <a:xfrm>
            <a:off x="4419600" y="1325563"/>
            <a:ext cx="319088" cy="369887"/>
            <a:chOff x="3657600" y="2102736"/>
            <a:chExt cx="319318" cy="369332"/>
          </a:xfrm>
        </p:grpSpPr>
        <p:sp>
          <p:nvSpPr>
            <p:cNvPr id="161" name="Oval 160"/>
            <p:cNvSpPr/>
            <p:nvPr/>
          </p:nvSpPr>
          <p:spPr>
            <a:xfrm>
              <a:off x="3733855" y="2210524"/>
              <a:ext cx="152510" cy="1521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582" name="TextBox 161"/>
            <p:cNvSpPr txBox="1">
              <a:spLocks noChangeArrowheads="1"/>
            </p:cNvSpPr>
            <p:nvPr/>
          </p:nvSpPr>
          <p:spPr bwMode="auto">
            <a:xfrm>
              <a:off x="3657600" y="2102736"/>
              <a:ext cx="319318" cy="369332"/>
            </a:xfrm>
            <a:prstGeom prst="rect">
              <a:avLst/>
            </a:prstGeom>
            <a:noFill/>
            <a:ln w="9525">
              <a:noFill/>
              <a:miter lim="800000"/>
              <a:headEnd/>
              <a:tailEnd/>
            </a:ln>
          </p:spPr>
          <p:txBody>
            <a:bodyPr wrap="none">
              <a:spAutoFit/>
            </a:bodyPr>
            <a:lstStyle/>
            <a:p>
              <a:r>
                <a:rPr lang="en-US">
                  <a:solidFill>
                    <a:srgbClr val="FF0000"/>
                  </a:solidFill>
                </a:rPr>
                <a:t>+</a:t>
              </a:r>
            </a:p>
          </p:txBody>
        </p:sp>
      </p:grpSp>
      <p:grpSp>
        <p:nvGrpSpPr>
          <p:cNvPr id="20615" name="Group 52"/>
          <p:cNvGrpSpPr>
            <a:grpSpLocks/>
          </p:cNvGrpSpPr>
          <p:nvPr/>
        </p:nvGrpSpPr>
        <p:grpSpPr bwMode="auto">
          <a:xfrm>
            <a:off x="4572000" y="1905000"/>
            <a:ext cx="319088" cy="369888"/>
            <a:chOff x="3657600" y="2102736"/>
            <a:chExt cx="319318" cy="369332"/>
          </a:xfrm>
        </p:grpSpPr>
        <p:sp>
          <p:nvSpPr>
            <p:cNvPr id="164" name="Oval 163"/>
            <p:cNvSpPr/>
            <p:nvPr/>
          </p:nvSpPr>
          <p:spPr>
            <a:xfrm>
              <a:off x="3733855" y="2210524"/>
              <a:ext cx="152510" cy="1521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580" name="TextBox 164"/>
            <p:cNvSpPr txBox="1">
              <a:spLocks noChangeArrowheads="1"/>
            </p:cNvSpPr>
            <p:nvPr/>
          </p:nvSpPr>
          <p:spPr bwMode="auto">
            <a:xfrm>
              <a:off x="3657600" y="2102736"/>
              <a:ext cx="319318" cy="369332"/>
            </a:xfrm>
            <a:prstGeom prst="rect">
              <a:avLst/>
            </a:prstGeom>
            <a:noFill/>
            <a:ln w="9525">
              <a:noFill/>
              <a:miter lim="800000"/>
              <a:headEnd/>
              <a:tailEnd/>
            </a:ln>
          </p:spPr>
          <p:txBody>
            <a:bodyPr wrap="none">
              <a:spAutoFit/>
            </a:bodyPr>
            <a:lstStyle/>
            <a:p>
              <a:r>
                <a:rPr lang="en-US">
                  <a:solidFill>
                    <a:srgbClr val="FF0000"/>
                  </a:solidFill>
                </a:rPr>
                <a:t>+</a:t>
              </a:r>
            </a:p>
          </p:txBody>
        </p:sp>
      </p:grpSp>
      <p:grpSp>
        <p:nvGrpSpPr>
          <p:cNvPr id="20617" name="Group 58"/>
          <p:cNvGrpSpPr>
            <a:grpSpLocks/>
          </p:cNvGrpSpPr>
          <p:nvPr/>
        </p:nvGrpSpPr>
        <p:grpSpPr bwMode="auto">
          <a:xfrm>
            <a:off x="3962400" y="1858963"/>
            <a:ext cx="319088" cy="369887"/>
            <a:chOff x="3657600" y="2102736"/>
            <a:chExt cx="319318" cy="369332"/>
          </a:xfrm>
        </p:grpSpPr>
        <p:sp>
          <p:nvSpPr>
            <p:cNvPr id="169" name="Oval 168"/>
            <p:cNvSpPr/>
            <p:nvPr/>
          </p:nvSpPr>
          <p:spPr>
            <a:xfrm>
              <a:off x="3733855" y="2210524"/>
              <a:ext cx="152510" cy="1521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578" name="TextBox 169"/>
            <p:cNvSpPr txBox="1">
              <a:spLocks noChangeArrowheads="1"/>
            </p:cNvSpPr>
            <p:nvPr/>
          </p:nvSpPr>
          <p:spPr bwMode="auto">
            <a:xfrm>
              <a:off x="3657600" y="2102736"/>
              <a:ext cx="319318" cy="369332"/>
            </a:xfrm>
            <a:prstGeom prst="rect">
              <a:avLst/>
            </a:prstGeom>
            <a:noFill/>
            <a:ln w="9525">
              <a:noFill/>
              <a:miter lim="800000"/>
              <a:headEnd/>
              <a:tailEnd/>
            </a:ln>
          </p:spPr>
          <p:txBody>
            <a:bodyPr wrap="none">
              <a:spAutoFit/>
            </a:bodyPr>
            <a:lstStyle/>
            <a:p>
              <a:r>
                <a:rPr lang="en-US">
                  <a:solidFill>
                    <a:srgbClr val="FF0000"/>
                  </a:solidFill>
                </a:rPr>
                <a:t>+</a:t>
              </a:r>
            </a:p>
          </p:txBody>
        </p:sp>
      </p:grpSp>
      <p:grpSp>
        <p:nvGrpSpPr>
          <p:cNvPr id="20619" name="Group 61"/>
          <p:cNvGrpSpPr>
            <a:grpSpLocks/>
          </p:cNvGrpSpPr>
          <p:nvPr/>
        </p:nvGrpSpPr>
        <p:grpSpPr bwMode="auto">
          <a:xfrm>
            <a:off x="4648200" y="1554163"/>
            <a:ext cx="319088" cy="369887"/>
            <a:chOff x="3657600" y="2102736"/>
            <a:chExt cx="319318" cy="369332"/>
          </a:xfrm>
        </p:grpSpPr>
        <p:sp>
          <p:nvSpPr>
            <p:cNvPr id="172" name="Oval 171"/>
            <p:cNvSpPr/>
            <p:nvPr/>
          </p:nvSpPr>
          <p:spPr>
            <a:xfrm>
              <a:off x="3733855" y="2210524"/>
              <a:ext cx="152510" cy="1521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576" name="TextBox 174"/>
            <p:cNvSpPr txBox="1">
              <a:spLocks noChangeArrowheads="1"/>
            </p:cNvSpPr>
            <p:nvPr/>
          </p:nvSpPr>
          <p:spPr bwMode="auto">
            <a:xfrm>
              <a:off x="3657600" y="2102736"/>
              <a:ext cx="319318" cy="369332"/>
            </a:xfrm>
            <a:prstGeom prst="rect">
              <a:avLst/>
            </a:prstGeom>
            <a:noFill/>
            <a:ln w="9525">
              <a:noFill/>
              <a:miter lim="800000"/>
              <a:headEnd/>
              <a:tailEnd/>
            </a:ln>
          </p:spPr>
          <p:txBody>
            <a:bodyPr wrap="none">
              <a:spAutoFit/>
            </a:bodyPr>
            <a:lstStyle/>
            <a:p>
              <a:r>
                <a:rPr lang="en-US">
                  <a:solidFill>
                    <a:srgbClr val="FF0000"/>
                  </a:solidFill>
                </a:rPr>
                <a:t>+</a:t>
              </a:r>
            </a:p>
          </p:txBody>
        </p:sp>
      </p:grpSp>
      <p:grpSp>
        <p:nvGrpSpPr>
          <p:cNvPr id="20621" name="Group 64"/>
          <p:cNvGrpSpPr>
            <a:grpSpLocks/>
          </p:cNvGrpSpPr>
          <p:nvPr/>
        </p:nvGrpSpPr>
        <p:grpSpPr bwMode="auto">
          <a:xfrm>
            <a:off x="4114800" y="2011363"/>
            <a:ext cx="319088" cy="369887"/>
            <a:chOff x="3657600" y="2102736"/>
            <a:chExt cx="319318" cy="369332"/>
          </a:xfrm>
        </p:grpSpPr>
        <p:sp>
          <p:nvSpPr>
            <p:cNvPr id="177" name="Oval 176"/>
            <p:cNvSpPr/>
            <p:nvPr/>
          </p:nvSpPr>
          <p:spPr>
            <a:xfrm>
              <a:off x="3733855" y="2210524"/>
              <a:ext cx="152510" cy="1521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574" name="TextBox 177"/>
            <p:cNvSpPr txBox="1">
              <a:spLocks noChangeArrowheads="1"/>
            </p:cNvSpPr>
            <p:nvPr/>
          </p:nvSpPr>
          <p:spPr bwMode="auto">
            <a:xfrm>
              <a:off x="3657600" y="2102736"/>
              <a:ext cx="319318" cy="369332"/>
            </a:xfrm>
            <a:prstGeom prst="rect">
              <a:avLst/>
            </a:prstGeom>
            <a:noFill/>
            <a:ln w="9525">
              <a:noFill/>
              <a:miter lim="800000"/>
              <a:headEnd/>
              <a:tailEnd/>
            </a:ln>
          </p:spPr>
          <p:txBody>
            <a:bodyPr wrap="none">
              <a:spAutoFit/>
            </a:bodyPr>
            <a:lstStyle/>
            <a:p>
              <a:r>
                <a:rPr lang="en-US">
                  <a:solidFill>
                    <a:srgbClr val="FF0000"/>
                  </a:solidFill>
                </a:rPr>
                <a:t>+</a:t>
              </a:r>
            </a:p>
          </p:txBody>
        </p:sp>
      </p:grpSp>
      <p:grpSp>
        <p:nvGrpSpPr>
          <p:cNvPr id="20623" name="Group 67"/>
          <p:cNvGrpSpPr>
            <a:grpSpLocks/>
          </p:cNvGrpSpPr>
          <p:nvPr/>
        </p:nvGrpSpPr>
        <p:grpSpPr bwMode="auto">
          <a:xfrm>
            <a:off x="4267200" y="1782763"/>
            <a:ext cx="319088" cy="369887"/>
            <a:chOff x="3657600" y="2102736"/>
            <a:chExt cx="319318" cy="369332"/>
          </a:xfrm>
        </p:grpSpPr>
        <p:sp>
          <p:nvSpPr>
            <p:cNvPr id="180" name="Oval 179"/>
            <p:cNvSpPr/>
            <p:nvPr/>
          </p:nvSpPr>
          <p:spPr>
            <a:xfrm>
              <a:off x="3733855" y="2210524"/>
              <a:ext cx="152510" cy="1521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572" name="TextBox 180"/>
            <p:cNvSpPr txBox="1">
              <a:spLocks noChangeArrowheads="1"/>
            </p:cNvSpPr>
            <p:nvPr/>
          </p:nvSpPr>
          <p:spPr bwMode="auto">
            <a:xfrm>
              <a:off x="3657600" y="2102736"/>
              <a:ext cx="319318" cy="369332"/>
            </a:xfrm>
            <a:prstGeom prst="rect">
              <a:avLst/>
            </a:prstGeom>
            <a:noFill/>
            <a:ln w="9525">
              <a:noFill/>
              <a:miter lim="800000"/>
              <a:headEnd/>
              <a:tailEnd/>
            </a:ln>
          </p:spPr>
          <p:txBody>
            <a:bodyPr wrap="none">
              <a:spAutoFit/>
            </a:bodyPr>
            <a:lstStyle/>
            <a:p>
              <a:r>
                <a:rPr lang="en-US">
                  <a:solidFill>
                    <a:srgbClr val="FF0000"/>
                  </a:solidFill>
                </a:rPr>
                <a:t>+</a:t>
              </a:r>
            </a:p>
          </p:txBody>
        </p:sp>
      </p:grpSp>
      <p:grpSp>
        <p:nvGrpSpPr>
          <p:cNvPr id="20625" name="Group 76"/>
          <p:cNvGrpSpPr>
            <a:grpSpLocks/>
          </p:cNvGrpSpPr>
          <p:nvPr/>
        </p:nvGrpSpPr>
        <p:grpSpPr bwMode="auto">
          <a:xfrm>
            <a:off x="3795713" y="1249363"/>
            <a:ext cx="319087" cy="369887"/>
            <a:chOff x="3657600" y="2102736"/>
            <a:chExt cx="319318" cy="369332"/>
          </a:xfrm>
        </p:grpSpPr>
        <p:sp>
          <p:nvSpPr>
            <p:cNvPr id="183" name="Oval 182"/>
            <p:cNvSpPr/>
            <p:nvPr/>
          </p:nvSpPr>
          <p:spPr>
            <a:xfrm>
              <a:off x="3733855" y="2210524"/>
              <a:ext cx="152510" cy="1521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570" name="TextBox 183"/>
            <p:cNvSpPr txBox="1">
              <a:spLocks noChangeArrowheads="1"/>
            </p:cNvSpPr>
            <p:nvPr/>
          </p:nvSpPr>
          <p:spPr bwMode="auto">
            <a:xfrm>
              <a:off x="3657600" y="2102736"/>
              <a:ext cx="319318" cy="369332"/>
            </a:xfrm>
            <a:prstGeom prst="rect">
              <a:avLst/>
            </a:prstGeom>
            <a:noFill/>
            <a:ln w="9525">
              <a:noFill/>
              <a:miter lim="800000"/>
              <a:headEnd/>
              <a:tailEnd/>
            </a:ln>
          </p:spPr>
          <p:txBody>
            <a:bodyPr wrap="none">
              <a:spAutoFit/>
            </a:bodyPr>
            <a:lstStyle/>
            <a:p>
              <a:r>
                <a:rPr lang="en-US">
                  <a:solidFill>
                    <a:srgbClr val="FF0000"/>
                  </a:solidFill>
                </a:rPr>
                <a:t>+</a:t>
              </a:r>
            </a:p>
          </p:txBody>
        </p:sp>
      </p:grpSp>
      <p:grpSp>
        <p:nvGrpSpPr>
          <p:cNvPr id="20627" name="Group 88"/>
          <p:cNvGrpSpPr>
            <a:grpSpLocks/>
          </p:cNvGrpSpPr>
          <p:nvPr/>
        </p:nvGrpSpPr>
        <p:grpSpPr bwMode="auto">
          <a:xfrm>
            <a:off x="3886200" y="1630363"/>
            <a:ext cx="319088" cy="369887"/>
            <a:chOff x="3657600" y="2102736"/>
            <a:chExt cx="319318" cy="369332"/>
          </a:xfrm>
        </p:grpSpPr>
        <p:sp>
          <p:nvSpPr>
            <p:cNvPr id="186" name="Oval 185"/>
            <p:cNvSpPr/>
            <p:nvPr/>
          </p:nvSpPr>
          <p:spPr>
            <a:xfrm>
              <a:off x="3733855" y="2210524"/>
              <a:ext cx="152510" cy="1521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568" name="TextBox 186"/>
            <p:cNvSpPr txBox="1">
              <a:spLocks noChangeArrowheads="1"/>
            </p:cNvSpPr>
            <p:nvPr/>
          </p:nvSpPr>
          <p:spPr bwMode="auto">
            <a:xfrm>
              <a:off x="3657600" y="2102736"/>
              <a:ext cx="319318" cy="369332"/>
            </a:xfrm>
            <a:prstGeom prst="rect">
              <a:avLst/>
            </a:prstGeom>
            <a:noFill/>
            <a:ln w="9525">
              <a:noFill/>
              <a:miter lim="800000"/>
              <a:headEnd/>
              <a:tailEnd/>
            </a:ln>
          </p:spPr>
          <p:txBody>
            <a:bodyPr wrap="none">
              <a:spAutoFit/>
            </a:bodyPr>
            <a:lstStyle/>
            <a:p>
              <a:r>
                <a:rPr lang="en-US">
                  <a:solidFill>
                    <a:srgbClr val="FF0000"/>
                  </a:solidFill>
                </a:rPr>
                <a:t>+</a:t>
              </a:r>
            </a:p>
          </p:txBody>
        </p:sp>
      </p:grpSp>
      <p:grpSp>
        <p:nvGrpSpPr>
          <p:cNvPr id="20629" name="Group 49"/>
          <p:cNvGrpSpPr>
            <a:grpSpLocks/>
          </p:cNvGrpSpPr>
          <p:nvPr/>
        </p:nvGrpSpPr>
        <p:grpSpPr bwMode="auto">
          <a:xfrm>
            <a:off x="4724400" y="1295400"/>
            <a:ext cx="319088" cy="369888"/>
            <a:chOff x="3657600" y="2102736"/>
            <a:chExt cx="319318" cy="369332"/>
          </a:xfrm>
        </p:grpSpPr>
        <p:sp>
          <p:nvSpPr>
            <p:cNvPr id="249" name="Oval 248"/>
            <p:cNvSpPr/>
            <p:nvPr/>
          </p:nvSpPr>
          <p:spPr>
            <a:xfrm>
              <a:off x="3733855" y="2210524"/>
              <a:ext cx="152510" cy="1521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566" name="TextBox 249"/>
            <p:cNvSpPr txBox="1">
              <a:spLocks noChangeArrowheads="1"/>
            </p:cNvSpPr>
            <p:nvPr/>
          </p:nvSpPr>
          <p:spPr bwMode="auto">
            <a:xfrm>
              <a:off x="3657600" y="2102736"/>
              <a:ext cx="319318" cy="369332"/>
            </a:xfrm>
            <a:prstGeom prst="rect">
              <a:avLst/>
            </a:prstGeom>
            <a:noFill/>
            <a:ln w="9525">
              <a:noFill/>
              <a:miter lim="800000"/>
              <a:headEnd/>
              <a:tailEnd/>
            </a:ln>
          </p:spPr>
          <p:txBody>
            <a:bodyPr wrap="none">
              <a:spAutoFit/>
            </a:bodyPr>
            <a:lstStyle/>
            <a:p>
              <a:r>
                <a:rPr lang="en-US">
                  <a:solidFill>
                    <a:srgbClr val="FF0000"/>
                  </a:solidFill>
                </a:rPr>
                <a:t>+</a:t>
              </a:r>
            </a:p>
          </p:txBody>
        </p:sp>
      </p:grpSp>
      <p:grpSp>
        <p:nvGrpSpPr>
          <p:cNvPr id="20631" name="Group 49"/>
          <p:cNvGrpSpPr>
            <a:grpSpLocks/>
          </p:cNvGrpSpPr>
          <p:nvPr/>
        </p:nvGrpSpPr>
        <p:grpSpPr bwMode="auto">
          <a:xfrm>
            <a:off x="4876800" y="1676400"/>
            <a:ext cx="319088" cy="369888"/>
            <a:chOff x="3657600" y="2102736"/>
            <a:chExt cx="319318" cy="369332"/>
          </a:xfrm>
        </p:grpSpPr>
        <p:sp>
          <p:nvSpPr>
            <p:cNvPr id="252" name="Oval 251"/>
            <p:cNvSpPr/>
            <p:nvPr/>
          </p:nvSpPr>
          <p:spPr>
            <a:xfrm>
              <a:off x="3733855" y="2210524"/>
              <a:ext cx="152510" cy="1521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564" name="TextBox 252"/>
            <p:cNvSpPr txBox="1">
              <a:spLocks noChangeArrowheads="1"/>
            </p:cNvSpPr>
            <p:nvPr/>
          </p:nvSpPr>
          <p:spPr bwMode="auto">
            <a:xfrm>
              <a:off x="3657600" y="2102736"/>
              <a:ext cx="319318" cy="369332"/>
            </a:xfrm>
            <a:prstGeom prst="rect">
              <a:avLst/>
            </a:prstGeom>
            <a:noFill/>
            <a:ln w="9525">
              <a:noFill/>
              <a:miter lim="800000"/>
              <a:headEnd/>
              <a:tailEnd/>
            </a:ln>
          </p:spPr>
          <p:txBody>
            <a:bodyPr wrap="none">
              <a:spAutoFit/>
            </a:bodyPr>
            <a:lstStyle/>
            <a:p>
              <a:r>
                <a:rPr lang="en-US">
                  <a:solidFill>
                    <a:srgbClr val="FF0000"/>
                  </a:solidFill>
                </a:rPr>
                <a:t>+</a:t>
              </a:r>
            </a:p>
          </p:txBody>
        </p:sp>
      </p:grpSp>
      <p:grpSp>
        <p:nvGrpSpPr>
          <p:cNvPr id="20633" name="Group 49"/>
          <p:cNvGrpSpPr>
            <a:grpSpLocks/>
          </p:cNvGrpSpPr>
          <p:nvPr/>
        </p:nvGrpSpPr>
        <p:grpSpPr bwMode="auto">
          <a:xfrm>
            <a:off x="4800600" y="2057400"/>
            <a:ext cx="319088" cy="369888"/>
            <a:chOff x="3657600" y="2102736"/>
            <a:chExt cx="319318" cy="369332"/>
          </a:xfrm>
        </p:grpSpPr>
        <p:sp>
          <p:nvSpPr>
            <p:cNvPr id="255" name="Oval 254"/>
            <p:cNvSpPr/>
            <p:nvPr/>
          </p:nvSpPr>
          <p:spPr>
            <a:xfrm>
              <a:off x="3733855" y="2210524"/>
              <a:ext cx="152510" cy="1521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562" name="TextBox 255"/>
            <p:cNvSpPr txBox="1">
              <a:spLocks noChangeArrowheads="1"/>
            </p:cNvSpPr>
            <p:nvPr/>
          </p:nvSpPr>
          <p:spPr bwMode="auto">
            <a:xfrm>
              <a:off x="3657600" y="2102736"/>
              <a:ext cx="319318" cy="369332"/>
            </a:xfrm>
            <a:prstGeom prst="rect">
              <a:avLst/>
            </a:prstGeom>
            <a:noFill/>
            <a:ln w="9525">
              <a:noFill/>
              <a:miter lim="800000"/>
              <a:headEnd/>
              <a:tailEnd/>
            </a:ln>
          </p:spPr>
          <p:txBody>
            <a:bodyPr wrap="none">
              <a:spAutoFit/>
            </a:bodyPr>
            <a:lstStyle/>
            <a:p>
              <a:r>
                <a:rPr lang="en-US">
                  <a:solidFill>
                    <a:srgbClr val="FF0000"/>
                  </a:solidFill>
                </a:rPr>
                <a:t>+</a:t>
              </a:r>
            </a:p>
          </p:txBody>
        </p:sp>
      </p:grpSp>
      <p:grpSp>
        <p:nvGrpSpPr>
          <p:cNvPr id="20635" name="Group 49"/>
          <p:cNvGrpSpPr>
            <a:grpSpLocks/>
          </p:cNvGrpSpPr>
          <p:nvPr/>
        </p:nvGrpSpPr>
        <p:grpSpPr bwMode="auto">
          <a:xfrm>
            <a:off x="4953000" y="1447800"/>
            <a:ext cx="319088" cy="369888"/>
            <a:chOff x="3657600" y="2102736"/>
            <a:chExt cx="319318" cy="369332"/>
          </a:xfrm>
        </p:grpSpPr>
        <p:sp>
          <p:nvSpPr>
            <p:cNvPr id="258" name="Oval 257"/>
            <p:cNvSpPr/>
            <p:nvPr/>
          </p:nvSpPr>
          <p:spPr>
            <a:xfrm>
              <a:off x="3733855" y="2210524"/>
              <a:ext cx="152510" cy="1521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560" name="TextBox 258"/>
            <p:cNvSpPr txBox="1">
              <a:spLocks noChangeArrowheads="1"/>
            </p:cNvSpPr>
            <p:nvPr/>
          </p:nvSpPr>
          <p:spPr bwMode="auto">
            <a:xfrm>
              <a:off x="3657600" y="2102736"/>
              <a:ext cx="319318" cy="369332"/>
            </a:xfrm>
            <a:prstGeom prst="rect">
              <a:avLst/>
            </a:prstGeom>
            <a:noFill/>
            <a:ln w="9525">
              <a:noFill/>
              <a:miter lim="800000"/>
              <a:headEnd/>
              <a:tailEnd/>
            </a:ln>
          </p:spPr>
          <p:txBody>
            <a:bodyPr wrap="none">
              <a:spAutoFit/>
            </a:bodyPr>
            <a:lstStyle/>
            <a:p>
              <a:r>
                <a:rPr lang="en-US">
                  <a:solidFill>
                    <a:srgbClr val="FF0000"/>
                  </a:solidFill>
                </a:rPr>
                <a:t>+</a:t>
              </a:r>
            </a:p>
          </p:txBody>
        </p:sp>
      </p:grpSp>
      <p:grpSp>
        <p:nvGrpSpPr>
          <p:cNvPr id="20637" name="Group 49"/>
          <p:cNvGrpSpPr>
            <a:grpSpLocks/>
          </p:cNvGrpSpPr>
          <p:nvPr/>
        </p:nvGrpSpPr>
        <p:grpSpPr bwMode="auto">
          <a:xfrm>
            <a:off x="5029200" y="1676400"/>
            <a:ext cx="319088" cy="369888"/>
            <a:chOff x="3657600" y="2102736"/>
            <a:chExt cx="319318" cy="369332"/>
          </a:xfrm>
        </p:grpSpPr>
        <p:sp>
          <p:nvSpPr>
            <p:cNvPr id="261" name="Oval 260"/>
            <p:cNvSpPr/>
            <p:nvPr/>
          </p:nvSpPr>
          <p:spPr>
            <a:xfrm>
              <a:off x="3733855" y="2210524"/>
              <a:ext cx="152510" cy="1521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558" name="TextBox 261"/>
            <p:cNvSpPr txBox="1">
              <a:spLocks noChangeArrowheads="1"/>
            </p:cNvSpPr>
            <p:nvPr/>
          </p:nvSpPr>
          <p:spPr bwMode="auto">
            <a:xfrm>
              <a:off x="3657600" y="2102736"/>
              <a:ext cx="319318" cy="369332"/>
            </a:xfrm>
            <a:prstGeom prst="rect">
              <a:avLst/>
            </a:prstGeom>
            <a:noFill/>
            <a:ln w="9525">
              <a:noFill/>
              <a:miter lim="800000"/>
              <a:headEnd/>
              <a:tailEnd/>
            </a:ln>
          </p:spPr>
          <p:txBody>
            <a:bodyPr wrap="none">
              <a:spAutoFit/>
            </a:bodyPr>
            <a:lstStyle/>
            <a:p>
              <a:r>
                <a:rPr lang="en-US">
                  <a:solidFill>
                    <a:srgbClr val="FF0000"/>
                  </a:solidFill>
                </a:rPr>
                <a:t>+</a:t>
              </a:r>
            </a:p>
          </p:txBody>
        </p:sp>
      </p:grpSp>
      <p:grpSp>
        <p:nvGrpSpPr>
          <p:cNvPr id="20639" name="Group 49"/>
          <p:cNvGrpSpPr>
            <a:grpSpLocks/>
          </p:cNvGrpSpPr>
          <p:nvPr/>
        </p:nvGrpSpPr>
        <p:grpSpPr bwMode="auto">
          <a:xfrm>
            <a:off x="4953000" y="1905000"/>
            <a:ext cx="319088" cy="369888"/>
            <a:chOff x="3657600" y="2102736"/>
            <a:chExt cx="319318" cy="369332"/>
          </a:xfrm>
        </p:grpSpPr>
        <p:sp>
          <p:nvSpPr>
            <p:cNvPr id="264" name="Oval 263"/>
            <p:cNvSpPr/>
            <p:nvPr/>
          </p:nvSpPr>
          <p:spPr>
            <a:xfrm>
              <a:off x="3733855" y="2210524"/>
              <a:ext cx="152510" cy="1521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556" name="TextBox 264"/>
            <p:cNvSpPr txBox="1">
              <a:spLocks noChangeArrowheads="1"/>
            </p:cNvSpPr>
            <p:nvPr/>
          </p:nvSpPr>
          <p:spPr bwMode="auto">
            <a:xfrm>
              <a:off x="3657600" y="2102736"/>
              <a:ext cx="319318" cy="369332"/>
            </a:xfrm>
            <a:prstGeom prst="rect">
              <a:avLst/>
            </a:prstGeom>
            <a:noFill/>
            <a:ln w="9525">
              <a:noFill/>
              <a:miter lim="800000"/>
              <a:headEnd/>
              <a:tailEnd/>
            </a:ln>
          </p:spPr>
          <p:txBody>
            <a:bodyPr wrap="none">
              <a:spAutoFit/>
            </a:bodyPr>
            <a:lstStyle/>
            <a:p>
              <a:r>
                <a:rPr lang="en-US">
                  <a:solidFill>
                    <a:srgbClr val="FF0000"/>
                  </a:solidFill>
                </a:rPr>
                <a:t>+</a:t>
              </a:r>
            </a:p>
          </p:txBody>
        </p:sp>
      </p:grpSp>
      <p:grpSp>
        <p:nvGrpSpPr>
          <p:cNvPr id="32" name="Group 49"/>
          <p:cNvGrpSpPr>
            <a:grpSpLocks/>
          </p:cNvGrpSpPr>
          <p:nvPr/>
        </p:nvGrpSpPr>
        <p:grpSpPr bwMode="auto">
          <a:xfrm>
            <a:off x="5029200" y="1219200"/>
            <a:ext cx="319088" cy="369888"/>
            <a:chOff x="3657600" y="2102736"/>
            <a:chExt cx="319318" cy="369332"/>
          </a:xfrm>
        </p:grpSpPr>
        <p:sp>
          <p:nvSpPr>
            <p:cNvPr id="267" name="Oval 266"/>
            <p:cNvSpPr/>
            <p:nvPr/>
          </p:nvSpPr>
          <p:spPr>
            <a:xfrm>
              <a:off x="3733855" y="2210524"/>
              <a:ext cx="152510" cy="1521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554" name="TextBox 267"/>
            <p:cNvSpPr txBox="1">
              <a:spLocks noChangeArrowheads="1"/>
            </p:cNvSpPr>
            <p:nvPr/>
          </p:nvSpPr>
          <p:spPr bwMode="auto">
            <a:xfrm>
              <a:off x="3657600" y="2102736"/>
              <a:ext cx="319318" cy="369332"/>
            </a:xfrm>
            <a:prstGeom prst="rect">
              <a:avLst/>
            </a:prstGeom>
            <a:noFill/>
            <a:ln w="9525">
              <a:noFill/>
              <a:miter lim="800000"/>
              <a:headEnd/>
              <a:tailEnd/>
            </a:ln>
          </p:spPr>
          <p:txBody>
            <a:bodyPr wrap="none">
              <a:spAutoFit/>
            </a:bodyPr>
            <a:lstStyle/>
            <a:p>
              <a:r>
                <a:rPr lang="en-US">
                  <a:solidFill>
                    <a:srgbClr val="FF0000"/>
                  </a:solidFill>
                </a:rPr>
                <a:t>+</a:t>
              </a:r>
            </a:p>
          </p:txBody>
        </p:sp>
      </p:grpSp>
      <p:grpSp>
        <p:nvGrpSpPr>
          <p:cNvPr id="33" name="Group 76"/>
          <p:cNvGrpSpPr>
            <a:grpSpLocks/>
          </p:cNvGrpSpPr>
          <p:nvPr/>
        </p:nvGrpSpPr>
        <p:grpSpPr bwMode="auto">
          <a:xfrm>
            <a:off x="4038600" y="1219200"/>
            <a:ext cx="319088" cy="369888"/>
            <a:chOff x="3657600" y="2102736"/>
            <a:chExt cx="319318" cy="369332"/>
          </a:xfrm>
        </p:grpSpPr>
        <p:sp>
          <p:nvSpPr>
            <p:cNvPr id="270" name="Oval 269"/>
            <p:cNvSpPr/>
            <p:nvPr/>
          </p:nvSpPr>
          <p:spPr>
            <a:xfrm>
              <a:off x="3733855" y="2210524"/>
              <a:ext cx="152510" cy="1521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552" name="TextBox 270"/>
            <p:cNvSpPr txBox="1">
              <a:spLocks noChangeArrowheads="1"/>
            </p:cNvSpPr>
            <p:nvPr/>
          </p:nvSpPr>
          <p:spPr bwMode="auto">
            <a:xfrm>
              <a:off x="3657600" y="2102736"/>
              <a:ext cx="319318" cy="369332"/>
            </a:xfrm>
            <a:prstGeom prst="rect">
              <a:avLst/>
            </a:prstGeom>
            <a:noFill/>
            <a:ln w="9525">
              <a:noFill/>
              <a:miter lim="800000"/>
              <a:headEnd/>
              <a:tailEnd/>
            </a:ln>
          </p:spPr>
          <p:txBody>
            <a:bodyPr wrap="none">
              <a:spAutoFit/>
            </a:bodyPr>
            <a:lstStyle/>
            <a:p>
              <a:r>
                <a:rPr lang="en-US">
                  <a:solidFill>
                    <a:srgbClr val="FF0000"/>
                  </a:solidFill>
                </a:rPr>
                <a:t>+</a:t>
              </a:r>
            </a:p>
          </p:txBody>
        </p:sp>
      </p:grpSp>
      <p:sp>
        <p:nvSpPr>
          <p:cNvPr id="20550" name="TextBox 170"/>
          <p:cNvSpPr txBox="1">
            <a:spLocks noChangeArrowheads="1"/>
          </p:cNvSpPr>
          <p:nvPr/>
        </p:nvSpPr>
        <p:spPr bwMode="auto">
          <a:xfrm>
            <a:off x="5638800" y="2438400"/>
            <a:ext cx="2971800" cy="3540125"/>
          </a:xfrm>
          <a:prstGeom prst="rect">
            <a:avLst/>
          </a:prstGeom>
          <a:noFill/>
          <a:ln w="9525">
            <a:noFill/>
            <a:miter lim="800000"/>
            <a:headEnd/>
            <a:tailEnd/>
          </a:ln>
        </p:spPr>
        <p:txBody>
          <a:bodyPr>
            <a:spAutoFit/>
          </a:bodyPr>
          <a:lstStyle/>
          <a:p>
            <a:r>
              <a:rPr lang="en-US" sz="1600" b="1" dirty="0">
                <a:solidFill>
                  <a:srgbClr val="008000"/>
                </a:solidFill>
              </a:rPr>
              <a:t>In contrast to the (un-doped) diamond detector where the bulk is neutral and the electric field is therefore constant, the sensitive volume of a doped silicon detector is charged (space charge region) and the field is therefore changing along the detector.</a:t>
            </a:r>
          </a:p>
          <a:p>
            <a:endParaRPr lang="en-US" sz="1600" b="1" dirty="0">
              <a:solidFill>
                <a:srgbClr val="008000"/>
              </a:solidFill>
            </a:endParaRPr>
          </a:p>
          <a:p>
            <a:r>
              <a:rPr lang="en-US" sz="1600" b="1" dirty="0">
                <a:solidFill>
                  <a:srgbClr val="002060"/>
                </a:solidFill>
                <a:sym typeface="Wingdings" pitchFamily="2" charset="2"/>
              </a:rPr>
              <a:t> Velocity of electrons and holes is not constant along the detector.</a:t>
            </a:r>
            <a:endParaRPr lang="en-US" sz="1600" b="1" dirty="0">
              <a:solidFill>
                <a:srgbClr val="002060"/>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Line 4"/>
          <p:cNvSpPr>
            <a:spLocks noChangeShapeType="1"/>
          </p:cNvSpPr>
          <p:nvPr/>
        </p:nvSpPr>
        <p:spPr bwMode="auto">
          <a:xfrm>
            <a:off x="6826250" y="2503488"/>
            <a:ext cx="0" cy="1403350"/>
          </a:xfrm>
          <a:prstGeom prst="line">
            <a:avLst/>
          </a:prstGeom>
          <a:noFill/>
          <a:ln w="12700">
            <a:solidFill>
              <a:schemeClr val="hlink"/>
            </a:solidFill>
            <a:round/>
            <a:headEnd type="triangle" w="med" len="med"/>
            <a:tailEnd type="triangle" w="med" len="med"/>
          </a:ln>
        </p:spPr>
        <p:txBody>
          <a:bodyPr wrap="none" anchor="ctr"/>
          <a:lstStyle/>
          <a:p>
            <a:endParaRPr lang="en-US"/>
          </a:p>
        </p:txBody>
      </p:sp>
      <p:sp>
        <p:nvSpPr>
          <p:cNvPr id="1028" name="Rectangle 5"/>
          <p:cNvSpPr>
            <a:spLocks noChangeArrowheads="1"/>
          </p:cNvSpPr>
          <p:nvPr/>
        </p:nvSpPr>
        <p:spPr bwMode="auto">
          <a:xfrm>
            <a:off x="6821488" y="2944813"/>
            <a:ext cx="765175" cy="336550"/>
          </a:xfrm>
          <a:prstGeom prst="rect">
            <a:avLst/>
          </a:prstGeom>
          <a:noFill/>
          <a:ln w="12700">
            <a:noFill/>
            <a:miter lim="800000"/>
            <a:headEnd/>
            <a:tailEnd/>
          </a:ln>
        </p:spPr>
        <p:txBody>
          <a:bodyPr wrap="none" anchor="ctr">
            <a:spAutoFit/>
          </a:bodyPr>
          <a:lstStyle/>
          <a:p>
            <a:pPr algn="ctr" eaLnBrk="0" hangingPunct="0"/>
            <a:r>
              <a:rPr lang="en-US" sz="1600">
                <a:solidFill>
                  <a:schemeClr val="hlink"/>
                </a:solidFill>
                <a:latin typeface="Times New Roman" pitchFamily="18" charset="0"/>
              </a:rPr>
              <a:t>300</a:t>
            </a:r>
            <a:r>
              <a:rPr lang="en-US" sz="1600">
                <a:solidFill>
                  <a:schemeClr val="hlink"/>
                </a:solidFill>
                <a:latin typeface="Symbol" pitchFamily="18" charset="2"/>
              </a:rPr>
              <a:t>m</a:t>
            </a:r>
            <a:r>
              <a:rPr lang="en-US" sz="1600">
                <a:solidFill>
                  <a:schemeClr val="hlink"/>
                </a:solidFill>
                <a:latin typeface="Times New Roman" pitchFamily="18" charset="0"/>
              </a:rPr>
              <a:t>m</a:t>
            </a:r>
            <a:endParaRPr lang="en-US" sz="2800">
              <a:latin typeface="Times New Roman" pitchFamily="18" charset="0"/>
            </a:endParaRPr>
          </a:p>
        </p:txBody>
      </p:sp>
      <p:sp>
        <p:nvSpPr>
          <p:cNvPr id="1029" name="Line 6"/>
          <p:cNvSpPr>
            <a:spLocks noChangeShapeType="1"/>
          </p:cNvSpPr>
          <p:nvPr/>
        </p:nvSpPr>
        <p:spPr bwMode="auto">
          <a:xfrm flipH="1">
            <a:off x="6597650" y="2122488"/>
            <a:ext cx="533400" cy="228600"/>
          </a:xfrm>
          <a:prstGeom prst="line">
            <a:avLst/>
          </a:prstGeom>
          <a:noFill/>
          <a:ln w="12700">
            <a:solidFill>
              <a:schemeClr val="hlink"/>
            </a:solidFill>
            <a:round/>
            <a:headEnd/>
            <a:tailEnd type="triangle" w="med" len="med"/>
          </a:ln>
        </p:spPr>
        <p:txBody>
          <a:bodyPr wrap="none" anchor="ctr"/>
          <a:lstStyle/>
          <a:p>
            <a:endParaRPr lang="en-US"/>
          </a:p>
        </p:txBody>
      </p:sp>
      <p:sp>
        <p:nvSpPr>
          <p:cNvPr id="1030" name="Rectangle 7"/>
          <p:cNvSpPr>
            <a:spLocks noChangeArrowheads="1"/>
          </p:cNvSpPr>
          <p:nvPr/>
        </p:nvSpPr>
        <p:spPr bwMode="auto">
          <a:xfrm>
            <a:off x="6858000" y="1905000"/>
            <a:ext cx="1198563" cy="581025"/>
          </a:xfrm>
          <a:prstGeom prst="rect">
            <a:avLst/>
          </a:prstGeom>
          <a:noFill/>
          <a:ln w="12700">
            <a:noFill/>
            <a:miter lim="800000"/>
            <a:headEnd/>
            <a:tailEnd/>
          </a:ln>
        </p:spPr>
        <p:txBody>
          <a:bodyPr wrap="none" anchor="ctr">
            <a:spAutoFit/>
          </a:bodyPr>
          <a:lstStyle/>
          <a:p>
            <a:pPr algn="ctr" eaLnBrk="0" hangingPunct="0"/>
            <a:r>
              <a:rPr lang="en-US" sz="1600">
                <a:solidFill>
                  <a:schemeClr val="hlink"/>
                </a:solidFill>
              </a:rPr>
              <a:t>SiO</a:t>
            </a:r>
            <a:r>
              <a:rPr lang="en-US" sz="1600" baseline="-25000">
                <a:solidFill>
                  <a:schemeClr val="hlink"/>
                </a:solidFill>
              </a:rPr>
              <a:t>2</a:t>
            </a:r>
            <a:r>
              <a:rPr lang="en-US" sz="1600">
                <a:solidFill>
                  <a:schemeClr val="hlink"/>
                </a:solidFill>
              </a:rPr>
              <a:t> </a:t>
            </a:r>
          </a:p>
          <a:p>
            <a:pPr algn="ctr" eaLnBrk="0" hangingPunct="0"/>
            <a:r>
              <a:rPr lang="en-US" sz="1600">
                <a:solidFill>
                  <a:schemeClr val="hlink"/>
                </a:solidFill>
              </a:rPr>
              <a:t>passivation</a:t>
            </a:r>
            <a:endParaRPr lang="en-US" sz="1600"/>
          </a:p>
        </p:txBody>
      </p:sp>
      <p:sp>
        <p:nvSpPr>
          <p:cNvPr id="1031" name="Rectangle 8"/>
          <p:cNvSpPr>
            <a:spLocks noChangeArrowheads="1"/>
          </p:cNvSpPr>
          <p:nvPr/>
        </p:nvSpPr>
        <p:spPr bwMode="auto">
          <a:xfrm>
            <a:off x="3019425" y="1666875"/>
            <a:ext cx="2114550" cy="336550"/>
          </a:xfrm>
          <a:prstGeom prst="rect">
            <a:avLst/>
          </a:prstGeom>
          <a:noFill/>
          <a:ln w="12700">
            <a:noFill/>
            <a:miter lim="800000"/>
            <a:headEnd/>
            <a:tailEnd/>
          </a:ln>
        </p:spPr>
        <p:txBody>
          <a:bodyPr wrap="none" anchor="ctr">
            <a:spAutoFit/>
          </a:bodyPr>
          <a:lstStyle/>
          <a:p>
            <a:pPr algn="ctr" eaLnBrk="0" hangingPunct="0"/>
            <a:r>
              <a:rPr lang="en-US" sz="1600">
                <a:solidFill>
                  <a:schemeClr val="hlink"/>
                </a:solidFill>
              </a:rPr>
              <a:t>readout capacitances</a:t>
            </a:r>
            <a:endParaRPr lang="en-US" sz="1600">
              <a:latin typeface="Times New Roman" pitchFamily="18" charset="0"/>
            </a:endParaRPr>
          </a:p>
        </p:txBody>
      </p:sp>
      <p:sp>
        <p:nvSpPr>
          <p:cNvPr id="1032" name="Line 9"/>
          <p:cNvSpPr>
            <a:spLocks noChangeShapeType="1"/>
          </p:cNvSpPr>
          <p:nvPr/>
        </p:nvSpPr>
        <p:spPr bwMode="auto">
          <a:xfrm>
            <a:off x="4006850" y="1987550"/>
            <a:ext cx="228600" cy="381000"/>
          </a:xfrm>
          <a:prstGeom prst="line">
            <a:avLst/>
          </a:prstGeom>
          <a:noFill/>
          <a:ln w="12700">
            <a:solidFill>
              <a:schemeClr val="hlink"/>
            </a:solidFill>
            <a:round/>
            <a:headEnd/>
            <a:tailEnd type="triangle" w="med" len="med"/>
          </a:ln>
        </p:spPr>
        <p:txBody>
          <a:bodyPr wrap="none" anchor="ctr"/>
          <a:lstStyle/>
          <a:p>
            <a:endParaRPr lang="en-US"/>
          </a:p>
        </p:txBody>
      </p:sp>
      <p:sp>
        <p:nvSpPr>
          <p:cNvPr id="1033" name="Line 10"/>
          <p:cNvSpPr>
            <a:spLocks noChangeShapeType="1"/>
          </p:cNvSpPr>
          <p:nvPr/>
        </p:nvSpPr>
        <p:spPr bwMode="auto">
          <a:xfrm flipV="1">
            <a:off x="6600825" y="1530350"/>
            <a:ext cx="0" cy="914400"/>
          </a:xfrm>
          <a:prstGeom prst="line">
            <a:avLst/>
          </a:prstGeom>
          <a:noFill/>
          <a:ln w="12700">
            <a:solidFill>
              <a:schemeClr val="tx1"/>
            </a:solidFill>
            <a:round/>
            <a:headEnd/>
            <a:tailEnd/>
          </a:ln>
        </p:spPr>
        <p:txBody>
          <a:bodyPr wrap="none" anchor="ctr"/>
          <a:lstStyle/>
          <a:p>
            <a:endParaRPr lang="en-US"/>
          </a:p>
        </p:txBody>
      </p:sp>
      <p:sp>
        <p:nvSpPr>
          <p:cNvPr id="1034" name="Line 11"/>
          <p:cNvSpPr>
            <a:spLocks noChangeShapeType="1"/>
          </p:cNvSpPr>
          <p:nvPr/>
        </p:nvSpPr>
        <p:spPr bwMode="auto">
          <a:xfrm flipV="1">
            <a:off x="5454650" y="1606550"/>
            <a:ext cx="0" cy="1219200"/>
          </a:xfrm>
          <a:prstGeom prst="line">
            <a:avLst/>
          </a:prstGeom>
          <a:noFill/>
          <a:ln w="12700">
            <a:solidFill>
              <a:schemeClr val="tx1"/>
            </a:solidFill>
            <a:round/>
            <a:headEnd/>
            <a:tailEnd/>
          </a:ln>
        </p:spPr>
        <p:txBody>
          <a:bodyPr wrap="none" anchor="ctr"/>
          <a:lstStyle/>
          <a:p>
            <a:endParaRPr lang="en-US"/>
          </a:p>
        </p:txBody>
      </p:sp>
      <p:sp>
        <p:nvSpPr>
          <p:cNvPr id="1035" name="Line 12"/>
          <p:cNvSpPr>
            <a:spLocks noChangeShapeType="1"/>
          </p:cNvSpPr>
          <p:nvPr/>
        </p:nvSpPr>
        <p:spPr bwMode="auto">
          <a:xfrm>
            <a:off x="5454650" y="1606550"/>
            <a:ext cx="1146175" cy="0"/>
          </a:xfrm>
          <a:prstGeom prst="line">
            <a:avLst/>
          </a:prstGeom>
          <a:noFill/>
          <a:ln w="12700">
            <a:solidFill>
              <a:schemeClr val="tx1"/>
            </a:solidFill>
            <a:round/>
            <a:headEnd type="arrow" w="med" len="med"/>
            <a:tailEnd type="arrow" w="med" len="med"/>
          </a:ln>
        </p:spPr>
        <p:txBody>
          <a:bodyPr wrap="none" anchor="ctr"/>
          <a:lstStyle/>
          <a:p>
            <a:endParaRPr lang="en-US"/>
          </a:p>
        </p:txBody>
      </p:sp>
      <p:sp>
        <p:nvSpPr>
          <p:cNvPr id="1036" name="Rectangle 13"/>
          <p:cNvSpPr>
            <a:spLocks noChangeArrowheads="1"/>
          </p:cNvSpPr>
          <p:nvPr/>
        </p:nvSpPr>
        <p:spPr bwMode="auto">
          <a:xfrm>
            <a:off x="5302250" y="1284288"/>
            <a:ext cx="1533525" cy="336550"/>
          </a:xfrm>
          <a:prstGeom prst="rect">
            <a:avLst/>
          </a:prstGeom>
          <a:noFill/>
          <a:ln w="12700">
            <a:noFill/>
            <a:miter lim="800000"/>
            <a:headEnd/>
            <a:tailEnd/>
          </a:ln>
        </p:spPr>
        <p:txBody>
          <a:bodyPr anchor="ctr">
            <a:spAutoFit/>
          </a:bodyPr>
          <a:lstStyle/>
          <a:p>
            <a:pPr algn="ctr" eaLnBrk="0" hangingPunct="0"/>
            <a:r>
              <a:rPr lang="en-US" sz="1600">
                <a:solidFill>
                  <a:schemeClr val="hlink"/>
                </a:solidFill>
                <a:latin typeface="Times New Roman" pitchFamily="18" charset="0"/>
              </a:rPr>
              <a:t>ca. 50-150 </a:t>
            </a:r>
            <a:r>
              <a:rPr lang="en-US" sz="1600">
                <a:solidFill>
                  <a:schemeClr val="hlink"/>
                </a:solidFill>
                <a:latin typeface="Symbol" pitchFamily="18" charset="2"/>
              </a:rPr>
              <a:t>m</a:t>
            </a:r>
            <a:r>
              <a:rPr lang="en-US" sz="1600">
                <a:solidFill>
                  <a:schemeClr val="hlink"/>
                </a:solidFill>
                <a:latin typeface="Times New Roman" pitchFamily="18" charset="0"/>
              </a:rPr>
              <a:t>m</a:t>
            </a:r>
          </a:p>
        </p:txBody>
      </p:sp>
      <p:graphicFrame>
        <p:nvGraphicFramePr>
          <p:cNvPr id="1026" name="Object 14"/>
          <p:cNvGraphicFramePr>
            <a:graphicFrameLocks noChangeAspect="1"/>
          </p:cNvGraphicFramePr>
          <p:nvPr/>
        </p:nvGraphicFramePr>
        <p:xfrm>
          <a:off x="5645150" y="3605213"/>
          <a:ext cx="139700" cy="265112"/>
        </p:xfrm>
        <a:graphic>
          <a:graphicData uri="http://schemas.openxmlformats.org/presentationml/2006/ole">
            <p:oleObj spid="_x0000_s98306" name="Equation" r:id="rId3" imgW="139680" imgH="266400" progId="Equation.3">
              <p:embed/>
            </p:oleObj>
          </a:graphicData>
        </a:graphic>
      </p:graphicFrame>
      <p:sp>
        <p:nvSpPr>
          <p:cNvPr id="1037" name="Freeform 17"/>
          <p:cNvSpPr>
            <a:spLocks/>
          </p:cNvSpPr>
          <p:nvPr/>
        </p:nvSpPr>
        <p:spPr bwMode="auto">
          <a:xfrm>
            <a:off x="4778375" y="2057400"/>
            <a:ext cx="180975" cy="665163"/>
          </a:xfrm>
          <a:custGeom>
            <a:avLst/>
            <a:gdLst>
              <a:gd name="T0" fmla="*/ 0 w 114"/>
              <a:gd name="T1" fmla="*/ 2147483647 h 419"/>
              <a:gd name="T2" fmla="*/ 2147483647 w 114"/>
              <a:gd name="T3" fmla="*/ 0 h 419"/>
              <a:gd name="T4" fmla="*/ 0 60000 65536"/>
              <a:gd name="T5" fmla="*/ 0 60000 65536"/>
              <a:gd name="T6" fmla="*/ 0 w 114"/>
              <a:gd name="T7" fmla="*/ 0 h 419"/>
              <a:gd name="T8" fmla="*/ 114 w 114"/>
              <a:gd name="T9" fmla="*/ 419 h 419"/>
            </a:gdLst>
            <a:ahLst/>
            <a:cxnLst>
              <a:cxn ang="T4">
                <a:pos x="T0" y="T1"/>
              </a:cxn>
              <a:cxn ang="T5">
                <a:pos x="T2" y="T3"/>
              </a:cxn>
            </a:cxnLst>
            <a:rect l="T6" t="T7" r="T8" b="T9"/>
            <a:pathLst>
              <a:path w="114" h="419">
                <a:moveTo>
                  <a:pt x="0" y="419"/>
                </a:moveTo>
                <a:lnTo>
                  <a:pt x="114" y="0"/>
                </a:lnTo>
              </a:path>
            </a:pathLst>
          </a:custGeom>
          <a:noFill/>
          <a:ln w="28575">
            <a:solidFill>
              <a:schemeClr val="tx1"/>
            </a:solidFill>
            <a:round/>
            <a:headEnd/>
            <a:tailEnd type="triangle" w="med" len="med"/>
          </a:ln>
        </p:spPr>
        <p:txBody>
          <a:bodyPr lIns="92075" tIns="46038" rIns="92075" bIns="46038" anchor="ctr">
            <a:spAutoFit/>
          </a:bodyPr>
          <a:lstStyle/>
          <a:p>
            <a:endParaRPr lang="en-US"/>
          </a:p>
        </p:txBody>
      </p:sp>
      <p:pic>
        <p:nvPicPr>
          <p:cNvPr id="1038" name="Picture 18"/>
          <p:cNvPicPr>
            <a:picLocks noChangeAspect="1" noChangeArrowheads="1"/>
          </p:cNvPicPr>
          <p:nvPr/>
        </p:nvPicPr>
        <p:blipFill>
          <a:blip r:embed="rId4" cstate="print"/>
          <a:srcRect/>
          <a:stretch>
            <a:fillRect/>
          </a:stretch>
        </p:blipFill>
        <p:spPr bwMode="auto">
          <a:xfrm>
            <a:off x="2971800" y="1676400"/>
            <a:ext cx="3657600" cy="2695575"/>
          </a:xfrm>
          <a:prstGeom prst="rect">
            <a:avLst/>
          </a:prstGeom>
          <a:noFill/>
          <a:ln w="9525">
            <a:noFill/>
            <a:miter lim="800000"/>
            <a:headEnd/>
            <a:tailEnd/>
          </a:ln>
        </p:spPr>
      </p:pic>
      <p:sp>
        <p:nvSpPr>
          <p:cNvPr id="1039" name="Text Box 20"/>
          <p:cNvSpPr txBox="1">
            <a:spLocks noChangeArrowheads="1"/>
          </p:cNvSpPr>
          <p:nvPr/>
        </p:nvSpPr>
        <p:spPr bwMode="auto">
          <a:xfrm>
            <a:off x="2667000" y="304800"/>
            <a:ext cx="2667000" cy="461963"/>
          </a:xfrm>
          <a:prstGeom prst="rect">
            <a:avLst/>
          </a:prstGeom>
          <a:noFill/>
          <a:ln w="9525">
            <a:noFill/>
            <a:miter lim="800000"/>
            <a:headEnd/>
            <a:tailEnd/>
          </a:ln>
        </p:spPr>
        <p:txBody>
          <a:bodyPr>
            <a:spAutoFit/>
          </a:bodyPr>
          <a:lstStyle/>
          <a:p>
            <a:r>
              <a:rPr lang="en-US" sz="2400" b="1">
                <a:solidFill>
                  <a:srgbClr val="FF0000"/>
                </a:solidFill>
              </a:rPr>
              <a:t>Silicon Detector</a:t>
            </a:r>
          </a:p>
        </p:txBody>
      </p:sp>
      <p:sp>
        <p:nvSpPr>
          <p:cNvPr id="1040" name="Rectangle 15"/>
          <p:cNvSpPr>
            <a:spLocks noChangeArrowheads="1"/>
          </p:cNvSpPr>
          <p:nvPr/>
        </p:nvSpPr>
        <p:spPr bwMode="auto">
          <a:xfrm>
            <a:off x="3200400" y="6581775"/>
            <a:ext cx="2514600" cy="276225"/>
          </a:xfrm>
          <a:prstGeom prst="rect">
            <a:avLst/>
          </a:prstGeom>
          <a:noFill/>
          <a:ln w="9525">
            <a:noFill/>
            <a:miter lim="800000"/>
            <a:headEnd/>
            <a:tailEnd/>
          </a:ln>
        </p:spPr>
        <p:txBody>
          <a:bodyPr>
            <a:spAutoFit/>
          </a:bodyPr>
          <a:lstStyle/>
          <a:p>
            <a:r>
              <a:rPr lang="en-US" sz="1200" b="1">
                <a:solidFill>
                  <a:srgbClr val="FF0000"/>
                </a:solidFill>
              </a:rPr>
              <a:t>Solid State Detectors</a:t>
            </a:r>
            <a:endParaRPr lang="en-US" sz="1200">
              <a:solidFill>
                <a:srgbClr val="FF0000"/>
              </a:solidFill>
            </a:endParaRPr>
          </a:p>
        </p:txBody>
      </p:sp>
      <p:sp>
        <p:nvSpPr>
          <p:cNvPr id="1041" name="Footer Placeholder 17"/>
          <p:cNvSpPr>
            <a:spLocks noGrp="1"/>
          </p:cNvSpPr>
          <p:nvPr>
            <p:ph type="ftr" sz="quarter" idx="11"/>
          </p:nvPr>
        </p:nvSpPr>
        <p:spPr>
          <a:noFill/>
        </p:spPr>
        <p:txBody>
          <a:bodyPr/>
          <a:lstStyle/>
          <a:p>
            <a:r>
              <a:rPr lang="en-US" smtClean="0"/>
              <a:t>W. Riegler/CERN</a:t>
            </a:r>
          </a:p>
        </p:txBody>
      </p:sp>
      <p:sp>
        <p:nvSpPr>
          <p:cNvPr id="1042" name="Slide Number Placeholder 16"/>
          <p:cNvSpPr>
            <a:spLocks noGrp="1"/>
          </p:cNvSpPr>
          <p:nvPr>
            <p:ph type="sldNum" sz="quarter" idx="12"/>
          </p:nvPr>
        </p:nvSpPr>
        <p:spPr>
          <a:noFill/>
        </p:spPr>
        <p:txBody>
          <a:bodyPr/>
          <a:lstStyle/>
          <a:p>
            <a:fld id="{3DBCB65F-51F1-4434-94DC-241E744CAB84}" type="slidenum">
              <a:rPr lang="en-US" smtClean="0"/>
              <a:pPr/>
              <a:t>46</a:t>
            </a:fld>
            <a:endParaRPr lang="en-US" smtClean="0"/>
          </a:p>
        </p:txBody>
      </p:sp>
      <p:sp>
        <p:nvSpPr>
          <p:cNvPr id="19" name="TextBox 18"/>
          <p:cNvSpPr txBox="1"/>
          <p:nvPr/>
        </p:nvSpPr>
        <p:spPr>
          <a:xfrm>
            <a:off x="304800" y="1905000"/>
            <a:ext cx="2590800" cy="369888"/>
          </a:xfrm>
          <a:prstGeom prst="rect">
            <a:avLst/>
          </a:prstGeom>
          <a:solidFill>
            <a:schemeClr val="accent6"/>
          </a:solidFill>
        </p:spPr>
        <p:txBody>
          <a:bodyPr>
            <a:spAutoFit/>
          </a:bodyPr>
          <a:lstStyle/>
          <a:p>
            <a:pPr>
              <a:defRPr/>
            </a:pPr>
            <a:r>
              <a:rPr lang="en-US" b="1" dirty="0">
                <a:solidFill>
                  <a:srgbClr val="FFFF00"/>
                </a:solidFill>
                <a:latin typeface="Arial" charset="0"/>
              </a:rPr>
              <a:t>Fully depleted zone</a:t>
            </a:r>
          </a:p>
        </p:txBody>
      </p:sp>
      <p:cxnSp>
        <p:nvCxnSpPr>
          <p:cNvPr id="21" name="Straight Arrow Connector 20"/>
          <p:cNvCxnSpPr/>
          <p:nvPr/>
        </p:nvCxnSpPr>
        <p:spPr>
          <a:xfrm>
            <a:off x="2057400" y="2438400"/>
            <a:ext cx="1600200" cy="6858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045" name="Rectangle 23"/>
          <p:cNvSpPr>
            <a:spLocks noChangeArrowheads="1"/>
          </p:cNvSpPr>
          <p:nvPr/>
        </p:nvSpPr>
        <p:spPr bwMode="auto">
          <a:xfrm>
            <a:off x="1447800" y="4800600"/>
            <a:ext cx="6781800" cy="984250"/>
          </a:xfrm>
          <a:prstGeom prst="rect">
            <a:avLst/>
          </a:prstGeom>
          <a:noFill/>
          <a:ln w="9525">
            <a:noFill/>
            <a:miter lim="800000"/>
            <a:headEnd/>
            <a:tailEnd/>
          </a:ln>
        </p:spPr>
        <p:txBody>
          <a:bodyPr>
            <a:spAutoFit/>
          </a:bodyPr>
          <a:lstStyle/>
          <a:p>
            <a:pPr marL="609600" indent="-609600">
              <a:lnSpc>
                <a:spcPct val="90000"/>
              </a:lnSpc>
              <a:spcBef>
                <a:spcPct val="20000"/>
              </a:spcBef>
            </a:pPr>
            <a:r>
              <a:rPr lang="de-DE" b="1">
                <a:solidFill>
                  <a:srgbClr val="009900"/>
                </a:solidFill>
                <a:cs typeface="Times New Roman" pitchFamily="18" charset="0"/>
              </a:rPr>
              <a:t>N (e-h) = 11 000/100μm</a:t>
            </a:r>
          </a:p>
          <a:p>
            <a:pPr marL="609600" indent="-609600">
              <a:lnSpc>
                <a:spcPct val="90000"/>
              </a:lnSpc>
              <a:spcBef>
                <a:spcPct val="20000"/>
              </a:spcBef>
            </a:pPr>
            <a:r>
              <a:rPr lang="de-DE" b="1">
                <a:solidFill>
                  <a:schemeClr val="accent2"/>
                </a:solidFill>
                <a:cs typeface="Times New Roman" pitchFamily="18" charset="0"/>
              </a:rPr>
              <a:t>Position Resolution down to ~ 5μm !</a:t>
            </a:r>
          </a:p>
          <a:p>
            <a:pPr marL="609600" indent="-609600">
              <a:lnSpc>
                <a:spcPct val="90000"/>
              </a:lnSpc>
              <a:spcBef>
                <a:spcPct val="20000"/>
              </a:spcBef>
            </a:pPr>
            <a:r>
              <a:rPr lang="de-DE" sz="2000">
                <a:cs typeface="Times New Roman" pitchFamily="18" charset="0"/>
              </a:rPr>
              <a:t>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Footer Placeholder 1"/>
          <p:cNvSpPr>
            <a:spLocks noGrp="1"/>
          </p:cNvSpPr>
          <p:nvPr>
            <p:ph type="ftr" sz="quarter" idx="11"/>
          </p:nvPr>
        </p:nvSpPr>
        <p:spPr/>
        <p:txBody>
          <a:bodyPr/>
          <a:lstStyle/>
          <a:p>
            <a:pPr>
              <a:defRPr/>
            </a:pPr>
            <a:r>
              <a:rPr lang="en-US" smtClean="0"/>
              <a:t>W. Riegler/CERN</a:t>
            </a:r>
          </a:p>
        </p:txBody>
      </p:sp>
      <p:sp>
        <p:nvSpPr>
          <p:cNvPr id="23555" name="Slide Number Placeholder 2"/>
          <p:cNvSpPr>
            <a:spLocks noGrp="1"/>
          </p:cNvSpPr>
          <p:nvPr>
            <p:ph type="sldNum" sz="quarter" idx="12"/>
          </p:nvPr>
        </p:nvSpPr>
        <p:spPr/>
        <p:txBody>
          <a:bodyPr/>
          <a:lstStyle/>
          <a:p>
            <a:pPr>
              <a:defRPr/>
            </a:pPr>
            <a:fld id="{87FB17BB-099D-4038-A715-7C35B29F4F74}" type="slidenum">
              <a:rPr lang="en-US" smtClean="0"/>
              <a:pPr>
                <a:defRPr/>
              </a:pPr>
              <a:t>47</a:t>
            </a:fld>
            <a:endParaRPr lang="en-US" smtClean="0"/>
          </a:p>
        </p:txBody>
      </p:sp>
      <p:grpSp>
        <p:nvGrpSpPr>
          <p:cNvPr id="2" name="Group 52"/>
          <p:cNvGrpSpPr>
            <a:grpSpLocks/>
          </p:cNvGrpSpPr>
          <p:nvPr/>
        </p:nvGrpSpPr>
        <p:grpSpPr bwMode="auto">
          <a:xfrm>
            <a:off x="76200" y="457200"/>
            <a:ext cx="5842000" cy="2057400"/>
            <a:chOff x="677694" y="533400"/>
            <a:chExt cx="7096704" cy="2657477"/>
          </a:xfrm>
        </p:grpSpPr>
        <p:sp>
          <p:nvSpPr>
            <p:cNvPr id="4" name="Rectangle 3"/>
            <p:cNvSpPr/>
            <p:nvPr/>
          </p:nvSpPr>
          <p:spPr>
            <a:xfrm>
              <a:off x="1447147" y="1142406"/>
              <a:ext cx="5029403" cy="1525589"/>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 name="Rectangle 4"/>
            <p:cNvSpPr/>
            <p:nvPr/>
          </p:nvSpPr>
          <p:spPr>
            <a:xfrm>
              <a:off x="1447147" y="990667"/>
              <a:ext cx="5029403" cy="15173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1447147" y="2667994"/>
              <a:ext cx="5029403" cy="15173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8625" name="TextBox 6"/>
            <p:cNvSpPr txBox="1">
              <a:spLocks noChangeArrowheads="1"/>
            </p:cNvSpPr>
            <p:nvPr/>
          </p:nvSpPr>
          <p:spPr bwMode="auto">
            <a:xfrm>
              <a:off x="6639042" y="987385"/>
              <a:ext cx="559330" cy="1908217"/>
            </a:xfrm>
            <a:prstGeom prst="rect">
              <a:avLst/>
            </a:prstGeom>
            <a:noFill/>
            <a:ln w="9525">
              <a:noFill/>
              <a:miter lim="800000"/>
              <a:headEnd/>
              <a:tailEnd/>
            </a:ln>
          </p:spPr>
          <p:txBody>
            <a:bodyPr wrap="none">
              <a:spAutoFit/>
            </a:bodyPr>
            <a:lstStyle/>
            <a:p>
              <a:r>
                <a:rPr lang="en-US" b="1">
                  <a:solidFill>
                    <a:srgbClr val="002060"/>
                  </a:solidFill>
                </a:rPr>
                <a:t>p+</a:t>
              </a:r>
            </a:p>
            <a:p>
              <a:endParaRPr lang="en-US" b="1"/>
            </a:p>
            <a:p>
              <a:r>
                <a:rPr lang="en-US" b="1">
                  <a:solidFill>
                    <a:srgbClr val="FFCC00"/>
                  </a:solidFill>
                </a:rPr>
                <a:t>n-</a:t>
              </a:r>
            </a:p>
            <a:p>
              <a:endParaRPr lang="en-US" b="1"/>
            </a:p>
            <a:p>
              <a:r>
                <a:rPr lang="en-US" b="1">
                  <a:solidFill>
                    <a:srgbClr val="FF0000"/>
                  </a:solidFill>
                </a:rPr>
                <a:t>n+</a:t>
              </a:r>
            </a:p>
          </p:txBody>
        </p:sp>
        <p:sp>
          <p:nvSpPr>
            <p:cNvPr id="68626" name="TextBox 7"/>
            <p:cNvSpPr txBox="1">
              <a:spLocks noChangeArrowheads="1"/>
            </p:cNvSpPr>
            <p:nvPr/>
          </p:nvSpPr>
          <p:spPr bwMode="auto">
            <a:xfrm>
              <a:off x="1828800" y="533400"/>
              <a:ext cx="415498" cy="369332"/>
            </a:xfrm>
            <a:prstGeom prst="rect">
              <a:avLst/>
            </a:prstGeom>
            <a:noFill/>
            <a:ln w="9525">
              <a:noFill/>
              <a:miter lim="800000"/>
              <a:headEnd/>
              <a:tailEnd/>
            </a:ln>
          </p:spPr>
          <p:txBody>
            <a:bodyPr wrap="none">
              <a:spAutoFit/>
            </a:bodyPr>
            <a:lstStyle/>
            <a:p>
              <a:r>
                <a:rPr lang="en-US" b="1"/>
                <a:t>-V</a:t>
              </a:r>
            </a:p>
          </p:txBody>
        </p:sp>
        <p:cxnSp>
          <p:nvCxnSpPr>
            <p:cNvPr id="10" name="Straight Connector 9"/>
            <p:cNvCxnSpPr/>
            <p:nvPr/>
          </p:nvCxnSpPr>
          <p:spPr>
            <a:xfrm rot="5400000">
              <a:off x="1866498" y="2934562"/>
              <a:ext cx="229659" cy="0"/>
            </a:xfrm>
            <a:prstGeom prst="line">
              <a:avLst/>
            </a:prstGeom>
          </p:spPr>
          <p:style>
            <a:lnRef idx="2">
              <a:schemeClr val="dk1"/>
            </a:lnRef>
            <a:fillRef idx="0">
              <a:schemeClr val="dk1"/>
            </a:fillRef>
            <a:effectRef idx="1">
              <a:schemeClr val="dk1"/>
            </a:effectRef>
            <a:fontRef idx="minor">
              <a:schemeClr val="tx1"/>
            </a:fontRef>
          </p:style>
        </p:cxnSp>
        <p:cxnSp>
          <p:nvCxnSpPr>
            <p:cNvPr id="11" name="Straight Connector 10"/>
            <p:cNvCxnSpPr/>
            <p:nvPr/>
          </p:nvCxnSpPr>
          <p:spPr>
            <a:xfrm rot="10800000">
              <a:off x="1800053" y="3047340"/>
              <a:ext cx="381834" cy="2051"/>
            </a:xfrm>
            <a:prstGeom prst="line">
              <a:avLst/>
            </a:prstGeom>
          </p:spPr>
          <p:style>
            <a:lnRef idx="2">
              <a:schemeClr val="dk1"/>
            </a:lnRef>
            <a:fillRef idx="0">
              <a:schemeClr val="dk1"/>
            </a:fillRef>
            <a:effectRef idx="1">
              <a:schemeClr val="dk1"/>
            </a:effectRef>
            <a:fontRef idx="minor">
              <a:schemeClr val="tx1"/>
            </a:fontRef>
          </p:style>
        </p:cxnSp>
        <p:cxnSp>
          <p:nvCxnSpPr>
            <p:cNvPr id="14" name="Straight Connector 13"/>
            <p:cNvCxnSpPr/>
            <p:nvPr/>
          </p:nvCxnSpPr>
          <p:spPr>
            <a:xfrm rot="10800000">
              <a:off x="1904190" y="3115008"/>
              <a:ext cx="181275" cy="2050"/>
            </a:xfrm>
            <a:prstGeom prst="line">
              <a:avLst/>
            </a:prstGeom>
          </p:spPr>
          <p:style>
            <a:lnRef idx="2">
              <a:schemeClr val="dk1"/>
            </a:lnRef>
            <a:fillRef idx="0">
              <a:schemeClr val="dk1"/>
            </a:fillRef>
            <a:effectRef idx="1">
              <a:schemeClr val="dk1"/>
            </a:effectRef>
            <a:fontRef idx="minor">
              <a:schemeClr val="tx1"/>
            </a:fontRef>
          </p:style>
        </p:cxnSp>
        <p:cxnSp>
          <p:nvCxnSpPr>
            <p:cNvPr id="17" name="Straight Connector 16"/>
            <p:cNvCxnSpPr/>
            <p:nvPr/>
          </p:nvCxnSpPr>
          <p:spPr>
            <a:xfrm rot="10800000">
              <a:off x="1962043" y="3190877"/>
              <a:ext cx="77138" cy="0"/>
            </a:xfrm>
            <a:prstGeom prst="line">
              <a:avLst/>
            </a:prstGeom>
          </p:spPr>
          <p:style>
            <a:lnRef idx="2">
              <a:schemeClr val="dk1"/>
            </a:lnRef>
            <a:fillRef idx="0">
              <a:schemeClr val="dk1"/>
            </a:fillRef>
            <a:effectRef idx="1">
              <a:schemeClr val="dk1"/>
            </a:effectRef>
            <a:fontRef idx="minor">
              <a:schemeClr val="tx1"/>
            </a:fontRef>
          </p:style>
        </p:cxnSp>
        <p:cxnSp>
          <p:nvCxnSpPr>
            <p:cNvPr id="21" name="Straight Arrow Connector 20"/>
            <p:cNvCxnSpPr/>
            <p:nvPr/>
          </p:nvCxnSpPr>
          <p:spPr>
            <a:xfrm rot="5400000">
              <a:off x="1142360" y="1904236"/>
              <a:ext cx="1525589" cy="1929"/>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sp>
          <p:nvSpPr>
            <p:cNvPr id="68632" name="TextBox 21"/>
            <p:cNvSpPr txBox="1">
              <a:spLocks noChangeArrowheads="1"/>
            </p:cNvSpPr>
            <p:nvPr/>
          </p:nvSpPr>
          <p:spPr bwMode="auto">
            <a:xfrm>
              <a:off x="1981200" y="1676400"/>
              <a:ext cx="325730" cy="369332"/>
            </a:xfrm>
            <a:prstGeom prst="rect">
              <a:avLst/>
            </a:prstGeom>
            <a:noFill/>
            <a:ln w="9525">
              <a:noFill/>
              <a:miter lim="800000"/>
              <a:headEnd/>
              <a:tailEnd/>
            </a:ln>
          </p:spPr>
          <p:txBody>
            <a:bodyPr wrap="none">
              <a:spAutoFit/>
            </a:bodyPr>
            <a:lstStyle/>
            <a:p>
              <a:r>
                <a:rPr lang="en-US" b="1"/>
                <a:t>d</a:t>
              </a:r>
            </a:p>
          </p:txBody>
        </p:sp>
        <p:sp>
          <p:nvSpPr>
            <p:cNvPr id="23" name="Oval 22"/>
            <p:cNvSpPr/>
            <p:nvPr/>
          </p:nvSpPr>
          <p:spPr>
            <a:xfrm>
              <a:off x="3734291" y="1599672"/>
              <a:ext cx="75209" cy="758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Oval 23"/>
            <p:cNvSpPr/>
            <p:nvPr/>
          </p:nvSpPr>
          <p:spPr>
            <a:xfrm>
              <a:off x="3734291" y="1905200"/>
              <a:ext cx="75209" cy="758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25" name="Straight Arrow Connector 24"/>
            <p:cNvCxnSpPr/>
            <p:nvPr/>
          </p:nvCxnSpPr>
          <p:spPr>
            <a:xfrm rot="5400000">
              <a:off x="3163992" y="1408009"/>
              <a:ext cx="533136" cy="192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7" name="Straight Arrow Connector 26"/>
            <p:cNvCxnSpPr/>
            <p:nvPr/>
          </p:nvCxnSpPr>
          <p:spPr>
            <a:xfrm rot="5400000">
              <a:off x="4060306" y="1560773"/>
              <a:ext cx="838663" cy="192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68637" name="TextBox 28"/>
            <p:cNvSpPr txBox="1">
              <a:spLocks noChangeArrowheads="1"/>
            </p:cNvSpPr>
            <p:nvPr/>
          </p:nvSpPr>
          <p:spPr bwMode="auto">
            <a:xfrm>
              <a:off x="2971800" y="1219200"/>
              <a:ext cx="407484" cy="369332"/>
            </a:xfrm>
            <a:prstGeom prst="rect">
              <a:avLst/>
            </a:prstGeom>
            <a:noFill/>
            <a:ln w="9525">
              <a:noFill/>
              <a:miter lim="800000"/>
              <a:headEnd/>
              <a:tailEnd/>
            </a:ln>
          </p:spPr>
          <p:txBody>
            <a:bodyPr wrap="none">
              <a:spAutoFit/>
            </a:bodyPr>
            <a:lstStyle/>
            <a:p>
              <a:r>
                <a:rPr lang="en-US" b="1"/>
                <a:t>x</a:t>
              </a:r>
              <a:r>
                <a:rPr lang="en-US" b="1" baseline="-25000"/>
                <a:t>h</a:t>
              </a:r>
            </a:p>
          </p:txBody>
        </p:sp>
        <p:sp>
          <p:nvSpPr>
            <p:cNvPr id="68638" name="TextBox 29"/>
            <p:cNvSpPr txBox="1">
              <a:spLocks noChangeArrowheads="1"/>
            </p:cNvSpPr>
            <p:nvPr/>
          </p:nvSpPr>
          <p:spPr bwMode="auto">
            <a:xfrm>
              <a:off x="4478934" y="1295400"/>
              <a:ext cx="397866" cy="369332"/>
            </a:xfrm>
            <a:prstGeom prst="rect">
              <a:avLst/>
            </a:prstGeom>
            <a:noFill/>
            <a:ln w="9525">
              <a:noFill/>
              <a:miter lim="800000"/>
              <a:headEnd/>
              <a:tailEnd/>
            </a:ln>
          </p:spPr>
          <p:txBody>
            <a:bodyPr wrap="none">
              <a:spAutoFit/>
            </a:bodyPr>
            <a:lstStyle/>
            <a:p>
              <a:r>
                <a:rPr lang="en-US" b="1"/>
                <a:t>x</a:t>
              </a:r>
              <a:r>
                <a:rPr lang="en-US" b="1" baseline="-25000"/>
                <a:t>e</a:t>
              </a:r>
            </a:p>
          </p:txBody>
        </p:sp>
        <p:cxnSp>
          <p:nvCxnSpPr>
            <p:cNvPr id="31" name="Straight Arrow Connector 30"/>
            <p:cNvCxnSpPr/>
            <p:nvPr/>
          </p:nvCxnSpPr>
          <p:spPr>
            <a:xfrm rot="5400000" flipH="1" flipV="1">
              <a:off x="3629800" y="1446968"/>
              <a:ext cx="303477" cy="192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4" name="Straight Arrow Connector 33"/>
            <p:cNvCxnSpPr/>
            <p:nvPr/>
          </p:nvCxnSpPr>
          <p:spPr>
            <a:xfrm rot="5400000">
              <a:off x="3620096" y="2133833"/>
              <a:ext cx="305528"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68641" name="TextBox 35"/>
            <p:cNvSpPr txBox="1">
              <a:spLocks noChangeArrowheads="1"/>
            </p:cNvSpPr>
            <p:nvPr/>
          </p:nvSpPr>
          <p:spPr bwMode="auto">
            <a:xfrm>
              <a:off x="3886200" y="1371600"/>
              <a:ext cx="551754" cy="307777"/>
            </a:xfrm>
            <a:prstGeom prst="rect">
              <a:avLst/>
            </a:prstGeom>
            <a:noFill/>
            <a:ln w="9525">
              <a:noFill/>
              <a:miter lim="800000"/>
              <a:headEnd/>
              <a:tailEnd/>
            </a:ln>
          </p:spPr>
          <p:txBody>
            <a:bodyPr wrap="none">
              <a:spAutoFit/>
            </a:bodyPr>
            <a:lstStyle/>
            <a:p>
              <a:r>
                <a:rPr lang="en-US" sz="1400" b="1"/>
                <a:t>hole</a:t>
              </a:r>
              <a:endParaRPr lang="en-US" sz="1400" b="1" baseline="-25000"/>
            </a:p>
          </p:txBody>
        </p:sp>
        <p:sp>
          <p:nvSpPr>
            <p:cNvPr id="68642" name="TextBox 36"/>
            <p:cNvSpPr txBox="1">
              <a:spLocks noChangeArrowheads="1"/>
            </p:cNvSpPr>
            <p:nvPr/>
          </p:nvSpPr>
          <p:spPr bwMode="auto">
            <a:xfrm>
              <a:off x="3857625" y="1990725"/>
              <a:ext cx="880369" cy="307777"/>
            </a:xfrm>
            <a:prstGeom prst="rect">
              <a:avLst/>
            </a:prstGeom>
            <a:noFill/>
            <a:ln w="9525">
              <a:noFill/>
              <a:miter lim="800000"/>
              <a:headEnd/>
              <a:tailEnd/>
            </a:ln>
          </p:spPr>
          <p:txBody>
            <a:bodyPr wrap="none">
              <a:spAutoFit/>
            </a:bodyPr>
            <a:lstStyle/>
            <a:p>
              <a:r>
                <a:rPr lang="en-US" sz="1400" b="1"/>
                <a:t>electron</a:t>
              </a:r>
              <a:endParaRPr lang="en-US" sz="1400" b="1" baseline="-25000"/>
            </a:p>
          </p:txBody>
        </p:sp>
        <p:cxnSp>
          <p:nvCxnSpPr>
            <p:cNvPr id="40" name="Straight Arrow Connector 39"/>
            <p:cNvCxnSpPr/>
            <p:nvPr/>
          </p:nvCxnSpPr>
          <p:spPr>
            <a:xfrm rot="5400000">
              <a:off x="4915271" y="1456196"/>
              <a:ext cx="686924" cy="192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43" name="Straight Connector 42"/>
            <p:cNvCxnSpPr/>
            <p:nvPr/>
          </p:nvCxnSpPr>
          <p:spPr>
            <a:xfrm>
              <a:off x="3047762" y="1790371"/>
              <a:ext cx="3428788" cy="205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8645" name="TextBox 44"/>
            <p:cNvSpPr txBox="1">
              <a:spLocks noChangeArrowheads="1"/>
            </p:cNvSpPr>
            <p:nvPr/>
          </p:nvSpPr>
          <p:spPr bwMode="auto">
            <a:xfrm>
              <a:off x="5410200" y="1295400"/>
              <a:ext cx="397866" cy="369332"/>
            </a:xfrm>
            <a:prstGeom prst="rect">
              <a:avLst/>
            </a:prstGeom>
            <a:noFill/>
            <a:ln w="9525">
              <a:noFill/>
              <a:miter lim="800000"/>
              <a:headEnd/>
              <a:tailEnd/>
            </a:ln>
          </p:spPr>
          <p:txBody>
            <a:bodyPr wrap="none">
              <a:spAutoFit/>
            </a:bodyPr>
            <a:lstStyle/>
            <a:p>
              <a:r>
                <a:rPr lang="en-US" b="1"/>
                <a:t>x</a:t>
              </a:r>
              <a:r>
                <a:rPr lang="en-US" b="1" baseline="-25000"/>
                <a:t>0</a:t>
              </a:r>
            </a:p>
          </p:txBody>
        </p:sp>
        <p:cxnSp>
          <p:nvCxnSpPr>
            <p:cNvPr id="46" name="Straight Arrow Connector 45"/>
            <p:cNvCxnSpPr/>
            <p:nvPr/>
          </p:nvCxnSpPr>
          <p:spPr>
            <a:xfrm rot="5400000">
              <a:off x="344128" y="1837593"/>
              <a:ext cx="1293879" cy="192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68647" name="TextBox 47"/>
            <p:cNvSpPr txBox="1">
              <a:spLocks noChangeArrowheads="1"/>
            </p:cNvSpPr>
            <p:nvPr/>
          </p:nvSpPr>
          <p:spPr bwMode="auto">
            <a:xfrm>
              <a:off x="677694" y="1524000"/>
              <a:ext cx="312906" cy="369332"/>
            </a:xfrm>
            <a:prstGeom prst="rect">
              <a:avLst/>
            </a:prstGeom>
            <a:noFill/>
            <a:ln w="9525">
              <a:noFill/>
              <a:miter lim="800000"/>
              <a:headEnd/>
              <a:tailEnd/>
            </a:ln>
          </p:spPr>
          <p:txBody>
            <a:bodyPr wrap="none">
              <a:spAutoFit/>
            </a:bodyPr>
            <a:lstStyle/>
            <a:p>
              <a:r>
                <a:rPr lang="en-US" b="1"/>
                <a:t>x</a:t>
              </a:r>
              <a:endParaRPr lang="en-US" b="1" baseline="-25000"/>
            </a:p>
          </p:txBody>
        </p:sp>
        <p:cxnSp>
          <p:nvCxnSpPr>
            <p:cNvPr id="49" name="Straight Arrow Connector 48"/>
            <p:cNvCxnSpPr/>
            <p:nvPr/>
          </p:nvCxnSpPr>
          <p:spPr>
            <a:xfrm rot="5400000" flipH="1" flipV="1">
              <a:off x="6667766" y="1943196"/>
              <a:ext cx="1447669" cy="192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68649" name="TextBox 51"/>
            <p:cNvSpPr txBox="1">
              <a:spLocks noChangeArrowheads="1"/>
            </p:cNvSpPr>
            <p:nvPr/>
          </p:nvSpPr>
          <p:spPr bwMode="auto">
            <a:xfrm>
              <a:off x="7435844" y="1714501"/>
              <a:ext cx="338554" cy="369332"/>
            </a:xfrm>
            <a:prstGeom prst="rect">
              <a:avLst/>
            </a:prstGeom>
            <a:noFill/>
            <a:ln w="9525">
              <a:noFill/>
              <a:miter lim="800000"/>
              <a:headEnd/>
              <a:tailEnd/>
            </a:ln>
          </p:spPr>
          <p:txBody>
            <a:bodyPr wrap="none">
              <a:spAutoFit/>
            </a:bodyPr>
            <a:lstStyle/>
            <a:p>
              <a:r>
                <a:rPr lang="en-US" b="1"/>
                <a:t>E</a:t>
              </a:r>
              <a:endParaRPr lang="en-US" b="1" baseline="-25000"/>
            </a:p>
          </p:txBody>
        </p:sp>
      </p:grpSp>
      <p:sp>
        <p:nvSpPr>
          <p:cNvPr id="68613" name="Text Box 20"/>
          <p:cNvSpPr txBox="1">
            <a:spLocks noChangeArrowheads="1"/>
          </p:cNvSpPr>
          <p:nvPr/>
        </p:nvSpPr>
        <p:spPr bwMode="auto">
          <a:xfrm>
            <a:off x="0" y="0"/>
            <a:ext cx="9144000" cy="523875"/>
          </a:xfrm>
          <a:prstGeom prst="rect">
            <a:avLst/>
          </a:prstGeom>
          <a:noFill/>
          <a:ln w="9525">
            <a:noFill/>
            <a:miter lim="800000"/>
            <a:headEnd/>
            <a:tailEnd/>
          </a:ln>
        </p:spPr>
        <p:txBody>
          <a:bodyPr>
            <a:spAutoFit/>
          </a:bodyPr>
          <a:lstStyle/>
          <a:p>
            <a:pPr algn="ctr"/>
            <a:r>
              <a:rPr lang="en-US" sz="2800" b="1">
                <a:solidFill>
                  <a:srgbClr val="FF0000"/>
                </a:solidFill>
              </a:rPr>
              <a:t>Silicon Detector Signals</a:t>
            </a:r>
          </a:p>
        </p:txBody>
      </p:sp>
      <p:pic>
        <p:nvPicPr>
          <p:cNvPr id="68614" name="Picture 3"/>
          <p:cNvPicPr>
            <a:picLocks noChangeAspect="1" noChangeArrowheads="1"/>
          </p:cNvPicPr>
          <p:nvPr/>
        </p:nvPicPr>
        <p:blipFill>
          <a:blip r:embed="rId2" cstate="print"/>
          <a:srcRect/>
          <a:stretch>
            <a:fillRect/>
          </a:stretch>
        </p:blipFill>
        <p:spPr bwMode="auto">
          <a:xfrm>
            <a:off x="381000" y="2667000"/>
            <a:ext cx="3808413" cy="820738"/>
          </a:xfrm>
          <a:prstGeom prst="rect">
            <a:avLst/>
          </a:prstGeom>
          <a:noFill/>
          <a:ln w="9525">
            <a:noFill/>
            <a:miter lim="800000"/>
            <a:headEnd/>
            <a:tailEnd/>
          </a:ln>
        </p:spPr>
      </p:pic>
      <p:pic>
        <p:nvPicPr>
          <p:cNvPr id="68615" name="Picture 4"/>
          <p:cNvPicPr>
            <a:picLocks noChangeAspect="1" noChangeArrowheads="1"/>
          </p:cNvPicPr>
          <p:nvPr/>
        </p:nvPicPr>
        <p:blipFill>
          <a:blip r:embed="rId3" cstate="print"/>
          <a:srcRect/>
          <a:stretch>
            <a:fillRect/>
          </a:stretch>
        </p:blipFill>
        <p:spPr bwMode="auto">
          <a:xfrm>
            <a:off x="4495800" y="2752725"/>
            <a:ext cx="1828800" cy="522288"/>
          </a:xfrm>
          <a:prstGeom prst="rect">
            <a:avLst/>
          </a:prstGeom>
          <a:noFill/>
          <a:ln w="9525">
            <a:noFill/>
            <a:miter lim="800000"/>
            <a:headEnd/>
            <a:tailEnd/>
          </a:ln>
        </p:spPr>
      </p:pic>
      <p:pic>
        <p:nvPicPr>
          <p:cNvPr id="68616" name="Picture 5"/>
          <p:cNvPicPr>
            <a:picLocks noChangeAspect="1" noChangeArrowheads="1"/>
          </p:cNvPicPr>
          <p:nvPr/>
        </p:nvPicPr>
        <p:blipFill>
          <a:blip r:embed="rId4" cstate="print"/>
          <a:srcRect/>
          <a:stretch>
            <a:fillRect/>
          </a:stretch>
        </p:blipFill>
        <p:spPr bwMode="auto">
          <a:xfrm>
            <a:off x="304800" y="3581400"/>
            <a:ext cx="8415338" cy="714375"/>
          </a:xfrm>
          <a:prstGeom prst="rect">
            <a:avLst/>
          </a:prstGeom>
          <a:noFill/>
          <a:ln w="9525">
            <a:noFill/>
            <a:miter lim="800000"/>
            <a:headEnd/>
            <a:tailEnd/>
          </a:ln>
        </p:spPr>
      </p:pic>
      <p:pic>
        <p:nvPicPr>
          <p:cNvPr id="68617" name="Picture 6"/>
          <p:cNvPicPr>
            <a:picLocks noChangeAspect="1" noChangeArrowheads="1"/>
          </p:cNvPicPr>
          <p:nvPr/>
        </p:nvPicPr>
        <p:blipFill>
          <a:blip r:embed="rId5" cstate="print"/>
          <a:srcRect/>
          <a:stretch>
            <a:fillRect/>
          </a:stretch>
        </p:blipFill>
        <p:spPr bwMode="auto">
          <a:xfrm>
            <a:off x="228600" y="4267200"/>
            <a:ext cx="5029200" cy="779463"/>
          </a:xfrm>
          <a:prstGeom prst="rect">
            <a:avLst/>
          </a:prstGeom>
          <a:noFill/>
          <a:ln w="9525">
            <a:solidFill>
              <a:srgbClr val="FF0000"/>
            </a:solidFill>
            <a:miter lim="800000"/>
            <a:headEnd/>
            <a:tailEnd/>
          </a:ln>
        </p:spPr>
      </p:pic>
      <p:pic>
        <p:nvPicPr>
          <p:cNvPr id="68618" name="Picture 7"/>
          <p:cNvPicPr>
            <a:picLocks noChangeAspect="1" noChangeArrowheads="1"/>
          </p:cNvPicPr>
          <p:nvPr/>
        </p:nvPicPr>
        <p:blipFill>
          <a:blip r:embed="rId6" cstate="print"/>
          <a:srcRect/>
          <a:stretch>
            <a:fillRect/>
          </a:stretch>
        </p:blipFill>
        <p:spPr bwMode="auto">
          <a:xfrm>
            <a:off x="228600" y="5105400"/>
            <a:ext cx="8027988" cy="746125"/>
          </a:xfrm>
          <a:prstGeom prst="rect">
            <a:avLst/>
          </a:prstGeom>
          <a:noFill/>
          <a:ln w="9525">
            <a:noFill/>
            <a:miter lim="800000"/>
            <a:headEnd/>
            <a:tailEnd/>
          </a:ln>
        </p:spPr>
      </p:pic>
      <p:pic>
        <p:nvPicPr>
          <p:cNvPr id="68619" name="Picture 8"/>
          <p:cNvPicPr>
            <a:picLocks noChangeAspect="1" noChangeArrowheads="1"/>
          </p:cNvPicPr>
          <p:nvPr/>
        </p:nvPicPr>
        <p:blipFill>
          <a:blip r:embed="rId7" cstate="print"/>
          <a:srcRect/>
          <a:stretch>
            <a:fillRect/>
          </a:stretch>
        </p:blipFill>
        <p:spPr bwMode="auto">
          <a:xfrm>
            <a:off x="228600" y="5867400"/>
            <a:ext cx="4633913" cy="712788"/>
          </a:xfrm>
          <a:prstGeom prst="rect">
            <a:avLst/>
          </a:prstGeom>
          <a:noFill/>
          <a:ln w="9525">
            <a:solidFill>
              <a:srgbClr val="FF0000"/>
            </a:solidFill>
            <a:miter lim="800000"/>
            <a:headEnd/>
            <a:tailEnd/>
          </a:ln>
        </p:spPr>
      </p:pic>
      <p:sp>
        <p:nvSpPr>
          <p:cNvPr id="68620" name="TextBox 61"/>
          <p:cNvSpPr txBox="1">
            <a:spLocks noChangeArrowheads="1"/>
          </p:cNvSpPr>
          <p:nvPr/>
        </p:nvSpPr>
        <p:spPr bwMode="auto">
          <a:xfrm>
            <a:off x="6172200" y="838200"/>
            <a:ext cx="2819400" cy="1323975"/>
          </a:xfrm>
          <a:prstGeom prst="rect">
            <a:avLst/>
          </a:prstGeom>
          <a:noFill/>
          <a:ln w="9525">
            <a:noFill/>
            <a:miter lim="800000"/>
            <a:headEnd/>
            <a:tailEnd/>
          </a:ln>
        </p:spPr>
        <p:txBody>
          <a:bodyPr>
            <a:spAutoFit/>
          </a:bodyPr>
          <a:lstStyle/>
          <a:p>
            <a:r>
              <a:rPr lang="en-US" sz="1600" b="1">
                <a:solidFill>
                  <a:srgbClr val="008000"/>
                </a:solidFill>
              </a:rPr>
              <a:t>What is the signal induced on the p+ ‘electrode’ for a single e/h pair created at x</a:t>
            </a:r>
            <a:r>
              <a:rPr lang="en-US" sz="1600" b="1" baseline="-25000">
                <a:solidFill>
                  <a:srgbClr val="008000"/>
                </a:solidFill>
              </a:rPr>
              <a:t>0</a:t>
            </a:r>
            <a:r>
              <a:rPr lang="en-US" sz="1600" b="1">
                <a:solidFill>
                  <a:srgbClr val="008000"/>
                </a:solidFill>
              </a:rPr>
              <a:t>=d/2 for a 300um Si detector ?</a:t>
            </a:r>
          </a:p>
        </p:txBody>
      </p:sp>
      <p:pic>
        <p:nvPicPr>
          <p:cNvPr id="68621" name="Picture 4"/>
          <p:cNvPicPr>
            <a:picLocks noChangeAspect="1" noChangeArrowheads="1"/>
          </p:cNvPicPr>
          <p:nvPr/>
        </p:nvPicPr>
        <p:blipFill>
          <a:blip r:embed="rId8" cstate="print"/>
          <a:srcRect/>
          <a:stretch>
            <a:fillRect/>
          </a:stretch>
        </p:blipFill>
        <p:spPr bwMode="auto">
          <a:xfrm>
            <a:off x="6610350" y="2743200"/>
            <a:ext cx="1979613" cy="522288"/>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oter Placeholder 1"/>
          <p:cNvSpPr>
            <a:spLocks noGrp="1"/>
          </p:cNvSpPr>
          <p:nvPr>
            <p:ph type="ftr" sz="quarter" idx="11"/>
          </p:nvPr>
        </p:nvSpPr>
        <p:spPr/>
        <p:txBody>
          <a:bodyPr/>
          <a:lstStyle/>
          <a:p>
            <a:pPr>
              <a:defRPr/>
            </a:pPr>
            <a:r>
              <a:rPr lang="en-US" smtClean="0"/>
              <a:t>W. Riegler/CERN</a:t>
            </a:r>
          </a:p>
        </p:txBody>
      </p:sp>
      <p:sp>
        <p:nvSpPr>
          <p:cNvPr id="24579" name="Slide Number Placeholder 2"/>
          <p:cNvSpPr>
            <a:spLocks noGrp="1"/>
          </p:cNvSpPr>
          <p:nvPr>
            <p:ph type="sldNum" sz="quarter" idx="12"/>
          </p:nvPr>
        </p:nvSpPr>
        <p:spPr/>
        <p:txBody>
          <a:bodyPr/>
          <a:lstStyle/>
          <a:p>
            <a:pPr>
              <a:defRPr/>
            </a:pPr>
            <a:fld id="{A71E42C9-825E-4A99-B1AD-E3C5C40E416B}" type="slidenum">
              <a:rPr lang="en-US" smtClean="0"/>
              <a:pPr>
                <a:defRPr/>
              </a:pPr>
              <a:t>48</a:t>
            </a:fld>
            <a:endParaRPr lang="en-US" smtClean="0"/>
          </a:p>
        </p:txBody>
      </p:sp>
      <p:pic>
        <p:nvPicPr>
          <p:cNvPr id="69636" name="Picture 2"/>
          <p:cNvPicPr>
            <a:picLocks noChangeAspect="1" noChangeArrowheads="1"/>
          </p:cNvPicPr>
          <p:nvPr/>
        </p:nvPicPr>
        <p:blipFill>
          <a:blip r:embed="rId2" cstate="print"/>
          <a:srcRect/>
          <a:stretch>
            <a:fillRect/>
          </a:stretch>
        </p:blipFill>
        <p:spPr bwMode="auto">
          <a:xfrm>
            <a:off x="5257800" y="4092575"/>
            <a:ext cx="3886200" cy="2765425"/>
          </a:xfrm>
          <a:prstGeom prst="rect">
            <a:avLst/>
          </a:prstGeom>
          <a:noFill/>
          <a:ln w="9525">
            <a:noFill/>
            <a:miter lim="800000"/>
            <a:headEnd/>
            <a:tailEnd/>
          </a:ln>
        </p:spPr>
      </p:pic>
      <p:grpSp>
        <p:nvGrpSpPr>
          <p:cNvPr id="2" name="Group 34"/>
          <p:cNvGrpSpPr>
            <a:grpSpLocks/>
          </p:cNvGrpSpPr>
          <p:nvPr/>
        </p:nvGrpSpPr>
        <p:grpSpPr bwMode="auto">
          <a:xfrm>
            <a:off x="152400" y="457200"/>
            <a:ext cx="5867400" cy="2057400"/>
            <a:chOff x="677694" y="533400"/>
            <a:chExt cx="7128460" cy="2657477"/>
          </a:xfrm>
        </p:grpSpPr>
        <p:sp>
          <p:nvSpPr>
            <p:cNvPr id="38" name="Rectangle 37"/>
            <p:cNvSpPr/>
            <p:nvPr/>
          </p:nvSpPr>
          <p:spPr>
            <a:xfrm>
              <a:off x="1447244" y="1142406"/>
              <a:ext cx="5030039" cy="1525589"/>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9" name="Rectangle 38"/>
            <p:cNvSpPr/>
            <p:nvPr/>
          </p:nvSpPr>
          <p:spPr>
            <a:xfrm>
              <a:off x="1447244" y="990667"/>
              <a:ext cx="5030039" cy="15173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 name="Rectangle 40"/>
            <p:cNvSpPr/>
            <p:nvPr/>
          </p:nvSpPr>
          <p:spPr>
            <a:xfrm>
              <a:off x="1447244" y="2667994"/>
              <a:ext cx="5030039" cy="15173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9646" name="TextBox 41"/>
            <p:cNvSpPr txBox="1">
              <a:spLocks noChangeArrowheads="1"/>
            </p:cNvSpPr>
            <p:nvPr/>
          </p:nvSpPr>
          <p:spPr bwMode="auto">
            <a:xfrm>
              <a:off x="6639042" y="987385"/>
              <a:ext cx="559330" cy="1908217"/>
            </a:xfrm>
            <a:prstGeom prst="rect">
              <a:avLst/>
            </a:prstGeom>
            <a:noFill/>
            <a:ln w="9525">
              <a:noFill/>
              <a:miter lim="800000"/>
              <a:headEnd/>
              <a:tailEnd/>
            </a:ln>
          </p:spPr>
          <p:txBody>
            <a:bodyPr wrap="none">
              <a:spAutoFit/>
            </a:bodyPr>
            <a:lstStyle/>
            <a:p>
              <a:r>
                <a:rPr lang="en-US" b="1">
                  <a:solidFill>
                    <a:srgbClr val="002060"/>
                  </a:solidFill>
                </a:rPr>
                <a:t>p+</a:t>
              </a:r>
            </a:p>
            <a:p>
              <a:endParaRPr lang="en-US" b="1"/>
            </a:p>
            <a:p>
              <a:r>
                <a:rPr lang="en-US" b="1">
                  <a:solidFill>
                    <a:srgbClr val="FFCC00"/>
                  </a:solidFill>
                </a:rPr>
                <a:t>n-</a:t>
              </a:r>
            </a:p>
            <a:p>
              <a:endParaRPr lang="en-US" b="1"/>
            </a:p>
            <a:p>
              <a:r>
                <a:rPr lang="en-US" b="1">
                  <a:solidFill>
                    <a:srgbClr val="FF0000"/>
                  </a:solidFill>
                </a:rPr>
                <a:t>n+</a:t>
              </a:r>
            </a:p>
          </p:txBody>
        </p:sp>
        <p:sp>
          <p:nvSpPr>
            <p:cNvPr id="69647" name="TextBox 43"/>
            <p:cNvSpPr txBox="1">
              <a:spLocks noChangeArrowheads="1"/>
            </p:cNvSpPr>
            <p:nvPr/>
          </p:nvSpPr>
          <p:spPr bwMode="auto">
            <a:xfrm>
              <a:off x="1828800" y="533400"/>
              <a:ext cx="415498" cy="369332"/>
            </a:xfrm>
            <a:prstGeom prst="rect">
              <a:avLst/>
            </a:prstGeom>
            <a:noFill/>
            <a:ln w="9525">
              <a:noFill/>
              <a:miter lim="800000"/>
              <a:headEnd/>
              <a:tailEnd/>
            </a:ln>
          </p:spPr>
          <p:txBody>
            <a:bodyPr wrap="none">
              <a:spAutoFit/>
            </a:bodyPr>
            <a:lstStyle/>
            <a:p>
              <a:r>
                <a:rPr lang="en-US" b="1"/>
                <a:t>-V</a:t>
              </a:r>
            </a:p>
          </p:txBody>
        </p:sp>
        <p:cxnSp>
          <p:nvCxnSpPr>
            <p:cNvPr id="47" name="Straight Connector 46"/>
            <p:cNvCxnSpPr/>
            <p:nvPr/>
          </p:nvCxnSpPr>
          <p:spPr>
            <a:xfrm rot="5400000">
              <a:off x="1865700" y="2933598"/>
              <a:ext cx="229659" cy="1928"/>
            </a:xfrm>
            <a:prstGeom prst="line">
              <a:avLst/>
            </a:prstGeom>
          </p:spPr>
          <p:style>
            <a:lnRef idx="2">
              <a:schemeClr val="dk1"/>
            </a:lnRef>
            <a:fillRef idx="0">
              <a:schemeClr val="dk1"/>
            </a:fillRef>
            <a:effectRef idx="1">
              <a:schemeClr val="dk1"/>
            </a:effectRef>
            <a:fontRef idx="minor">
              <a:schemeClr val="tx1"/>
            </a:fontRef>
          </p:style>
        </p:cxnSp>
        <p:cxnSp>
          <p:nvCxnSpPr>
            <p:cNvPr id="50" name="Straight Connector 49"/>
            <p:cNvCxnSpPr/>
            <p:nvPr/>
          </p:nvCxnSpPr>
          <p:spPr>
            <a:xfrm rot="10800000">
              <a:off x="1800195" y="3047340"/>
              <a:ext cx="381882" cy="2051"/>
            </a:xfrm>
            <a:prstGeom prst="line">
              <a:avLst/>
            </a:prstGeom>
          </p:spPr>
          <p:style>
            <a:lnRef idx="2">
              <a:schemeClr val="dk1"/>
            </a:lnRef>
            <a:fillRef idx="0">
              <a:schemeClr val="dk1"/>
            </a:fillRef>
            <a:effectRef idx="1">
              <a:schemeClr val="dk1"/>
            </a:effectRef>
            <a:fontRef idx="minor">
              <a:schemeClr val="tx1"/>
            </a:fontRef>
          </p:style>
        </p:cxnSp>
        <p:cxnSp>
          <p:nvCxnSpPr>
            <p:cNvPr id="51" name="Straight Connector 50"/>
            <p:cNvCxnSpPr/>
            <p:nvPr/>
          </p:nvCxnSpPr>
          <p:spPr>
            <a:xfrm rot="10800000">
              <a:off x="1904345" y="3115008"/>
              <a:ext cx="181297" cy="2050"/>
            </a:xfrm>
            <a:prstGeom prst="line">
              <a:avLst/>
            </a:prstGeom>
          </p:spPr>
          <p:style>
            <a:lnRef idx="2">
              <a:schemeClr val="dk1"/>
            </a:lnRef>
            <a:fillRef idx="0">
              <a:schemeClr val="dk1"/>
            </a:fillRef>
            <a:effectRef idx="1">
              <a:schemeClr val="dk1"/>
            </a:effectRef>
            <a:fontRef idx="minor">
              <a:schemeClr val="tx1"/>
            </a:fontRef>
          </p:style>
        </p:cxnSp>
        <p:cxnSp>
          <p:nvCxnSpPr>
            <p:cNvPr id="53" name="Straight Connector 52"/>
            <p:cNvCxnSpPr/>
            <p:nvPr/>
          </p:nvCxnSpPr>
          <p:spPr>
            <a:xfrm rot="10800000">
              <a:off x="1962205" y="3190877"/>
              <a:ext cx="75220" cy="0"/>
            </a:xfrm>
            <a:prstGeom prst="line">
              <a:avLst/>
            </a:prstGeom>
          </p:spPr>
          <p:style>
            <a:lnRef idx="2">
              <a:schemeClr val="dk1"/>
            </a:lnRef>
            <a:fillRef idx="0">
              <a:schemeClr val="dk1"/>
            </a:fillRef>
            <a:effectRef idx="1">
              <a:schemeClr val="dk1"/>
            </a:effectRef>
            <a:fontRef idx="minor">
              <a:schemeClr val="tx1"/>
            </a:fontRef>
          </p:style>
        </p:cxnSp>
        <p:cxnSp>
          <p:nvCxnSpPr>
            <p:cNvPr id="54" name="Straight Arrow Connector 53"/>
            <p:cNvCxnSpPr/>
            <p:nvPr/>
          </p:nvCxnSpPr>
          <p:spPr>
            <a:xfrm rot="5400000">
              <a:off x="1142515" y="1904235"/>
              <a:ext cx="1525589" cy="1929"/>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sp>
          <p:nvSpPr>
            <p:cNvPr id="69653" name="TextBox 54"/>
            <p:cNvSpPr txBox="1">
              <a:spLocks noChangeArrowheads="1"/>
            </p:cNvSpPr>
            <p:nvPr/>
          </p:nvSpPr>
          <p:spPr bwMode="auto">
            <a:xfrm>
              <a:off x="1981200" y="1676400"/>
              <a:ext cx="325730" cy="369332"/>
            </a:xfrm>
            <a:prstGeom prst="rect">
              <a:avLst/>
            </a:prstGeom>
            <a:noFill/>
            <a:ln w="9525">
              <a:noFill/>
              <a:miter lim="800000"/>
              <a:headEnd/>
              <a:tailEnd/>
            </a:ln>
          </p:spPr>
          <p:txBody>
            <a:bodyPr wrap="none">
              <a:spAutoFit/>
            </a:bodyPr>
            <a:lstStyle/>
            <a:p>
              <a:r>
                <a:rPr lang="en-US" b="1"/>
                <a:t>d</a:t>
              </a:r>
            </a:p>
          </p:txBody>
        </p:sp>
        <p:sp>
          <p:nvSpPr>
            <p:cNvPr id="56" name="Oval 55"/>
            <p:cNvSpPr/>
            <p:nvPr/>
          </p:nvSpPr>
          <p:spPr>
            <a:xfrm>
              <a:off x="3734678" y="1599672"/>
              <a:ext cx="75219" cy="758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7" name="Oval 56"/>
            <p:cNvSpPr/>
            <p:nvPr/>
          </p:nvSpPr>
          <p:spPr>
            <a:xfrm>
              <a:off x="3734678" y="1905200"/>
              <a:ext cx="75219" cy="758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58" name="Straight Arrow Connector 57"/>
            <p:cNvCxnSpPr/>
            <p:nvPr/>
          </p:nvCxnSpPr>
          <p:spPr>
            <a:xfrm rot="5400000">
              <a:off x="3163376" y="1408974"/>
              <a:ext cx="533136"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59" name="Straight Arrow Connector 58"/>
            <p:cNvCxnSpPr/>
            <p:nvPr/>
          </p:nvCxnSpPr>
          <p:spPr>
            <a:xfrm rot="5400000">
              <a:off x="4060787" y="1560773"/>
              <a:ext cx="838663" cy="192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69658" name="TextBox 59"/>
            <p:cNvSpPr txBox="1">
              <a:spLocks noChangeArrowheads="1"/>
            </p:cNvSpPr>
            <p:nvPr/>
          </p:nvSpPr>
          <p:spPr bwMode="auto">
            <a:xfrm>
              <a:off x="2971800" y="1219200"/>
              <a:ext cx="407484" cy="369332"/>
            </a:xfrm>
            <a:prstGeom prst="rect">
              <a:avLst/>
            </a:prstGeom>
            <a:noFill/>
            <a:ln w="9525">
              <a:noFill/>
              <a:miter lim="800000"/>
              <a:headEnd/>
              <a:tailEnd/>
            </a:ln>
          </p:spPr>
          <p:txBody>
            <a:bodyPr wrap="none">
              <a:spAutoFit/>
            </a:bodyPr>
            <a:lstStyle/>
            <a:p>
              <a:r>
                <a:rPr lang="en-US" b="1"/>
                <a:t>x</a:t>
              </a:r>
              <a:r>
                <a:rPr lang="en-US" b="1" baseline="-25000"/>
                <a:t>h</a:t>
              </a:r>
            </a:p>
          </p:txBody>
        </p:sp>
        <p:sp>
          <p:nvSpPr>
            <p:cNvPr id="69659" name="TextBox 60"/>
            <p:cNvSpPr txBox="1">
              <a:spLocks noChangeArrowheads="1"/>
            </p:cNvSpPr>
            <p:nvPr/>
          </p:nvSpPr>
          <p:spPr bwMode="auto">
            <a:xfrm>
              <a:off x="4478934" y="1295400"/>
              <a:ext cx="397866" cy="369332"/>
            </a:xfrm>
            <a:prstGeom prst="rect">
              <a:avLst/>
            </a:prstGeom>
            <a:noFill/>
            <a:ln w="9525">
              <a:noFill/>
              <a:miter lim="800000"/>
              <a:headEnd/>
              <a:tailEnd/>
            </a:ln>
          </p:spPr>
          <p:txBody>
            <a:bodyPr wrap="none">
              <a:spAutoFit/>
            </a:bodyPr>
            <a:lstStyle/>
            <a:p>
              <a:r>
                <a:rPr lang="en-US" b="1"/>
                <a:t>x</a:t>
              </a:r>
              <a:r>
                <a:rPr lang="en-US" b="1" baseline="-25000"/>
                <a:t>e</a:t>
              </a:r>
            </a:p>
          </p:txBody>
        </p:sp>
        <p:cxnSp>
          <p:nvCxnSpPr>
            <p:cNvPr id="62" name="Straight Arrow Connector 61"/>
            <p:cNvCxnSpPr/>
            <p:nvPr/>
          </p:nvCxnSpPr>
          <p:spPr>
            <a:xfrm rot="5400000" flipH="1" flipV="1">
              <a:off x="3630192" y="1446968"/>
              <a:ext cx="303477" cy="192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3" name="Straight Arrow Connector 62"/>
            <p:cNvCxnSpPr/>
            <p:nvPr/>
          </p:nvCxnSpPr>
          <p:spPr>
            <a:xfrm rot="5400000">
              <a:off x="3619523" y="2132868"/>
              <a:ext cx="305528" cy="192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69662" name="TextBox 63"/>
            <p:cNvSpPr txBox="1">
              <a:spLocks noChangeArrowheads="1"/>
            </p:cNvSpPr>
            <p:nvPr/>
          </p:nvSpPr>
          <p:spPr bwMode="auto">
            <a:xfrm>
              <a:off x="3886200" y="1371600"/>
              <a:ext cx="551754" cy="307777"/>
            </a:xfrm>
            <a:prstGeom prst="rect">
              <a:avLst/>
            </a:prstGeom>
            <a:noFill/>
            <a:ln w="9525">
              <a:noFill/>
              <a:miter lim="800000"/>
              <a:headEnd/>
              <a:tailEnd/>
            </a:ln>
          </p:spPr>
          <p:txBody>
            <a:bodyPr wrap="none">
              <a:spAutoFit/>
            </a:bodyPr>
            <a:lstStyle/>
            <a:p>
              <a:r>
                <a:rPr lang="en-US" sz="1400" b="1"/>
                <a:t>hole</a:t>
              </a:r>
              <a:endParaRPr lang="en-US" sz="1400" b="1" baseline="-25000"/>
            </a:p>
          </p:txBody>
        </p:sp>
        <p:sp>
          <p:nvSpPr>
            <p:cNvPr id="69663" name="TextBox 64"/>
            <p:cNvSpPr txBox="1">
              <a:spLocks noChangeArrowheads="1"/>
            </p:cNvSpPr>
            <p:nvPr/>
          </p:nvSpPr>
          <p:spPr bwMode="auto">
            <a:xfrm>
              <a:off x="3857625" y="1990725"/>
              <a:ext cx="880369" cy="307777"/>
            </a:xfrm>
            <a:prstGeom prst="rect">
              <a:avLst/>
            </a:prstGeom>
            <a:noFill/>
            <a:ln w="9525">
              <a:noFill/>
              <a:miter lim="800000"/>
              <a:headEnd/>
              <a:tailEnd/>
            </a:ln>
          </p:spPr>
          <p:txBody>
            <a:bodyPr wrap="none">
              <a:spAutoFit/>
            </a:bodyPr>
            <a:lstStyle/>
            <a:p>
              <a:r>
                <a:rPr lang="en-US" sz="1400" b="1"/>
                <a:t>electron</a:t>
              </a:r>
              <a:endParaRPr lang="en-US" sz="1400" b="1" baseline="-25000"/>
            </a:p>
          </p:txBody>
        </p:sp>
        <p:cxnSp>
          <p:nvCxnSpPr>
            <p:cNvPr id="66" name="Straight Arrow Connector 65"/>
            <p:cNvCxnSpPr/>
            <p:nvPr/>
          </p:nvCxnSpPr>
          <p:spPr>
            <a:xfrm rot="5400000">
              <a:off x="4915850" y="1456196"/>
              <a:ext cx="686924" cy="192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7" name="Straight Connector 66"/>
            <p:cNvCxnSpPr/>
            <p:nvPr/>
          </p:nvCxnSpPr>
          <p:spPr>
            <a:xfrm>
              <a:off x="3048062" y="1790371"/>
              <a:ext cx="3429221" cy="205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9666" name="TextBox 67"/>
            <p:cNvSpPr txBox="1">
              <a:spLocks noChangeArrowheads="1"/>
            </p:cNvSpPr>
            <p:nvPr/>
          </p:nvSpPr>
          <p:spPr bwMode="auto">
            <a:xfrm>
              <a:off x="5410200" y="1295400"/>
              <a:ext cx="397866" cy="369332"/>
            </a:xfrm>
            <a:prstGeom prst="rect">
              <a:avLst/>
            </a:prstGeom>
            <a:noFill/>
            <a:ln w="9525">
              <a:noFill/>
              <a:miter lim="800000"/>
              <a:headEnd/>
              <a:tailEnd/>
            </a:ln>
          </p:spPr>
          <p:txBody>
            <a:bodyPr wrap="none">
              <a:spAutoFit/>
            </a:bodyPr>
            <a:lstStyle/>
            <a:p>
              <a:r>
                <a:rPr lang="en-US" b="1"/>
                <a:t>x</a:t>
              </a:r>
              <a:r>
                <a:rPr lang="en-US" b="1" baseline="-25000"/>
                <a:t>0</a:t>
              </a:r>
            </a:p>
          </p:txBody>
        </p:sp>
        <p:cxnSp>
          <p:nvCxnSpPr>
            <p:cNvPr id="69" name="Straight Arrow Connector 68"/>
            <p:cNvCxnSpPr/>
            <p:nvPr/>
          </p:nvCxnSpPr>
          <p:spPr>
            <a:xfrm rot="5400000">
              <a:off x="344168" y="1837593"/>
              <a:ext cx="1293879" cy="192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69668" name="TextBox 69"/>
            <p:cNvSpPr txBox="1">
              <a:spLocks noChangeArrowheads="1"/>
            </p:cNvSpPr>
            <p:nvPr/>
          </p:nvSpPr>
          <p:spPr bwMode="auto">
            <a:xfrm>
              <a:off x="677694" y="1524000"/>
              <a:ext cx="312906" cy="369332"/>
            </a:xfrm>
            <a:prstGeom prst="rect">
              <a:avLst/>
            </a:prstGeom>
            <a:noFill/>
            <a:ln w="9525">
              <a:noFill/>
              <a:miter lim="800000"/>
              <a:headEnd/>
              <a:tailEnd/>
            </a:ln>
          </p:spPr>
          <p:txBody>
            <a:bodyPr wrap="none">
              <a:spAutoFit/>
            </a:bodyPr>
            <a:lstStyle/>
            <a:p>
              <a:r>
                <a:rPr lang="en-US" b="1"/>
                <a:t>x</a:t>
              </a:r>
              <a:endParaRPr lang="en-US" b="1" baseline="-25000"/>
            </a:p>
          </p:txBody>
        </p:sp>
        <p:cxnSp>
          <p:nvCxnSpPr>
            <p:cNvPr id="71" name="Straight Arrow Connector 70"/>
            <p:cNvCxnSpPr/>
            <p:nvPr/>
          </p:nvCxnSpPr>
          <p:spPr>
            <a:xfrm rot="5400000" flipH="1" flipV="1">
              <a:off x="6667650" y="1944161"/>
              <a:ext cx="1447669"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69670" name="TextBox 71"/>
            <p:cNvSpPr txBox="1">
              <a:spLocks noChangeArrowheads="1"/>
            </p:cNvSpPr>
            <p:nvPr/>
          </p:nvSpPr>
          <p:spPr bwMode="auto">
            <a:xfrm>
              <a:off x="7467600" y="1752600"/>
              <a:ext cx="338554" cy="369332"/>
            </a:xfrm>
            <a:prstGeom prst="rect">
              <a:avLst/>
            </a:prstGeom>
            <a:noFill/>
            <a:ln w="9525">
              <a:noFill/>
              <a:miter lim="800000"/>
              <a:headEnd/>
              <a:tailEnd/>
            </a:ln>
          </p:spPr>
          <p:txBody>
            <a:bodyPr wrap="none">
              <a:spAutoFit/>
            </a:bodyPr>
            <a:lstStyle/>
            <a:p>
              <a:r>
                <a:rPr lang="en-US" b="1"/>
                <a:t>E</a:t>
              </a:r>
              <a:endParaRPr lang="en-US" b="1" baseline="-25000"/>
            </a:p>
          </p:txBody>
        </p:sp>
      </p:grpSp>
      <p:pic>
        <p:nvPicPr>
          <p:cNvPr id="69638" name="Picture 2"/>
          <p:cNvPicPr>
            <a:picLocks noChangeAspect="1" noChangeArrowheads="1"/>
          </p:cNvPicPr>
          <p:nvPr/>
        </p:nvPicPr>
        <p:blipFill>
          <a:blip r:embed="rId3" cstate="print"/>
          <a:srcRect/>
          <a:stretch>
            <a:fillRect/>
          </a:stretch>
        </p:blipFill>
        <p:spPr bwMode="auto">
          <a:xfrm>
            <a:off x="152400" y="2590800"/>
            <a:ext cx="6986588" cy="757238"/>
          </a:xfrm>
          <a:prstGeom prst="rect">
            <a:avLst/>
          </a:prstGeom>
          <a:noFill/>
          <a:ln w="9525">
            <a:noFill/>
            <a:miter lim="800000"/>
            <a:headEnd/>
            <a:tailEnd/>
          </a:ln>
        </p:spPr>
      </p:pic>
      <p:pic>
        <p:nvPicPr>
          <p:cNvPr id="69639" name="Picture 3"/>
          <p:cNvPicPr>
            <a:picLocks noChangeAspect="1" noChangeArrowheads="1"/>
          </p:cNvPicPr>
          <p:nvPr/>
        </p:nvPicPr>
        <p:blipFill>
          <a:blip r:embed="rId4" cstate="print"/>
          <a:srcRect/>
          <a:stretch>
            <a:fillRect/>
          </a:stretch>
        </p:blipFill>
        <p:spPr bwMode="auto">
          <a:xfrm>
            <a:off x="152400" y="3352800"/>
            <a:ext cx="5957888" cy="722313"/>
          </a:xfrm>
          <a:prstGeom prst="rect">
            <a:avLst/>
          </a:prstGeom>
          <a:noFill/>
          <a:ln w="9525">
            <a:noFill/>
            <a:miter lim="800000"/>
            <a:headEnd/>
            <a:tailEnd/>
          </a:ln>
        </p:spPr>
      </p:pic>
      <p:pic>
        <p:nvPicPr>
          <p:cNvPr id="69640" name="Picture 4"/>
          <p:cNvPicPr>
            <a:picLocks noChangeAspect="1" noChangeArrowheads="1"/>
          </p:cNvPicPr>
          <p:nvPr/>
        </p:nvPicPr>
        <p:blipFill>
          <a:blip r:embed="rId5" cstate="print"/>
          <a:srcRect/>
          <a:stretch>
            <a:fillRect/>
          </a:stretch>
        </p:blipFill>
        <p:spPr bwMode="auto">
          <a:xfrm>
            <a:off x="152400" y="4191000"/>
            <a:ext cx="4672013" cy="750888"/>
          </a:xfrm>
          <a:prstGeom prst="rect">
            <a:avLst/>
          </a:prstGeom>
          <a:noFill/>
          <a:ln w="9525">
            <a:noFill/>
            <a:miter lim="800000"/>
            <a:headEnd/>
            <a:tailEnd/>
          </a:ln>
        </p:spPr>
      </p:pic>
      <p:pic>
        <p:nvPicPr>
          <p:cNvPr id="69641" name="Picture 6"/>
          <p:cNvPicPr>
            <a:picLocks noChangeAspect="1" noChangeArrowheads="1"/>
          </p:cNvPicPr>
          <p:nvPr/>
        </p:nvPicPr>
        <p:blipFill>
          <a:blip r:embed="rId6" cstate="print"/>
          <a:srcRect/>
          <a:stretch>
            <a:fillRect/>
          </a:stretch>
        </p:blipFill>
        <p:spPr bwMode="auto">
          <a:xfrm>
            <a:off x="381000" y="5257800"/>
            <a:ext cx="4557713" cy="722313"/>
          </a:xfrm>
          <a:prstGeom prst="rect">
            <a:avLst/>
          </a:prstGeom>
          <a:noFill/>
          <a:ln w="9525">
            <a:noFill/>
            <a:miter lim="800000"/>
            <a:headEnd/>
            <a:tailEnd/>
          </a:ln>
        </p:spPr>
      </p:pic>
      <p:sp>
        <p:nvSpPr>
          <p:cNvPr id="69642" name="Text Box 20"/>
          <p:cNvSpPr txBox="1">
            <a:spLocks noChangeArrowheads="1"/>
          </p:cNvSpPr>
          <p:nvPr/>
        </p:nvSpPr>
        <p:spPr bwMode="auto">
          <a:xfrm>
            <a:off x="0" y="0"/>
            <a:ext cx="9144000" cy="523875"/>
          </a:xfrm>
          <a:prstGeom prst="rect">
            <a:avLst/>
          </a:prstGeom>
          <a:noFill/>
          <a:ln w="9525">
            <a:noFill/>
            <a:miter lim="800000"/>
            <a:headEnd/>
            <a:tailEnd/>
          </a:ln>
        </p:spPr>
        <p:txBody>
          <a:bodyPr>
            <a:spAutoFit/>
          </a:bodyPr>
          <a:lstStyle/>
          <a:p>
            <a:pPr algn="ctr"/>
            <a:r>
              <a:rPr lang="en-US" sz="2800" b="1">
                <a:solidFill>
                  <a:srgbClr val="FF0000"/>
                </a:solidFill>
              </a:rPr>
              <a:t>Silicon Detector Signals</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ooter Placeholder 1"/>
          <p:cNvSpPr>
            <a:spLocks noGrp="1"/>
          </p:cNvSpPr>
          <p:nvPr>
            <p:ph type="ftr" sz="quarter" idx="11"/>
          </p:nvPr>
        </p:nvSpPr>
        <p:spPr/>
        <p:txBody>
          <a:bodyPr/>
          <a:lstStyle/>
          <a:p>
            <a:pPr>
              <a:defRPr/>
            </a:pPr>
            <a:r>
              <a:rPr lang="en-US" smtClean="0"/>
              <a:t>W. Riegler/CERN</a:t>
            </a:r>
          </a:p>
        </p:txBody>
      </p:sp>
      <p:sp>
        <p:nvSpPr>
          <p:cNvPr id="25603" name="Slide Number Placeholder 2"/>
          <p:cNvSpPr>
            <a:spLocks noGrp="1"/>
          </p:cNvSpPr>
          <p:nvPr>
            <p:ph type="sldNum" sz="quarter" idx="12"/>
          </p:nvPr>
        </p:nvSpPr>
        <p:spPr/>
        <p:txBody>
          <a:bodyPr/>
          <a:lstStyle/>
          <a:p>
            <a:pPr>
              <a:defRPr/>
            </a:pPr>
            <a:fld id="{98F076CD-863C-4FF8-8B1A-C767797D3C7A}" type="slidenum">
              <a:rPr lang="en-US" smtClean="0"/>
              <a:pPr>
                <a:defRPr/>
              </a:pPr>
              <a:t>49</a:t>
            </a:fld>
            <a:endParaRPr lang="en-US" smtClean="0"/>
          </a:p>
        </p:txBody>
      </p:sp>
      <p:pic>
        <p:nvPicPr>
          <p:cNvPr id="70660" name="Picture 2"/>
          <p:cNvPicPr>
            <a:picLocks noChangeAspect="1" noChangeArrowheads="1"/>
          </p:cNvPicPr>
          <p:nvPr/>
        </p:nvPicPr>
        <p:blipFill>
          <a:blip r:embed="rId2" cstate="print"/>
          <a:srcRect/>
          <a:stretch>
            <a:fillRect/>
          </a:stretch>
        </p:blipFill>
        <p:spPr bwMode="auto">
          <a:xfrm>
            <a:off x="381000" y="2743200"/>
            <a:ext cx="4953000" cy="3524250"/>
          </a:xfrm>
          <a:prstGeom prst="rect">
            <a:avLst/>
          </a:prstGeom>
          <a:noFill/>
          <a:ln w="9525">
            <a:noFill/>
            <a:miter lim="800000"/>
            <a:headEnd/>
            <a:tailEnd/>
          </a:ln>
        </p:spPr>
      </p:pic>
      <p:grpSp>
        <p:nvGrpSpPr>
          <p:cNvPr id="2" name="Group 34"/>
          <p:cNvGrpSpPr>
            <a:grpSpLocks/>
          </p:cNvGrpSpPr>
          <p:nvPr/>
        </p:nvGrpSpPr>
        <p:grpSpPr bwMode="auto">
          <a:xfrm>
            <a:off x="152400" y="457200"/>
            <a:ext cx="5367338" cy="2057400"/>
            <a:chOff x="677694" y="533400"/>
            <a:chExt cx="6520678" cy="2657477"/>
          </a:xfrm>
        </p:grpSpPr>
        <p:sp>
          <p:nvSpPr>
            <p:cNvPr id="38" name="Rectangle 37"/>
            <p:cNvSpPr/>
            <p:nvPr/>
          </p:nvSpPr>
          <p:spPr>
            <a:xfrm>
              <a:off x="1447216" y="1142406"/>
              <a:ext cx="5029851" cy="1525589"/>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9" name="Rectangle 38"/>
            <p:cNvSpPr/>
            <p:nvPr/>
          </p:nvSpPr>
          <p:spPr>
            <a:xfrm>
              <a:off x="1447216" y="990667"/>
              <a:ext cx="5029851" cy="15173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 name="Rectangle 40"/>
            <p:cNvSpPr/>
            <p:nvPr/>
          </p:nvSpPr>
          <p:spPr>
            <a:xfrm>
              <a:off x="1447216" y="2667994"/>
              <a:ext cx="5029851" cy="15173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0671" name="TextBox 41"/>
            <p:cNvSpPr txBox="1">
              <a:spLocks noChangeArrowheads="1"/>
            </p:cNvSpPr>
            <p:nvPr/>
          </p:nvSpPr>
          <p:spPr bwMode="auto">
            <a:xfrm>
              <a:off x="6639042" y="987385"/>
              <a:ext cx="559330" cy="1908217"/>
            </a:xfrm>
            <a:prstGeom prst="rect">
              <a:avLst/>
            </a:prstGeom>
            <a:noFill/>
            <a:ln w="9525">
              <a:noFill/>
              <a:miter lim="800000"/>
              <a:headEnd/>
              <a:tailEnd/>
            </a:ln>
          </p:spPr>
          <p:txBody>
            <a:bodyPr wrap="none">
              <a:spAutoFit/>
            </a:bodyPr>
            <a:lstStyle/>
            <a:p>
              <a:r>
                <a:rPr lang="en-US" b="1">
                  <a:solidFill>
                    <a:srgbClr val="002060"/>
                  </a:solidFill>
                </a:rPr>
                <a:t>p+</a:t>
              </a:r>
            </a:p>
            <a:p>
              <a:endParaRPr lang="en-US" b="1"/>
            </a:p>
            <a:p>
              <a:r>
                <a:rPr lang="en-US" b="1">
                  <a:solidFill>
                    <a:srgbClr val="FFCC00"/>
                  </a:solidFill>
                </a:rPr>
                <a:t>n-</a:t>
              </a:r>
            </a:p>
            <a:p>
              <a:endParaRPr lang="en-US" b="1"/>
            </a:p>
            <a:p>
              <a:r>
                <a:rPr lang="en-US" b="1">
                  <a:solidFill>
                    <a:srgbClr val="FF0000"/>
                  </a:solidFill>
                </a:rPr>
                <a:t>n+</a:t>
              </a:r>
            </a:p>
          </p:txBody>
        </p:sp>
        <p:sp>
          <p:nvSpPr>
            <p:cNvPr id="70672" name="TextBox 43"/>
            <p:cNvSpPr txBox="1">
              <a:spLocks noChangeArrowheads="1"/>
            </p:cNvSpPr>
            <p:nvPr/>
          </p:nvSpPr>
          <p:spPr bwMode="auto">
            <a:xfrm>
              <a:off x="1828800" y="533400"/>
              <a:ext cx="415498" cy="369332"/>
            </a:xfrm>
            <a:prstGeom prst="rect">
              <a:avLst/>
            </a:prstGeom>
            <a:noFill/>
            <a:ln w="9525">
              <a:noFill/>
              <a:miter lim="800000"/>
              <a:headEnd/>
              <a:tailEnd/>
            </a:ln>
          </p:spPr>
          <p:txBody>
            <a:bodyPr wrap="none">
              <a:spAutoFit/>
            </a:bodyPr>
            <a:lstStyle/>
            <a:p>
              <a:r>
                <a:rPr lang="en-US" b="1"/>
                <a:t>-V</a:t>
              </a:r>
            </a:p>
          </p:txBody>
        </p:sp>
        <p:cxnSp>
          <p:nvCxnSpPr>
            <p:cNvPr id="47" name="Straight Connector 46"/>
            <p:cNvCxnSpPr/>
            <p:nvPr/>
          </p:nvCxnSpPr>
          <p:spPr>
            <a:xfrm rot="5400000">
              <a:off x="1865651" y="2933598"/>
              <a:ext cx="229659" cy="1928"/>
            </a:xfrm>
            <a:prstGeom prst="line">
              <a:avLst/>
            </a:prstGeom>
          </p:spPr>
          <p:style>
            <a:lnRef idx="2">
              <a:schemeClr val="dk1"/>
            </a:lnRef>
            <a:fillRef idx="0">
              <a:schemeClr val="dk1"/>
            </a:fillRef>
            <a:effectRef idx="1">
              <a:schemeClr val="dk1"/>
            </a:effectRef>
            <a:fontRef idx="minor">
              <a:schemeClr val="tx1"/>
            </a:fontRef>
          </p:style>
        </p:cxnSp>
        <p:cxnSp>
          <p:nvCxnSpPr>
            <p:cNvPr id="50" name="Straight Connector 49"/>
            <p:cNvCxnSpPr/>
            <p:nvPr/>
          </p:nvCxnSpPr>
          <p:spPr>
            <a:xfrm rot="10800000">
              <a:off x="1800153" y="3047340"/>
              <a:ext cx="381868" cy="2051"/>
            </a:xfrm>
            <a:prstGeom prst="line">
              <a:avLst/>
            </a:prstGeom>
          </p:spPr>
          <p:style>
            <a:lnRef idx="2">
              <a:schemeClr val="dk1"/>
            </a:lnRef>
            <a:fillRef idx="0">
              <a:schemeClr val="dk1"/>
            </a:fillRef>
            <a:effectRef idx="1">
              <a:schemeClr val="dk1"/>
            </a:effectRef>
            <a:fontRef idx="minor">
              <a:schemeClr val="tx1"/>
            </a:fontRef>
          </p:style>
        </p:cxnSp>
        <p:cxnSp>
          <p:nvCxnSpPr>
            <p:cNvPr id="51" name="Straight Connector 50"/>
            <p:cNvCxnSpPr/>
            <p:nvPr/>
          </p:nvCxnSpPr>
          <p:spPr>
            <a:xfrm rot="10800000">
              <a:off x="1904299" y="3115008"/>
              <a:ext cx="181291" cy="2050"/>
            </a:xfrm>
            <a:prstGeom prst="line">
              <a:avLst/>
            </a:prstGeom>
          </p:spPr>
          <p:style>
            <a:lnRef idx="2">
              <a:schemeClr val="dk1"/>
            </a:lnRef>
            <a:fillRef idx="0">
              <a:schemeClr val="dk1"/>
            </a:fillRef>
            <a:effectRef idx="1">
              <a:schemeClr val="dk1"/>
            </a:effectRef>
            <a:fontRef idx="minor">
              <a:schemeClr val="tx1"/>
            </a:fontRef>
          </p:style>
        </p:cxnSp>
        <p:cxnSp>
          <p:nvCxnSpPr>
            <p:cNvPr id="53" name="Straight Connector 52"/>
            <p:cNvCxnSpPr/>
            <p:nvPr/>
          </p:nvCxnSpPr>
          <p:spPr>
            <a:xfrm rot="10800000">
              <a:off x="1962158" y="3190877"/>
              <a:ext cx="77145" cy="0"/>
            </a:xfrm>
            <a:prstGeom prst="line">
              <a:avLst/>
            </a:prstGeom>
          </p:spPr>
          <p:style>
            <a:lnRef idx="2">
              <a:schemeClr val="dk1"/>
            </a:lnRef>
            <a:fillRef idx="0">
              <a:schemeClr val="dk1"/>
            </a:fillRef>
            <a:effectRef idx="1">
              <a:schemeClr val="dk1"/>
            </a:effectRef>
            <a:fontRef idx="minor">
              <a:schemeClr val="tx1"/>
            </a:fontRef>
          </p:style>
        </p:cxnSp>
        <p:cxnSp>
          <p:nvCxnSpPr>
            <p:cNvPr id="54" name="Straight Arrow Connector 53"/>
            <p:cNvCxnSpPr/>
            <p:nvPr/>
          </p:nvCxnSpPr>
          <p:spPr>
            <a:xfrm rot="5400000">
              <a:off x="1142469" y="1904236"/>
              <a:ext cx="1525589" cy="1929"/>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sp>
          <p:nvSpPr>
            <p:cNvPr id="70678" name="TextBox 54"/>
            <p:cNvSpPr txBox="1">
              <a:spLocks noChangeArrowheads="1"/>
            </p:cNvSpPr>
            <p:nvPr/>
          </p:nvSpPr>
          <p:spPr bwMode="auto">
            <a:xfrm>
              <a:off x="1981200" y="1676400"/>
              <a:ext cx="325730" cy="369332"/>
            </a:xfrm>
            <a:prstGeom prst="rect">
              <a:avLst/>
            </a:prstGeom>
            <a:noFill/>
            <a:ln w="9525">
              <a:noFill/>
              <a:miter lim="800000"/>
              <a:headEnd/>
              <a:tailEnd/>
            </a:ln>
          </p:spPr>
          <p:txBody>
            <a:bodyPr wrap="none">
              <a:spAutoFit/>
            </a:bodyPr>
            <a:lstStyle/>
            <a:p>
              <a:r>
                <a:rPr lang="en-US" b="1"/>
                <a:t>d</a:t>
              </a:r>
            </a:p>
          </p:txBody>
        </p:sp>
        <p:sp>
          <p:nvSpPr>
            <p:cNvPr id="56" name="Oval 55"/>
            <p:cNvSpPr/>
            <p:nvPr/>
          </p:nvSpPr>
          <p:spPr>
            <a:xfrm>
              <a:off x="3734563" y="1599672"/>
              <a:ext cx="75216" cy="758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7" name="Oval 56"/>
            <p:cNvSpPr/>
            <p:nvPr/>
          </p:nvSpPr>
          <p:spPr>
            <a:xfrm>
              <a:off x="3734563" y="1905200"/>
              <a:ext cx="75216" cy="758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58" name="Straight Arrow Connector 57"/>
            <p:cNvCxnSpPr/>
            <p:nvPr/>
          </p:nvCxnSpPr>
          <p:spPr>
            <a:xfrm rot="5400000">
              <a:off x="3163273" y="1408974"/>
              <a:ext cx="533136"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59" name="Straight Arrow Connector 58"/>
            <p:cNvCxnSpPr/>
            <p:nvPr/>
          </p:nvCxnSpPr>
          <p:spPr>
            <a:xfrm rot="5400000">
              <a:off x="4060645" y="1560773"/>
              <a:ext cx="838663" cy="192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70683" name="TextBox 59"/>
            <p:cNvSpPr txBox="1">
              <a:spLocks noChangeArrowheads="1"/>
            </p:cNvSpPr>
            <p:nvPr/>
          </p:nvSpPr>
          <p:spPr bwMode="auto">
            <a:xfrm>
              <a:off x="2971800" y="1219200"/>
              <a:ext cx="407484" cy="369332"/>
            </a:xfrm>
            <a:prstGeom prst="rect">
              <a:avLst/>
            </a:prstGeom>
            <a:noFill/>
            <a:ln w="9525">
              <a:noFill/>
              <a:miter lim="800000"/>
              <a:headEnd/>
              <a:tailEnd/>
            </a:ln>
          </p:spPr>
          <p:txBody>
            <a:bodyPr wrap="none">
              <a:spAutoFit/>
            </a:bodyPr>
            <a:lstStyle/>
            <a:p>
              <a:r>
                <a:rPr lang="en-US" b="1"/>
                <a:t>x</a:t>
              </a:r>
              <a:r>
                <a:rPr lang="en-US" b="1" baseline="-25000"/>
                <a:t>h</a:t>
              </a:r>
            </a:p>
          </p:txBody>
        </p:sp>
        <p:sp>
          <p:nvSpPr>
            <p:cNvPr id="70684" name="TextBox 60"/>
            <p:cNvSpPr txBox="1">
              <a:spLocks noChangeArrowheads="1"/>
            </p:cNvSpPr>
            <p:nvPr/>
          </p:nvSpPr>
          <p:spPr bwMode="auto">
            <a:xfrm>
              <a:off x="4478934" y="1295400"/>
              <a:ext cx="397866" cy="369332"/>
            </a:xfrm>
            <a:prstGeom prst="rect">
              <a:avLst/>
            </a:prstGeom>
            <a:noFill/>
            <a:ln w="9525">
              <a:noFill/>
              <a:miter lim="800000"/>
              <a:headEnd/>
              <a:tailEnd/>
            </a:ln>
          </p:spPr>
          <p:txBody>
            <a:bodyPr wrap="none">
              <a:spAutoFit/>
            </a:bodyPr>
            <a:lstStyle/>
            <a:p>
              <a:r>
                <a:rPr lang="en-US" b="1"/>
                <a:t>x</a:t>
              </a:r>
              <a:r>
                <a:rPr lang="en-US" b="1" baseline="-25000"/>
                <a:t>e</a:t>
              </a:r>
            </a:p>
          </p:txBody>
        </p:sp>
        <p:cxnSp>
          <p:nvCxnSpPr>
            <p:cNvPr id="62" name="Straight Arrow Connector 61"/>
            <p:cNvCxnSpPr/>
            <p:nvPr/>
          </p:nvCxnSpPr>
          <p:spPr>
            <a:xfrm rot="5400000" flipH="1" flipV="1">
              <a:off x="3630076" y="1446968"/>
              <a:ext cx="303477" cy="192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3" name="Straight Arrow Connector 62"/>
            <p:cNvCxnSpPr/>
            <p:nvPr/>
          </p:nvCxnSpPr>
          <p:spPr>
            <a:xfrm rot="5400000">
              <a:off x="3619407" y="2132868"/>
              <a:ext cx="305528" cy="192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70687" name="TextBox 63"/>
            <p:cNvSpPr txBox="1">
              <a:spLocks noChangeArrowheads="1"/>
            </p:cNvSpPr>
            <p:nvPr/>
          </p:nvSpPr>
          <p:spPr bwMode="auto">
            <a:xfrm>
              <a:off x="3886200" y="1371600"/>
              <a:ext cx="551754" cy="307777"/>
            </a:xfrm>
            <a:prstGeom prst="rect">
              <a:avLst/>
            </a:prstGeom>
            <a:noFill/>
            <a:ln w="9525">
              <a:noFill/>
              <a:miter lim="800000"/>
              <a:headEnd/>
              <a:tailEnd/>
            </a:ln>
          </p:spPr>
          <p:txBody>
            <a:bodyPr wrap="none">
              <a:spAutoFit/>
            </a:bodyPr>
            <a:lstStyle/>
            <a:p>
              <a:r>
                <a:rPr lang="en-US" sz="1400" b="1"/>
                <a:t>hole</a:t>
              </a:r>
              <a:endParaRPr lang="en-US" sz="1400" b="1" baseline="-25000"/>
            </a:p>
          </p:txBody>
        </p:sp>
        <p:sp>
          <p:nvSpPr>
            <p:cNvPr id="70688" name="TextBox 64"/>
            <p:cNvSpPr txBox="1">
              <a:spLocks noChangeArrowheads="1"/>
            </p:cNvSpPr>
            <p:nvPr/>
          </p:nvSpPr>
          <p:spPr bwMode="auto">
            <a:xfrm>
              <a:off x="3857625" y="1990725"/>
              <a:ext cx="880369" cy="307777"/>
            </a:xfrm>
            <a:prstGeom prst="rect">
              <a:avLst/>
            </a:prstGeom>
            <a:noFill/>
            <a:ln w="9525">
              <a:noFill/>
              <a:miter lim="800000"/>
              <a:headEnd/>
              <a:tailEnd/>
            </a:ln>
          </p:spPr>
          <p:txBody>
            <a:bodyPr wrap="none">
              <a:spAutoFit/>
            </a:bodyPr>
            <a:lstStyle/>
            <a:p>
              <a:r>
                <a:rPr lang="en-US" sz="1400" b="1"/>
                <a:t>electron</a:t>
              </a:r>
              <a:endParaRPr lang="en-US" sz="1400" b="1" baseline="-25000"/>
            </a:p>
          </p:txBody>
        </p:sp>
        <p:cxnSp>
          <p:nvCxnSpPr>
            <p:cNvPr id="66" name="Straight Arrow Connector 65"/>
            <p:cNvCxnSpPr/>
            <p:nvPr/>
          </p:nvCxnSpPr>
          <p:spPr>
            <a:xfrm rot="5400000">
              <a:off x="4915679" y="1456196"/>
              <a:ext cx="686924" cy="192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7" name="Straight Connector 66"/>
            <p:cNvCxnSpPr/>
            <p:nvPr/>
          </p:nvCxnSpPr>
          <p:spPr>
            <a:xfrm>
              <a:off x="3047973" y="1790371"/>
              <a:ext cx="3429093" cy="205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0691" name="TextBox 67"/>
            <p:cNvSpPr txBox="1">
              <a:spLocks noChangeArrowheads="1"/>
            </p:cNvSpPr>
            <p:nvPr/>
          </p:nvSpPr>
          <p:spPr bwMode="auto">
            <a:xfrm>
              <a:off x="5410200" y="1295400"/>
              <a:ext cx="397866" cy="369332"/>
            </a:xfrm>
            <a:prstGeom prst="rect">
              <a:avLst/>
            </a:prstGeom>
            <a:noFill/>
            <a:ln w="9525">
              <a:noFill/>
              <a:miter lim="800000"/>
              <a:headEnd/>
              <a:tailEnd/>
            </a:ln>
          </p:spPr>
          <p:txBody>
            <a:bodyPr wrap="none">
              <a:spAutoFit/>
            </a:bodyPr>
            <a:lstStyle/>
            <a:p>
              <a:r>
                <a:rPr lang="en-US" b="1"/>
                <a:t>x</a:t>
              </a:r>
              <a:r>
                <a:rPr lang="en-US" b="1" baseline="-25000"/>
                <a:t>0</a:t>
              </a:r>
            </a:p>
          </p:txBody>
        </p:sp>
        <p:cxnSp>
          <p:nvCxnSpPr>
            <p:cNvPr id="69" name="Straight Arrow Connector 68"/>
            <p:cNvCxnSpPr/>
            <p:nvPr/>
          </p:nvCxnSpPr>
          <p:spPr>
            <a:xfrm rot="5400000">
              <a:off x="344156" y="1837593"/>
              <a:ext cx="1293879" cy="192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70693" name="TextBox 69"/>
            <p:cNvSpPr txBox="1">
              <a:spLocks noChangeArrowheads="1"/>
            </p:cNvSpPr>
            <p:nvPr/>
          </p:nvSpPr>
          <p:spPr bwMode="auto">
            <a:xfrm>
              <a:off x="677694" y="1524000"/>
              <a:ext cx="312906" cy="369332"/>
            </a:xfrm>
            <a:prstGeom prst="rect">
              <a:avLst/>
            </a:prstGeom>
            <a:noFill/>
            <a:ln w="9525">
              <a:noFill/>
              <a:miter lim="800000"/>
              <a:headEnd/>
              <a:tailEnd/>
            </a:ln>
          </p:spPr>
          <p:txBody>
            <a:bodyPr wrap="none">
              <a:spAutoFit/>
            </a:bodyPr>
            <a:lstStyle/>
            <a:p>
              <a:r>
                <a:rPr lang="en-US" b="1"/>
                <a:t>x</a:t>
              </a:r>
              <a:endParaRPr lang="en-US" b="1" baseline="-25000"/>
            </a:p>
          </p:txBody>
        </p:sp>
      </p:grpSp>
      <p:sp>
        <p:nvSpPr>
          <p:cNvPr id="70662" name="TextBox 39"/>
          <p:cNvSpPr txBox="1">
            <a:spLocks noChangeArrowheads="1"/>
          </p:cNvSpPr>
          <p:nvPr/>
        </p:nvSpPr>
        <p:spPr bwMode="auto">
          <a:xfrm>
            <a:off x="5791200" y="762000"/>
            <a:ext cx="2819400" cy="1323975"/>
          </a:xfrm>
          <a:prstGeom prst="rect">
            <a:avLst/>
          </a:prstGeom>
          <a:noFill/>
          <a:ln w="9525">
            <a:noFill/>
            <a:miter lim="800000"/>
            <a:headEnd/>
            <a:tailEnd/>
          </a:ln>
        </p:spPr>
        <p:txBody>
          <a:bodyPr>
            <a:spAutoFit/>
          </a:bodyPr>
          <a:lstStyle/>
          <a:p>
            <a:r>
              <a:rPr lang="en-US" sz="1600" b="1">
                <a:solidFill>
                  <a:srgbClr val="002060"/>
                </a:solidFill>
              </a:rPr>
              <a:t>What is the signal induced on the p+ ‘electrode’ for a single e/h pair created at x</a:t>
            </a:r>
            <a:r>
              <a:rPr lang="en-US" sz="1600" b="1" baseline="-25000">
                <a:solidFill>
                  <a:srgbClr val="002060"/>
                </a:solidFill>
              </a:rPr>
              <a:t>0</a:t>
            </a:r>
            <a:r>
              <a:rPr lang="en-US" sz="1600" b="1">
                <a:solidFill>
                  <a:srgbClr val="002060"/>
                </a:solidFill>
              </a:rPr>
              <a:t>=d/2 for a 300um Si detector ?</a:t>
            </a:r>
          </a:p>
        </p:txBody>
      </p:sp>
      <p:sp>
        <p:nvSpPr>
          <p:cNvPr id="70663" name="Rectangle 42"/>
          <p:cNvSpPr>
            <a:spLocks noChangeArrowheads="1"/>
          </p:cNvSpPr>
          <p:nvPr/>
        </p:nvSpPr>
        <p:spPr bwMode="auto">
          <a:xfrm>
            <a:off x="1219200" y="3505200"/>
            <a:ext cx="800100" cy="276225"/>
          </a:xfrm>
          <a:prstGeom prst="rect">
            <a:avLst/>
          </a:prstGeom>
          <a:noFill/>
          <a:ln w="9525">
            <a:noFill/>
            <a:miter lim="800000"/>
            <a:headEnd/>
            <a:tailEnd/>
          </a:ln>
        </p:spPr>
        <p:txBody>
          <a:bodyPr wrap="none">
            <a:spAutoFit/>
          </a:bodyPr>
          <a:lstStyle/>
          <a:p>
            <a:r>
              <a:rPr lang="en-US" sz="1200" b="1">
                <a:solidFill>
                  <a:srgbClr val="008000"/>
                </a:solidFill>
              </a:rPr>
              <a:t>Electron</a:t>
            </a:r>
            <a:endParaRPr lang="en-US" sz="1200"/>
          </a:p>
        </p:txBody>
      </p:sp>
      <p:sp>
        <p:nvSpPr>
          <p:cNvPr id="70664" name="Rectangle 44"/>
          <p:cNvSpPr>
            <a:spLocks noChangeArrowheads="1"/>
          </p:cNvSpPr>
          <p:nvPr/>
        </p:nvSpPr>
        <p:spPr bwMode="auto">
          <a:xfrm>
            <a:off x="1219200" y="4419600"/>
            <a:ext cx="517525" cy="276225"/>
          </a:xfrm>
          <a:prstGeom prst="rect">
            <a:avLst/>
          </a:prstGeom>
          <a:noFill/>
          <a:ln w="9525">
            <a:noFill/>
            <a:miter lim="800000"/>
            <a:headEnd/>
            <a:tailEnd/>
          </a:ln>
        </p:spPr>
        <p:txBody>
          <a:bodyPr wrap="none">
            <a:spAutoFit/>
          </a:bodyPr>
          <a:lstStyle/>
          <a:p>
            <a:r>
              <a:rPr lang="en-US" sz="1200" b="1">
                <a:solidFill>
                  <a:srgbClr val="008000"/>
                </a:solidFill>
              </a:rPr>
              <a:t>Hole</a:t>
            </a:r>
            <a:endParaRPr lang="en-US" sz="1200"/>
          </a:p>
        </p:txBody>
      </p:sp>
      <p:sp>
        <p:nvSpPr>
          <p:cNvPr id="70665" name="Rectangle 45"/>
          <p:cNvSpPr>
            <a:spLocks noChangeArrowheads="1"/>
          </p:cNvSpPr>
          <p:nvPr/>
        </p:nvSpPr>
        <p:spPr bwMode="auto">
          <a:xfrm>
            <a:off x="2133600" y="3200400"/>
            <a:ext cx="541338" cy="276225"/>
          </a:xfrm>
          <a:prstGeom prst="rect">
            <a:avLst/>
          </a:prstGeom>
          <a:noFill/>
          <a:ln w="9525">
            <a:noFill/>
            <a:miter lim="800000"/>
            <a:headEnd/>
            <a:tailEnd/>
          </a:ln>
        </p:spPr>
        <p:txBody>
          <a:bodyPr wrap="none">
            <a:spAutoFit/>
          </a:bodyPr>
          <a:lstStyle/>
          <a:p>
            <a:r>
              <a:rPr lang="en-US" sz="1200" b="1">
                <a:solidFill>
                  <a:srgbClr val="002060"/>
                </a:solidFill>
              </a:rPr>
              <a:t>Total</a:t>
            </a:r>
            <a:endParaRPr lang="en-US" sz="1200">
              <a:solidFill>
                <a:srgbClr val="002060"/>
              </a:solidFill>
            </a:endParaRPr>
          </a:p>
        </p:txBody>
      </p:sp>
      <p:sp>
        <p:nvSpPr>
          <p:cNvPr id="70666" name="TextBox 47"/>
          <p:cNvSpPr txBox="1">
            <a:spLocks noChangeArrowheads="1"/>
          </p:cNvSpPr>
          <p:nvPr/>
        </p:nvSpPr>
        <p:spPr bwMode="auto">
          <a:xfrm>
            <a:off x="5410200" y="2514600"/>
            <a:ext cx="3581400" cy="3786188"/>
          </a:xfrm>
          <a:prstGeom prst="rect">
            <a:avLst/>
          </a:prstGeom>
          <a:noFill/>
          <a:ln w="9525">
            <a:noFill/>
            <a:miter lim="800000"/>
            <a:headEnd/>
            <a:tailEnd/>
          </a:ln>
        </p:spPr>
        <p:txBody>
          <a:bodyPr>
            <a:spAutoFit/>
          </a:bodyPr>
          <a:lstStyle/>
          <a:p>
            <a:r>
              <a:rPr lang="en-US" sz="1600" b="1">
                <a:solidFill>
                  <a:srgbClr val="008000"/>
                </a:solidFill>
              </a:rPr>
              <a:t>To calculate the signal from a track one has to sum up all the e/h pair signal for different positions x</a:t>
            </a:r>
            <a:r>
              <a:rPr lang="en-US" sz="1600" b="1" baseline="-25000">
                <a:solidFill>
                  <a:srgbClr val="008000"/>
                </a:solidFill>
              </a:rPr>
              <a:t>0</a:t>
            </a:r>
            <a:r>
              <a:rPr lang="en-US" sz="1600" b="1">
                <a:solidFill>
                  <a:srgbClr val="008000"/>
                </a:solidFill>
              </a:rPr>
              <a:t>.</a:t>
            </a:r>
          </a:p>
          <a:p>
            <a:endParaRPr lang="en-US" sz="1600" b="1">
              <a:solidFill>
                <a:srgbClr val="008000"/>
              </a:solidFill>
            </a:endParaRPr>
          </a:p>
          <a:p>
            <a:r>
              <a:rPr lang="en-US" sz="1600" b="1">
                <a:solidFill>
                  <a:srgbClr val="002060"/>
                </a:solidFill>
              </a:rPr>
              <a:t>Si Signals are fast T&lt;10-15ns. In case the amplifier peaking time is &gt;20-30ns, the induced current signal shape doesn’t matter at all.</a:t>
            </a:r>
          </a:p>
          <a:p>
            <a:endParaRPr lang="en-US" sz="1600" b="1">
              <a:solidFill>
                <a:srgbClr val="002060"/>
              </a:solidFill>
            </a:endParaRPr>
          </a:p>
          <a:p>
            <a:r>
              <a:rPr lang="en-US" sz="1600" b="1">
                <a:solidFill>
                  <a:srgbClr val="008000"/>
                </a:solidFill>
              </a:rPr>
              <a:t>The entire signal is integrated and the output of the electronics has always the same shape (delta response) with a pulse height proportional to the total deposited charge.</a:t>
            </a:r>
          </a:p>
        </p:txBody>
      </p:sp>
      <p:sp>
        <p:nvSpPr>
          <p:cNvPr id="70667" name="Text Box 20"/>
          <p:cNvSpPr txBox="1">
            <a:spLocks noChangeArrowheads="1"/>
          </p:cNvSpPr>
          <p:nvPr/>
        </p:nvSpPr>
        <p:spPr bwMode="auto">
          <a:xfrm>
            <a:off x="0" y="0"/>
            <a:ext cx="9144000" cy="523875"/>
          </a:xfrm>
          <a:prstGeom prst="rect">
            <a:avLst/>
          </a:prstGeom>
          <a:noFill/>
          <a:ln w="9525">
            <a:noFill/>
            <a:miter lim="800000"/>
            <a:headEnd/>
            <a:tailEnd/>
          </a:ln>
        </p:spPr>
        <p:txBody>
          <a:bodyPr>
            <a:spAutoFit/>
          </a:bodyPr>
          <a:lstStyle/>
          <a:p>
            <a:pPr algn="ctr"/>
            <a:r>
              <a:rPr lang="en-US" sz="2800" b="1">
                <a:solidFill>
                  <a:srgbClr val="FF0000"/>
                </a:solidFill>
              </a:rPr>
              <a:t>Silicon Detector Signals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0"/>
          <p:cNvSpPr>
            <a:spLocks noChangeArrowheads="1"/>
          </p:cNvSpPr>
          <p:nvPr/>
        </p:nvSpPr>
        <p:spPr bwMode="auto">
          <a:xfrm>
            <a:off x="2743200" y="3886200"/>
            <a:ext cx="5486400" cy="1570038"/>
          </a:xfrm>
          <a:prstGeom prst="rect">
            <a:avLst/>
          </a:prstGeom>
          <a:noFill/>
          <a:ln w="9525">
            <a:noFill/>
            <a:miter lim="800000"/>
            <a:headEnd/>
            <a:tailEnd/>
          </a:ln>
        </p:spPr>
        <p:txBody>
          <a:bodyPr>
            <a:spAutoFit/>
          </a:bodyPr>
          <a:lstStyle/>
          <a:p>
            <a:r>
              <a:rPr lang="en-US" sz="1600" b="1">
                <a:solidFill>
                  <a:srgbClr val="008000"/>
                </a:solidFill>
                <a:cs typeface="Arial" charset="0"/>
              </a:rPr>
              <a:t>Weighting Field of the wire: Remove charge and set wire to V</a:t>
            </a:r>
            <a:r>
              <a:rPr lang="en-US" sz="1600" b="1" baseline="-25000">
                <a:solidFill>
                  <a:srgbClr val="008000"/>
                </a:solidFill>
                <a:cs typeface="Arial" charset="0"/>
              </a:rPr>
              <a:t>w</a:t>
            </a:r>
            <a:r>
              <a:rPr lang="en-US" sz="1600" b="1">
                <a:solidFill>
                  <a:srgbClr val="008000"/>
                </a:solidFill>
                <a:cs typeface="Arial" charset="0"/>
              </a:rPr>
              <a:t> while grounding the tube wall.</a:t>
            </a:r>
          </a:p>
          <a:p>
            <a:endParaRPr lang="en-US" sz="1600" b="1">
              <a:solidFill>
                <a:srgbClr val="008000"/>
              </a:solidFill>
              <a:cs typeface="Arial" charset="0"/>
            </a:endParaRPr>
          </a:p>
          <a:p>
            <a:endParaRPr lang="en-US" sz="1600" b="1">
              <a:solidFill>
                <a:srgbClr val="008000"/>
              </a:solidFill>
              <a:cs typeface="Arial" charset="0"/>
            </a:endParaRPr>
          </a:p>
          <a:p>
            <a:endParaRPr lang="en-US" sz="1600" b="1">
              <a:solidFill>
                <a:srgbClr val="008000"/>
              </a:solidFill>
              <a:cs typeface="Arial" charset="0"/>
            </a:endParaRPr>
          </a:p>
          <a:p>
            <a:r>
              <a:rPr lang="en-US" sz="1600" b="1">
                <a:solidFill>
                  <a:srgbClr val="002060"/>
                </a:solidFill>
                <a:cs typeface="Arial" charset="0"/>
              </a:rPr>
              <a:t>The induced current is therefore</a:t>
            </a:r>
          </a:p>
        </p:txBody>
      </p:sp>
      <p:sp>
        <p:nvSpPr>
          <p:cNvPr id="2" name="Date Placeholder 1"/>
          <p:cNvSpPr>
            <a:spLocks noGrp="1"/>
          </p:cNvSpPr>
          <p:nvPr>
            <p:ph type="dt" sz="quarter" idx="10"/>
          </p:nvPr>
        </p:nvSpPr>
        <p:spPr/>
        <p:txBody>
          <a:bodyPr/>
          <a:lstStyle/>
          <a:p>
            <a:pPr>
              <a:defRPr/>
            </a:pPr>
            <a:fld id="{EBECB849-04D9-4819-B585-C84F94C7B474}" type="datetime1">
              <a:rPr lang="en-US" smtClean="0"/>
              <a:pPr>
                <a:defRPr/>
              </a:pPr>
              <a:t>10/17/2010</a:t>
            </a:fld>
            <a:endParaRPr lang="en-US"/>
          </a:p>
        </p:txBody>
      </p:sp>
      <p:sp>
        <p:nvSpPr>
          <p:cNvPr id="3" name="Footer Placeholder 2"/>
          <p:cNvSpPr>
            <a:spLocks noGrp="1"/>
          </p:cNvSpPr>
          <p:nvPr>
            <p:ph type="ftr" sz="quarter" idx="11"/>
          </p:nvPr>
        </p:nvSpPr>
        <p:spPr/>
        <p:txBody>
          <a:bodyPr/>
          <a:lstStyle/>
          <a:p>
            <a:pPr>
              <a:defRPr/>
            </a:pPr>
            <a:r>
              <a:rPr lang="en-US" smtClean="0"/>
              <a:t>W. Riegler, Particle Detectors</a:t>
            </a:r>
            <a:endParaRPr lang="en-US"/>
          </a:p>
        </p:txBody>
      </p:sp>
      <p:sp>
        <p:nvSpPr>
          <p:cNvPr id="4" name="Slide Number Placeholder 3"/>
          <p:cNvSpPr>
            <a:spLocks noGrp="1"/>
          </p:cNvSpPr>
          <p:nvPr>
            <p:ph type="sldNum" sz="quarter" idx="12"/>
          </p:nvPr>
        </p:nvSpPr>
        <p:spPr/>
        <p:txBody>
          <a:bodyPr/>
          <a:lstStyle/>
          <a:p>
            <a:pPr>
              <a:defRPr/>
            </a:pPr>
            <a:fld id="{C0E9BAC5-3730-486A-9DA3-3B634F3FADEF}" type="slidenum">
              <a:rPr lang="en-US" smtClean="0"/>
              <a:pPr>
                <a:defRPr/>
              </a:pPr>
              <a:t>5</a:t>
            </a:fld>
            <a:endParaRPr lang="en-US"/>
          </a:p>
        </p:txBody>
      </p:sp>
      <p:sp>
        <p:nvSpPr>
          <p:cNvPr id="66566" name="Rectangle 15"/>
          <p:cNvSpPr>
            <a:spLocks noChangeArrowheads="1"/>
          </p:cNvSpPr>
          <p:nvPr/>
        </p:nvSpPr>
        <p:spPr bwMode="auto">
          <a:xfrm>
            <a:off x="457200" y="152400"/>
            <a:ext cx="7772400" cy="381000"/>
          </a:xfrm>
          <a:prstGeom prst="rect">
            <a:avLst/>
          </a:prstGeom>
          <a:noFill/>
          <a:ln w="9525">
            <a:noFill/>
            <a:miter lim="800000"/>
            <a:headEnd/>
            <a:tailEnd/>
          </a:ln>
        </p:spPr>
        <p:txBody>
          <a:bodyPr anchor="ctr"/>
          <a:lstStyle/>
          <a:p>
            <a:pPr algn="ctr"/>
            <a:r>
              <a:rPr lang="en-US" sz="2800" b="1">
                <a:solidFill>
                  <a:srgbClr val="FF0000"/>
                </a:solidFill>
              </a:rPr>
              <a:t>Wire Chamber Signals</a:t>
            </a:r>
          </a:p>
        </p:txBody>
      </p:sp>
      <p:sp>
        <p:nvSpPr>
          <p:cNvPr id="66567" name="Text Box 19"/>
          <p:cNvSpPr txBox="1">
            <a:spLocks noChangeArrowheads="1"/>
          </p:cNvSpPr>
          <p:nvPr/>
        </p:nvSpPr>
        <p:spPr bwMode="auto">
          <a:xfrm>
            <a:off x="685800" y="914400"/>
            <a:ext cx="7467600" cy="1816100"/>
          </a:xfrm>
          <a:prstGeom prst="rect">
            <a:avLst/>
          </a:prstGeom>
          <a:noFill/>
          <a:ln w="9525">
            <a:noFill/>
            <a:miter lim="800000"/>
            <a:headEnd/>
            <a:tailEnd/>
          </a:ln>
        </p:spPr>
        <p:txBody>
          <a:bodyPr>
            <a:spAutoFit/>
          </a:bodyPr>
          <a:lstStyle/>
          <a:p>
            <a:r>
              <a:rPr lang="en-US" sz="1600" b="1">
                <a:solidFill>
                  <a:srgbClr val="008000"/>
                </a:solidFill>
              </a:rPr>
              <a:t>The electrons are produced very close to the wire, so for now we assume that N</a:t>
            </a:r>
            <a:r>
              <a:rPr lang="en-US" sz="1600" b="1" baseline="-25000">
                <a:solidFill>
                  <a:srgbClr val="008000"/>
                </a:solidFill>
              </a:rPr>
              <a:t>tot</a:t>
            </a:r>
            <a:r>
              <a:rPr lang="en-US" sz="1600" b="1">
                <a:solidFill>
                  <a:srgbClr val="008000"/>
                </a:solidFill>
              </a:rPr>
              <a:t> ions are moving from the wire surface to the tube wall</a:t>
            </a:r>
          </a:p>
          <a:p>
            <a:endParaRPr lang="en-US" sz="1600" b="1">
              <a:solidFill>
                <a:srgbClr val="008000"/>
              </a:solidFill>
              <a:cs typeface="Arial" charset="0"/>
            </a:endParaRPr>
          </a:p>
          <a:p>
            <a:endParaRPr lang="en-US" sz="1600" b="1">
              <a:solidFill>
                <a:srgbClr val="008000"/>
              </a:solidFill>
              <a:cs typeface="Arial" charset="0"/>
            </a:endParaRPr>
          </a:p>
          <a:p>
            <a:endParaRPr lang="en-US" sz="1600" b="1">
              <a:solidFill>
                <a:srgbClr val="008000"/>
              </a:solidFill>
              <a:cs typeface="Arial" charset="0"/>
            </a:endParaRPr>
          </a:p>
          <a:p>
            <a:endParaRPr lang="en-US" sz="1600" b="1">
              <a:solidFill>
                <a:srgbClr val="008000"/>
              </a:solidFill>
              <a:cs typeface="Arial" charset="0"/>
            </a:endParaRPr>
          </a:p>
          <a:p>
            <a:r>
              <a:rPr lang="en-US" sz="1600" b="1">
                <a:solidFill>
                  <a:srgbClr val="002060"/>
                </a:solidFill>
                <a:cs typeface="Arial" charset="0"/>
              </a:rPr>
              <a:t>Ions move with a velocity proportional to the electric field.  </a:t>
            </a:r>
          </a:p>
        </p:txBody>
      </p:sp>
      <p:sp>
        <p:nvSpPr>
          <p:cNvPr id="8" name="Oval 7"/>
          <p:cNvSpPr/>
          <p:nvPr/>
        </p:nvSpPr>
        <p:spPr>
          <a:xfrm>
            <a:off x="381000" y="3962400"/>
            <a:ext cx="2057400" cy="1981200"/>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en-US" dirty="0"/>
              <a:t>b</a:t>
            </a:r>
          </a:p>
        </p:txBody>
      </p:sp>
      <p:sp>
        <p:nvSpPr>
          <p:cNvPr id="9" name="Oval 8"/>
          <p:cNvSpPr/>
          <p:nvPr/>
        </p:nvSpPr>
        <p:spPr>
          <a:xfrm>
            <a:off x="1333500" y="4876800"/>
            <a:ext cx="152400" cy="152400"/>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en-US"/>
          </a:p>
        </p:txBody>
      </p:sp>
      <p:cxnSp>
        <p:nvCxnSpPr>
          <p:cNvPr id="10" name="Straight Arrow Connector 9"/>
          <p:cNvCxnSpPr>
            <a:stCxn id="9" idx="7"/>
            <a:endCxn id="8" idx="7"/>
          </p:cNvCxnSpPr>
          <p:nvPr/>
        </p:nvCxnSpPr>
        <p:spPr>
          <a:xfrm rot="5400000" flipH="1" flipV="1">
            <a:off x="1477169" y="4239419"/>
            <a:ext cx="646112" cy="6731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6571" name="TextBox 26"/>
          <p:cNvSpPr txBox="1">
            <a:spLocks noChangeArrowheads="1"/>
          </p:cNvSpPr>
          <p:nvPr/>
        </p:nvSpPr>
        <p:spPr bwMode="auto">
          <a:xfrm>
            <a:off x="1752600" y="4572000"/>
            <a:ext cx="325438" cy="369888"/>
          </a:xfrm>
          <a:prstGeom prst="rect">
            <a:avLst/>
          </a:prstGeom>
          <a:noFill/>
          <a:ln w="9525">
            <a:noFill/>
            <a:miter lim="800000"/>
            <a:headEnd/>
            <a:tailEnd/>
          </a:ln>
        </p:spPr>
        <p:txBody>
          <a:bodyPr wrap="none">
            <a:spAutoFit/>
          </a:bodyPr>
          <a:lstStyle/>
          <a:p>
            <a:r>
              <a:rPr lang="en-US" b="1">
                <a:solidFill>
                  <a:srgbClr val="00B050"/>
                </a:solidFill>
              </a:rPr>
              <a:t>b</a:t>
            </a:r>
          </a:p>
        </p:txBody>
      </p:sp>
      <p:sp>
        <p:nvSpPr>
          <p:cNvPr id="66572" name="TextBox 27"/>
          <p:cNvSpPr txBox="1">
            <a:spLocks noChangeArrowheads="1"/>
          </p:cNvSpPr>
          <p:nvPr/>
        </p:nvSpPr>
        <p:spPr bwMode="auto">
          <a:xfrm>
            <a:off x="1066800" y="4876800"/>
            <a:ext cx="312738" cy="369888"/>
          </a:xfrm>
          <a:prstGeom prst="rect">
            <a:avLst/>
          </a:prstGeom>
          <a:noFill/>
          <a:ln w="9525">
            <a:noFill/>
            <a:miter lim="800000"/>
            <a:headEnd/>
            <a:tailEnd/>
          </a:ln>
        </p:spPr>
        <p:txBody>
          <a:bodyPr wrap="none">
            <a:spAutoFit/>
          </a:bodyPr>
          <a:lstStyle/>
          <a:p>
            <a:r>
              <a:rPr lang="en-US" b="1">
                <a:solidFill>
                  <a:srgbClr val="00B050"/>
                </a:solidFill>
              </a:rPr>
              <a:t>a</a:t>
            </a:r>
          </a:p>
        </p:txBody>
      </p:sp>
      <p:sp>
        <p:nvSpPr>
          <p:cNvPr id="13" name="Oval 12"/>
          <p:cNvSpPr/>
          <p:nvPr/>
        </p:nvSpPr>
        <p:spPr>
          <a:xfrm>
            <a:off x="1600200" y="4572000"/>
            <a:ext cx="152400" cy="1524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a:p>
        </p:txBody>
      </p:sp>
      <p:pic>
        <p:nvPicPr>
          <p:cNvPr id="66574" name="Picture 2"/>
          <p:cNvPicPr>
            <a:picLocks noChangeAspect="1" noChangeArrowheads="1"/>
          </p:cNvPicPr>
          <p:nvPr/>
        </p:nvPicPr>
        <p:blipFill>
          <a:blip r:embed="rId2" cstate="print"/>
          <a:srcRect/>
          <a:stretch>
            <a:fillRect/>
          </a:stretch>
        </p:blipFill>
        <p:spPr bwMode="auto">
          <a:xfrm>
            <a:off x="3505200" y="2743200"/>
            <a:ext cx="762000" cy="279400"/>
          </a:xfrm>
          <a:prstGeom prst="rect">
            <a:avLst/>
          </a:prstGeom>
          <a:noFill/>
          <a:ln w="9525">
            <a:noFill/>
            <a:miter lim="800000"/>
            <a:headEnd/>
            <a:tailEnd/>
          </a:ln>
        </p:spPr>
      </p:pic>
      <p:pic>
        <p:nvPicPr>
          <p:cNvPr id="66575" name="Picture 3"/>
          <p:cNvPicPr>
            <a:picLocks noChangeAspect="1" noChangeArrowheads="1"/>
          </p:cNvPicPr>
          <p:nvPr/>
        </p:nvPicPr>
        <p:blipFill>
          <a:blip r:embed="rId3" cstate="print"/>
          <a:srcRect/>
          <a:stretch>
            <a:fillRect/>
          </a:stretch>
        </p:blipFill>
        <p:spPr bwMode="auto">
          <a:xfrm>
            <a:off x="1447800" y="3124200"/>
            <a:ext cx="4943475" cy="554038"/>
          </a:xfrm>
          <a:prstGeom prst="rect">
            <a:avLst/>
          </a:prstGeom>
          <a:noFill/>
          <a:ln w="9525">
            <a:noFill/>
            <a:miter lim="800000"/>
            <a:headEnd/>
            <a:tailEnd/>
          </a:ln>
        </p:spPr>
      </p:pic>
      <p:grpSp>
        <p:nvGrpSpPr>
          <p:cNvPr id="5" name="Group 18"/>
          <p:cNvGrpSpPr>
            <a:grpSpLocks/>
          </p:cNvGrpSpPr>
          <p:nvPr/>
        </p:nvGrpSpPr>
        <p:grpSpPr bwMode="auto">
          <a:xfrm>
            <a:off x="2590800" y="1676400"/>
            <a:ext cx="3581400" cy="673100"/>
            <a:chOff x="2590800" y="1676400"/>
            <a:chExt cx="3581400" cy="672845"/>
          </a:xfrm>
        </p:grpSpPr>
        <p:pic>
          <p:nvPicPr>
            <p:cNvPr id="66579" name="Picture 22"/>
            <p:cNvPicPr>
              <a:picLocks noChangeAspect="1" noChangeArrowheads="1"/>
            </p:cNvPicPr>
            <p:nvPr/>
          </p:nvPicPr>
          <p:blipFill>
            <a:blip r:embed="rId4" cstate="print"/>
            <a:srcRect/>
            <a:stretch>
              <a:fillRect/>
            </a:stretch>
          </p:blipFill>
          <p:spPr bwMode="auto">
            <a:xfrm>
              <a:off x="2590800" y="1676400"/>
              <a:ext cx="3581400" cy="672845"/>
            </a:xfrm>
            <a:prstGeom prst="rect">
              <a:avLst/>
            </a:prstGeom>
            <a:noFill/>
            <a:ln w="9525">
              <a:noFill/>
              <a:miter lim="800000"/>
              <a:headEnd/>
              <a:tailEnd/>
            </a:ln>
          </p:spPr>
        </p:pic>
        <p:pic>
          <p:nvPicPr>
            <p:cNvPr id="66580" name="Picture 3"/>
            <p:cNvPicPr>
              <a:picLocks noChangeAspect="1" noChangeArrowheads="1"/>
            </p:cNvPicPr>
            <p:nvPr/>
          </p:nvPicPr>
          <p:blipFill>
            <a:blip r:embed="rId3" cstate="print"/>
            <a:srcRect l="23122" r="69171" b="45016"/>
            <a:stretch>
              <a:fillRect/>
            </a:stretch>
          </p:blipFill>
          <p:spPr bwMode="auto">
            <a:xfrm>
              <a:off x="3981450" y="1704975"/>
              <a:ext cx="381000" cy="304800"/>
            </a:xfrm>
            <a:prstGeom prst="rect">
              <a:avLst/>
            </a:prstGeom>
            <a:noFill/>
            <a:ln w="9525">
              <a:noFill/>
              <a:miter lim="800000"/>
              <a:headEnd/>
              <a:tailEnd/>
            </a:ln>
          </p:spPr>
        </p:pic>
        <p:pic>
          <p:nvPicPr>
            <p:cNvPr id="66581" name="Picture 3"/>
            <p:cNvPicPr>
              <a:picLocks noChangeAspect="1" noChangeArrowheads="1"/>
            </p:cNvPicPr>
            <p:nvPr/>
          </p:nvPicPr>
          <p:blipFill>
            <a:blip r:embed="rId3" cstate="print"/>
            <a:srcRect l="23122" r="69171" b="45016"/>
            <a:stretch>
              <a:fillRect/>
            </a:stretch>
          </p:blipFill>
          <p:spPr bwMode="auto">
            <a:xfrm>
              <a:off x="5286375" y="1724025"/>
              <a:ext cx="381000" cy="304800"/>
            </a:xfrm>
            <a:prstGeom prst="rect">
              <a:avLst/>
            </a:prstGeom>
            <a:noFill/>
            <a:ln w="9525">
              <a:noFill/>
              <a:miter lim="800000"/>
              <a:headEnd/>
              <a:tailEnd/>
            </a:ln>
          </p:spPr>
        </p:pic>
      </p:grpSp>
      <p:pic>
        <p:nvPicPr>
          <p:cNvPr id="66577" name="Picture 4"/>
          <p:cNvPicPr>
            <a:picLocks noChangeAspect="1" noChangeArrowheads="1"/>
          </p:cNvPicPr>
          <p:nvPr/>
        </p:nvPicPr>
        <p:blipFill>
          <a:blip r:embed="rId5" cstate="print"/>
          <a:srcRect/>
          <a:stretch>
            <a:fillRect/>
          </a:stretch>
        </p:blipFill>
        <p:spPr bwMode="auto">
          <a:xfrm>
            <a:off x="4038600" y="4495800"/>
            <a:ext cx="1492250" cy="514350"/>
          </a:xfrm>
          <a:prstGeom prst="rect">
            <a:avLst/>
          </a:prstGeom>
          <a:noFill/>
          <a:ln w="9525">
            <a:noFill/>
            <a:miter lim="800000"/>
            <a:headEnd/>
            <a:tailEnd/>
          </a:ln>
        </p:spPr>
      </p:pic>
      <p:pic>
        <p:nvPicPr>
          <p:cNvPr id="66578" name="Picture 5"/>
          <p:cNvPicPr>
            <a:picLocks noChangeAspect="1" noChangeArrowheads="1"/>
          </p:cNvPicPr>
          <p:nvPr/>
        </p:nvPicPr>
        <p:blipFill>
          <a:blip r:embed="rId6" cstate="print"/>
          <a:srcRect/>
          <a:stretch>
            <a:fillRect/>
          </a:stretch>
        </p:blipFill>
        <p:spPr bwMode="auto">
          <a:xfrm>
            <a:off x="2895600" y="5562600"/>
            <a:ext cx="4500563" cy="654050"/>
          </a:xfrm>
          <a:prstGeom prst="rect">
            <a:avLst/>
          </a:prstGeom>
          <a:noFill/>
          <a:ln w="9525">
            <a:noFill/>
            <a:miter lim="800000"/>
            <a:headEnd/>
            <a:tailEnd/>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cstate="print"/>
          <a:srcRect r="23993" b="1633"/>
          <a:stretch>
            <a:fillRect/>
          </a:stretch>
        </p:blipFill>
        <p:spPr bwMode="auto">
          <a:xfrm>
            <a:off x="0" y="2209800"/>
            <a:ext cx="3886200" cy="3886200"/>
          </a:xfrm>
          <a:prstGeom prst="rect">
            <a:avLst/>
          </a:prstGeom>
          <a:noFill/>
          <a:ln w="9525">
            <a:noFill/>
            <a:miter lim="800000"/>
            <a:headEnd/>
            <a:tailEnd/>
          </a:ln>
        </p:spPr>
      </p:pic>
      <p:sp>
        <p:nvSpPr>
          <p:cNvPr id="21507" name="Rectangle 3"/>
          <p:cNvSpPr>
            <a:spLocks noChangeArrowheads="1"/>
          </p:cNvSpPr>
          <p:nvPr/>
        </p:nvSpPr>
        <p:spPr bwMode="auto">
          <a:xfrm>
            <a:off x="3200400" y="6581775"/>
            <a:ext cx="2514600" cy="276225"/>
          </a:xfrm>
          <a:prstGeom prst="rect">
            <a:avLst/>
          </a:prstGeom>
          <a:noFill/>
          <a:ln w="9525">
            <a:noFill/>
            <a:miter lim="800000"/>
            <a:headEnd/>
            <a:tailEnd/>
          </a:ln>
        </p:spPr>
        <p:txBody>
          <a:bodyPr>
            <a:spAutoFit/>
          </a:bodyPr>
          <a:lstStyle/>
          <a:p>
            <a:r>
              <a:rPr lang="en-US" sz="1200" b="1">
                <a:solidFill>
                  <a:srgbClr val="FF0000"/>
                </a:solidFill>
              </a:rPr>
              <a:t>Solid State Detectors</a:t>
            </a:r>
            <a:endParaRPr lang="en-US" sz="1200">
              <a:solidFill>
                <a:srgbClr val="FF0000"/>
              </a:solidFill>
            </a:endParaRPr>
          </a:p>
        </p:txBody>
      </p:sp>
      <p:sp>
        <p:nvSpPr>
          <p:cNvPr id="21508" name="Footer Placeholder 5"/>
          <p:cNvSpPr>
            <a:spLocks noGrp="1"/>
          </p:cNvSpPr>
          <p:nvPr>
            <p:ph type="ftr" sz="quarter" idx="11"/>
          </p:nvPr>
        </p:nvSpPr>
        <p:spPr>
          <a:noFill/>
        </p:spPr>
        <p:txBody>
          <a:bodyPr/>
          <a:lstStyle/>
          <a:p>
            <a:r>
              <a:rPr lang="en-US" smtClean="0"/>
              <a:t>W. Riegler/CERN</a:t>
            </a:r>
          </a:p>
        </p:txBody>
      </p:sp>
      <p:sp>
        <p:nvSpPr>
          <p:cNvPr id="21509" name="Slide Number Placeholder 4"/>
          <p:cNvSpPr>
            <a:spLocks noGrp="1"/>
          </p:cNvSpPr>
          <p:nvPr>
            <p:ph type="sldNum" sz="quarter" idx="12"/>
          </p:nvPr>
        </p:nvSpPr>
        <p:spPr>
          <a:noFill/>
        </p:spPr>
        <p:txBody>
          <a:bodyPr/>
          <a:lstStyle/>
          <a:p>
            <a:fld id="{FC3B51C0-303D-413E-A7A4-D3AE9CF8633C}" type="slidenum">
              <a:rPr lang="en-US" smtClean="0"/>
              <a:pPr/>
              <a:t>50</a:t>
            </a:fld>
            <a:endParaRPr lang="en-US" smtClean="0"/>
          </a:p>
        </p:txBody>
      </p:sp>
      <p:sp>
        <p:nvSpPr>
          <p:cNvPr id="21510" name="Text Box 20"/>
          <p:cNvSpPr txBox="1">
            <a:spLocks noChangeArrowheads="1"/>
          </p:cNvSpPr>
          <p:nvPr/>
        </p:nvSpPr>
        <p:spPr bwMode="auto">
          <a:xfrm>
            <a:off x="2667000" y="228600"/>
            <a:ext cx="2667000" cy="461963"/>
          </a:xfrm>
          <a:prstGeom prst="rect">
            <a:avLst/>
          </a:prstGeom>
          <a:noFill/>
          <a:ln w="9525">
            <a:noFill/>
            <a:miter lim="800000"/>
            <a:headEnd/>
            <a:tailEnd/>
          </a:ln>
        </p:spPr>
        <p:txBody>
          <a:bodyPr>
            <a:spAutoFit/>
          </a:bodyPr>
          <a:lstStyle/>
          <a:p>
            <a:r>
              <a:rPr lang="en-US" sz="2400" b="1">
                <a:solidFill>
                  <a:srgbClr val="FF0000"/>
                </a:solidFill>
              </a:rPr>
              <a:t>Silicon Detector</a:t>
            </a:r>
          </a:p>
        </p:txBody>
      </p:sp>
      <p:sp>
        <p:nvSpPr>
          <p:cNvPr id="10" name="TextBox 9"/>
          <p:cNvSpPr txBox="1"/>
          <p:nvPr/>
        </p:nvSpPr>
        <p:spPr>
          <a:xfrm>
            <a:off x="533400" y="838200"/>
            <a:ext cx="5373688" cy="1754188"/>
          </a:xfrm>
          <a:prstGeom prst="rect">
            <a:avLst/>
          </a:prstGeom>
          <a:noFill/>
        </p:spPr>
        <p:txBody>
          <a:bodyPr wrap="none">
            <a:spAutoFit/>
          </a:bodyPr>
          <a:lstStyle/>
          <a:p>
            <a:pPr>
              <a:defRPr/>
            </a:pPr>
            <a:r>
              <a:rPr lang="en-US" b="1" dirty="0">
                <a:solidFill>
                  <a:srgbClr val="009900"/>
                </a:solidFill>
                <a:latin typeface="Arial" charset="0"/>
              </a:rPr>
              <a:t>Every electrode is connected to an amplifier </a:t>
            </a:r>
            <a:r>
              <a:rPr lang="en-US" b="1" dirty="0">
                <a:solidFill>
                  <a:srgbClr val="009900"/>
                </a:solidFill>
                <a:latin typeface="Arial" charset="0"/>
                <a:sym typeface="Wingdings" pitchFamily="2" charset="2"/>
              </a:rPr>
              <a:t></a:t>
            </a:r>
            <a:r>
              <a:rPr lang="en-US" b="1" dirty="0">
                <a:solidFill>
                  <a:srgbClr val="009900"/>
                </a:solidFill>
                <a:latin typeface="Arial" charset="0"/>
              </a:rPr>
              <a:t> </a:t>
            </a:r>
          </a:p>
          <a:p>
            <a:pPr>
              <a:defRPr/>
            </a:pPr>
            <a:r>
              <a:rPr lang="en-US" b="1" dirty="0">
                <a:solidFill>
                  <a:srgbClr val="009900"/>
                </a:solidFill>
                <a:latin typeface="Arial" charset="0"/>
              </a:rPr>
              <a:t>Highly integrated readout electronics.</a:t>
            </a:r>
          </a:p>
          <a:p>
            <a:pPr>
              <a:defRPr/>
            </a:pPr>
            <a:endParaRPr lang="en-US" b="1" dirty="0">
              <a:solidFill>
                <a:srgbClr val="009900"/>
              </a:solidFill>
              <a:latin typeface="Arial" charset="0"/>
            </a:endParaRPr>
          </a:p>
          <a:p>
            <a:pPr>
              <a:defRPr/>
            </a:pPr>
            <a:r>
              <a:rPr lang="en-US" b="1" dirty="0">
                <a:solidFill>
                  <a:schemeClr val="accent6"/>
                </a:solidFill>
                <a:latin typeface="Arial" charset="0"/>
              </a:rPr>
              <a:t>Two dimensional readout is possible.</a:t>
            </a:r>
          </a:p>
          <a:p>
            <a:pPr>
              <a:defRPr/>
            </a:pPr>
            <a:endParaRPr lang="en-US" b="1" dirty="0">
              <a:solidFill>
                <a:srgbClr val="009900"/>
              </a:solidFill>
              <a:latin typeface="Arial" charset="0"/>
            </a:endParaRPr>
          </a:p>
          <a:p>
            <a:pPr>
              <a:defRPr/>
            </a:pPr>
            <a:endParaRPr lang="en-US" b="1" dirty="0">
              <a:solidFill>
                <a:srgbClr val="009900"/>
              </a:solidFill>
              <a:latin typeface="Arial" charset="0"/>
            </a:endParaRPr>
          </a:p>
        </p:txBody>
      </p:sp>
      <p:sp>
        <p:nvSpPr>
          <p:cNvPr id="8" name="Text Box 4"/>
          <p:cNvSpPr txBox="1">
            <a:spLocks noChangeArrowheads="1"/>
          </p:cNvSpPr>
          <p:nvPr/>
        </p:nvSpPr>
        <p:spPr bwMode="auto">
          <a:xfrm>
            <a:off x="4191000" y="2743200"/>
            <a:ext cx="4038600" cy="369888"/>
          </a:xfrm>
          <a:prstGeom prst="rect">
            <a:avLst/>
          </a:prstGeom>
          <a:noFill/>
          <a:ln w="9525">
            <a:noFill/>
            <a:miter lim="800000"/>
            <a:headEnd/>
            <a:tailEnd/>
          </a:ln>
        </p:spPr>
        <p:txBody>
          <a:bodyPr>
            <a:spAutoFit/>
          </a:bodyPr>
          <a:lstStyle/>
          <a:p>
            <a:pPr algn="ctr">
              <a:defRPr/>
            </a:pPr>
            <a:r>
              <a:rPr lang="en-US" b="1" dirty="0">
                <a:solidFill>
                  <a:srgbClr val="002060"/>
                </a:solidFill>
                <a:latin typeface="+mj-lt"/>
              </a:rPr>
              <a:t>CMS Outer Barrel Module</a:t>
            </a:r>
          </a:p>
        </p:txBody>
      </p:sp>
      <p:pic>
        <p:nvPicPr>
          <p:cNvPr id="21513" name="Picture 6" descr="g_modbare"/>
          <p:cNvPicPr>
            <a:picLocks noChangeAspect="1" noChangeArrowheads="1"/>
          </p:cNvPicPr>
          <p:nvPr/>
        </p:nvPicPr>
        <p:blipFill>
          <a:blip r:embed="rId3" cstate="print"/>
          <a:srcRect/>
          <a:stretch>
            <a:fillRect/>
          </a:stretch>
        </p:blipFill>
        <p:spPr bwMode="auto">
          <a:xfrm>
            <a:off x="3733800" y="3200400"/>
            <a:ext cx="5105400" cy="2676525"/>
          </a:xfrm>
          <a:prstGeom prst="rect">
            <a:avLst/>
          </a:prstGeom>
          <a:noFill/>
          <a:ln w="9525">
            <a:noFill/>
            <a:miter lim="800000"/>
            <a:headEnd/>
            <a:tailEnd/>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oter Placeholder 1"/>
          <p:cNvSpPr>
            <a:spLocks noGrp="1"/>
          </p:cNvSpPr>
          <p:nvPr>
            <p:ph type="ftr" sz="quarter" idx="11"/>
          </p:nvPr>
        </p:nvSpPr>
        <p:spPr>
          <a:noFill/>
        </p:spPr>
        <p:txBody>
          <a:bodyPr/>
          <a:lstStyle/>
          <a:p>
            <a:r>
              <a:rPr lang="en-US" smtClean="0"/>
              <a:t>W. Riegler/CERN</a:t>
            </a:r>
          </a:p>
        </p:txBody>
      </p:sp>
      <p:sp>
        <p:nvSpPr>
          <p:cNvPr id="22531" name="Slide Number Placeholder 2"/>
          <p:cNvSpPr>
            <a:spLocks noGrp="1"/>
          </p:cNvSpPr>
          <p:nvPr>
            <p:ph type="sldNum" sz="quarter" idx="12"/>
          </p:nvPr>
        </p:nvSpPr>
        <p:spPr>
          <a:noFill/>
        </p:spPr>
        <p:txBody>
          <a:bodyPr/>
          <a:lstStyle/>
          <a:p>
            <a:fld id="{CF091317-3543-4327-B9A9-02311BC28CC3}" type="slidenum">
              <a:rPr lang="en-US" smtClean="0"/>
              <a:pPr/>
              <a:t>51</a:t>
            </a:fld>
            <a:endParaRPr lang="en-US" smtClean="0"/>
          </a:p>
        </p:txBody>
      </p:sp>
      <p:pic>
        <p:nvPicPr>
          <p:cNvPr id="22532" name="Picture 2"/>
          <p:cNvPicPr>
            <a:picLocks noChangeAspect="1" noChangeArrowheads="1"/>
          </p:cNvPicPr>
          <p:nvPr/>
        </p:nvPicPr>
        <p:blipFill>
          <a:blip r:embed="rId2" cstate="print"/>
          <a:srcRect/>
          <a:stretch>
            <a:fillRect/>
          </a:stretch>
        </p:blipFill>
        <p:spPr bwMode="auto">
          <a:xfrm>
            <a:off x="0" y="0"/>
            <a:ext cx="9144000" cy="68468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Footer Placeholder 1"/>
          <p:cNvSpPr>
            <a:spLocks noGrp="1"/>
          </p:cNvSpPr>
          <p:nvPr>
            <p:ph type="ftr" sz="quarter" idx="11"/>
          </p:nvPr>
        </p:nvSpPr>
        <p:spPr>
          <a:noFill/>
        </p:spPr>
        <p:txBody>
          <a:bodyPr/>
          <a:lstStyle/>
          <a:p>
            <a:r>
              <a:rPr lang="en-US" smtClean="0"/>
              <a:t>W. Riegler/CERN</a:t>
            </a:r>
          </a:p>
        </p:txBody>
      </p:sp>
      <p:sp>
        <p:nvSpPr>
          <p:cNvPr id="23555" name="Slide Number Placeholder 2"/>
          <p:cNvSpPr>
            <a:spLocks noGrp="1"/>
          </p:cNvSpPr>
          <p:nvPr>
            <p:ph type="sldNum" sz="quarter" idx="12"/>
          </p:nvPr>
        </p:nvSpPr>
        <p:spPr>
          <a:noFill/>
        </p:spPr>
        <p:txBody>
          <a:bodyPr/>
          <a:lstStyle/>
          <a:p>
            <a:fld id="{947F8986-6DFD-4444-8350-9D9F25EB6586}" type="slidenum">
              <a:rPr lang="en-US" smtClean="0"/>
              <a:pPr/>
              <a:t>52</a:t>
            </a:fld>
            <a:endParaRPr lang="en-US" smtClean="0"/>
          </a:p>
        </p:txBody>
      </p:sp>
      <p:pic>
        <p:nvPicPr>
          <p:cNvPr id="23556" name="Picture 2" descr="http://sundh99.cern.ch/cgi-bin/jpeg.getimg.sh?i=/archive/electronic/cern/others/PHO/photo-cms/oreach//oreach-2005-006_01.jpg&amp;s="/>
          <p:cNvPicPr>
            <a:picLocks noChangeAspect="1" noChangeArrowheads="1"/>
          </p:cNvPicPr>
          <p:nvPr/>
        </p:nvPicPr>
        <p:blipFill>
          <a:blip r:embed="rId2" cstate="print"/>
          <a:srcRect/>
          <a:stretch>
            <a:fillRect/>
          </a:stretch>
        </p:blipFill>
        <p:spPr bwMode="auto">
          <a:xfrm>
            <a:off x="152400" y="914400"/>
            <a:ext cx="4648200" cy="3478213"/>
          </a:xfrm>
          <a:prstGeom prst="rect">
            <a:avLst/>
          </a:prstGeom>
          <a:noFill/>
          <a:ln w="9525">
            <a:noFill/>
            <a:miter lim="800000"/>
            <a:headEnd/>
            <a:tailEnd/>
          </a:ln>
        </p:spPr>
      </p:pic>
      <p:pic>
        <p:nvPicPr>
          <p:cNvPr id="23557" name="Picture 6" descr="http://sundh99.cern.ch/cgi-bin/jpeg.getimg.sh?i=/archive/electronic/cern/others/PHO/photo-ex/0610026_01.jpg&amp;s="/>
          <p:cNvPicPr>
            <a:picLocks noChangeAspect="1" noChangeArrowheads="1"/>
          </p:cNvPicPr>
          <p:nvPr/>
        </p:nvPicPr>
        <p:blipFill>
          <a:blip r:embed="rId3" cstate="print"/>
          <a:srcRect/>
          <a:stretch>
            <a:fillRect/>
          </a:stretch>
        </p:blipFill>
        <p:spPr bwMode="auto">
          <a:xfrm>
            <a:off x="3733800" y="3201988"/>
            <a:ext cx="5132388" cy="3436937"/>
          </a:xfrm>
          <a:prstGeom prst="rect">
            <a:avLst/>
          </a:prstGeom>
          <a:noFill/>
          <a:ln w="9525">
            <a:noFill/>
            <a:miter lim="800000"/>
            <a:headEnd/>
            <a:tailEnd/>
          </a:ln>
        </p:spPr>
      </p:pic>
      <p:sp>
        <p:nvSpPr>
          <p:cNvPr id="7" name="Text Box 4"/>
          <p:cNvSpPr txBox="1">
            <a:spLocks noChangeArrowheads="1"/>
          </p:cNvSpPr>
          <p:nvPr/>
        </p:nvSpPr>
        <p:spPr bwMode="auto">
          <a:xfrm>
            <a:off x="3124200" y="152400"/>
            <a:ext cx="2051050" cy="461963"/>
          </a:xfrm>
          <a:prstGeom prst="rect">
            <a:avLst/>
          </a:prstGeom>
          <a:noFill/>
          <a:ln w="9525">
            <a:noFill/>
            <a:miter lim="800000"/>
            <a:headEnd/>
            <a:tailEnd/>
          </a:ln>
        </p:spPr>
        <p:txBody>
          <a:bodyPr wrap="none">
            <a:spAutoFit/>
          </a:bodyPr>
          <a:lstStyle/>
          <a:p>
            <a:pPr algn="ctr">
              <a:defRPr/>
            </a:pPr>
            <a:r>
              <a:rPr lang="en-US" sz="2400" b="1" dirty="0">
                <a:solidFill>
                  <a:srgbClr val="FF0000"/>
                </a:solidFill>
                <a:latin typeface="+mj-lt"/>
              </a:rPr>
              <a:t>CMS Tracker</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5"/>
          <p:cNvPicPr>
            <a:picLocks noChangeAspect="1" noChangeArrowheads="1"/>
          </p:cNvPicPr>
          <p:nvPr/>
        </p:nvPicPr>
        <p:blipFill>
          <a:blip r:embed="rId2" cstate="print"/>
          <a:srcRect/>
          <a:stretch>
            <a:fillRect/>
          </a:stretch>
        </p:blipFill>
        <p:spPr bwMode="auto">
          <a:xfrm>
            <a:off x="4419600" y="1752600"/>
            <a:ext cx="4724400" cy="4191000"/>
          </a:xfrm>
          <a:prstGeom prst="rect">
            <a:avLst/>
          </a:prstGeom>
          <a:noFill/>
          <a:ln w="9525">
            <a:noFill/>
            <a:miter lim="800000"/>
            <a:headEnd/>
            <a:tailEnd/>
          </a:ln>
        </p:spPr>
      </p:pic>
      <p:grpSp>
        <p:nvGrpSpPr>
          <p:cNvPr id="2" name="Group 6"/>
          <p:cNvGrpSpPr>
            <a:grpSpLocks/>
          </p:cNvGrpSpPr>
          <p:nvPr/>
        </p:nvGrpSpPr>
        <p:grpSpPr bwMode="auto">
          <a:xfrm>
            <a:off x="152400" y="1524000"/>
            <a:ext cx="4252913" cy="4314825"/>
            <a:chOff x="144" y="480"/>
            <a:chExt cx="2679" cy="2718"/>
          </a:xfrm>
        </p:grpSpPr>
        <p:pic>
          <p:nvPicPr>
            <p:cNvPr id="24584" name="Picture 7"/>
            <p:cNvPicPr>
              <a:picLocks noChangeAspect="1" noChangeArrowheads="1"/>
            </p:cNvPicPr>
            <p:nvPr/>
          </p:nvPicPr>
          <p:blipFill>
            <a:blip r:embed="rId3" cstate="print"/>
            <a:srcRect/>
            <a:stretch>
              <a:fillRect/>
            </a:stretch>
          </p:blipFill>
          <p:spPr bwMode="auto">
            <a:xfrm>
              <a:off x="144" y="480"/>
              <a:ext cx="2592" cy="2352"/>
            </a:xfrm>
            <a:prstGeom prst="rect">
              <a:avLst/>
            </a:prstGeom>
            <a:noFill/>
            <a:ln w="9525">
              <a:noFill/>
              <a:miter lim="800000"/>
              <a:headEnd/>
              <a:tailEnd/>
            </a:ln>
          </p:spPr>
        </p:pic>
        <p:sp>
          <p:nvSpPr>
            <p:cNvPr id="24585" name="Freeform 8"/>
            <p:cNvSpPr>
              <a:spLocks/>
            </p:cNvSpPr>
            <p:nvPr/>
          </p:nvSpPr>
          <p:spPr bwMode="auto">
            <a:xfrm>
              <a:off x="1097" y="637"/>
              <a:ext cx="675" cy="2548"/>
            </a:xfrm>
            <a:custGeom>
              <a:avLst/>
              <a:gdLst>
                <a:gd name="T0" fmla="*/ 675 w 675"/>
                <a:gd name="T1" fmla="*/ 0 h 2548"/>
                <a:gd name="T2" fmla="*/ 0 w 675"/>
                <a:gd name="T3" fmla="*/ 2548 h 2548"/>
                <a:gd name="T4" fmla="*/ 0 60000 65536"/>
                <a:gd name="T5" fmla="*/ 0 60000 65536"/>
                <a:gd name="T6" fmla="*/ 0 w 675"/>
                <a:gd name="T7" fmla="*/ 0 h 2548"/>
                <a:gd name="T8" fmla="*/ 675 w 675"/>
                <a:gd name="T9" fmla="*/ 2548 h 2548"/>
              </a:gdLst>
              <a:ahLst/>
              <a:cxnLst>
                <a:cxn ang="T4">
                  <a:pos x="T0" y="T1"/>
                </a:cxn>
                <a:cxn ang="T5">
                  <a:pos x="T2" y="T3"/>
                </a:cxn>
              </a:cxnLst>
              <a:rect l="T6" t="T7" r="T8" b="T9"/>
              <a:pathLst>
                <a:path w="675" h="2548">
                  <a:moveTo>
                    <a:pt x="675" y="0"/>
                  </a:moveTo>
                  <a:lnTo>
                    <a:pt x="0" y="2548"/>
                  </a:lnTo>
                </a:path>
              </a:pathLst>
            </a:custGeom>
            <a:noFill/>
            <a:ln w="25400">
              <a:solidFill>
                <a:srgbClr val="FF0000"/>
              </a:solidFill>
              <a:round/>
              <a:headEnd/>
              <a:tailEnd/>
            </a:ln>
          </p:spPr>
          <p:txBody>
            <a:bodyPr/>
            <a:lstStyle/>
            <a:p>
              <a:endParaRPr lang="en-US"/>
            </a:p>
          </p:txBody>
        </p:sp>
        <p:sp>
          <p:nvSpPr>
            <p:cNvPr id="24586" name="Text Box 9"/>
            <p:cNvSpPr txBox="1">
              <a:spLocks noChangeArrowheads="1"/>
            </p:cNvSpPr>
            <p:nvPr/>
          </p:nvSpPr>
          <p:spPr bwMode="auto">
            <a:xfrm>
              <a:off x="1167" y="3064"/>
              <a:ext cx="849" cy="134"/>
            </a:xfrm>
            <a:prstGeom prst="rect">
              <a:avLst/>
            </a:prstGeom>
            <a:noFill/>
            <a:ln w="9525">
              <a:noFill/>
              <a:miter lim="800000"/>
              <a:headEnd/>
              <a:tailEnd/>
            </a:ln>
          </p:spPr>
          <p:txBody>
            <a:bodyPr wrap="none" lIns="0" tIns="0" rIns="0" bIns="0">
              <a:spAutoFit/>
            </a:bodyPr>
            <a:lstStyle/>
            <a:p>
              <a:r>
                <a:rPr lang="en-GB" sz="1400" b="1">
                  <a:solidFill>
                    <a:srgbClr val="FF0000"/>
                  </a:solidFill>
                </a:rPr>
                <a:t>ionizing particle</a:t>
              </a:r>
            </a:p>
          </p:txBody>
        </p:sp>
        <p:sp>
          <p:nvSpPr>
            <p:cNvPr id="24587" name="Text Box 10"/>
            <p:cNvSpPr txBox="1">
              <a:spLocks noChangeArrowheads="1"/>
            </p:cNvSpPr>
            <p:nvPr/>
          </p:nvSpPr>
          <p:spPr bwMode="auto">
            <a:xfrm>
              <a:off x="2148" y="1344"/>
              <a:ext cx="539" cy="134"/>
            </a:xfrm>
            <a:prstGeom prst="rect">
              <a:avLst/>
            </a:prstGeom>
            <a:noFill/>
            <a:ln w="9525">
              <a:noFill/>
              <a:miter lim="800000"/>
              <a:headEnd/>
              <a:tailEnd/>
            </a:ln>
          </p:spPr>
          <p:txBody>
            <a:bodyPr wrap="none" lIns="0" tIns="0" rIns="0" bIns="0">
              <a:spAutoFit/>
            </a:bodyPr>
            <a:lstStyle/>
            <a:p>
              <a:r>
                <a:rPr lang="en-GB" sz="1400" b="1">
                  <a:solidFill>
                    <a:srgbClr val="724C26"/>
                  </a:solidFill>
                </a:rPr>
                <a:t>Collection</a:t>
              </a:r>
            </a:p>
          </p:txBody>
        </p:sp>
        <p:sp>
          <p:nvSpPr>
            <p:cNvPr id="24588" name="Text Box 11"/>
            <p:cNvSpPr txBox="1">
              <a:spLocks noChangeArrowheads="1"/>
            </p:cNvSpPr>
            <p:nvPr/>
          </p:nvSpPr>
          <p:spPr bwMode="auto">
            <a:xfrm>
              <a:off x="1246" y="2842"/>
              <a:ext cx="737" cy="134"/>
            </a:xfrm>
            <a:prstGeom prst="rect">
              <a:avLst/>
            </a:prstGeom>
            <a:noFill/>
            <a:ln w="9525">
              <a:noFill/>
              <a:miter lim="800000"/>
              <a:headEnd/>
              <a:tailEnd/>
            </a:ln>
          </p:spPr>
          <p:txBody>
            <a:bodyPr wrap="none" lIns="0" tIns="0" rIns="0" bIns="0">
              <a:spAutoFit/>
            </a:bodyPr>
            <a:lstStyle/>
            <a:p>
              <a:r>
                <a:rPr lang="en-GB" sz="1400" b="1">
                  <a:solidFill>
                    <a:srgbClr val="724C26"/>
                  </a:solidFill>
                </a:rPr>
                <a:t>drift cathodes</a:t>
              </a:r>
            </a:p>
          </p:txBody>
        </p:sp>
        <p:sp>
          <p:nvSpPr>
            <p:cNvPr id="24589" name="Freeform 12"/>
            <p:cNvSpPr>
              <a:spLocks/>
            </p:cNvSpPr>
            <p:nvPr/>
          </p:nvSpPr>
          <p:spPr bwMode="auto">
            <a:xfrm>
              <a:off x="1263" y="2711"/>
              <a:ext cx="801" cy="265"/>
            </a:xfrm>
            <a:custGeom>
              <a:avLst/>
              <a:gdLst>
                <a:gd name="T0" fmla="*/ 0 w 801"/>
                <a:gd name="T1" fmla="*/ 265 h 265"/>
                <a:gd name="T2" fmla="*/ 801 w 801"/>
                <a:gd name="T3" fmla="*/ 263 h 265"/>
                <a:gd name="T4" fmla="*/ 759 w 801"/>
                <a:gd name="T5" fmla="*/ 0 h 265"/>
                <a:gd name="T6" fmla="*/ 0 60000 65536"/>
                <a:gd name="T7" fmla="*/ 0 60000 65536"/>
                <a:gd name="T8" fmla="*/ 0 60000 65536"/>
                <a:gd name="T9" fmla="*/ 0 w 801"/>
                <a:gd name="T10" fmla="*/ 0 h 265"/>
                <a:gd name="T11" fmla="*/ 801 w 801"/>
                <a:gd name="T12" fmla="*/ 265 h 265"/>
              </a:gdLst>
              <a:ahLst/>
              <a:cxnLst>
                <a:cxn ang="T6">
                  <a:pos x="T0" y="T1"/>
                </a:cxn>
                <a:cxn ang="T7">
                  <a:pos x="T2" y="T3"/>
                </a:cxn>
                <a:cxn ang="T8">
                  <a:pos x="T4" y="T5"/>
                </a:cxn>
              </a:cxnLst>
              <a:rect l="T9" t="T10" r="T11" b="T12"/>
              <a:pathLst>
                <a:path w="801" h="265">
                  <a:moveTo>
                    <a:pt x="0" y="265"/>
                  </a:moveTo>
                  <a:lnTo>
                    <a:pt x="801" y="263"/>
                  </a:lnTo>
                  <a:lnTo>
                    <a:pt x="759" y="0"/>
                  </a:lnTo>
                </a:path>
              </a:pathLst>
            </a:custGeom>
            <a:noFill/>
            <a:ln w="9525">
              <a:solidFill>
                <a:schemeClr val="tx1"/>
              </a:solidFill>
              <a:round/>
              <a:headEnd/>
              <a:tailEnd type="triangle" w="sm" len="lg"/>
            </a:ln>
          </p:spPr>
          <p:txBody>
            <a:bodyPr/>
            <a:lstStyle/>
            <a:p>
              <a:endParaRPr lang="en-US"/>
            </a:p>
          </p:txBody>
        </p:sp>
        <p:sp>
          <p:nvSpPr>
            <p:cNvPr id="24590" name="Text Box 13"/>
            <p:cNvSpPr txBox="1">
              <a:spLocks noChangeArrowheads="1"/>
            </p:cNvSpPr>
            <p:nvPr/>
          </p:nvSpPr>
          <p:spPr bwMode="auto">
            <a:xfrm>
              <a:off x="2165" y="2922"/>
              <a:ext cx="427" cy="268"/>
            </a:xfrm>
            <a:prstGeom prst="rect">
              <a:avLst/>
            </a:prstGeom>
            <a:noFill/>
            <a:ln w="9525">
              <a:noFill/>
              <a:miter lim="800000"/>
              <a:headEnd/>
              <a:tailEnd/>
            </a:ln>
          </p:spPr>
          <p:txBody>
            <a:bodyPr wrap="none" lIns="0" tIns="0" rIns="0" bIns="0">
              <a:spAutoFit/>
            </a:bodyPr>
            <a:lstStyle/>
            <a:p>
              <a:r>
                <a:rPr lang="en-GB" sz="1400" b="1">
                  <a:solidFill>
                    <a:srgbClr val="724C26"/>
                  </a:solidFill>
                </a:rPr>
                <a:t>pull-up</a:t>
              </a:r>
              <a:br>
                <a:rPr lang="en-GB" sz="1400" b="1">
                  <a:solidFill>
                    <a:srgbClr val="724C26"/>
                  </a:solidFill>
                </a:rPr>
              </a:br>
              <a:r>
                <a:rPr lang="en-GB" sz="1400" b="1">
                  <a:solidFill>
                    <a:srgbClr val="724C26"/>
                  </a:solidFill>
                </a:rPr>
                <a:t>cathode</a:t>
              </a:r>
            </a:p>
          </p:txBody>
        </p:sp>
        <p:sp>
          <p:nvSpPr>
            <p:cNvPr id="24591" name="Freeform 14"/>
            <p:cNvSpPr>
              <a:spLocks/>
            </p:cNvSpPr>
            <p:nvPr/>
          </p:nvSpPr>
          <p:spPr bwMode="auto">
            <a:xfrm>
              <a:off x="2321" y="2705"/>
              <a:ext cx="1" cy="215"/>
            </a:xfrm>
            <a:custGeom>
              <a:avLst/>
              <a:gdLst>
                <a:gd name="T0" fmla="*/ 0 w 1"/>
                <a:gd name="T1" fmla="*/ 215 h 215"/>
                <a:gd name="T2" fmla="*/ 0 w 1"/>
                <a:gd name="T3" fmla="*/ 0 h 215"/>
                <a:gd name="T4" fmla="*/ 0 60000 65536"/>
                <a:gd name="T5" fmla="*/ 0 60000 65536"/>
                <a:gd name="T6" fmla="*/ 0 w 1"/>
                <a:gd name="T7" fmla="*/ 0 h 215"/>
                <a:gd name="T8" fmla="*/ 1 w 1"/>
                <a:gd name="T9" fmla="*/ 215 h 215"/>
              </a:gdLst>
              <a:ahLst/>
              <a:cxnLst>
                <a:cxn ang="T4">
                  <a:pos x="T0" y="T1"/>
                </a:cxn>
                <a:cxn ang="T5">
                  <a:pos x="T2" y="T3"/>
                </a:cxn>
              </a:cxnLst>
              <a:rect l="T6" t="T7" r="T8" b="T9"/>
              <a:pathLst>
                <a:path w="1" h="215">
                  <a:moveTo>
                    <a:pt x="0" y="215"/>
                  </a:moveTo>
                  <a:lnTo>
                    <a:pt x="0" y="0"/>
                  </a:lnTo>
                </a:path>
              </a:pathLst>
            </a:custGeom>
            <a:noFill/>
            <a:ln w="9525">
              <a:solidFill>
                <a:schemeClr val="tx1"/>
              </a:solidFill>
              <a:round/>
              <a:headEnd/>
              <a:tailEnd type="triangle" w="sm" len="lg"/>
            </a:ln>
          </p:spPr>
          <p:txBody>
            <a:bodyPr/>
            <a:lstStyle/>
            <a:p>
              <a:endParaRPr lang="en-US"/>
            </a:p>
          </p:txBody>
        </p:sp>
        <p:sp>
          <p:nvSpPr>
            <p:cNvPr id="24592" name="Text Box 15"/>
            <p:cNvSpPr txBox="1">
              <a:spLocks noChangeArrowheads="1"/>
            </p:cNvSpPr>
            <p:nvPr/>
          </p:nvSpPr>
          <p:spPr bwMode="auto">
            <a:xfrm>
              <a:off x="2016" y="576"/>
              <a:ext cx="807" cy="134"/>
            </a:xfrm>
            <a:prstGeom prst="rect">
              <a:avLst/>
            </a:prstGeom>
            <a:noFill/>
            <a:ln w="9525">
              <a:noFill/>
              <a:miter lim="800000"/>
              <a:headEnd/>
              <a:tailEnd/>
            </a:ln>
          </p:spPr>
          <p:txBody>
            <a:bodyPr wrap="none" lIns="0" tIns="0" rIns="0" bIns="0">
              <a:spAutoFit/>
            </a:bodyPr>
            <a:lstStyle/>
            <a:p>
              <a:r>
                <a:rPr lang="en-GB" sz="1400" b="1">
                  <a:solidFill>
                    <a:srgbClr val="724C26"/>
                  </a:solidFill>
                </a:rPr>
                <a:t>bias HV divider</a:t>
              </a:r>
            </a:p>
          </p:txBody>
        </p:sp>
        <p:sp>
          <p:nvSpPr>
            <p:cNvPr id="24593" name="Freeform 16"/>
            <p:cNvSpPr>
              <a:spLocks/>
            </p:cNvSpPr>
            <p:nvPr/>
          </p:nvSpPr>
          <p:spPr bwMode="auto">
            <a:xfrm>
              <a:off x="1361" y="698"/>
              <a:ext cx="1451" cy="375"/>
            </a:xfrm>
            <a:custGeom>
              <a:avLst/>
              <a:gdLst>
                <a:gd name="T0" fmla="*/ 1451 w 1451"/>
                <a:gd name="T1" fmla="*/ 2 h 375"/>
                <a:gd name="T2" fmla="*/ 656 w 1451"/>
                <a:gd name="T3" fmla="*/ 0 h 375"/>
                <a:gd name="T4" fmla="*/ 0 w 1451"/>
                <a:gd name="T5" fmla="*/ 375 h 375"/>
                <a:gd name="T6" fmla="*/ 0 60000 65536"/>
                <a:gd name="T7" fmla="*/ 0 60000 65536"/>
                <a:gd name="T8" fmla="*/ 0 60000 65536"/>
                <a:gd name="T9" fmla="*/ 0 w 1451"/>
                <a:gd name="T10" fmla="*/ 0 h 375"/>
                <a:gd name="T11" fmla="*/ 1451 w 1451"/>
                <a:gd name="T12" fmla="*/ 375 h 375"/>
              </a:gdLst>
              <a:ahLst/>
              <a:cxnLst>
                <a:cxn ang="T6">
                  <a:pos x="T0" y="T1"/>
                </a:cxn>
                <a:cxn ang="T7">
                  <a:pos x="T2" y="T3"/>
                </a:cxn>
                <a:cxn ang="T8">
                  <a:pos x="T4" y="T5"/>
                </a:cxn>
              </a:cxnLst>
              <a:rect l="T9" t="T10" r="T11" b="T12"/>
              <a:pathLst>
                <a:path w="1451" h="375">
                  <a:moveTo>
                    <a:pt x="1451" y="2"/>
                  </a:moveTo>
                  <a:lnTo>
                    <a:pt x="656" y="0"/>
                  </a:lnTo>
                  <a:lnTo>
                    <a:pt x="0" y="375"/>
                  </a:lnTo>
                </a:path>
              </a:pathLst>
            </a:custGeom>
            <a:noFill/>
            <a:ln w="9525">
              <a:solidFill>
                <a:schemeClr val="tx1"/>
              </a:solidFill>
              <a:round/>
              <a:headEnd/>
              <a:tailEnd type="triangle" w="sm" len="lg"/>
            </a:ln>
          </p:spPr>
          <p:txBody>
            <a:bodyPr/>
            <a:lstStyle/>
            <a:p>
              <a:endParaRPr lang="en-US"/>
            </a:p>
          </p:txBody>
        </p:sp>
      </p:grpSp>
      <p:sp>
        <p:nvSpPr>
          <p:cNvPr id="43014" name="Text Box 18"/>
          <p:cNvSpPr txBox="1">
            <a:spLocks noChangeArrowheads="1"/>
          </p:cNvSpPr>
          <p:nvPr/>
        </p:nvSpPr>
        <p:spPr bwMode="auto">
          <a:xfrm>
            <a:off x="1371600" y="228600"/>
            <a:ext cx="5722938" cy="461963"/>
          </a:xfrm>
          <a:prstGeom prst="rect">
            <a:avLst/>
          </a:prstGeom>
          <a:noFill/>
          <a:ln w="9525">
            <a:noFill/>
            <a:miter lim="800000"/>
            <a:headEnd/>
            <a:tailEnd/>
          </a:ln>
        </p:spPr>
        <p:txBody>
          <a:bodyPr wrap="none">
            <a:spAutoFit/>
          </a:bodyPr>
          <a:lstStyle/>
          <a:p>
            <a:pPr>
              <a:defRPr/>
            </a:pPr>
            <a:r>
              <a:rPr lang="en-US" sz="2400" b="1" dirty="0">
                <a:solidFill>
                  <a:srgbClr val="FF0000"/>
                </a:solidFill>
                <a:latin typeface="+mj-lt"/>
              </a:rPr>
              <a:t>Silicon Drift Detector (like gas TPC !)</a:t>
            </a:r>
          </a:p>
        </p:txBody>
      </p:sp>
      <p:sp>
        <p:nvSpPr>
          <p:cNvPr id="24581" name="Rectangle 16"/>
          <p:cNvSpPr>
            <a:spLocks noChangeArrowheads="1"/>
          </p:cNvSpPr>
          <p:nvPr/>
        </p:nvSpPr>
        <p:spPr bwMode="auto">
          <a:xfrm>
            <a:off x="3200400" y="6581775"/>
            <a:ext cx="2514600" cy="276225"/>
          </a:xfrm>
          <a:prstGeom prst="rect">
            <a:avLst/>
          </a:prstGeom>
          <a:noFill/>
          <a:ln w="9525">
            <a:noFill/>
            <a:miter lim="800000"/>
            <a:headEnd/>
            <a:tailEnd/>
          </a:ln>
        </p:spPr>
        <p:txBody>
          <a:bodyPr>
            <a:spAutoFit/>
          </a:bodyPr>
          <a:lstStyle/>
          <a:p>
            <a:r>
              <a:rPr lang="en-US" sz="1200" b="1">
                <a:solidFill>
                  <a:srgbClr val="FF0000"/>
                </a:solidFill>
              </a:rPr>
              <a:t>Solid State Detectors</a:t>
            </a:r>
            <a:endParaRPr lang="en-US" sz="1200">
              <a:solidFill>
                <a:srgbClr val="FF0000"/>
              </a:solidFill>
            </a:endParaRPr>
          </a:p>
        </p:txBody>
      </p:sp>
      <p:sp>
        <p:nvSpPr>
          <p:cNvPr id="24582" name="Footer Placeholder 18"/>
          <p:cNvSpPr>
            <a:spLocks noGrp="1"/>
          </p:cNvSpPr>
          <p:nvPr>
            <p:ph type="ftr" sz="quarter" idx="11"/>
          </p:nvPr>
        </p:nvSpPr>
        <p:spPr>
          <a:noFill/>
        </p:spPr>
        <p:txBody>
          <a:bodyPr/>
          <a:lstStyle/>
          <a:p>
            <a:r>
              <a:rPr lang="en-US" smtClean="0"/>
              <a:t>W. Riegler/CERN</a:t>
            </a:r>
          </a:p>
        </p:txBody>
      </p:sp>
      <p:sp>
        <p:nvSpPr>
          <p:cNvPr id="24583" name="Slide Number Placeholder 17"/>
          <p:cNvSpPr>
            <a:spLocks noGrp="1"/>
          </p:cNvSpPr>
          <p:nvPr>
            <p:ph type="sldNum" sz="quarter" idx="12"/>
          </p:nvPr>
        </p:nvSpPr>
        <p:spPr>
          <a:noFill/>
        </p:spPr>
        <p:txBody>
          <a:bodyPr/>
          <a:lstStyle/>
          <a:p>
            <a:fld id="{56D9AE22-2020-4970-9503-CEACF4F55949}" type="slidenum">
              <a:rPr lang="en-US" smtClean="0"/>
              <a:pPr/>
              <a:t>53</a:t>
            </a:fld>
            <a:endParaRPr lang="en-US" smtClean="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3" descr="resol2002"/>
          <p:cNvPicPr>
            <a:picLocks noChangeAspect="1" noChangeArrowheads="1"/>
          </p:cNvPicPr>
          <p:nvPr/>
        </p:nvPicPr>
        <p:blipFill>
          <a:blip r:embed="rId2" cstate="print"/>
          <a:srcRect/>
          <a:stretch>
            <a:fillRect/>
          </a:stretch>
        </p:blipFill>
        <p:spPr bwMode="auto">
          <a:xfrm>
            <a:off x="1828800" y="1143000"/>
            <a:ext cx="5272088" cy="3983038"/>
          </a:xfrm>
          <a:prstGeom prst="rect">
            <a:avLst/>
          </a:prstGeom>
          <a:noFill/>
          <a:ln w="9525">
            <a:noFill/>
            <a:miter lim="800000"/>
            <a:headEnd/>
            <a:tailEnd/>
          </a:ln>
        </p:spPr>
      </p:pic>
      <p:grpSp>
        <p:nvGrpSpPr>
          <p:cNvPr id="2" name="Group 4"/>
          <p:cNvGrpSpPr>
            <a:grpSpLocks/>
          </p:cNvGrpSpPr>
          <p:nvPr/>
        </p:nvGrpSpPr>
        <p:grpSpPr bwMode="auto">
          <a:xfrm>
            <a:off x="1090613" y="1824038"/>
            <a:ext cx="5754687" cy="3556000"/>
            <a:chOff x="15" y="1197"/>
            <a:chExt cx="3625" cy="2240"/>
          </a:xfrm>
        </p:grpSpPr>
        <p:sp>
          <p:nvSpPr>
            <p:cNvPr id="25608" name="Text Box 5"/>
            <p:cNvSpPr txBox="1">
              <a:spLocks noChangeArrowheads="1"/>
            </p:cNvSpPr>
            <p:nvPr/>
          </p:nvSpPr>
          <p:spPr bwMode="auto">
            <a:xfrm>
              <a:off x="2064" y="3264"/>
              <a:ext cx="1576" cy="173"/>
            </a:xfrm>
            <a:prstGeom prst="rect">
              <a:avLst/>
            </a:prstGeom>
            <a:noFill/>
            <a:ln w="9525">
              <a:noFill/>
              <a:miter lim="800000"/>
              <a:headEnd/>
              <a:tailEnd/>
            </a:ln>
          </p:spPr>
          <p:txBody>
            <a:bodyPr wrap="none" lIns="0" tIns="0" rIns="0" bIns="0">
              <a:spAutoFit/>
            </a:bodyPr>
            <a:lstStyle/>
            <a:p>
              <a:r>
                <a:rPr lang="en-GB" b="1">
                  <a:latin typeface="Times New Roman" pitchFamily="18" charset="0"/>
                </a:rPr>
                <a:t>          Drift distance (mm)</a:t>
              </a:r>
            </a:p>
          </p:txBody>
        </p:sp>
        <p:sp>
          <p:nvSpPr>
            <p:cNvPr id="25609" name="Text Box 6"/>
            <p:cNvSpPr txBox="1">
              <a:spLocks noChangeArrowheads="1"/>
            </p:cNvSpPr>
            <p:nvPr/>
          </p:nvSpPr>
          <p:spPr bwMode="auto">
            <a:xfrm rot="-5400000">
              <a:off x="-394" y="1624"/>
              <a:ext cx="991" cy="173"/>
            </a:xfrm>
            <a:prstGeom prst="rect">
              <a:avLst/>
            </a:prstGeom>
            <a:noFill/>
            <a:ln w="9525">
              <a:noFill/>
              <a:miter lim="800000"/>
              <a:headEnd/>
              <a:tailEnd/>
            </a:ln>
          </p:spPr>
          <p:txBody>
            <a:bodyPr wrap="none" lIns="0" tIns="0" rIns="0" bIns="0">
              <a:spAutoFit/>
            </a:bodyPr>
            <a:lstStyle/>
            <a:p>
              <a:r>
                <a:rPr lang="en-GB" b="1">
                  <a:latin typeface="Times New Roman" pitchFamily="18" charset="0"/>
                </a:rPr>
                <a:t>Resolution (</a:t>
              </a:r>
              <a:r>
                <a:rPr lang="en-GB" b="1">
                  <a:latin typeface="Symbol" pitchFamily="18" charset="2"/>
                </a:rPr>
                <a:t>m</a:t>
              </a:r>
              <a:r>
                <a:rPr lang="en-GB" b="1">
                  <a:latin typeface="Times New Roman" pitchFamily="18" charset="0"/>
                </a:rPr>
                <a:t>m)</a:t>
              </a:r>
            </a:p>
          </p:txBody>
        </p:sp>
        <p:sp>
          <p:nvSpPr>
            <p:cNvPr id="25610" name="Text Box 7"/>
            <p:cNvSpPr txBox="1">
              <a:spLocks noChangeArrowheads="1"/>
            </p:cNvSpPr>
            <p:nvPr/>
          </p:nvSpPr>
          <p:spPr bwMode="auto">
            <a:xfrm>
              <a:off x="2093" y="1197"/>
              <a:ext cx="1411" cy="381"/>
            </a:xfrm>
            <a:prstGeom prst="rect">
              <a:avLst/>
            </a:prstGeom>
            <a:solidFill>
              <a:schemeClr val="bg1"/>
            </a:solidFill>
            <a:ln w="9525">
              <a:noFill/>
              <a:miter lim="800000"/>
              <a:headEnd/>
              <a:tailEnd/>
            </a:ln>
          </p:spPr>
          <p:txBody>
            <a:bodyPr lIns="0" tIns="0" rIns="0" bIns="0">
              <a:spAutoFit/>
            </a:bodyPr>
            <a:lstStyle/>
            <a:p>
              <a:pPr>
                <a:spcBef>
                  <a:spcPct val="20000"/>
                </a:spcBef>
                <a:buClr>
                  <a:srgbClr val="0000FF"/>
                </a:buClr>
                <a:buSzPct val="180000"/>
                <a:buFont typeface="Symbol" pitchFamily="18" charset="2"/>
                <a:buChar char="·"/>
              </a:pPr>
              <a:r>
                <a:rPr lang="en-GB" b="1">
                  <a:latin typeface="Times New Roman" pitchFamily="18" charset="0"/>
                </a:rPr>
                <a:t>Anode axis (Z)</a:t>
              </a:r>
            </a:p>
            <a:p>
              <a:pPr>
                <a:spcBef>
                  <a:spcPct val="20000"/>
                </a:spcBef>
                <a:buClr>
                  <a:srgbClr val="FF0000"/>
                </a:buClr>
                <a:buSzPct val="180000"/>
                <a:buFont typeface="Symbol" pitchFamily="18" charset="2"/>
                <a:buChar char="·"/>
              </a:pPr>
              <a:r>
                <a:rPr lang="en-GB" b="1">
                  <a:latin typeface="Times New Roman" pitchFamily="18" charset="0"/>
                </a:rPr>
                <a:t>Drift time axis (R-</a:t>
              </a:r>
              <a:r>
                <a:rPr lang="en-GB" b="1">
                  <a:latin typeface="Symbol" pitchFamily="18" charset="2"/>
                </a:rPr>
                <a:t>F</a:t>
              </a:r>
              <a:r>
                <a:rPr lang="en-GB" b="1">
                  <a:latin typeface="Times New Roman" pitchFamily="18" charset="0"/>
                </a:rPr>
                <a:t>)   </a:t>
              </a:r>
            </a:p>
          </p:txBody>
        </p:sp>
      </p:grpSp>
      <p:sp>
        <p:nvSpPr>
          <p:cNvPr id="25604" name="Rectangle 8"/>
          <p:cNvSpPr>
            <a:spLocks noChangeArrowheads="1"/>
          </p:cNvSpPr>
          <p:nvPr/>
        </p:nvSpPr>
        <p:spPr bwMode="auto">
          <a:xfrm>
            <a:off x="3200400" y="6581775"/>
            <a:ext cx="2514600" cy="276225"/>
          </a:xfrm>
          <a:prstGeom prst="rect">
            <a:avLst/>
          </a:prstGeom>
          <a:noFill/>
          <a:ln w="9525">
            <a:noFill/>
            <a:miter lim="800000"/>
            <a:headEnd/>
            <a:tailEnd/>
          </a:ln>
        </p:spPr>
        <p:txBody>
          <a:bodyPr>
            <a:spAutoFit/>
          </a:bodyPr>
          <a:lstStyle/>
          <a:p>
            <a:r>
              <a:rPr lang="en-US" sz="1200" b="1">
                <a:solidFill>
                  <a:srgbClr val="FF0000"/>
                </a:solidFill>
              </a:rPr>
              <a:t>Solid State Detectors</a:t>
            </a:r>
            <a:endParaRPr lang="en-US" sz="1200">
              <a:solidFill>
                <a:srgbClr val="FF0000"/>
              </a:solidFill>
            </a:endParaRPr>
          </a:p>
        </p:txBody>
      </p:sp>
      <p:sp>
        <p:nvSpPr>
          <p:cNvPr id="25605" name="Footer Placeholder 10"/>
          <p:cNvSpPr>
            <a:spLocks noGrp="1"/>
          </p:cNvSpPr>
          <p:nvPr>
            <p:ph type="ftr" sz="quarter" idx="11"/>
          </p:nvPr>
        </p:nvSpPr>
        <p:spPr>
          <a:noFill/>
        </p:spPr>
        <p:txBody>
          <a:bodyPr/>
          <a:lstStyle/>
          <a:p>
            <a:r>
              <a:rPr lang="en-US" smtClean="0"/>
              <a:t>W. Riegler/CERN</a:t>
            </a:r>
          </a:p>
        </p:txBody>
      </p:sp>
      <p:sp>
        <p:nvSpPr>
          <p:cNvPr id="25606" name="Slide Number Placeholder 9"/>
          <p:cNvSpPr>
            <a:spLocks noGrp="1"/>
          </p:cNvSpPr>
          <p:nvPr>
            <p:ph type="sldNum" sz="quarter" idx="12"/>
          </p:nvPr>
        </p:nvSpPr>
        <p:spPr>
          <a:noFill/>
        </p:spPr>
        <p:txBody>
          <a:bodyPr/>
          <a:lstStyle/>
          <a:p>
            <a:fld id="{C29BFD69-6E63-4AEB-88A9-501F7F2A4472}" type="slidenum">
              <a:rPr lang="en-US" smtClean="0"/>
              <a:pPr/>
              <a:t>54</a:t>
            </a:fld>
            <a:endParaRPr lang="en-US" smtClean="0"/>
          </a:p>
        </p:txBody>
      </p:sp>
      <p:sp>
        <p:nvSpPr>
          <p:cNvPr id="12" name="Text Box 18"/>
          <p:cNvSpPr txBox="1">
            <a:spLocks noChangeArrowheads="1"/>
          </p:cNvSpPr>
          <p:nvPr/>
        </p:nvSpPr>
        <p:spPr bwMode="auto">
          <a:xfrm>
            <a:off x="1371600" y="228600"/>
            <a:ext cx="5722938" cy="461963"/>
          </a:xfrm>
          <a:prstGeom prst="rect">
            <a:avLst/>
          </a:prstGeom>
          <a:noFill/>
          <a:ln w="9525">
            <a:noFill/>
            <a:miter lim="800000"/>
            <a:headEnd/>
            <a:tailEnd/>
          </a:ln>
        </p:spPr>
        <p:txBody>
          <a:bodyPr wrap="none">
            <a:spAutoFit/>
          </a:bodyPr>
          <a:lstStyle/>
          <a:p>
            <a:pPr>
              <a:defRPr/>
            </a:pPr>
            <a:r>
              <a:rPr lang="en-US" sz="2400" b="1" dirty="0">
                <a:solidFill>
                  <a:srgbClr val="FF0000"/>
                </a:solidFill>
                <a:latin typeface="+mj-lt"/>
              </a:rPr>
              <a:t>Silicon Drift Detector (like gas TPC !)</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533400" y="304800"/>
            <a:ext cx="7772400" cy="533400"/>
          </a:xfrm>
          <a:prstGeom prst="rect">
            <a:avLst/>
          </a:prstGeom>
          <a:noFill/>
          <a:ln w="9525">
            <a:noFill/>
            <a:miter lim="800000"/>
            <a:headEnd/>
            <a:tailEnd/>
          </a:ln>
        </p:spPr>
        <p:txBody>
          <a:bodyPr anchor="ctr"/>
          <a:lstStyle/>
          <a:p>
            <a:pPr algn="ctr"/>
            <a:r>
              <a:rPr lang="en-US" sz="2400" b="1">
                <a:solidFill>
                  <a:srgbClr val="FF0000"/>
                </a:solidFill>
              </a:rPr>
              <a:t>Pixel-Detectors</a:t>
            </a:r>
          </a:p>
        </p:txBody>
      </p:sp>
      <p:sp>
        <p:nvSpPr>
          <p:cNvPr id="26627" name="Rectangle 3"/>
          <p:cNvSpPr>
            <a:spLocks noChangeArrowheads="1"/>
          </p:cNvSpPr>
          <p:nvPr/>
        </p:nvSpPr>
        <p:spPr bwMode="auto">
          <a:xfrm>
            <a:off x="3200400" y="6581775"/>
            <a:ext cx="2514600" cy="276225"/>
          </a:xfrm>
          <a:prstGeom prst="rect">
            <a:avLst/>
          </a:prstGeom>
          <a:noFill/>
          <a:ln w="9525">
            <a:noFill/>
            <a:miter lim="800000"/>
            <a:headEnd/>
            <a:tailEnd/>
          </a:ln>
        </p:spPr>
        <p:txBody>
          <a:bodyPr>
            <a:spAutoFit/>
          </a:bodyPr>
          <a:lstStyle/>
          <a:p>
            <a:r>
              <a:rPr lang="en-US" sz="1200" b="1">
                <a:solidFill>
                  <a:srgbClr val="FF0000"/>
                </a:solidFill>
              </a:rPr>
              <a:t>Solid State Detectors</a:t>
            </a:r>
            <a:endParaRPr lang="en-US" sz="1200">
              <a:solidFill>
                <a:srgbClr val="FF0000"/>
              </a:solidFill>
            </a:endParaRPr>
          </a:p>
        </p:txBody>
      </p:sp>
      <p:sp>
        <p:nvSpPr>
          <p:cNvPr id="26628" name="Footer Placeholder 5"/>
          <p:cNvSpPr>
            <a:spLocks noGrp="1"/>
          </p:cNvSpPr>
          <p:nvPr>
            <p:ph type="ftr" sz="quarter" idx="11"/>
          </p:nvPr>
        </p:nvSpPr>
        <p:spPr>
          <a:noFill/>
        </p:spPr>
        <p:txBody>
          <a:bodyPr/>
          <a:lstStyle/>
          <a:p>
            <a:r>
              <a:rPr lang="en-US" smtClean="0"/>
              <a:t>W. Riegler/CERN</a:t>
            </a:r>
          </a:p>
        </p:txBody>
      </p:sp>
      <p:sp>
        <p:nvSpPr>
          <p:cNvPr id="26629" name="Slide Number Placeholder 4"/>
          <p:cNvSpPr>
            <a:spLocks noGrp="1"/>
          </p:cNvSpPr>
          <p:nvPr>
            <p:ph type="sldNum" sz="quarter" idx="12"/>
          </p:nvPr>
        </p:nvSpPr>
        <p:spPr>
          <a:noFill/>
        </p:spPr>
        <p:txBody>
          <a:bodyPr/>
          <a:lstStyle/>
          <a:p>
            <a:fld id="{6B050C67-4D14-4229-8694-9A8BDCA8299C}" type="slidenum">
              <a:rPr lang="en-US" smtClean="0"/>
              <a:pPr/>
              <a:t>55</a:t>
            </a:fld>
            <a:endParaRPr lang="en-US" smtClean="0"/>
          </a:p>
        </p:txBody>
      </p:sp>
      <p:sp>
        <p:nvSpPr>
          <p:cNvPr id="7" name="TextBox 6"/>
          <p:cNvSpPr txBox="1"/>
          <p:nvPr/>
        </p:nvSpPr>
        <p:spPr>
          <a:xfrm>
            <a:off x="304800" y="1371600"/>
            <a:ext cx="5410200" cy="4708525"/>
          </a:xfrm>
          <a:prstGeom prst="rect">
            <a:avLst/>
          </a:prstGeom>
          <a:noFill/>
        </p:spPr>
        <p:txBody>
          <a:bodyPr>
            <a:spAutoFit/>
          </a:bodyPr>
          <a:lstStyle/>
          <a:p>
            <a:pPr>
              <a:defRPr/>
            </a:pPr>
            <a:r>
              <a:rPr lang="en-US" b="1" dirty="0">
                <a:solidFill>
                  <a:schemeClr val="accent6"/>
                </a:solidFill>
                <a:latin typeface="Arial" charset="0"/>
              </a:rPr>
              <a:t>Problem:</a:t>
            </a:r>
            <a:r>
              <a:rPr lang="en-US" b="1" dirty="0">
                <a:latin typeface="Arial" charset="0"/>
              </a:rPr>
              <a:t> </a:t>
            </a:r>
          </a:p>
          <a:p>
            <a:pPr>
              <a:defRPr/>
            </a:pPr>
            <a:r>
              <a:rPr lang="en-US" b="1" dirty="0">
                <a:solidFill>
                  <a:srgbClr val="009900"/>
                </a:solidFill>
                <a:latin typeface="Arial" charset="0"/>
              </a:rPr>
              <a:t>2-dimensional readout of strip detectors results in ‘Ghost Tracks’ at high particle multiplicities i.e. many particles at the same time.</a:t>
            </a:r>
          </a:p>
          <a:p>
            <a:pPr>
              <a:defRPr/>
            </a:pPr>
            <a:endParaRPr lang="en-US" b="1" dirty="0">
              <a:solidFill>
                <a:srgbClr val="009900"/>
              </a:solidFill>
              <a:latin typeface="Arial" charset="0"/>
            </a:endParaRPr>
          </a:p>
          <a:p>
            <a:pPr>
              <a:defRPr/>
            </a:pPr>
            <a:r>
              <a:rPr lang="en-US" b="1" dirty="0">
                <a:solidFill>
                  <a:schemeClr val="accent6"/>
                </a:solidFill>
                <a:latin typeface="Arial" charset="0"/>
              </a:rPr>
              <a:t>Solution: </a:t>
            </a:r>
          </a:p>
          <a:p>
            <a:pPr>
              <a:defRPr/>
            </a:pPr>
            <a:r>
              <a:rPr lang="en-US" b="1" dirty="0">
                <a:solidFill>
                  <a:srgbClr val="009900"/>
                </a:solidFill>
                <a:latin typeface="Arial" charset="0"/>
              </a:rPr>
              <a:t>Si detectors with 2 dimensional ‘chessboard’ readout. Typical size </a:t>
            </a:r>
            <a:r>
              <a:rPr lang="de-DE" b="1" dirty="0">
                <a:solidFill>
                  <a:srgbClr val="009900"/>
                </a:solidFill>
                <a:latin typeface="Arial" charset="0"/>
                <a:cs typeface="Times New Roman" pitchFamily="18" charset="0"/>
                <a:sym typeface="Symbol" pitchFamily="18" charset="2"/>
              </a:rPr>
              <a:t>50 x 200 μm.</a:t>
            </a:r>
          </a:p>
          <a:p>
            <a:pPr>
              <a:defRPr/>
            </a:pPr>
            <a:endParaRPr lang="de-DE" b="1" dirty="0">
              <a:solidFill>
                <a:schemeClr val="accent6"/>
              </a:solidFill>
              <a:latin typeface="Arial" charset="0"/>
              <a:cs typeface="Times New Roman" pitchFamily="18" charset="0"/>
              <a:sym typeface="Symbol" pitchFamily="18" charset="2"/>
            </a:endParaRPr>
          </a:p>
          <a:p>
            <a:pPr>
              <a:defRPr/>
            </a:pPr>
            <a:r>
              <a:rPr lang="de-DE" b="1" dirty="0">
                <a:solidFill>
                  <a:schemeClr val="accent6"/>
                </a:solidFill>
                <a:latin typeface="Arial" charset="0"/>
                <a:cs typeface="Times New Roman" pitchFamily="18" charset="0"/>
                <a:sym typeface="Symbol" pitchFamily="18" charset="2"/>
              </a:rPr>
              <a:t>Problem:</a:t>
            </a:r>
          </a:p>
          <a:p>
            <a:pPr>
              <a:defRPr/>
            </a:pPr>
            <a:r>
              <a:rPr lang="de-DE" b="1" dirty="0">
                <a:solidFill>
                  <a:srgbClr val="009900"/>
                </a:solidFill>
                <a:latin typeface="Arial" charset="0"/>
                <a:cs typeface="Times New Roman" pitchFamily="18" charset="0"/>
                <a:sym typeface="Symbol" pitchFamily="18" charset="2"/>
              </a:rPr>
              <a:t>Coupling of readout electronics to the </a:t>
            </a:r>
            <a:r>
              <a:rPr lang="de-DE" b="1" dirty="0" err="1">
                <a:solidFill>
                  <a:srgbClr val="009900"/>
                </a:solidFill>
                <a:latin typeface="Arial" charset="0"/>
                <a:cs typeface="Times New Roman" pitchFamily="18" charset="0"/>
                <a:sym typeface="Symbol" pitchFamily="18" charset="2"/>
              </a:rPr>
              <a:t>detector</a:t>
            </a:r>
            <a:endParaRPr lang="de-DE" b="1" dirty="0">
              <a:solidFill>
                <a:srgbClr val="009900"/>
              </a:solidFill>
              <a:latin typeface="Arial" charset="0"/>
              <a:cs typeface="Times New Roman" pitchFamily="18" charset="0"/>
              <a:sym typeface="Symbol" pitchFamily="18" charset="2"/>
            </a:endParaRPr>
          </a:p>
          <a:p>
            <a:pPr>
              <a:defRPr/>
            </a:pPr>
            <a:endParaRPr lang="de-DE" b="1" dirty="0">
              <a:solidFill>
                <a:schemeClr val="accent6"/>
              </a:solidFill>
              <a:latin typeface="Arial" charset="0"/>
              <a:cs typeface="Times New Roman" pitchFamily="18" charset="0"/>
              <a:sym typeface="Symbol" pitchFamily="18" charset="2"/>
            </a:endParaRPr>
          </a:p>
          <a:p>
            <a:pPr>
              <a:defRPr/>
            </a:pPr>
            <a:r>
              <a:rPr lang="de-DE" b="1" dirty="0">
                <a:solidFill>
                  <a:schemeClr val="accent6"/>
                </a:solidFill>
                <a:latin typeface="Arial" charset="0"/>
                <a:cs typeface="Times New Roman" pitchFamily="18" charset="0"/>
                <a:sym typeface="Symbol" pitchFamily="18" charset="2"/>
              </a:rPr>
              <a:t>Solution: </a:t>
            </a:r>
          </a:p>
          <a:p>
            <a:pPr>
              <a:defRPr/>
            </a:pPr>
            <a:r>
              <a:rPr lang="de-DE" b="1" dirty="0" err="1">
                <a:solidFill>
                  <a:srgbClr val="009900"/>
                </a:solidFill>
                <a:latin typeface="Arial" charset="0"/>
                <a:cs typeface="Times New Roman" pitchFamily="18" charset="0"/>
                <a:sym typeface="Symbol" pitchFamily="18" charset="2"/>
              </a:rPr>
              <a:t>Bump</a:t>
            </a:r>
            <a:r>
              <a:rPr lang="de-DE" b="1" dirty="0">
                <a:solidFill>
                  <a:srgbClr val="009900"/>
                </a:solidFill>
                <a:latin typeface="Arial" charset="0"/>
                <a:cs typeface="Times New Roman" pitchFamily="18" charset="0"/>
                <a:sym typeface="Symbol" pitchFamily="18" charset="2"/>
              </a:rPr>
              <a:t> </a:t>
            </a:r>
            <a:r>
              <a:rPr lang="de-DE" b="1" dirty="0" err="1">
                <a:solidFill>
                  <a:srgbClr val="009900"/>
                </a:solidFill>
                <a:latin typeface="Arial" charset="0"/>
                <a:cs typeface="Times New Roman" pitchFamily="18" charset="0"/>
                <a:sym typeface="Symbol" pitchFamily="18" charset="2"/>
              </a:rPr>
              <a:t>bonding</a:t>
            </a:r>
            <a:endParaRPr lang="de-DE" b="1" dirty="0">
              <a:solidFill>
                <a:srgbClr val="009900"/>
              </a:solidFill>
              <a:latin typeface="Arial" charset="0"/>
              <a:cs typeface="Times New Roman" pitchFamily="18" charset="0"/>
              <a:sym typeface="Symbol" pitchFamily="18" charset="2"/>
            </a:endParaRPr>
          </a:p>
          <a:p>
            <a:pPr>
              <a:defRPr/>
            </a:pPr>
            <a:endParaRPr lang="de-DE" sz="1600" b="1" dirty="0">
              <a:solidFill>
                <a:schemeClr val="accent6"/>
              </a:solidFill>
              <a:latin typeface="Arial" charset="0"/>
              <a:cs typeface="Times New Roman" pitchFamily="18" charset="0"/>
              <a:sym typeface="Symbol" pitchFamily="18" charset="2"/>
            </a:endParaRPr>
          </a:p>
          <a:p>
            <a:pPr>
              <a:defRPr/>
            </a:pPr>
            <a:endParaRPr lang="de-DE" sz="1600" b="1" dirty="0">
              <a:solidFill>
                <a:schemeClr val="accent6"/>
              </a:solidFill>
              <a:latin typeface="Arial" charset="0"/>
              <a:cs typeface="Times New Roman" pitchFamily="18" charset="0"/>
              <a:sym typeface="Symbol" pitchFamily="18" charset="2"/>
            </a:endParaRPr>
          </a:p>
          <a:p>
            <a:pPr>
              <a:defRPr/>
            </a:pPr>
            <a:r>
              <a:rPr lang="en-US" sz="1600" b="1" dirty="0">
                <a:solidFill>
                  <a:schemeClr val="accent6"/>
                </a:solidFill>
                <a:latin typeface="Arial" charset="0"/>
              </a:rPr>
              <a:t> </a:t>
            </a:r>
          </a:p>
        </p:txBody>
      </p:sp>
      <p:grpSp>
        <p:nvGrpSpPr>
          <p:cNvPr id="2" name="Group 14"/>
          <p:cNvGrpSpPr>
            <a:grpSpLocks/>
          </p:cNvGrpSpPr>
          <p:nvPr/>
        </p:nvGrpSpPr>
        <p:grpSpPr bwMode="auto">
          <a:xfrm>
            <a:off x="6553200" y="2133600"/>
            <a:ext cx="1752600" cy="1828800"/>
            <a:chOff x="6858000" y="304800"/>
            <a:chExt cx="1447800" cy="1447800"/>
          </a:xfrm>
        </p:grpSpPr>
        <p:cxnSp>
          <p:nvCxnSpPr>
            <p:cNvPr id="10" name="Straight Connector 9"/>
            <p:cNvCxnSpPr/>
            <p:nvPr/>
          </p:nvCxnSpPr>
          <p:spPr>
            <a:xfrm rot="5400000">
              <a:off x="6516378" y="1028044"/>
              <a:ext cx="1447800" cy="1311"/>
            </a:xfrm>
            <a:prstGeom prst="line">
              <a:avLst/>
            </a:prstGeom>
          </p:spPr>
          <p:style>
            <a:lnRef idx="2">
              <a:schemeClr val="dk1"/>
            </a:lnRef>
            <a:fillRef idx="0">
              <a:schemeClr val="dk1"/>
            </a:fillRef>
            <a:effectRef idx="1">
              <a:schemeClr val="dk1"/>
            </a:effectRef>
            <a:fontRef idx="minor">
              <a:schemeClr val="tx1"/>
            </a:fontRef>
          </p:style>
        </p:cxnSp>
        <p:cxnSp>
          <p:nvCxnSpPr>
            <p:cNvPr id="11" name="Straight Connector 10"/>
            <p:cNvCxnSpPr/>
            <p:nvPr/>
          </p:nvCxnSpPr>
          <p:spPr>
            <a:xfrm rot="5400000">
              <a:off x="7201591" y="1027388"/>
              <a:ext cx="1447800" cy="2623"/>
            </a:xfrm>
            <a:prstGeom prst="line">
              <a:avLst/>
            </a:prstGeom>
          </p:spPr>
          <p:style>
            <a:lnRef idx="2">
              <a:schemeClr val="dk1"/>
            </a:lnRef>
            <a:fillRef idx="0">
              <a:schemeClr val="dk1"/>
            </a:fillRef>
            <a:effectRef idx="1">
              <a:schemeClr val="dk1"/>
            </a:effectRef>
            <a:fontRef idx="minor">
              <a:schemeClr val="tx1"/>
            </a:fontRef>
          </p:style>
        </p:cxnSp>
        <p:cxnSp>
          <p:nvCxnSpPr>
            <p:cNvPr id="12" name="Straight Connector 11"/>
            <p:cNvCxnSpPr/>
            <p:nvPr/>
          </p:nvCxnSpPr>
          <p:spPr>
            <a:xfrm>
              <a:off x="6858000" y="685602"/>
              <a:ext cx="1447800" cy="1256"/>
            </a:xfrm>
            <a:prstGeom prst="line">
              <a:avLst/>
            </a:prstGeom>
          </p:spPr>
          <p:style>
            <a:lnRef idx="2">
              <a:schemeClr val="dk1"/>
            </a:lnRef>
            <a:fillRef idx="0">
              <a:schemeClr val="dk1"/>
            </a:fillRef>
            <a:effectRef idx="1">
              <a:schemeClr val="dk1"/>
            </a:effectRef>
            <a:fontRef idx="minor">
              <a:schemeClr val="tx1"/>
            </a:fontRef>
          </p:style>
        </p:cxnSp>
        <p:cxnSp>
          <p:nvCxnSpPr>
            <p:cNvPr id="16" name="Straight Connector 15"/>
            <p:cNvCxnSpPr/>
            <p:nvPr/>
          </p:nvCxnSpPr>
          <p:spPr>
            <a:xfrm>
              <a:off x="6858000" y="1295135"/>
              <a:ext cx="1447800" cy="1257"/>
            </a:xfrm>
            <a:prstGeom prst="line">
              <a:avLst/>
            </a:prstGeom>
          </p:spPr>
          <p:style>
            <a:lnRef idx="2">
              <a:schemeClr val="dk1"/>
            </a:lnRef>
            <a:fillRef idx="0">
              <a:schemeClr val="dk1"/>
            </a:fillRef>
            <a:effectRef idx="1">
              <a:schemeClr val="dk1"/>
            </a:effectRef>
            <a:fontRef idx="minor">
              <a:schemeClr val="tx1"/>
            </a:fontRef>
          </p:style>
        </p:cxnSp>
        <p:sp>
          <p:nvSpPr>
            <p:cNvPr id="17" name="Oval 16"/>
            <p:cNvSpPr/>
            <p:nvPr/>
          </p:nvSpPr>
          <p:spPr>
            <a:xfrm>
              <a:off x="7162248" y="610196"/>
              <a:ext cx="153436" cy="1520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Oval 17"/>
            <p:cNvSpPr/>
            <p:nvPr/>
          </p:nvSpPr>
          <p:spPr>
            <a:xfrm>
              <a:off x="7848117" y="1219729"/>
              <a:ext cx="153435" cy="1520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Oval 18"/>
            <p:cNvSpPr/>
            <p:nvPr/>
          </p:nvSpPr>
          <p:spPr>
            <a:xfrm>
              <a:off x="7848117" y="610196"/>
              <a:ext cx="153435" cy="152069"/>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en-US"/>
            </a:p>
          </p:txBody>
        </p:sp>
        <p:sp>
          <p:nvSpPr>
            <p:cNvPr id="20" name="Oval 19"/>
            <p:cNvSpPr/>
            <p:nvPr/>
          </p:nvSpPr>
          <p:spPr>
            <a:xfrm>
              <a:off x="7162248" y="1219729"/>
              <a:ext cx="153436" cy="152070"/>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en-US"/>
            </a:p>
          </p:txBody>
        </p:sp>
      </p:gr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cstate="print"/>
          <a:srcRect/>
          <a:stretch>
            <a:fillRect/>
          </a:stretch>
        </p:blipFill>
        <p:spPr bwMode="auto">
          <a:xfrm>
            <a:off x="609600" y="990600"/>
            <a:ext cx="4086225" cy="2362200"/>
          </a:xfrm>
          <a:prstGeom prst="rect">
            <a:avLst/>
          </a:prstGeom>
          <a:noFill/>
          <a:ln w="9525">
            <a:noFill/>
            <a:miter lim="800000"/>
            <a:headEnd/>
            <a:tailEnd/>
          </a:ln>
        </p:spPr>
      </p:pic>
      <p:sp>
        <p:nvSpPr>
          <p:cNvPr id="47107" name="Text Box 3"/>
          <p:cNvSpPr txBox="1">
            <a:spLocks noChangeArrowheads="1"/>
          </p:cNvSpPr>
          <p:nvPr/>
        </p:nvSpPr>
        <p:spPr bwMode="auto">
          <a:xfrm>
            <a:off x="304800" y="228600"/>
            <a:ext cx="7920038" cy="400050"/>
          </a:xfrm>
          <a:prstGeom prst="rect">
            <a:avLst/>
          </a:prstGeom>
          <a:noFill/>
          <a:ln w="9525">
            <a:noFill/>
            <a:miter lim="800000"/>
            <a:headEnd/>
            <a:tailEnd/>
          </a:ln>
        </p:spPr>
        <p:txBody>
          <a:bodyPr wrap="none">
            <a:spAutoFit/>
          </a:bodyPr>
          <a:lstStyle/>
          <a:p>
            <a:pPr>
              <a:defRPr/>
            </a:pPr>
            <a:r>
              <a:rPr lang="en-US" sz="2000" b="1" dirty="0">
                <a:solidFill>
                  <a:srgbClr val="FF0000"/>
                </a:solidFill>
                <a:latin typeface="+mj-lt"/>
              </a:rPr>
              <a:t>Bump Bonding of each Pixel Sensor to the Readout Electronics</a:t>
            </a:r>
          </a:p>
        </p:txBody>
      </p:sp>
      <p:sp>
        <p:nvSpPr>
          <p:cNvPr id="27652" name="Rectangle 3"/>
          <p:cNvSpPr>
            <a:spLocks noChangeArrowheads="1"/>
          </p:cNvSpPr>
          <p:nvPr/>
        </p:nvSpPr>
        <p:spPr bwMode="auto">
          <a:xfrm>
            <a:off x="3200400" y="6581775"/>
            <a:ext cx="2514600" cy="276225"/>
          </a:xfrm>
          <a:prstGeom prst="rect">
            <a:avLst/>
          </a:prstGeom>
          <a:noFill/>
          <a:ln w="9525">
            <a:noFill/>
            <a:miter lim="800000"/>
            <a:headEnd/>
            <a:tailEnd/>
          </a:ln>
        </p:spPr>
        <p:txBody>
          <a:bodyPr>
            <a:spAutoFit/>
          </a:bodyPr>
          <a:lstStyle/>
          <a:p>
            <a:r>
              <a:rPr lang="en-US" sz="1200" b="1">
                <a:solidFill>
                  <a:srgbClr val="FF0000"/>
                </a:solidFill>
              </a:rPr>
              <a:t>Solid State Detectors</a:t>
            </a:r>
            <a:endParaRPr lang="en-US" sz="1200">
              <a:solidFill>
                <a:srgbClr val="FF0000"/>
              </a:solidFill>
            </a:endParaRPr>
          </a:p>
        </p:txBody>
      </p:sp>
      <p:sp>
        <p:nvSpPr>
          <p:cNvPr id="27653" name="Footer Placeholder 5"/>
          <p:cNvSpPr>
            <a:spLocks noGrp="1"/>
          </p:cNvSpPr>
          <p:nvPr>
            <p:ph type="ftr" sz="quarter" idx="11"/>
          </p:nvPr>
        </p:nvSpPr>
        <p:spPr>
          <a:noFill/>
        </p:spPr>
        <p:txBody>
          <a:bodyPr/>
          <a:lstStyle/>
          <a:p>
            <a:r>
              <a:rPr lang="en-US" smtClean="0"/>
              <a:t>W. Riegler/CERN</a:t>
            </a:r>
          </a:p>
        </p:txBody>
      </p:sp>
      <p:sp>
        <p:nvSpPr>
          <p:cNvPr id="27654" name="Slide Number Placeholder 4"/>
          <p:cNvSpPr>
            <a:spLocks noGrp="1"/>
          </p:cNvSpPr>
          <p:nvPr>
            <p:ph type="sldNum" sz="quarter" idx="12"/>
          </p:nvPr>
        </p:nvSpPr>
        <p:spPr>
          <a:noFill/>
        </p:spPr>
        <p:txBody>
          <a:bodyPr/>
          <a:lstStyle/>
          <a:p>
            <a:fld id="{0BBE4D70-8085-4E97-9D96-12BEAE9108DF}" type="slidenum">
              <a:rPr lang="en-US" smtClean="0"/>
              <a:pPr/>
              <a:t>56</a:t>
            </a:fld>
            <a:endParaRPr lang="en-US" smtClean="0"/>
          </a:p>
        </p:txBody>
      </p:sp>
      <p:pic>
        <p:nvPicPr>
          <p:cNvPr id="27655" name="Picture 2" descr="IBM15541 bumps"/>
          <p:cNvPicPr>
            <a:picLocks noChangeAspect="1" noChangeArrowheads="1"/>
          </p:cNvPicPr>
          <p:nvPr/>
        </p:nvPicPr>
        <p:blipFill>
          <a:blip r:embed="rId3" cstate="print">
            <a:lum bright="-4000" contrast="36000"/>
          </a:blip>
          <a:srcRect/>
          <a:stretch>
            <a:fillRect/>
          </a:stretch>
        </p:blipFill>
        <p:spPr bwMode="auto">
          <a:xfrm>
            <a:off x="4445000" y="4038600"/>
            <a:ext cx="2946400" cy="2209800"/>
          </a:xfrm>
          <a:prstGeom prst="rect">
            <a:avLst/>
          </a:prstGeom>
          <a:noFill/>
          <a:ln w="9525">
            <a:noFill/>
            <a:miter lim="800000"/>
            <a:headEnd/>
            <a:tailEnd/>
          </a:ln>
        </p:spPr>
      </p:pic>
      <p:pic>
        <p:nvPicPr>
          <p:cNvPr id="27656" name="Picture 7"/>
          <p:cNvPicPr>
            <a:picLocks noChangeAspect="1" noChangeArrowheads="1"/>
          </p:cNvPicPr>
          <p:nvPr/>
        </p:nvPicPr>
        <p:blipFill>
          <a:blip r:embed="rId4" cstate="print"/>
          <a:srcRect/>
          <a:stretch>
            <a:fillRect/>
          </a:stretch>
        </p:blipFill>
        <p:spPr bwMode="auto">
          <a:xfrm>
            <a:off x="1143000" y="4038600"/>
            <a:ext cx="2624138" cy="2168525"/>
          </a:xfrm>
          <a:prstGeom prst="rect">
            <a:avLst/>
          </a:prstGeom>
          <a:noFill/>
          <a:ln w="9525">
            <a:noFill/>
            <a:miter lim="800000"/>
            <a:headEnd/>
            <a:tailEnd/>
          </a:ln>
        </p:spPr>
      </p:pic>
      <p:sp>
        <p:nvSpPr>
          <p:cNvPr id="27657" name="Text Box 3"/>
          <p:cNvSpPr txBox="1">
            <a:spLocks noChangeArrowheads="1"/>
          </p:cNvSpPr>
          <p:nvPr/>
        </p:nvSpPr>
        <p:spPr bwMode="auto">
          <a:xfrm>
            <a:off x="5181600" y="1828800"/>
            <a:ext cx="3657600" cy="400050"/>
          </a:xfrm>
          <a:prstGeom prst="rect">
            <a:avLst/>
          </a:prstGeom>
          <a:noFill/>
          <a:ln w="9525">
            <a:noFill/>
            <a:miter lim="800000"/>
            <a:headEnd/>
            <a:tailEnd/>
          </a:ln>
        </p:spPr>
        <p:txBody>
          <a:bodyPr>
            <a:spAutoFit/>
          </a:bodyPr>
          <a:lstStyle/>
          <a:p>
            <a:r>
              <a:rPr lang="en-US" sz="2000" b="1">
                <a:solidFill>
                  <a:schemeClr val="accent2"/>
                </a:solidFill>
              </a:rPr>
              <a:t>ATLAS: 1.4x10</a:t>
            </a:r>
            <a:r>
              <a:rPr lang="en-US" sz="2000" b="1" baseline="30000">
                <a:solidFill>
                  <a:schemeClr val="accent2"/>
                </a:solidFill>
              </a:rPr>
              <a:t>8</a:t>
            </a:r>
            <a:r>
              <a:rPr lang="en-US" sz="2000" b="1">
                <a:solidFill>
                  <a:schemeClr val="accent2"/>
                </a:solidFill>
              </a:rPr>
              <a:t> pixels</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ooter Placeholder 3"/>
          <p:cNvSpPr>
            <a:spLocks noGrp="1"/>
          </p:cNvSpPr>
          <p:nvPr>
            <p:ph type="ftr" sz="quarter" idx="11"/>
          </p:nvPr>
        </p:nvSpPr>
        <p:spPr>
          <a:noFill/>
        </p:spPr>
        <p:txBody>
          <a:bodyPr/>
          <a:lstStyle/>
          <a:p>
            <a:r>
              <a:rPr lang="en-US" smtClean="0"/>
              <a:t>W. Riegler/CERN</a:t>
            </a:r>
          </a:p>
        </p:txBody>
      </p:sp>
      <p:sp>
        <p:nvSpPr>
          <p:cNvPr id="28675" name="Slide Number Placeholder 4"/>
          <p:cNvSpPr>
            <a:spLocks noGrp="1"/>
          </p:cNvSpPr>
          <p:nvPr>
            <p:ph type="sldNum" sz="quarter" idx="12"/>
          </p:nvPr>
        </p:nvSpPr>
        <p:spPr>
          <a:noFill/>
        </p:spPr>
        <p:txBody>
          <a:bodyPr/>
          <a:lstStyle/>
          <a:p>
            <a:fld id="{6E734C18-52A7-4BEB-93A0-56020A46647B}" type="slidenum">
              <a:rPr lang="en-US" smtClean="0"/>
              <a:pPr/>
              <a:t>57</a:t>
            </a:fld>
            <a:endParaRPr lang="en-US" smtClean="0"/>
          </a:p>
        </p:txBody>
      </p:sp>
      <p:sp>
        <p:nvSpPr>
          <p:cNvPr id="6" name="Rectangle 8"/>
          <p:cNvSpPr txBox="1">
            <a:spLocks noChangeArrowheads="1"/>
          </p:cNvSpPr>
          <p:nvPr/>
        </p:nvSpPr>
        <p:spPr>
          <a:xfrm>
            <a:off x="457200" y="152400"/>
            <a:ext cx="8229600" cy="487363"/>
          </a:xfrm>
          <a:prstGeom prst="rect">
            <a:avLst/>
          </a:prstGeom>
        </p:spPr>
        <p:txBody>
          <a:bodyPr/>
          <a:lstStyle/>
          <a:p>
            <a:pPr algn="ctr" eaLnBrk="0" hangingPunct="0">
              <a:defRPr/>
            </a:pPr>
            <a:r>
              <a:rPr lang="en-US" sz="2800" b="1" kern="0" dirty="0">
                <a:solidFill>
                  <a:srgbClr val="FF0000"/>
                </a:solidFill>
                <a:latin typeface="+mj-lt"/>
                <a:ea typeface="+mj-ea"/>
                <a:cs typeface="+mj-cs"/>
              </a:rPr>
              <a:t>Radiation Effects ‘Aging’</a:t>
            </a:r>
          </a:p>
        </p:txBody>
      </p:sp>
      <p:pic>
        <p:nvPicPr>
          <p:cNvPr id="28677" name="Picture 2"/>
          <p:cNvPicPr>
            <a:picLocks noChangeAspect="1" noChangeArrowheads="1"/>
          </p:cNvPicPr>
          <p:nvPr/>
        </p:nvPicPr>
        <p:blipFill>
          <a:blip r:embed="rId2" cstate="print"/>
          <a:srcRect/>
          <a:stretch>
            <a:fillRect/>
          </a:stretch>
        </p:blipFill>
        <p:spPr bwMode="auto">
          <a:xfrm>
            <a:off x="0" y="3048000"/>
            <a:ext cx="4572000" cy="3225800"/>
          </a:xfrm>
          <a:prstGeom prst="rect">
            <a:avLst/>
          </a:prstGeom>
          <a:noFill/>
          <a:ln w="9525">
            <a:noFill/>
            <a:miter lim="800000"/>
            <a:headEnd/>
            <a:tailEnd/>
          </a:ln>
        </p:spPr>
      </p:pic>
      <p:pic>
        <p:nvPicPr>
          <p:cNvPr id="28678" name="Picture 3"/>
          <p:cNvPicPr>
            <a:picLocks noChangeAspect="1" noChangeArrowheads="1"/>
          </p:cNvPicPr>
          <p:nvPr/>
        </p:nvPicPr>
        <p:blipFill>
          <a:blip r:embed="rId3" cstate="print"/>
          <a:srcRect/>
          <a:stretch>
            <a:fillRect/>
          </a:stretch>
        </p:blipFill>
        <p:spPr bwMode="auto">
          <a:xfrm>
            <a:off x="4510088" y="3200400"/>
            <a:ext cx="4633912" cy="2919413"/>
          </a:xfrm>
          <a:prstGeom prst="rect">
            <a:avLst/>
          </a:prstGeom>
          <a:noFill/>
          <a:ln w="9525">
            <a:noFill/>
            <a:miter lim="800000"/>
            <a:headEnd/>
            <a:tailEnd/>
          </a:ln>
        </p:spPr>
      </p:pic>
      <p:sp>
        <p:nvSpPr>
          <p:cNvPr id="28679" name="TextBox 8"/>
          <p:cNvSpPr txBox="1">
            <a:spLocks noChangeArrowheads="1"/>
          </p:cNvSpPr>
          <p:nvPr/>
        </p:nvSpPr>
        <p:spPr bwMode="auto">
          <a:xfrm>
            <a:off x="304800" y="990600"/>
            <a:ext cx="4495800" cy="1570038"/>
          </a:xfrm>
          <a:prstGeom prst="rect">
            <a:avLst/>
          </a:prstGeom>
          <a:noFill/>
          <a:ln w="9525">
            <a:noFill/>
            <a:miter lim="800000"/>
            <a:headEnd/>
            <a:tailEnd/>
          </a:ln>
        </p:spPr>
        <p:txBody>
          <a:bodyPr>
            <a:spAutoFit/>
          </a:bodyPr>
          <a:lstStyle/>
          <a:p>
            <a:r>
              <a:rPr lang="en-US" sz="1600" b="1">
                <a:solidFill>
                  <a:srgbClr val="002060"/>
                </a:solidFill>
              </a:rPr>
              <a:t>Increase in leakage current </a:t>
            </a:r>
          </a:p>
          <a:p>
            <a:r>
              <a:rPr lang="en-US" sz="1600" b="1">
                <a:solidFill>
                  <a:srgbClr val="002060"/>
                </a:solidFill>
              </a:rPr>
              <a:t>          </a:t>
            </a:r>
          </a:p>
          <a:p>
            <a:r>
              <a:rPr lang="en-US" sz="1600" b="1">
                <a:solidFill>
                  <a:srgbClr val="008000"/>
                </a:solidFill>
              </a:rPr>
              <a:t>Increase in depletion voltage</a:t>
            </a:r>
          </a:p>
          <a:p>
            <a:endParaRPr lang="en-US" sz="1600" b="1">
              <a:solidFill>
                <a:srgbClr val="002060"/>
              </a:solidFill>
            </a:endParaRPr>
          </a:p>
          <a:p>
            <a:r>
              <a:rPr lang="en-US" sz="1600" b="1">
                <a:solidFill>
                  <a:srgbClr val="002060"/>
                </a:solidFill>
              </a:rPr>
              <a:t>Decrease in charge collection efficiency due to under-depletion and charge trapping.</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W. Riegler/CERN</a:t>
            </a:r>
            <a:endParaRPr lang="en-US"/>
          </a:p>
        </p:txBody>
      </p:sp>
      <p:sp>
        <p:nvSpPr>
          <p:cNvPr id="3" name="Slide Number Placeholder 2"/>
          <p:cNvSpPr>
            <a:spLocks noGrp="1"/>
          </p:cNvSpPr>
          <p:nvPr>
            <p:ph type="sldNum" sz="quarter" idx="12"/>
          </p:nvPr>
        </p:nvSpPr>
        <p:spPr/>
        <p:txBody>
          <a:bodyPr/>
          <a:lstStyle/>
          <a:p>
            <a:pPr>
              <a:defRPr/>
            </a:pPr>
            <a:fld id="{F19D4B3C-86B8-4C66-B0E0-AF7B2E1CD94E}" type="slidenum">
              <a:rPr lang="en-US" smtClean="0"/>
              <a:pPr>
                <a:defRPr/>
              </a:pPr>
              <a:t>58</a:t>
            </a:fld>
            <a:endParaRPr lang="en-US"/>
          </a:p>
        </p:txBody>
      </p:sp>
      <p:pic>
        <p:nvPicPr>
          <p:cNvPr id="71684" name="Picture 2"/>
          <p:cNvPicPr>
            <a:picLocks noChangeAspect="1" noChangeArrowheads="1"/>
          </p:cNvPicPr>
          <p:nvPr/>
        </p:nvPicPr>
        <p:blipFill>
          <a:blip r:embed="rId2" cstate="print"/>
          <a:srcRect/>
          <a:stretch>
            <a:fillRect/>
          </a:stretch>
        </p:blipFill>
        <p:spPr bwMode="auto">
          <a:xfrm>
            <a:off x="0" y="2362200"/>
            <a:ext cx="8921750" cy="2438400"/>
          </a:xfrm>
          <a:prstGeom prst="rect">
            <a:avLst/>
          </a:prstGeom>
          <a:noFill/>
          <a:ln w="9525">
            <a:noFill/>
            <a:miter lim="800000"/>
            <a:headEnd/>
            <a:tailEnd/>
          </a:ln>
        </p:spPr>
      </p:pic>
      <p:sp>
        <p:nvSpPr>
          <p:cNvPr id="71685" name="Rectangle 19"/>
          <p:cNvSpPr>
            <a:spLocks noChangeArrowheads="1"/>
          </p:cNvSpPr>
          <p:nvPr/>
        </p:nvSpPr>
        <p:spPr bwMode="auto">
          <a:xfrm>
            <a:off x="0" y="152400"/>
            <a:ext cx="9144000" cy="609600"/>
          </a:xfrm>
          <a:prstGeom prst="rect">
            <a:avLst/>
          </a:prstGeom>
          <a:noFill/>
          <a:ln w="9525">
            <a:noFill/>
            <a:miter lim="800000"/>
            <a:headEnd/>
            <a:tailEnd/>
          </a:ln>
        </p:spPr>
        <p:txBody>
          <a:bodyPr anchor="ctr"/>
          <a:lstStyle/>
          <a:p>
            <a:pPr algn="ctr"/>
            <a:r>
              <a:rPr lang="en-US" sz="2800" b="1">
                <a:solidFill>
                  <a:srgbClr val="FF0000"/>
                </a:solidFill>
              </a:rPr>
              <a:t>Next Time</a:t>
            </a:r>
          </a:p>
        </p:txBody>
      </p:sp>
      <p:sp>
        <p:nvSpPr>
          <p:cNvPr id="71686" name="TextBox 37"/>
          <p:cNvSpPr txBox="1">
            <a:spLocks noChangeArrowheads="1"/>
          </p:cNvSpPr>
          <p:nvPr/>
        </p:nvSpPr>
        <p:spPr bwMode="auto">
          <a:xfrm>
            <a:off x="762000" y="1905000"/>
            <a:ext cx="6959600" cy="369888"/>
          </a:xfrm>
          <a:prstGeom prst="rect">
            <a:avLst/>
          </a:prstGeom>
          <a:noFill/>
          <a:ln w="9525">
            <a:noFill/>
            <a:miter lim="800000"/>
            <a:headEnd/>
            <a:tailEnd/>
          </a:ln>
        </p:spPr>
        <p:txBody>
          <a:bodyPr wrap="none">
            <a:spAutoFit/>
          </a:bodyPr>
          <a:lstStyle/>
          <a:p>
            <a:r>
              <a:rPr lang="en-US" b="1">
                <a:solidFill>
                  <a:srgbClr val="002060"/>
                </a:solidFill>
              </a:rPr>
              <a:t>MICROMEGA                           MSGC                                     GEM</a:t>
            </a:r>
          </a:p>
        </p:txBody>
      </p:sp>
      <p:sp>
        <p:nvSpPr>
          <p:cNvPr id="71687" name="TextBox 38"/>
          <p:cNvSpPr txBox="1">
            <a:spLocks noChangeArrowheads="1"/>
          </p:cNvSpPr>
          <p:nvPr/>
        </p:nvSpPr>
        <p:spPr bwMode="auto">
          <a:xfrm>
            <a:off x="304800" y="5029200"/>
            <a:ext cx="8694738" cy="338138"/>
          </a:xfrm>
          <a:prstGeom prst="rect">
            <a:avLst/>
          </a:prstGeom>
          <a:noFill/>
          <a:ln w="9525">
            <a:noFill/>
            <a:miter lim="800000"/>
            <a:headEnd/>
            <a:tailEnd/>
          </a:ln>
        </p:spPr>
        <p:txBody>
          <a:bodyPr wrap="none">
            <a:spAutoFit/>
          </a:bodyPr>
          <a:lstStyle/>
          <a:p>
            <a:r>
              <a:rPr lang="en-US" sz="1600" b="1">
                <a:solidFill>
                  <a:srgbClr val="008000"/>
                </a:solidFill>
              </a:rPr>
              <a:t>MicroMeshGasdetector           MicroStripGasChamber               GasElectronMultiplier</a:t>
            </a:r>
          </a:p>
        </p:txBody>
      </p:sp>
      <p:sp>
        <p:nvSpPr>
          <p:cNvPr id="71688" name="TextBox 47"/>
          <p:cNvSpPr txBox="1">
            <a:spLocks noChangeArrowheads="1"/>
          </p:cNvSpPr>
          <p:nvPr/>
        </p:nvSpPr>
        <p:spPr bwMode="auto">
          <a:xfrm>
            <a:off x="762000" y="990600"/>
            <a:ext cx="7315200" cy="830263"/>
          </a:xfrm>
          <a:prstGeom prst="rect">
            <a:avLst/>
          </a:prstGeom>
          <a:noFill/>
          <a:ln w="9525">
            <a:noFill/>
            <a:miter lim="800000"/>
            <a:headEnd/>
            <a:tailEnd/>
          </a:ln>
        </p:spPr>
        <p:txBody>
          <a:bodyPr>
            <a:spAutoFit/>
          </a:bodyPr>
          <a:lstStyle/>
          <a:p>
            <a:r>
              <a:rPr lang="en-US" sz="1600" b="1">
                <a:solidFill>
                  <a:srgbClr val="002060"/>
                </a:solidFill>
              </a:rPr>
              <a:t>More details of signals in Solid State Detectors and Wire Chamber,</a:t>
            </a:r>
          </a:p>
          <a:p>
            <a:r>
              <a:rPr lang="en-US" sz="1600" b="1">
                <a:solidFill>
                  <a:srgbClr val="002060"/>
                </a:solidFill>
              </a:rPr>
              <a:t>Signals in MICROMEGAs, GEMs, RPCs and Liquid Calorimeters.</a:t>
            </a:r>
          </a:p>
          <a:p>
            <a:endParaRPr lang="en-US" sz="1600" b="1">
              <a:solidFill>
                <a:srgbClr val="008000"/>
              </a:solidFil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a:defRPr/>
            </a:pPr>
            <a:fld id="{EBECB849-04D9-4819-B585-C84F94C7B474}" type="datetime1">
              <a:rPr lang="en-US" smtClean="0"/>
              <a:pPr>
                <a:defRPr/>
              </a:pPr>
              <a:t>10/17/2010</a:t>
            </a:fld>
            <a:endParaRPr lang="en-US"/>
          </a:p>
        </p:txBody>
      </p:sp>
      <p:sp>
        <p:nvSpPr>
          <p:cNvPr id="3" name="Footer Placeholder 2"/>
          <p:cNvSpPr>
            <a:spLocks noGrp="1"/>
          </p:cNvSpPr>
          <p:nvPr>
            <p:ph type="ftr" sz="quarter" idx="11"/>
          </p:nvPr>
        </p:nvSpPr>
        <p:spPr/>
        <p:txBody>
          <a:bodyPr/>
          <a:lstStyle/>
          <a:p>
            <a:pPr>
              <a:defRPr/>
            </a:pPr>
            <a:r>
              <a:rPr lang="en-US" smtClean="0"/>
              <a:t>W. Riegler, Particle Detectors</a:t>
            </a:r>
            <a:endParaRPr lang="en-US"/>
          </a:p>
        </p:txBody>
      </p:sp>
      <p:sp>
        <p:nvSpPr>
          <p:cNvPr id="4" name="Slide Number Placeholder 3"/>
          <p:cNvSpPr>
            <a:spLocks noGrp="1"/>
          </p:cNvSpPr>
          <p:nvPr>
            <p:ph type="sldNum" sz="quarter" idx="12"/>
          </p:nvPr>
        </p:nvSpPr>
        <p:spPr/>
        <p:txBody>
          <a:bodyPr/>
          <a:lstStyle/>
          <a:p>
            <a:pPr>
              <a:defRPr/>
            </a:pPr>
            <a:fld id="{D1CD924E-546B-4FFF-923B-5CE551C06117}" type="slidenum">
              <a:rPr lang="en-US" smtClean="0"/>
              <a:pPr>
                <a:defRPr/>
              </a:pPr>
              <a:t>59</a:t>
            </a:fld>
            <a:endParaRPr lang="en-US"/>
          </a:p>
        </p:txBody>
      </p:sp>
      <p:sp>
        <p:nvSpPr>
          <p:cNvPr id="72709" name="Rectangle 19"/>
          <p:cNvSpPr>
            <a:spLocks noChangeArrowheads="1"/>
          </p:cNvSpPr>
          <p:nvPr/>
        </p:nvSpPr>
        <p:spPr bwMode="auto">
          <a:xfrm>
            <a:off x="0" y="228600"/>
            <a:ext cx="9144000" cy="609600"/>
          </a:xfrm>
          <a:prstGeom prst="rect">
            <a:avLst/>
          </a:prstGeom>
          <a:noFill/>
          <a:ln w="9525">
            <a:noFill/>
            <a:miter lim="800000"/>
            <a:headEnd/>
            <a:tailEnd/>
          </a:ln>
        </p:spPr>
        <p:txBody>
          <a:bodyPr anchor="ctr"/>
          <a:lstStyle/>
          <a:p>
            <a:pPr algn="ctr"/>
            <a:r>
              <a:rPr lang="en-US" sz="2800" b="1">
                <a:solidFill>
                  <a:srgbClr val="FF0000"/>
                </a:solidFill>
              </a:rPr>
              <a:t>Conclusion</a:t>
            </a:r>
          </a:p>
        </p:txBody>
      </p:sp>
      <p:sp>
        <p:nvSpPr>
          <p:cNvPr id="72710" name="TextBox 47"/>
          <p:cNvSpPr txBox="1">
            <a:spLocks noChangeArrowheads="1"/>
          </p:cNvSpPr>
          <p:nvPr/>
        </p:nvSpPr>
        <p:spPr bwMode="auto">
          <a:xfrm>
            <a:off x="685800" y="1295400"/>
            <a:ext cx="7315200" cy="4186238"/>
          </a:xfrm>
          <a:prstGeom prst="rect">
            <a:avLst/>
          </a:prstGeom>
          <a:noFill/>
          <a:ln w="9525">
            <a:noFill/>
            <a:miter lim="800000"/>
            <a:headEnd/>
            <a:tailEnd/>
          </a:ln>
        </p:spPr>
        <p:txBody>
          <a:bodyPr>
            <a:spAutoFit/>
          </a:bodyPr>
          <a:lstStyle/>
          <a:p>
            <a:r>
              <a:rPr lang="en-US" b="1">
                <a:solidFill>
                  <a:srgbClr val="000066"/>
                </a:solidFill>
              </a:rPr>
              <a:t>This principle of signal generation is identical for Solid State Detectors, Gas Detectors and Liquid Detectors.</a:t>
            </a:r>
          </a:p>
          <a:p>
            <a:endParaRPr lang="en-US" b="1">
              <a:solidFill>
                <a:srgbClr val="008000"/>
              </a:solidFill>
            </a:endParaRPr>
          </a:p>
          <a:p>
            <a:r>
              <a:rPr lang="en-US" b="1">
                <a:solidFill>
                  <a:srgbClr val="008000"/>
                </a:solidFill>
              </a:rPr>
              <a:t>The signals are due to charges (currents) induced on metal electrodes by moving charges.</a:t>
            </a:r>
          </a:p>
          <a:p>
            <a:endParaRPr lang="en-US" b="1">
              <a:solidFill>
                <a:srgbClr val="008000"/>
              </a:solidFill>
            </a:endParaRPr>
          </a:p>
          <a:p>
            <a:r>
              <a:rPr lang="en-US" b="1">
                <a:solidFill>
                  <a:srgbClr val="000066"/>
                </a:solidFill>
              </a:rPr>
              <a:t>The easiest way to calculate signals induced by moving charges on metal electrodes is the use of Weighting fields (Ramo – Shockley theorem) for calculation of currents induced on grounded electrodes.</a:t>
            </a:r>
          </a:p>
          <a:p>
            <a:endParaRPr lang="en-US" b="1">
              <a:solidFill>
                <a:srgbClr val="000066"/>
              </a:solidFill>
            </a:endParaRPr>
          </a:p>
          <a:p>
            <a:r>
              <a:rPr lang="en-US" b="1">
                <a:solidFill>
                  <a:srgbClr val="006600"/>
                </a:solidFill>
              </a:rPr>
              <a:t>These currents can then be placed as ideal current sources on an equivalent circuit diagram representing the detector.</a:t>
            </a:r>
          </a:p>
          <a:p>
            <a:endParaRPr lang="en-US" sz="1600" b="1">
              <a:solidFill>
                <a:srgbClr val="006600"/>
              </a:solidFill>
            </a:endParaRPr>
          </a:p>
          <a:p>
            <a:endParaRPr lang="en-US" sz="1600" b="1">
              <a:solidFill>
                <a:srgbClr val="008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a:defRPr/>
            </a:pPr>
            <a:fld id="{EBECB849-04D9-4819-B585-C84F94C7B474}" type="datetime1">
              <a:rPr lang="en-US" smtClean="0"/>
              <a:pPr>
                <a:defRPr/>
              </a:pPr>
              <a:t>10/17/2010</a:t>
            </a:fld>
            <a:endParaRPr lang="en-US"/>
          </a:p>
        </p:txBody>
      </p:sp>
      <p:sp>
        <p:nvSpPr>
          <p:cNvPr id="3" name="Footer Placeholder 2"/>
          <p:cNvSpPr>
            <a:spLocks noGrp="1"/>
          </p:cNvSpPr>
          <p:nvPr>
            <p:ph type="ftr" sz="quarter" idx="11"/>
          </p:nvPr>
        </p:nvSpPr>
        <p:spPr/>
        <p:txBody>
          <a:bodyPr/>
          <a:lstStyle/>
          <a:p>
            <a:pPr>
              <a:defRPr/>
            </a:pPr>
            <a:r>
              <a:rPr lang="en-US" smtClean="0"/>
              <a:t>W. Riegler, Particle Detectors</a:t>
            </a:r>
            <a:endParaRPr lang="en-US"/>
          </a:p>
        </p:txBody>
      </p:sp>
      <p:sp>
        <p:nvSpPr>
          <p:cNvPr id="4" name="Slide Number Placeholder 3"/>
          <p:cNvSpPr>
            <a:spLocks noGrp="1"/>
          </p:cNvSpPr>
          <p:nvPr>
            <p:ph type="sldNum" sz="quarter" idx="12"/>
          </p:nvPr>
        </p:nvSpPr>
        <p:spPr/>
        <p:txBody>
          <a:bodyPr/>
          <a:lstStyle/>
          <a:p>
            <a:pPr>
              <a:defRPr/>
            </a:pPr>
            <a:fld id="{4A378DB7-FEEB-47D1-BA41-1B0DDE41EEA0}" type="slidenum">
              <a:rPr lang="en-US" smtClean="0"/>
              <a:pPr>
                <a:defRPr/>
              </a:pPr>
              <a:t>6</a:t>
            </a:fld>
            <a:endParaRPr lang="en-US"/>
          </a:p>
        </p:txBody>
      </p:sp>
      <p:sp>
        <p:nvSpPr>
          <p:cNvPr id="67589" name="Rectangle 15"/>
          <p:cNvSpPr>
            <a:spLocks noChangeArrowheads="1"/>
          </p:cNvSpPr>
          <p:nvPr/>
        </p:nvSpPr>
        <p:spPr bwMode="auto">
          <a:xfrm>
            <a:off x="457200" y="152400"/>
            <a:ext cx="7772400" cy="381000"/>
          </a:xfrm>
          <a:prstGeom prst="rect">
            <a:avLst/>
          </a:prstGeom>
          <a:noFill/>
          <a:ln w="9525">
            <a:noFill/>
            <a:miter lim="800000"/>
            <a:headEnd/>
            <a:tailEnd/>
          </a:ln>
        </p:spPr>
        <p:txBody>
          <a:bodyPr anchor="ctr"/>
          <a:lstStyle/>
          <a:p>
            <a:pPr algn="ctr"/>
            <a:r>
              <a:rPr lang="en-US" sz="2800" b="1">
                <a:solidFill>
                  <a:srgbClr val="FF0000"/>
                </a:solidFill>
              </a:rPr>
              <a:t>Wire Chamber Signals</a:t>
            </a:r>
          </a:p>
        </p:txBody>
      </p:sp>
      <p:sp>
        <p:nvSpPr>
          <p:cNvPr id="6" name="Oval 5"/>
          <p:cNvSpPr/>
          <p:nvPr/>
        </p:nvSpPr>
        <p:spPr>
          <a:xfrm>
            <a:off x="609600" y="3429000"/>
            <a:ext cx="2057400" cy="1981200"/>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en-US" dirty="0"/>
              <a:t>b</a:t>
            </a:r>
          </a:p>
        </p:txBody>
      </p:sp>
      <p:sp>
        <p:nvSpPr>
          <p:cNvPr id="7" name="Oval 6"/>
          <p:cNvSpPr/>
          <p:nvPr/>
        </p:nvSpPr>
        <p:spPr>
          <a:xfrm>
            <a:off x="1562100" y="4343400"/>
            <a:ext cx="152400" cy="152400"/>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en-US"/>
          </a:p>
        </p:txBody>
      </p:sp>
      <p:cxnSp>
        <p:nvCxnSpPr>
          <p:cNvPr id="8" name="Straight Arrow Connector 7"/>
          <p:cNvCxnSpPr>
            <a:stCxn id="7" idx="7"/>
            <a:endCxn id="6" idx="7"/>
          </p:cNvCxnSpPr>
          <p:nvPr/>
        </p:nvCxnSpPr>
        <p:spPr>
          <a:xfrm rot="5400000" flipH="1" flipV="1">
            <a:off x="1705769" y="3706019"/>
            <a:ext cx="646112" cy="6731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7593" name="TextBox 26"/>
          <p:cNvSpPr txBox="1">
            <a:spLocks noChangeArrowheads="1"/>
          </p:cNvSpPr>
          <p:nvPr/>
        </p:nvSpPr>
        <p:spPr bwMode="auto">
          <a:xfrm>
            <a:off x="1981200" y="4038600"/>
            <a:ext cx="325438" cy="369888"/>
          </a:xfrm>
          <a:prstGeom prst="rect">
            <a:avLst/>
          </a:prstGeom>
          <a:noFill/>
          <a:ln w="9525">
            <a:noFill/>
            <a:miter lim="800000"/>
            <a:headEnd/>
            <a:tailEnd/>
          </a:ln>
        </p:spPr>
        <p:txBody>
          <a:bodyPr wrap="none">
            <a:spAutoFit/>
          </a:bodyPr>
          <a:lstStyle/>
          <a:p>
            <a:r>
              <a:rPr lang="en-US" b="1">
                <a:solidFill>
                  <a:srgbClr val="00B050"/>
                </a:solidFill>
              </a:rPr>
              <a:t>b</a:t>
            </a:r>
          </a:p>
        </p:txBody>
      </p:sp>
      <p:sp>
        <p:nvSpPr>
          <p:cNvPr id="67594" name="TextBox 27"/>
          <p:cNvSpPr txBox="1">
            <a:spLocks noChangeArrowheads="1"/>
          </p:cNvSpPr>
          <p:nvPr/>
        </p:nvSpPr>
        <p:spPr bwMode="auto">
          <a:xfrm>
            <a:off x="1295400" y="4343400"/>
            <a:ext cx="312738" cy="369888"/>
          </a:xfrm>
          <a:prstGeom prst="rect">
            <a:avLst/>
          </a:prstGeom>
          <a:noFill/>
          <a:ln w="9525">
            <a:noFill/>
            <a:miter lim="800000"/>
            <a:headEnd/>
            <a:tailEnd/>
          </a:ln>
        </p:spPr>
        <p:txBody>
          <a:bodyPr wrap="none">
            <a:spAutoFit/>
          </a:bodyPr>
          <a:lstStyle/>
          <a:p>
            <a:r>
              <a:rPr lang="en-US" b="1">
                <a:solidFill>
                  <a:srgbClr val="00B050"/>
                </a:solidFill>
              </a:rPr>
              <a:t>a</a:t>
            </a:r>
          </a:p>
        </p:txBody>
      </p:sp>
      <p:sp>
        <p:nvSpPr>
          <p:cNvPr id="11" name="Oval 10"/>
          <p:cNvSpPr/>
          <p:nvPr/>
        </p:nvSpPr>
        <p:spPr>
          <a:xfrm>
            <a:off x="1828800" y="4038600"/>
            <a:ext cx="152400" cy="1524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a:p>
        </p:txBody>
      </p:sp>
      <p:pic>
        <p:nvPicPr>
          <p:cNvPr id="67596" name="Picture 2"/>
          <p:cNvPicPr>
            <a:picLocks noChangeAspect="1" noChangeArrowheads="1"/>
          </p:cNvPicPr>
          <p:nvPr/>
        </p:nvPicPr>
        <p:blipFill>
          <a:blip r:embed="rId2" cstate="print"/>
          <a:srcRect/>
          <a:stretch>
            <a:fillRect/>
          </a:stretch>
        </p:blipFill>
        <p:spPr bwMode="auto">
          <a:xfrm>
            <a:off x="304800" y="1828800"/>
            <a:ext cx="4038600" cy="725488"/>
          </a:xfrm>
          <a:prstGeom prst="rect">
            <a:avLst/>
          </a:prstGeom>
          <a:noFill/>
          <a:ln w="9525">
            <a:noFill/>
            <a:miter lim="800000"/>
            <a:headEnd/>
            <a:tailEnd/>
          </a:ln>
        </p:spPr>
      </p:pic>
      <p:pic>
        <p:nvPicPr>
          <p:cNvPr id="67597" name="Picture 3"/>
          <p:cNvPicPr>
            <a:picLocks noChangeAspect="1" noChangeArrowheads="1"/>
          </p:cNvPicPr>
          <p:nvPr/>
        </p:nvPicPr>
        <p:blipFill>
          <a:blip r:embed="rId3" cstate="print"/>
          <a:srcRect/>
          <a:stretch>
            <a:fillRect/>
          </a:stretch>
        </p:blipFill>
        <p:spPr bwMode="auto">
          <a:xfrm>
            <a:off x="3886200" y="3429000"/>
            <a:ext cx="3694113" cy="2362200"/>
          </a:xfrm>
          <a:prstGeom prst="rect">
            <a:avLst/>
          </a:prstGeom>
          <a:noFill/>
          <a:ln w="9525">
            <a:noFill/>
            <a:miter lim="800000"/>
            <a:headEnd/>
            <a:tailEnd/>
          </a:ln>
        </p:spPr>
      </p:pic>
      <p:pic>
        <p:nvPicPr>
          <p:cNvPr id="67598" name="Picture 5"/>
          <p:cNvPicPr>
            <a:picLocks noChangeAspect="1" noChangeArrowheads="1"/>
          </p:cNvPicPr>
          <p:nvPr/>
        </p:nvPicPr>
        <p:blipFill>
          <a:blip r:embed="rId4" cstate="print"/>
          <a:srcRect/>
          <a:stretch>
            <a:fillRect/>
          </a:stretch>
        </p:blipFill>
        <p:spPr bwMode="auto">
          <a:xfrm>
            <a:off x="304800" y="1066800"/>
            <a:ext cx="4500563" cy="654050"/>
          </a:xfrm>
          <a:prstGeom prst="rect">
            <a:avLst/>
          </a:prstGeom>
          <a:noFill/>
          <a:ln w="9525">
            <a:noFill/>
            <a:miter lim="800000"/>
            <a:headEnd/>
            <a:tailEnd/>
          </a:ln>
        </p:spPr>
      </p:pic>
      <p:pic>
        <p:nvPicPr>
          <p:cNvPr id="67599" name="Picture 1"/>
          <p:cNvPicPr>
            <a:picLocks noChangeAspect="1" noChangeArrowheads="1"/>
          </p:cNvPicPr>
          <p:nvPr/>
        </p:nvPicPr>
        <p:blipFill>
          <a:blip r:embed="rId5" cstate="print"/>
          <a:srcRect/>
          <a:stretch>
            <a:fillRect/>
          </a:stretch>
        </p:blipFill>
        <p:spPr bwMode="auto">
          <a:xfrm>
            <a:off x="4953000" y="609600"/>
            <a:ext cx="3733800" cy="2706688"/>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17"/>
          <p:cNvSpPr txBox="1">
            <a:spLocks noChangeArrowheads="1"/>
          </p:cNvSpPr>
          <p:nvPr/>
        </p:nvSpPr>
        <p:spPr bwMode="auto">
          <a:xfrm>
            <a:off x="533400" y="1143000"/>
            <a:ext cx="4191000" cy="4849813"/>
          </a:xfrm>
          <a:prstGeom prst="rect">
            <a:avLst/>
          </a:prstGeom>
          <a:noFill/>
          <a:ln w="9525">
            <a:noFill/>
            <a:miter lim="800000"/>
            <a:headEnd/>
            <a:tailEnd/>
          </a:ln>
        </p:spPr>
        <p:txBody>
          <a:bodyPr>
            <a:spAutoFit/>
          </a:bodyPr>
          <a:lstStyle/>
          <a:p>
            <a:pPr>
              <a:spcBef>
                <a:spcPct val="20000"/>
              </a:spcBef>
            </a:pPr>
            <a:r>
              <a:rPr lang="en-US" sz="1600" b="1">
                <a:solidFill>
                  <a:srgbClr val="002060"/>
                </a:solidFill>
              </a:rPr>
              <a:t>Proportional region: </a:t>
            </a:r>
            <a:r>
              <a:rPr lang="en-US" sz="1600" b="1">
                <a:solidFill>
                  <a:srgbClr val="009900"/>
                </a:solidFill>
              </a:rPr>
              <a:t>A</a:t>
            </a:r>
            <a:r>
              <a:rPr lang="en-US" sz="1600" b="1">
                <a:solidFill>
                  <a:srgbClr val="009900"/>
                </a:solidFill>
                <a:sym typeface="Symbol" pitchFamily="18" charset="2"/>
              </a:rPr>
              <a:t>10</a:t>
            </a:r>
            <a:r>
              <a:rPr lang="en-US" sz="1600" b="1" baseline="30000">
                <a:solidFill>
                  <a:srgbClr val="009900"/>
                </a:solidFill>
                <a:sym typeface="Symbol" pitchFamily="18" charset="2"/>
              </a:rPr>
              <a:t>3</a:t>
            </a:r>
            <a:r>
              <a:rPr lang="en-US" sz="1600" b="1">
                <a:solidFill>
                  <a:srgbClr val="009900"/>
                </a:solidFill>
                <a:sym typeface="Symbol" pitchFamily="18" charset="2"/>
              </a:rPr>
              <a:t>-10</a:t>
            </a:r>
            <a:r>
              <a:rPr lang="en-US" sz="1600" b="1" baseline="30000">
                <a:solidFill>
                  <a:srgbClr val="009900"/>
                </a:solidFill>
                <a:sym typeface="Symbol" pitchFamily="18" charset="2"/>
              </a:rPr>
              <a:t>4</a:t>
            </a:r>
          </a:p>
          <a:p>
            <a:pPr>
              <a:spcBef>
                <a:spcPct val="20000"/>
              </a:spcBef>
            </a:pPr>
            <a:endParaRPr lang="en-US" sz="1600" b="1">
              <a:solidFill>
                <a:srgbClr val="009900"/>
              </a:solidFill>
            </a:endParaRPr>
          </a:p>
          <a:p>
            <a:pPr>
              <a:spcBef>
                <a:spcPct val="20000"/>
              </a:spcBef>
            </a:pPr>
            <a:r>
              <a:rPr lang="en-US" sz="1600" b="1">
                <a:solidFill>
                  <a:srgbClr val="002060"/>
                </a:solidFill>
              </a:rPr>
              <a:t>Semi proportional region:  </a:t>
            </a:r>
            <a:r>
              <a:rPr lang="en-US" sz="1600" b="1">
                <a:solidFill>
                  <a:srgbClr val="009900"/>
                </a:solidFill>
              </a:rPr>
              <a:t>A</a:t>
            </a:r>
            <a:r>
              <a:rPr lang="en-US" sz="1600" b="1">
                <a:solidFill>
                  <a:srgbClr val="009900"/>
                </a:solidFill>
                <a:sym typeface="Symbol" pitchFamily="18" charset="2"/>
              </a:rPr>
              <a:t>10</a:t>
            </a:r>
            <a:r>
              <a:rPr lang="en-US" sz="1600" b="1" baseline="30000">
                <a:solidFill>
                  <a:srgbClr val="009900"/>
                </a:solidFill>
                <a:sym typeface="Symbol" pitchFamily="18" charset="2"/>
              </a:rPr>
              <a:t>4</a:t>
            </a:r>
            <a:r>
              <a:rPr lang="en-US" sz="1600" b="1">
                <a:solidFill>
                  <a:srgbClr val="009900"/>
                </a:solidFill>
                <a:sym typeface="Symbol" pitchFamily="18" charset="2"/>
              </a:rPr>
              <a:t>-10</a:t>
            </a:r>
            <a:r>
              <a:rPr lang="en-US" sz="1600" b="1" baseline="30000">
                <a:solidFill>
                  <a:srgbClr val="009900"/>
                </a:solidFill>
                <a:sym typeface="Symbol" pitchFamily="18" charset="2"/>
              </a:rPr>
              <a:t>5</a:t>
            </a:r>
            <a:r>
              <a:rPr lang="en-US" sz="1600" b="1">
                <a:solidFill>
                  <a:schemeClr val="accent2"/>
                </a:solidFill>
              </a:rPr>
              <a:t> </a:t>
            </a:r>
          </a:p>
          <a:p>
            <a:pPr>
              <a:spcBef>
                <a:spcPct val="20000"/>
              </a:spcBef>
            </a:pPr>
            <a:r>
              <a:rPr lang="en-US" sz="1600" b="1">
                <a:solidFill>
                  <a:srgbClr val="002060"/>
                </a:solidFill>
              </a:rPr>
              <a:t>(space charge effect)</a:t>
            </a:r>
          </a:p>
          <a:p>
            <a:endParaRPr lang="en-US" sz="1600" b="1">
              <a:solidFill>
                <a:srgbClr val="009900"/>
              </a:solidFill>
            </a:endParaRPr>
          </a:p>
          <a:p>
            <a:r>
              <a:rPr lang="en-US" sz="1600" b="1">
                <a:solidFill>
                  <a:srgbClr val="002060"/>
                </a:solidFill>
              </a:rPr>
              <a:t>Saturation region: </a:t>
            </a:r>
            <a:r>
              <a:rPr lang="en-US" sz="1600" b="1">
                <a:solidFill>
                  <a:srgbClr val="009900"/>
                </a:solidFill>
              </a:rPr>
              <a:t>A </a:t>
            </a:r>
            <a:r>
              <a:rPr lang="en-US" sz="1600" b="1">
                <a:solidFill>
                  <a:srgbClr val="009900"/>
                </a:solidFill>
                <a:sym typeface="Symbol" pitchFamily="18" charset="2"/>
              </a:rPr>
              <a:t>&gt;10</a:t>
            </a:r>
            <a:r>
              <a:rPr lang="en-US" sz="1600" b="1" baseline="30000">
                <a:solidFill>
                  <a:srgbClr val="009900"/>
                </a:solidFill>
                <a:sym typeface="Symbol" pitchFamily="18" charset="2"/>
              </a:rPr>
              <a:t>6</a:t>
            </a:r>
            <a:r>
              <a:rPr lang="en-US" sz="1600" b="1">
                <a:solidFill>
                  <a:schemeClr val="accent2"/>
                </a:solidFill>
              </a:rPr>
              <a:t> </a:t>
            </a:r>
          </a:p>
          <a:p>
            <a:r>
              <a:rPr lang="en-US" sz="1600" b="1">
                <a:solidFill>
                  <a:srgbClr val="002060"/>
                </a:solidFill>
              </a:rPr>
              <a:t>Independent  the number of primary electrons. </a:t>
            </a:r>
          </a:p>
          <a:p>
            <a:endParaRPr lang="en-US" sz="1600" b="1">
              <a:solidFill>
                <a:schemeClr val="accent2"/>
              </a:solidFill>
            </a:endParaRPr>
          </a:p>
          <a:p>
            <a:r>
              <a:rPr lang="en-US" sz="1600" b="1">
                <a:solidFill>
                  <a:srgbClr val="002060"/>
                </a:solidFill>
              </a:rPr>
              <a:t>Streamer region: </a:t>
            </a:r>
            <a:r>
              <a:rPr lang="en-US" sz="1600" b="1">
                <a:solidFill>
                  <a:srgbClr val="009900"/>
                </a:solidFill>
              </a:rPr>
              <a:t>A </a:t>
            </a:r>
            <a:r>
              <a:rPr lang="en-US" sz="1600" b="1">
                <a:solidFill>
                  <a:srgbClr val="009900"/>
                </a:solidFill>
                <a:sym typeface="Symbol" pitchFamily="18" charset="2"/>
              </a:rPr>
              <a:t>&gt;10</a:t>
            </a:r>
            <a:r>
              <a:rPr lang="en-US" sz="1600" b="1" baseline="30000">
                <a:solidFill>
                  <a:srgbClr val="009900"/>
                </a:solidFill>
                <a:sym typeface="Symbol" pitchFamily="18" charset="2"/>
              </a:rPr>
              <a:t>7</a:t>
            </a:r>
            <a:r>
              <a:rPr lang="en-US" sz="1600">
                <a:solidFill>
                  <a:schemeClr val="accent2"/>
                </a:solidFill>
              </a:rPr>
              <a:t> </a:t>
            </a:r>
            <a:endParaRPr lang="en-US" sz="1600" b="1">
              <a:solidFill>
                <a:schemeClr val="accent2"/>
              </a:solidFill>
            </a:endParaRPr>
          </a:p>
          <a:p>
            <a:r>
              <a:rPr lang="en-US" sz="1600" b="1">
                <a:solidFill>
                  <a:srgbClr val="002060"/>
                </a:solidFill>
              </a:rPr>
              <a:t>Avalanche along the particle track.</a:t>
            </a:r>
          </a:p>
          <a:p>
            <a:endParaRPr lang="en-US" sz="1600" b="1">
              <a:solidFill>
                <a:schemeClr val="accent2"/>
              </a:solidFill>
            </a:endParaRPr>
          </a:p>
          <a:p>
            <a:r>
              <a:rPr lang="en-US" sz="1600" b="1">
                <a:solidFill>
                  <a:srgbClr val="002060"/>
                </a:solidFill>
              </a:rPr>
              <a:t>Limited Geiger region:</a:t>
            </a:r>
          </a:p>
          <a:p>
            <a:r>
              <a:rPr lang="en-US" sz="1600" b="1">
                <a:solidFill>
                  <a:srgbClr val="002060"/>
                </a:solidFill>
              </a:rPr>
              <a:t>Avalanche propagated by UV photons.</a:t>
            </a:r>
          </a:p>
          <a:p>
            <a:pPr>
              <a:spcBef>
                <a:spcPct val="20000"/>
              </a:spcBef>
            </a:pPr>
            <a:endParaRPr lang="en-US" sz="1600" b="1">
              <a:solidFill>
                <a:schemeClr val="accent2"/>
              </a:solidFill>
            </a:endParaRPr>
          </a:p>
          <a:p>
            <a:pPr>
              <a:spcBef>
                <a:spcPct val="20000"/>
              </a:spcBef>
            </a:pPr>
            <a:r>
              <a:rPr lang="en-US" sz="1600" b="1">
                <a:solidFill>
                  <a:srgbClr val="002060"/>
                </a:solidFill>
              </a:rPr>
              <a:t>Geiger region: </a:t>
            </a:r>
            <a:r>
              <a:rPr lang="en-US" sz="1600" b="1">
                <a:solidFill>
                  <a:srgbClr val="009900"/>
                </a:solidFill>
              </a:rPr>
              <a:t>A</a:t>
            </a:r>
            <a:r>
              <a:rPr lang="en-US" sz="1600" b="1">
                <a:solidFill>
                  <a:srgbClr val="009900"/>
                </a:solidFill>
                <a:sym typeface="Symbol" pitchFamily="18" charset="2"/>
              </a:rPr>
              <a:t>10</a:t>
            </a:r>
            <a:r>
              <a:rPr lang="en-US" sz="1600" b="1" baseline="30000">
                <a:solidFill>
                  <a:srgbClr val="009900"/>
                </a:solidFill>
                <a:sym typeface="Symbol" pitchFamily="18" charset="2"/>
              </a:rPr>
              <a:t>9</a:t>
            </a:r>
            <a:r>
              <a:rPr lang="en-US" sz="1600"/>
              <a:t> </a:t>
            </a:r>
          </a:p>
          <a:p>
            <a:pPr>
              <a:spcBef>
                <a:spcPct val="20000"/>
              </a:spcBef>
            </a:pPr>
            <a:r>
              <a:rPr lang="en-US" sz="1600" b="1">
                <a:solidFill>
                  <a:srgbClr val="002060"/>
                </a:solidFill>
              </a:rPr>
              <a:t>Avalanche along the entire wire.</a:t>
            </a:r>
          </a:p>
          <a:p>
            <a:endParaRPr lang="en-US"/>
          </a:p>
        </p:txBody>
      </p:sp>
      <p:sp>
        <p:nvSpPr>
          <p:cNvPr id="29699" name="Rectangle 19"/>
          <p:cNvSpPr>
            <a:spLocks noChangeArrowheads="1"/>
          </p:cNvSpPr>
          <p:nvPr/>
        </p:nvSpPr>
        <p:spPr bwMode="auto">
          <a:xfrm>
            <a:off x="304800" y="304800"/>
            <a:ext cx="8458200" cy="381000"/>
          </a:xfrm>
          <a:prstGeom prst="rect">
            <a:avLst/>
          </a:prstGeom>
          <a:noFill/>
          <a:ln w="9525">
            <a:noFill/>
            <a:miter lim="800000"/>
            <a:headEnd/>
            <a:tailEnd/>
          </a:ln>
        </p:spPr>
        <p:txBody>
          <a:bodyPr anchor="ctr"/>
          <a:lstStyle/>
          <a:p>
            <a:pPr algn="ctr"/>
            <a:r>
              <a:rPr lang="en-US" sz="2800" b="1">
                <a:solidFill>
                  <a:srgbClr val="FF0000"/>
                </a:solidFill>
              </a:rPr>
              <a:t>Wire Chamber: Electron Avalanches on the Wire</a:t>
            </a:r>
          </a:p>
        </p:txBody>
      </p:sp>
      <p:sp>
        <p:nvSpPr>
          <p:cNvPr id="29700" name="Footer Placeholder 6"/>
          <p:cNvSpPr>
            <a:spLocks noGrp="1"/>
          </p:cNvSpPr>
          <p:nvPr>
            <p:ph type="ftr" sz="quarter" idx="11"/>
          </p:nvPr>
        </p:nvSpPr>
        <p:spPr>
          <a:noFill/>
        </p:spPr>
        <p:txBody>
          <a:bodyPr/>
          <a:lstStyle/>
          <a:p>
            <a:r>
              <a:rPr lang="en-US" smtClean="0"/>
              <a:t>W. Riegler/CERN</a:t>
            </a:r>
          </a:p>
        </p:txBody>
      </p:sp>
      <p:sp>
        <p:nvSpPr>
          <p:cNvPr id="29701" name="Slide Number Placeholder 5"/>
          <p:cNvSpPr>
            <a:spLocks noGrp="1"/>
          </p:cNvSpPr>
          <p:nvPr>
            <p:ph type="sldNum" sz="quarter" idx="12"/>
          </p:nvPr>
        </p:nvSpPr>
        <p:spPr>
          <a:noFill/>
        </p:spPr>
        <p:txBody>
          <a:bodyPr/>
          <a:lstStyle/>
          <a:p>
            <a:fld id="{3011A839-051C-4D28-95A6-09A9E785C520}" type="slidenum">
              <a:rPr lang="en-US" smtClean="0"/>
              <a:pPr/>
              <a:t>7</a:t>
            </a:fld>
            <a:endParaRPr lang="en-US" smtClean="0"/>
          </a:p>
        </p:txBody>
      </p:sp>
      <p:pic>
        <p:nvPicPr>
          <p:cNvPr id="29702" name="Picture 4"/>
          <p:cNvPicPr>
            <a:picLocks noChangeAspect="1" noChangeArrowheads="1"/>
          </p:cNvPicPr>
          <p:nvPr/>
        </p:nvPicPr>
        <p:blipFill>
          <a:blip r:embed="rId2" cstate="print"/>
          <a:srcRect r="55093"/>
          <a:stretch>
            <a:fillRect/>
          </a:stretch>
        </p:blipFill>
        <p:spPr bwMode="auto">
          <a:xfrm>
            <a:off x="5486400" y="914400"/>
            <a:ext cx="2743200" cy="5254625"/>
          </a:xfrm>
          <a:prstGeom prst="rect">
            <a:avLst/>
          </a:prstGeom>
          <a:noFill/>
          <a:ln w="9525">
            <a:noFill/>
            <a:miter lim="800000"/>
            <a:headEnd/>
            <a:tailEnd/>
          </a:ln>
        </p:spPr>
      </p:pic>
      <p:sp>
        <p:nvSpPr>
          <p:cNvPr id="29703" name="TextBox 6"/>
          <p:cNvSpPr txBox="1">
            <a:spLocks noChangeArrowheads="1"/>
          </p:cNvSpPr>
          <p:nvPr/>
        </p:nvSpPr>
        <p:spPr bwMode="auto">
          <a:xfrm>
            <a:off x="4392613" y="1143000"/>
            <a:ext cx="1017587" cy="4246563"/>
          </a:xfrm>
          <a:prstGeom prst="rect">
            <a:avLst/>
          </a:prstGeom>
          <a:noFill/>
          <a:ln w="9525">
            <a:noFill/>
            <a:miter lim="800000"/>
            <a:headEnd/>
            <a:tailEnd/>
          </a:ln>
        </p:spPr>
        <p:txBody>
          <a:bodyPr wrap="none">
            <a:spAutoFit/>
          </a:bodyPr>
          <a:lstStyle/>
          <a:p>
            <a:r>
              <a:rPr lang="en-US" b="1">
                <a:solidFill>
                  <a:srgbClr val="FF0000"/>
                </a:solidFill>
              </a:rPr>
              <a:t>LHC</a:t>
            </a:r>
          </a:p>
          <a:p>
            <a:endParaRPr lang="en-US"/>
          </a:p>
          <a:p>
            <a:endParaRPr lang="en-US"/>
          </a:p>
          <a:p>
            <a:endParaRPr lang="en-US"/>
          </a:p>
          <a:p>
            <a:endParaRPr lang="en-US"/>
          </a:p>
          <a:p>
            <a:endParaRPr lang="en-US"/>
          </a:p>
          <a:p>
            <a:endParaRPr lang="en-US"/>
          </a:p>
          <a:p>
            <a:r>
              <a:rPr lang="en-US" b="1">
                <a:solidFill>
                  <a:srgbClr val="FF0000"/>
                </a:solidFill>
              </a:rPr>
              <a:t>1970ies</a:t>
            </a:r>
          </a:p>
          <a:p>
            <a:endParaRPr lang="en-US"/>
          </a:p>
          <a:p>
            <a:endParaRPr lang="en-US"/>
          </a:p>
          <a:p>
            <a:endParaRPr lang="en-US"/>
          </a:p>
          <a:p>
            <a:endParaRPr lang="en-US"/>
          </a:p>
          <a:p>
            <a:endParaRPr lang="en-US"/>
          </a:p>
          <a:p>
            <a:endParaRPr lang="en-US"/>
          </a:p>
          <a:p>
            <a:r>
              <a:rPr lang="en-US" b="1">
                <a:solidFill>
                  <a:srgbClr val="FF0000"/>
                </a:solidFill>
              </a:rPr>
              <a:t>1950ies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4" descr="fig2_24"/>
          <p:cNvPicPr>
            <a:picLocks noChangeAspect="1" noChangeArrowheads="1"/>
          </p:cNvPicPr>
          <p:nvPr/>
        </p:nvPicPr>
        <p:blipFill>
          <a:blip r:embed="rId2" cstate="print"/>
          <a:srcRect l="11765"/>
          <a:stretch>
            <a:fillRect/>
          </a:stretch>
        </p:blipFill>
        <p:spPr bwMode="auto">
          <a:xfrm>
            <a:off x="304800" y="4267200"/>
            <a:ext cx="4572000" cy="1908175"/>
          </a:xfrm>
          <a:prstGeom prst="rect">
            <a:avLst/>
          </a:prstGeom>
          <a:noFill/>
          <a:ln w="9525">
            <a:noFill/>
            <a:miter lim="800000"/>
            <a:headEnd/>
            <a:tailEnd/>
          </a:ln>
        </p:spPr>
      </p:pic>
      <p:sp>
        <p:nvSpPr>
          <p:cNvPr id="30723" name="Text Box 2"/>
          <p:cNvSpPr txBox="1">
            <a:spLocks noChangeArrowheads="1"/>
          </p:cNvSpPr>
          <p:nvPr/>
        </p:nvSpPr>
        <p:spPr bwMode="auto">
          <a:xfrm>
            <a:off x="381000" y="1219200"/>
            <a:ext cx="8153400" cy="2541588"/>
          </a:xfrm>
          <a:prstGeom prst="rect">
            <a:avLst/>
          </a:prstGeom>
          <a:noFill/>
          <a:ln w="9525">
            <a:noFill/>
            <a:miter lim="800000"/>
            <a:headEnd/>
            <a:tailEnd/>
          </a:ln>
        </p:spPr>
        <p:txBody>
          <a:bodyPr>
            <a:spAutoFit/>
          </a:bodyPr>
          <a:lstStyle/>
          <a:p>
            <a:pPr>
              <a:spcBef>
                <a:spcPct val="20000"/>
              </a:spcBef>
            </a:pPr>
            <a:r>
              <a:rPr lang="en-US" sz="1600" b="1">
                <a:solidFill>
                  <a:srgbClr val="002060"/>
                </a:solidFill>
              </a:rPr>
              <a:t>The electron avalanche happens very close to the wire. First multiplication only around R =2x wire radius. Electrons are moving to the wire surface very quickly (&lt;&lt;1ns). Ions are difting towards the tube wall (typically several 100</a:t>
            </a:r>
            <a:r>
              <a:rPr lang="en-US" sz="1600" b="1">
                <a:solidFill>
                  <a:srgbClr val="002060"/>
                </a:solidFill>
                <a:sym typeface="Symbol" pitchFamily="18" charset="2"/>
              </a:rPr>
              <a:t></a:t>
            </a:r>
            <a:r>
              <a:rPr lang="en-US" sz="1600" b="1">
                <a:solidFill>
                  <a:srgbClr val="002060"/>
                </a:solidFill>
              </a:rPr>
              <a:t>s. )</a:t>
            </a:r>
          </a:p>
          <a:p>
            <a:pPr>
              <a:spcBef>
                <a:spcPct val="20000"/>
              </a:spcBef>
            </a:pPr>
            <a:endParaRPr lang="en-US" sz="1600" b="1">
              <a:solidFill>
                <a:schemeClr val="accent2"/>
              </a:solidFill>
            </a:endParaRPr>
          </a:p>
          <a:p>
            <a:pPr>
              <a:spcBef>
                <a:spcPct val="20000"/>
              </a:spcBef>
            </a:pPr>
            <a:r>
              <a:rPr lang="en-US" sz="1600" b="1">
                <a:solidFill>
                  <a:srgbClr val="008000"/>
                </a:solidFill>
              </a:rPr>
              <a:t>The signal is characterized by a very fast ‘spike’ from the electrons and a long Ion tail.</a:t>
            </a:r>
          </a:p>
          <a:p>
            <a:pPr>
              <a:spcBef>
                <a:spcPct val="20000"/>
              </a:spcBef>
            </a:pPr>
            <a:endParaRPr lang="en-US">
              <a:solidFill>
                <a:srgbClr val="009900"/>
              </a:solidFill>
            </a:endParaRPr>
          </a:p>
          <a:p>
            <a:pPr>
              <a:spcBef>
                <a:spcPct val="20000"/>
              </a:spcBef>
            </a:pPr>
            <a:r>
              <a:rPr lang="en-US" sz="1600" b="1">
                <a:solidFill>
                  <a:srgbClr val="002060"/>
                </a:solidFill>
              </a:rPr>
              <a:t>The total charge induced by the electrons, i.e. the charge of the current spike due to the short electron movement amounts to 1-2% of the total induced charge.</a:t>
            </a:r>
          </a:p>
        </p:txBody>
      </p:sp>
      <p:sp>
        <p:nvSpPr>
          <p:cNvPr id="30724" name="Footer Placeholder 6"/>
          <p:cNvSpPr>
            <a:spLocks noGrp="1"/>
          </p:cNvSpPr>
          <p:nvPr>
            <p:ph type="ftr" sz="quarter" idx="11"/>
          </p:nvPr>
        </p:nvSpPr>
        <p:spPr>
          <a:noFill/>
        </p:spPr>
        <p:txBody>
          <a:bodyPr/>
          <a:lstStyle/>
          <a:p>
            <a:r>
              <a:rPr lang="en-US" smtClean="0"/>
              <a:t>W. Riegler/CERN</a:t>
            </a:r>
          </a:p>
        </p:txBody>
      </p:sp>
      <p:sp>
        <p:nvSpPr>
          <p:cNvPr id="30725" name="Slide Number Placeholder 5"/>
          <p:cNvSpPr>
            <a:spLocks noGrp="1"/>
          </p:cNvSpPr>
          <p:nvPr>
            <p:ph type="sldNum" sz="quarter" idx="12"/>
          </p:nvPr>
        </p:nvSpPr>
        <p:spPr>
          <a:noFill/>
        </p:spPr>
        <p:txBody>
          <a:bodyPr/>
          <a:lstStyle/>
          <a:p>
            <a:fld id="{0BC4E670-C9D6-4613-A9A9-7EC33B118611}" type="slidenum">
              <a:rPr lang="en-US" smtClean="0"/>
              <a:pPr/>
              <a:t>8</a:t>
            </a:fld>
            <a:endParaRPr lang="en-US" smtClean="0"/>
          </a:p>
        </p:txBody>
      </p:sp>
      <p:sp>
        <p:nvSpPr>
          <p:cNvPr id="30726" name="Rectangle 19"/>
          <p:cNvSpPr>
            <a:spLocks noChangeArrowheads="1"/>
          </p:cNvSpPr>
          <p:nvPr/>
        </p:nvSpPr>
        <p:spPr bwMode="auto">
          <a:xfrm>
            <a:off x="0" y="228600"/>
            <a:ext cx="9144000" cy="381000"/>
          </a:xfrm>
          <a:prstGeom prst="rect">
            <a:avLst/>
          </a:prstGeom>
          <a:noFill/>
          <a:ln w="9525">
            <a:noFill/>
            <a:miter lim="800000"/>
            <a:headEnd/>
            <a:tailEnd/>
          </a:ln>
        </p:spPr>
        <p:txBody>
          <a:bodyPr anchor="ctr"/>
          <a:lstStyle/>
          <a:p>
            <a:pPr algn="ctr"/>
            <a:r>
              <a:rPr lang="en-US" sz="2800" b="1">
                <a:solidFill>
                  <a:srgbClr val="FF0000"/>
                </a:solidFill>
              </a:rPr>
              <a:t>Wire Chamber: Signals from Electron Avalanches</a:t>
            </a:r>
          </a:p>
        </p:txBody>
      </p:sp>
      <p:pic>
        <p:nvPicPr>
          <p:cNvPr id="30727" name="Picture 1"/>
          <p:cNvPicPr>
            <a:picLocks noChangeAspect="1" noChangeArrowheads="1"/>
          </p:cNvPicPr>
          <p:nvPr/>
        </p:nvPicPr>
        <p:blipFill>
          <a:blip r:embed="rId3" cstate="print"/>
          <a:srcRect/>
          <a:stretch>
            <a:fillRect/>
          </a:stretch>
        </p:blipFill>
        <p:spPr bwMode="auto">
          <a:xfrm>
            <a:off x="4953000" y="3886200"/>
            <a:ext cx="3581400" cy="2595563"/>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10"/>
          <p:cNvSpPr txBox="1">
            <a:spLocks noChangeArrowheads="1"/>
          </p:cNvSpPr>
          <p:nvPr/>
        </p:nvSpPr>
        <p:spPr bwMode="auto">
          <a:xfrm>
            <a:off x="304800" y="1066800"/>
            <a:ext cx="4267200" cy="298450"/>
          </a:xfrm>
          <a:prstGeom prst="rect">
            <a:avLst/>
          </a:prstGeom>
          <a:noFill/>
          <a:ln w="9525">
            <a:noFill/>
            <a:miter lim="800000"/>
            <a:headEnd/>
            <a:tailEnd/>
          </a:ln>
        </p:spPr>
        <p:txBody>
          <a:bodyPr lIns="92075" tIns="46038" rIns="92075" bIns="46038">
            <a:spAutoFit/>
          </a:bodyPr>
          <a:lstStyle/>
          <a:p>
            <a:pPr eaLnBrk="0" hangingPunct="0">
              <a:lnSpc>
                <a:spcPct val="90000"/>
              </a:lnSpc>
              <a:spcBef>
                <a:spcPct val="30000"/>
              </a:spcBef>
              <a:buClr>
                <a:srgbClr val="008000"/>
              </a:buClr>
              <a:buSzPct val="70000"/>
              <a:buFont typeface="Wingdings" pitchFamily="2" charset="2"/>
              <a:buNone/>
            </a:pPr>
            <a:r>
              <a:rPr lang="en-US" sz="1500" b="1">
                <a:solidFill>
                  <a:srgbClr val="002060"/>
                </a:solidFill>
              </a:rPr>
              <a:t>Rossi 1930:  Coincidence circuit for n tubes</a:t>
            </a:r>
          </a:p>
        </p:txBody>
      </p:sp>
      <p:pic>
        <p:nvPicPr>
          <p:cNvPr id="31747" name="Picture 11" descr="rossi"/>
          <p:cNvPicPr>
            <a:picLocks noChangeAspect="1" noChangeArrowheads="1"/>
          </p:cNvPicPr>
          <p:nvPr/>
        </p:nvPicPr>
        <p:blipFill>
          <a:blip r:embed="rId2" cstate="print"/>
          <a:srcRect/>
          <a:stretch>
            <a:fillRect/>
          </a:stretch>
        </p:blipFill>
        <p:spPr bwMode="auto">
          <a:xfrm>
            <a:off x="304800" y="1600200"/>
            <a:ext cx="4114800" cy="2695575"/>
          </a:xfrm>
          <a:prstGeom prst="rect">
            <a:avLst/>
          </a:prstGeom>
          <a:noFill/>
          <a:ln w="9525">
            <a:noFill/>
            <a:miter lim="800000"/>
            <a:headEnd/>
            <a:tailEnd/>
          </a:ln>
        </p:spPr>
      </p:pic>
      <p:pic>
        <p:nvPicPr>
          <p:cNvPr id="31748" name="Picture 12" descr="tubes"/>
          <p:cNvPicPr>
            <a:picLocks noChangeAspect="1" noChangeArrowheads="1"/>
          </p:cNvPicPr>
          <p:nvPr/>
        </p:nvPicPr>
        <p:blipFill>
          <a:blip r:embed="rId3" cstate="print"/>
          <a:srcRect/>
          <a:stretch>
            <a:fillRect/>
          </a:stretch>
        </p:blipFill>
        <p:spPr bwMode="auto">
          <a:xfrm>
            <a:off x="4876800" y="1600200"/>
            <a:ext cx="3940175" cy="4343400"/>
          </a:xfrm>
          <a:prstGeom prst="rect">
            <a:avLst/>
          </a:prstGeom>
          <a:noFill/>
          <a:ln w="9525">
            <a:noFill/>
            <a:miter lim="800000"/>
            <a:headEnd/>
            <a:tailEnd/>
          </a:ln>
        </p:spPr>
      </p:pic>
      <p:sp>
        <p:nvSpPr>
          <p:cNvPr id="31749" name="Text Box 13"/>
          <p:cNvSpPr txBox="1">
            <a:spLocks noChangeArrowheads="1"/>
          </p:cNvSpPr>
          <p:nvPr/>
        </p:nvSpPr>
        <p:spPr bwMode="auto">
          <a:xfrm>
            <a:off x="5486400" y="1066800"/>
            <a:ext cx="2674938" cy="298450"/>
          </a:xfrm>
          <a:prstGeom prst="rect">
            <a:avLst/>
          </a:prstGeom>
          <a:noFill/>
          <a:ln w="9525">
            <a:noFill/>
            <a:miter lim="800000"/>
            <a:headEnd/>
            <a:tailEnd/>
          </a:ln>
        </p:spPr>
        <p:txBody>
          <a:bodyPr wrap="none" lIns="92075" tIns="46038" rIns="92075" bIns="46038">
            <a:spAutoFit/>
          </a:bodyPr>
          <a:lstStyle/>
          <a:p>
            <a:pPr eaLnBrk="0" hangingPunct="0">
              <a:lnSpc>
                <a:spcPct val="90000"/>
              </a:lnSpc>
              <a:spcBef>
                <a:spcPct val="30000"/>
              </a:spcBef>
              <a:buClr>
                <a:srgbClr val="008000"/>
              </a:buClr>
              <a:buSzPct val="70000"/>
              <a:buFont typeface="Wingdings" pitchFamily="2" charset="2"/>
              <a:buNone/>
            </a:pPr>
            <a:r>
              <a:rPr lang="en-US" sz="1500" b="1">
                <a:solidFill>
                  <a:srgbClr val="002060"/>
                </a:solidFill>
              </a:rPr>
              <a:t>Cosmic ray telescope 1934 </a:t>
            </a:r>
          </a:p>
        </p:txBody>
      </p:sp>
      <p:sp>
        <p:nvSpPr>
          <p:cNvPr id="31750" name="Text Box 15"/>
          <p:cNvSpPr txBox="1">
            <a:spLocks noChangeArrowheads="1"/>
          </p:cNvSpPr>
          <p:nvPr/>
        </p:nvSpPr>
        <p:spPr bwMode="auto">
          <a:xfrm>
            <a:off x="304800" y="4549775"/>
            <a:ext cx="3521075" cy="2308225"/>
          </a:xfrm>
          <a:prstGeom prst="rect">
            <a:avLst/>
          </a:prstGeom>
          <a:noFill/>
          <a:ln w="9525">
            <a:noFill/>
            <a:miter lim="800000"/>
            <a:headEnd/>
            <a:tailEnd/>
          </a:ln>
        </p:spPr>
        <p:txBody>
          <a:bodyPr>
            <a:spAutoFit/>
          </a:bodyPr>
          <a:lstStyle/>
          <a:p>
            <a:r>
              <a:rPr lang="en-US" sz="1600" b="1">
                <a:solidFill>
                  <a:srgbClr val="008000"/>
                </a:solidFill>
              </a:rPr>
              <a:t>Geiger mode, large deadtime</a:t>
            </a:r>
          </a:p>
          <a:p>
            <a:endParaRPr lang="en-US" sz="1600" b="1">
              <a:solidFill>
                <a:schemeClr val="accent2"/>
              </a:solidFill>
            </a:endParaRPr>
          </a:p>
          <a:p>
            <a:r>
              <a:rPr lang="en-US" sz="1600" b="1">
                <a:solidFill>
                  <a:srgbClr val="002060"/>
                </a:solidFill>
              </a:rPr>
              <a:t>Position resolution is determined by the size of the tubes.</a:t>
            </a:r>
          </a:p>
          <a:p>
            <a:endParaRPr lang="en-US" sz="1600" b="1">
              <a:solidFill>
                <a:schemeClr val="accent2"/>
              </a:solidFill>
            </a:endParaRPr>
          </a:p>
          <a:p>
            <a:r>
              <a:rPr lang="en-US" sz="1600" b="1">
                <a:solidFill>
                  <a:srgbClr val="008000"/>
                </a:solidFill>
              </a:rPr>
              <a:t>Signal was directly fed into an electronic tube.</a:t>
            </a:r>
          </a:p>
          <a:p>
            <a:endParaRPr lang="en-US" sz="1600" b="1">
              <a:solidFill>
                <a:srgbClr val="009900"/>
              </a:solidFill>
            </a:endParaRPr>
          </a:p>
          <a:p>
            <a:endParaRPr lang="en-US" sz="1600" b="1">
              <a:solidFill>
                <a:srgbClr val="009900"/>
              </a:solidFill>
            </a:endParaRPr>
          </a:p>
        </p:txBody>
      </p:sp>
      <p:sp>
        <p:nvSpPr>
          <p:cNvPr id="31751" name="Footer Placeholder 9"/>
          <p:cNvSpPr>
            <a:spLocks noGrp="1"/>
          </p:cNvSpPr>
          <p:nvPr>
            <p:ph type="ftr" sz="quarter" idx="11"/>
          </p:nvPr>
        </p:nvSpPr>
        <p:spPr>
          <a:noFill/>
        </p:spPr>
        <p:txBody>
          <a:bodyPr/>
          <a:lstStyle/>
          <a:p>
            <a:r>
              <a:rPr lang="en-US" smtClean="0"/>
              <a:t>W. Riegler/CERN</a:t>
            </a:r>
          </a:p>
        </p:txBody>
      </p:sp>
      <p:sp>
        <p:nvSpPr>
          <p:cNvPr id="31752" name="Slide Number Placeholder 8"/>
          <p:cNvSpPr>
            <a:spLocks noGrp="1"/>
          </p:cNvSpPr>
          <p:nvPr>
            <p:ph type="sldNum" sz="quarter" idx="12"/>
          </p:nvPr>
        </p:nvSpPr>
        <p:spPr>
          <a:noFill/>
        </p:spPr>
        <p:txBody>
          <a:bodyPr/>
          <a:lstStyle/>
          <a:p>
            <a:fld id="{7E867E54-39E7-42F6-B80A-31A4305B73E2}" type="slidenum">
              <a:rPr lang="en-US" smtClean="0"/>
              <a:pPr/>
              <a:t>9</a:t>
            </a:fld>
            <a:endParaRPr lang="en-US" smtClean="0"/>
          </a:p>
        </p:txBody>
      </p:sp>
      <p:sp>
        <p:nvSpPr>
          <p:cNvPr id="31753" name="Rectangle 19"/>
          <p:cNvSpPr>
            <a:spLocks noChangeArrowheads="1"/>
          </p:cNvSpPr>
          <p:nvPr/>
        </p:nvSpPr>
        <p:spPr bwMode="auto">
          <a:xfrm>
            <a:off x="381000" y="228600"/>
            <a:ext cx="7772400" cy="381000"/>
          </a:xfrm>
          <a:prstGeom prst="rect">
            <a:avLst/>
          </a:prstGeom>
          <a:noFill/>
          <a:ln w="9525">
            <a:noFill/>
            <a:miter lim="800000"/>
            <a:headEnd/>
            <a:tailEnd/>
          </a:ln>
        </p:spPr>
        <p:txBody>
          <a:bodyPr anchor="ctr"/>
          <a:lstStyle/>
          <a:p>
            <a:pPr algn="ctr"/>
            <a:r>
              <a:rPr lang="en-US" sz="2800" b="1">
                <a:solidFill>
                  <a:srgbClr val="FF0000"/>
                </a:solidFill>
              </a:rPr>
              <a:t>Detectors with Electron Multiplication</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chlumpf">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Paper Presentation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2075" tIns="46038" rIns="92075" bIns="46038" numCol="1" anchor="t" anchorCtr="0" compatLnSpc="1">
        <a:prstTxWarp prst="textNoShape">
          <a:avLst/>
        </a:prstTxWarp>
      </a:bodyPr>
      <a:lstStyle>
        <a:defPPr marL="0" marR="0" indent="0" algn="l" defTabSz="914400" rtl="0" eaLnBrk="0" fontAlgn="base" latinLnBrk="0" hangingPunct="0">
          <a:lnSpc>
            <a:spcPct val="90000"/>
          </a:lnSpc>
          <a:spcBef>
            <a:spcPct val="30000"/>
          </a:spcBef>
          <a:spcAft>
            <a:spcPct val="0"/>
          </a:spcAft>
          <a:buClr>
            <a:srgbClr val="008000"/>
          </a:buClr>
          <a:buSzPct val="70000"/>
          <a:buFont typeface="Wingdings" pitchFamily="2" charset="2"/>
          <a:buNone/>
          <a:tabLst/>
          <a:defRPr kumimoji="0" lang="en-US" sz="15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2075" tIns="46038" rIns="92075" bIns="46038" numCol="1" anchor="t" anchorCtr="0" compatLnSpc="1">
        <a:prstTxWarp prst="textNoShape">
          <a:avLst/>
        </a:prstTxWarp>
      </a:bodyPr>
      <a:lstStyle>
        <a:defPPr marL="0" marR="0" indent="0" algn="l" defTabSz="914400" rtl="0" eaLnBrk="0" fontAlgn="base" latinLnBrk="0" hangingPunct="0">
          <a:lnSpc>
            <a:spcPct val="90000"/>
          </a:lnSpc>
          <a:spcBef>
            <a:spcPct val="30000"/>
          </a:spcBef>
          <a:spcAft>
            <a:spcPct val="0"/>
          </a:spcAft>
          <a:buClr>
            <a:srgbClr val="008000"/>
          </a:buClr>
          <a:buSzPct val="70000"/>
          <a:buFont typeface="Wingdings" pitchFamily="2" charset="2"/>
          <a:buNone/>
          <a:tabLst/>
          <a:defRPr kumimoji="0" lang="en-US" sz="15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Paper Presentation 3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aper Presentation 3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Paper Presentation 3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aper Presentation 3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aper Presentation 3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aper Presentation 3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Paper Presentation 3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370884</TotalTime>
  <Words>4229</Words>
  <Application>Microsoft Office PowerPoint</Application>
  <PresentationFormat>On-screen Show (4:3)</PresentationFormat>
  <Paragraphs>882</Paragraphs>
  <Slides>59</Slides>
  <Notes>1</Notes>
  <HiddenSlides>0</HiddenSlides>
  <MMClips>1</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2</vt:i4>
      </vt:variant>
      <vt:variant>
        <vt:lpstr>Slide Titles</vt:lpstr>
      </vt:variant>
      <vt:variant>
        <vt:i4>59</vt:i4>
      </vt:variant>
    </vt:vector>
  </HeadingPairs>
  <TitlesOfParts>
    <vt:vector size="69" baseType="lpstr">
      <vt:lpstr>Arial</vt:lpstr>
      <vt:lpstr>Calibri</vt:lpstr>
      <vt:lpstr>Wingdings</vt:lpstr>
      <vt:lpstr>Times New Roman</vt:lpstr>
      <vt:lpstr>Mathematica1</vt:lpstr>
      <vt:lpstr>Symbol</vt:lpstr>
      <vt:lpstr>Office Theme</vt:lpstr>
      <vt:lpstr>schlumpf</vt:lpstr>
      <vt:lpstr>Equation</vt:lpstr>
      <vt:lpstr>Ulead Image Editor Image</vt:lpstr>
      <vt:lpstr>Signal Formation in Particle Detectors</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vector>
  </TitlesOfParts>
  <Company>CERN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riegler</dc:creator>
  <cp:lastModifiedBy>riegler</cp:lastModifiedBy>
  <cp:revision>180</cp:revision>
  <dcterms:created xsi:type="dcterms:W3CDTF">2008-03-22T14:09:16Z</dcterms:created>
  <dcterms:modified xsi:type="dcterms:W3CDTF">2010-10-17T20:43:22Z</dcterms:modified>
</cp:coreProperties>
</file>