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8" r:id="rId2"/>
  </p:sldMasterIdLst>
  <p:notesMasterIdLst>
    <p:notesMasterId r:id="rId105"/>
  </p:notesMasterIdLst>
  <p:sldIdLst>
    <p:sldId id="649" r:id="rId3"/>
    <p:sldId id="490" r:id="rId4"/>
    <p:sldId id="491" r:id="rId5"/>
    <p:sldId id="526" r:id="rId6"/>
    <p:sldId id="455" r:id="rId7"/>
    <p:sldId id="472" r:id="rId8"/>
    <p:sldId id="481" r:id="rId9"/>
    <p:sldId id="475" r:id="rId10"/>
    <p:sldId id="462" r:id="rId11"/>
    <p:sldId id="474" r:id="rId12"/>
    <p:sldId id="487" r:id="rId13"/>
    <p:sldId id="488" r:id="rId14"/>
    <p:sldId id="344" r:id="rId15"/>
    <p:sldId id="593" r:id="rId16"/>
    <p:sldId id="527" r:id="rId17"/>
    <p:sldId id="528" r:id="rId18"/>
    <p:sldId id="529" r:id="rId19"/>
    <p:sldId id="530" r:id="rId20"/>
    <p:sldId id="531" r:id="rId21"/>
    <p:sldId id="604" r:id="rId22"/>
    <p:sldId id="532" r:id="rId23"/>
    <p:sldId id="353" r:id="rId24"/>
    <p:sldId id="535" r:id="rId25"/>
    <p:sldId id="536" r:id="rId26"/>
    <p:sldId id="537" r:id="rId27"/>
    <p:sldId id="538" r:id="rId28"/>
    <p:sldId id="539" r:id="rId29"/>
    <p:sldId id="540" r:id="rId30"/>
    <p:sldId id="542" r:id="rId31"/>
    <p:sldId id="543" r:id="rId32"/>
    <p:sldId id="545" r:id="rId33"/>
    <p:sldId id="546" r:id="rId34"/>
    <p:sldId id="547" r:id="rId35"/>
    <p:sldId id="548" r:id="rId36"/>
    <p:sldId id="549" r:id="rId37"/>
    <p:sldId id="597" r:id="rId38"/>
    <p:sldId id="598" r:id="rId39"/>
    <p:sldId id="599" r:id="rId40"/>
    <p:sldId id="600" r:id="rId41"/>
    <p:sldId id="601" r:id="rId42"/>
    <p:sldId id="550" r:id="rId43"/>
    <p:sldId id="551" r:id="rId44"/>
    <p:sldId id="552" r:id="rId45"/>
    <p:sldId id="553" r:id="rId46"/>
    <p:sldId id="554" r:id="rId47"/>
    <p:sldId id="556" r:id="rId48"/>
    <p:sldId id="555" r:id="rId49"/>
    <p:sldId id="596" r:id="rId50"/>
    <p:sldId id="595" r:id="rId51"/>
    <p:sldId id="562" r:id="rId52"/>
    <p:sldId id="563" r:id="rId53"/>
    <p:sldId id="564" r:id="rId54"/>
    <p:sldId id="565" r:id="rId55"/>
    <p:sldId id="566" r:id="rId56"/>
    <p:sldId id="567" r:id="rId57"/>
    <p:sldId id="568" r:id="rId58"/>
    <p:sldId id="569" r:id="rId59"/>
    <p:sldId id="603" r:id="rId60"/>
    <p:sldId id="605" r:id="rId61"/>
    <p:sldId id="606" r:id="rId62"/>
    <p:sldId id="607" r:id="rId63"/>
    <p:sldId id="608" r:id="rId64"/>
    <p:sldId id="609" r:id="rId65"/>
    <p:sldId id="610" r:id="rId66"/>
    <p:sldId id="611" r:id="rId67"/>
    <p:sldId id="612" r:id="rId68"/>
    <p:sldId id="613" r:id="rId69"/>
    <p:sldId id="614" r:id="rId70"/>
    <p:sldId id="615" r:id="rId71"/>
    <p:sldId id="616" r:id="rId72"/>
    <p:sldId id="617" r:id="rId73"/>
    <p:sldId id="618" r:id="rId74"/>
    <p:sldId id="619" r:id="rId75"/>
    <p:sldId id="620" r:id="rId76"/>
    <p:sldId id="621" r:id="rId77"/>
    <p:sldId id="622" r:id="rId78"/>
    <p:sldId id="623" r:id="rId79"/>
    <p:sldId id="624" r:id="rId80"/>
    <p:sldId id="625" r:id="rId81"/>
    <p:sldId id="626" r:id="rId82"/>
    <p:sldId id="627" r:id="rId83"/>
    <p:sldId id="628" r:id="rId84"/>
    <p:sldId id="629" r:id="rId85"/>
    <p:sldId id="630" r:id="rId86"/>
    <p:sldId id="631" r:id="rId87"/>
    <p:sldId id="632" r:id="rId88"/>
    <p:sldId id="633" r:id="rId89"/>
    <p:sldId id="634" r:id="rId90"/>
    <p:sldId id="635" r:id="rId91"/>
    <p:sldId id="636" r:id="rId92"/>
    <p:sldId id="637" r:id="rId93"/>
    <p:sldId id="638" r:id="rId94"/>
    <p:sldId id="639" r:id="rId95"/>
    <p:sldId id="640" r:id="rId96"/>
    <p:sldId id="641" r:id="rId97"/>
    <p:sldId id="642" r:id="rId98"/>
    <p:sldId id="643" r:id="rId99"/>
    <p:sldId id="644" r:id="rId100"/>
    <p:sldId id="645" r:id="rId101"/>
    <p:sldId id="646" r:id="rId102"/>
    <p:sldId id="647" r:id="rId103"/>
    <p:sldId id="648" r:id="rId10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0000"/>
    <a:srgbClr val="0033CC"/>
    <a:srgbClr val="FFCC00"/>
    <a:srgbClr val="FFFF00"/>
    <a:srgbClr val="00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97" autoAdjust="0"/>
    <p:restoredTop sz="96725" autoAdjust="0"/>
  </p:normalViewPr>
  <p:slideViewPr>
    <p:cSldViewPr>
      <p:cViewPr>
        <p:scale>
          <a:sx n="90" d="100"/>
          <a:sy n="90" d="100"/>
        </p:scale>
        <p:origin x="-744" y="-78"/>
      </p:cViewPr>
      <p:guideLst>
        <p:guide orient="horz" pos="2160"/>
        <p:guide pos="2880"/>
      </p:guideLst>
    </p:cSldViewPr>
  </p:slideViewPr>
  <p:notesTextViewPr>
    <p:cViewPr>
      <p:scale>
        <a:sx n="100" d="100"/>
        <a:sy n="100" d="100"/>
      </p:scale>
      <p:origin x="0" y="0"/>
    </p:cViewPr>
  </p:notesTextViewPr>
  <p:sorterViewPr>
    <p:cViewPr>
      <p:scale>
        <a:sx n="30" d="100"/>
        <a:sy n="3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viewProps" Target="view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2416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61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416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16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2416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E4C37C69-6948-4566-B16E-DE7A4FB7F0E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44588" y="685800"/>
            <a:ext cx="4573587" cy="3429000"/>
          </a:xfrm>
          <a:prstGeom prst="rect">
            <a:avLst/>
          </a:prstGeom>
          <a:noFill/>
          <a:ln>
            <a:solidFill>
              <a:srgbClr val="000000"/>
            </a:solidFill>
            <a:miter lim="800000"/>
            <a:headEnd/>
            <a:tailEnd/>
          </a:ln>
        </p:spPr>
      </p:sp>
      <p:sp>
        <p:nvSpPr>
          <p:cNvPr id="59395" name="Rectangle 3"/>
          <p:cNvSpPr>
            <a:spLocks noGrp="1" noChangeArrowheads="1"/>
          </p:cNvSpPr>
          <p:nvPr>
            <p:ph type="body" idx="1"/>
          </p:nvPr>
        </p:nvSpPr>
        <p:spPr bwMode="auto">
          <a:xfrm>
            <a:off x="915152" y="4343400"/>
            <a:ext cx="5027699" cy="4114800"/>
          </a:xfrm>
          <a:prstGeom prst="rect">
            <a:avLst/>
          </a:prstGeom>
          <a:noFill/>
          <a:ln w="12700">
            <a:miter lim="800000"/>
            <a:headEnd type="none" w="sm" len="sm"/>
            <a:tailEnd type="none" w="sm" len="sm"/>
          </a:ln>
        </p:spPr>
        <p:txBody>
          <a:bodyPr lIns="91717" tIns="45859" rIns="91717" bIns="45859"/>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6" name="Rectangle 6"/>
          <p:cNvSpPr>
            <a:spLocks noGrp="1" noChangeArrowheads="1"/>
          </p:cNvSpPr>
          <p:nvPr>
            <p:ph type="sldNum" sz="quarter" idx="12"/>
          </p:nvPr>
        </p:nvSpPr>
        <p:spPr>
          <a:ln/>
        </p:spPr>
        <p:txBody>
          <a:bodyPr/>
          <a:lstStyle>
            <a:lvl1pPr>
              <a:defRPr/>
            </a:lvl1pPr>
          </a:lstStyle>
          <a:p>
            <a:pPr>
              <a:defRPr/>
            </a:pPr>
            <a:fld id="{EC3A24EB-86BB-4097-874A-7516852974C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6" name="Rectangle 6"/>
          <p:cNvSpPr>
            <a:spLocks noGrp="1" noChangeArrowheads="1"/>
          </p:cNvSpPr>
          <p:nvPr>
            <p:ph type="sldNum" sz="quarter" idx="12"/>
          </p:nvPr>
        </p:nvSpPr>
        <p:spPr>
          <a:ln/>
        </p:spPr>
        <p:txBody>
          <a:bodyPr/>
          <a:lstStyle>
            <a:lvl1pPr>
              <a:defRPr/>
            </a:lvl1pPr>
          </a:lstStyle>
          <a:p>
            <a:pPr>
              <a:defRPr/>
            </a:pPr>
            <a:fld id="{9B04F4C4-791A-49FE-B05B-E2F825935D16}"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6" name="Rectangle 6"/>
          <p:cNvSpPr>
            <a:spLocks noGrp="1" noChangeArrowheads="1"/>
          </p:cNvSpPr>
          <p:nvPr>
            <p:ph type="sldNum" sz="quarter" idx="12"/>
          </p:nvPr>
        </p:nvSpPr>
        <p:spPr>
          <a:ln/>
        </p:spPr>
        <p:txBody>
          <a:bodyPr/>
          <a:lstStyle>
            <a:lvl1pPr>
              <a:defRPr/>
            </a:lvl1pPr>
          </a:lstStyle>
          <a:p>
            <a:pPr>
              <a:defRPr/>
            </a:pPr>
            <a:fld id="{0F714412-134C-4454-B50B-7B8FE75CF192}"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E62F764F-8A93-46E7-9CF9-7000D0C7FABB}"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xfrm>
            <a:off x="8610600" y="6477000"/>
            <a:ext cx="533400" cy="457200"/>
          </a:xfrm>
        </p:spPr>
        <p:txBody>
          <a:bodyPr/>
          <a:lstStyle>
            <a:lvl1pPr>
              <a:defRPr sz="1200">
                <a:latin typeface="+mj-lt"/>
              </a:defRPr>
            </a:lvl1pPr>
          </a:lstStyle>
          <a:p>
            <a:pPr>
              <a:defRPr/>
            </a:pPr>
            <a:fld id="{0F8EC47A-BA83-4FD4-9CA5-8C76DA2D2AA1}"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xfrm>
            <a:off x="-76200" y="6477000"/>
            <a:ext cx="1524000" cy="457200"/>
          </a:xfrm>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022EE075-81A5-4918-9692-55EDC562BF84}"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
          <p:cNvSpPr>
            <a:spLocks noGrp="1" noChangeArrowheads="1"/>
          </p:cNvSpPr>
          <p:nvPr>
            <p:ph type="sldNum" sz="quarter" idx="11"/>
          </p:nvPr>
        </p:nvSpPr>
        <p:spPr>
          <a:ln/>
        </p:spPr>
        <p:txBody>
          <a:bodyPr/>
          <a:lstStyle>
            <a:lvl1pPr>
              <a:defRPr/>
            </a:lvl1pPr>
          </a:lstStyle>
          <a:p>
            <a:pPr>
              <a:defRPr/>
            </a:pPr>
            <a:fld id="{633250EA-0F9A-453C-8E8A-B55C74C5077C}" type="slidenum">
              <a:rPr lang="en-US">
                <a:solidFill>
                  <a:srgbClr val="000000"/>
                </a:solidFill>
              </a:rPr>
              <a:pPr>
                <a:defRPr/>
              </a:pPr>
              <a:t>‹#›</a:t>
            </a:fld>
            <a:endParaRPr lang="en-US" dirty="0">
              <a:solidFill>
                <a:srgbClr val="000000"/>
              </a:solidFill>
            </a:endParaRPr>
          </a:p>
        </p:txBody>
      </p:sp>
      <p:sp>
        <p:nvSpPr>
          <p:cNvPr id="7"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5"/>
          <p:cNvSpPr>
            <a:spLocks noGrp="1" noChangeArrowheads="1"/>
          </p:cNvSpPr>
          <p:nvPr>
            <p:ph type="sldNum" sz="quarter" idx="11"/>
          </p:nvPr>
        </p:nvSpPr>
        <p:spPr>
          <a:ln/>
        </p:spPr>
        <p:txBody>
          <a:bodyPr/>
          <a:lstStyle>
            <a:lvl1pPr>
              <a:defRPr/>
            </a:lvl1pPr>
          </a:lstStyle>
          <a:p>
            <a:pPr>
              <a:defRPr/>
            </a:pPr>
            <a:fld id="{3618F2AC-4A33-4D1B-8B79-E20A3364494C}" type="slidenum">
              <a:rPr lang="en-US">
                <a:solidFill>
                  <a:srgbClr val="000000"/>
                </a:solidFill>
              </a:rPr>
              <a:pPr>
                <a:defRPr/>
              </a:pPr>
              <a:t>‹#›</a:t>
            </a:fld>
            <a:endParaRPr lang="en-US" dirty="0">
              <a:solidFill>
                <a:srgbClr val="000000"/>
              </a:solidFill>
            </a:endParaRPr>
          </a:p>
        </p:txBody>
      </p:sp>
      <p:sp>
        <p:nvSpPr>
          <p:cNvPr id="9"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5"/>
          <p:cNvSpPr>
            <a:spLocks noGrp="1" noChangeArrowheads="1"/>
          </p:cNvSpPr>
          <p:nvPr>
            <p:ph type="sldNum" sz="quarter" idx="11"/>
          </p:nvPr>
        </p:nvSpPr>
        <p:spPr>
          <a:ln/>
        </p:spPr>
        <p:txBody>
          <a:bodyPr/>
          <a:lstStyle>
            <a:lvl1pPr>
              <a:defRPr/>
            </a:lvl1pPr>
          </a:lstStyle>
          <a:p>
            <a:pPr>
              <a:defRPr/>
            </a:pPr>
            <a:fld id="{BCDEE749-79AD-4C59-8ABE-D6DF6AB8E235}" type="slidenum">
              <a:rPr lang="en-US">
                <a:solidFill>
                  <a:srgbClr val="000000"/>
                </a:solidFill>
              </a:rPr>
              <a:pPr>
                <a:defRPr/>
              </a:pPr>
              <a:t>‹#›</a:t>
            </a:fld>
            <a:endParaRPr lang="en-US" dirty="0">
              <a:solidFill>
                <a:srgbClr val="000000"/>
              </a:solidFill>
            </a:endParaRPr>
          </a:p>
        </p:txBody>
      </p:sp>
      <p:sp>
        <p:nvSpPr>
          <p:cNvPr id="5"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5"/>
          <p:cNvSpPr>
            <a:spLocks noGrp="1" noChangeArrowheads="1"/>
          </p:cNvSpPr>
          <p:nvPr>
            <p:ph type="sldNum" sz="quarter" idx="11"/>
          </p:nvPr>
        </p:nvSpPr>
        <p:spPr>
          <a:ln/>
        </p:spPr>
        <p:txBody>
          <a:bodyPr/>
          <a:lstStyle>
            <a:lvl1pPr>
              <a:defRPr/>
            </a:lvl1pPr>
          </a:lstStyle>
          <a:p>
            <a:pPr>
              <a:defRPr/>
            </a:pPr>
            <a:fld id="{D103FBCD-6E1C-4561-8A5E-1BC648362AD8}" type="slidenum">
              <a:rPr lang="en-US">
                <a:solidFill>
                  <a:srgbClr val="000000"/>
                </a:solidFill>
              </a:rPr>
              <a:pPr>
                <a:defRPr/>
              </a:pPr>
              <a:t>‹#›</a:t>
            </a:fld>
            <a:endParaRPr lang="en-US" dirty="0">
              <a:solidFill>
                <a:srgbClr val="000000"/>
              </a:solidFill>
            </a:endParaRPr>
          </a:p>
        </p:txBody>
      </p:sp>
      <p:sp>
        <p:nvSpPr>
          <p:cNvPr id="4"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
          <p:cNvSpPr>
            <a:spLocks noGrp="1" noChangeArrowheads="1"/>
          </p:cNvSpPr>
          <p:nvPr>
            <p:ph type="sldNum" sz="quarter" idx="11"/>
          </p:nvPr>
        </p:nvSpPr>
        <p:spPr>
          <a:ln/>
        </p:spPr>
        <p:txBody>
          <a:bodyPr/>
          <a:lstStyle>
            <a:lvl1pPr>
              <a:defRPr/>
            </a:lvl1pPr>
          </a:lstStyle>
          <a:p>
            <a:pPr>
              <a:defRPr/>
            </a:pPr>
            <a:fld id="{AA219FF9-11E2-41A9-AA2A-EDAA2E0BFB73}" type="slidenum">
              <a:rPr lang="en-US">
                <a:solidFill>
                  <a:srgbClr val="000000"/>
                </a:solidFill>
              </a:rPr>
              <a:pPr>
                <a:defRPr/>
              </a:pPr>
              <a:t>‹#›</a:t>
            </a:fld>
            <a:endParaRPr lang="en-US" dirty="0">
              <a:solidFill>
                <a:srgbClr val="000000"/>
              </a:solidFill>
            </a:endParaRPr>
          </a:p>
        </p:txBody>
      </p:sp>
      <p:sp>
        <p:nvSpPr>
          <p:cNvPr id="7"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6" name="Rectangle 6"/>
          <p:cNvSpPr>
            <a:spLocks noGrp="1" noChangeArrowheads="1"/>
          </p:cNvSpPr>
          <p:nvPr>
            <p:ph type="sldNum" sz="quarter" idx="12"/>
          </p:nvPr>
        </p:nvSpPr>
        <p:spPr>
          <a:ln/>
        </p:spPr>
        <p:txBody>
          <a:bodyPr/>
          <a:lstStyle>
            <a:lvl1pPr>
              <a:defRPr/>
            </a:lvl1pPr>
          </a:lstStyle>
          <a:p>
            <a:pPr>
              <a:defRPr/>
            </a:pPr>
            <a:fld id="{FF910F95-36DE-4FDE-8B8A-313292C5CEA8}"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
          <p:cNvSpPr>
            <a:spLocks noGrp="1" noChangeArrowheads="1"/>
          </p:cNvSpPr>
          <p:nvPr>
            <p:ph type="sldNum" sz="quarter" idx="11"/>
          </p:nvPr>
        </p:nvSpPr>
        <p:spPr>
          <a:ln/>
        </p:spPr>
        <p:txBody>
          <a:bodyPr/>
          <a:lstStyle>
            <a:lvl1pPr>
              <a:defRPr/>
            </a:lvl1pPr>
          </a:lstStyle>
          <a:p>
            <a:pPr>
              <a:defRPr/>
            </a:pPr>
            <a:fld id="{0930EB9C-1DDF-400D-AD11-3C00A7BC917D}" type="slidenum">
              <a:rPr lang="en-US">
                <a:solidFill>
                  <a:srgbClr val="000000"/>
                </a:solidFill>
              </a:rPr>
              <a:pPr>
                <a:defRPr/>
              </a:pPr>
              <a:t>‹#›</a:t>
            </a:fld>
            <a:endParaRPr lang="en-US" dirty="0">
              <a:solidFill>
                <a:srgbClr val="000000"/>
              </a:solidFill>
            </a:endParaRPr>
          </a:p>
        </p:txBody>
      </p:sp>
      <p:sp>
        <p:nvSpPr>
          <p:cNvPr id="7"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341A8B78-F386-49E9-B572-52368599879D}"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810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3810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9532196C-3598-49F0-A793-114EDD515112}"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6" name="Rectangle 6"/>
          <p:cNvSpPr>
            <a:spLocks noGrp="1" noChangeArrowheads="1"/>
          </p:cNvSpPr>
          <p:nvPr>
            <p:ph type="sldNum" sz="quarter" idx="12"/>
          </p:nvPr>
        </p:nvSpPr>
        <p:spPr>
          <a:ln/>
        </p:spPr>
        <p:txBody>
          <a:bodyPr/>
          <a:lstStyle>
            <a:lvl1pPr>
              <a:defRPr/>
            </a:lvl1pPr>
          </a:lstStyle>
          <a:p>
            <a:pPr>
              <a:defRPr/>
            </a:pPr>
            <a:fld id="{C4AD3945-AEFE-4C73-B734-3DD2ED22B020}"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7" name="Rectangle 6"/>
          <p:cNvSpPr>
            <a:spLocks noGrp="1" noChangeArrowheads="1"/>
          </p:cNvSpPr>
          <p:nvPr>
            <p:ph type="sldNum" sz="quarter" idx="12"/>
          </p:nvPr>
        </p:nvSpPr>
        <p:spPr>
          <a:ln/>
        </p:spPr>
        <p:txBody>
          <a:bodyPr/>
          <a:lstStyle>
            <a:lvl1pPr>
              <a:defRPr/>
            </a:lvl1pPr>
          </a:lstStyle>
          <a:p>
            <a:pPr>
              <a:defRPr/>
            </a:pPr>
            <a:fld id="{203D6050-7B7B-491E-95F6-A04A8C31E85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9" name="Rectangle 6"/>
          <p:cNvSpPr>
            <a:spLocks noGrp="1" noChangeArrowheads="1"/>
          </p:cNvSpPr>
          <p:nvPr>
            <p:ph type="sldNum" sz="quarter" idx="12"/>
          </p:nvPr>
        </p:nvSpPr>
        <p:spPr>
          <a:ln/>
        </p:spPr>
        <p:txBody>
          <a:bodyPr/>
          <a:lstStyle>
            <a:lvl1pPr>
              <a:defRPr/>
            </a:lvl1pPr>
          </a:lstStyle>
          <a:p>
            <a:pPr>
              <a:defRPr/>
            </a:pPr>
            <a:fld id="{EC04A0DD-5CA9-4207-AAF5-89C77ACB66C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5" name="Rectangle 6"/>
          <p:cNvSpPr>
            <a:spLocks noGrp="1" noChangeArrowheads="1"/>
          </p:cNvSpPr>
          <p:nvPr>
            <p:ph type="sldNum" sz="quarter" idx="12"/>
          </p:nvPr>
        </p:nvSpPr>
        <p:spPr>
          <a:ln/>
        </p:spPr>
        <p:txBody>
          <a:bodyPr/>
          <a:lstStyle>
            <a:lvl1pPr>
              <a:defRPr/>
            </a:lvl1pPr>
          </a:lstStyle>
          <a:p>
            <a:pPr>
              <a:defRPr/>
            </a:pPr>
            <a:fld id="{7412AC4A-6AC3-49AF-A51E-61F316E47FDD}"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schlumpf2">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0" y="6553200"/>
            <a:ext cx="1295400" cy="307975"/>
          </a:xfrm>
        </p:spPr>
        <p:txBody>
          <a:bodyPr/>
          <a:lstStyle>
            <a:lvl1pPr>
              <a:defRPr/>
            </a:lvl1pPr>
          </a:lstStyle>
          <a:p>
            <a:pPr>
              <a:defRPr/>
            </a:pPr>
            <a:r>
              <a:rPr lang="en-US"/>
              <a:t>W. Riegler/CERN</a:t>
            </a:r>
          </a:p>
        </p:txBody>
      </p:sp>
      <p:sp>
        <p:nvSpPr>
          <p:cNvPr id="4" name="Rectangle 6"/>
          <p:cNvSpPr>
            <a:spLocks noGrp="1" noChangeArrowheads="1"/>
          </p:cNvSpPr>
          <p:nvPr>
            <p:ph type="sldNum" sz="quarter" idx="12"/>
          </p:nvPr>
        </p:nvSpPr>
        <p:spPr>
          <a:xfrm>
            <a:off x="8686800" y="6553200"/>
            <a:ext cx="381000" cy="247650"/>
          </a:xfrm>
        </p:spPr>
        <p:txBody>
          <a:bodyPr/>
          <a:lstStyle>
            <a:lvl1pPr>
              <a:defRPr/>
            </a:lvl1pPr>
          </a:lstStyle>
          <a:p>
            <a:pPr>
              <a:defRPr/>
            </a:pPr>
            <a:fld id="{59FAC716-3A66-4C37-A628-51CB68BC4A9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7" name="Rectangle 6"/>
          <p:cNvSpPr>
            <a:spLocks noGrp="1" noChangeArrowheads="1"/>
          </p:cNvSpPr>
          <p:nvPr>
            <p:ph type="sldNum" sz="quarter" idx="12"/>
          </p:nvPr>
        </p:nvSpPr>
        <p:spPr>
          <a:ln/>
        </p:spPr>
        <p:txBody>
          <a:bodyPr/>
          <a:lstStyle>
            <a:lvl1pPr>
              <a:defRPr/>
            </a:lvl1pPr>
          </a:lstStyle>
          <a:p>
            <a:pPr>
              <a:defRPr/>
            </a:pPr>
            <a:fld id="{ED50228C-1C63-4AEE-9EF9-099BE073493B}"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7" name="Rectangle 6"/>
          <p:cNvSpPr>
            <a:spLocks noGrp="1" noChangeArrowheads="1"/>
          </p:cNvSpPr>
          <p:nvPr>
            <p:ph type="sldNum" sz="quarter" idx="12"/>
          </p:nvPr>
        </p:nvSpPr>
        <p:spPr>
          <a:ln/>
        </p:spPr>
        <p:txBody>
          <a:bodyPr/>
          <a:lstStyle>
            <a:lvl1pPr>
              <a:defRPr/>
            </a:lvl1pPr>
          </a:lstStyle>
          <a:p>
            <a:pPr>
              <a:defRPr/>
            </a:pPr>
            <a:fld id="{3B2C5170-FA2A-4884-897A-19A60A7A4134}"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228600" y="6553200"/>
            <a:ext cx="16764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34" charset="0"/>
              </a:defRPr>
            </a:lvl1pPr>
          </a:lstStyle>
          <a:p>
            <a:pPr>
              <a:defRPr/>
            </a:pPr>
            <a:r>
              <a:rPr lang="en-US"/>
              <a:t>W. Riegler/CERN</a:t>
            </a:r>
          </a:p>
        </p:txBody>
      </p:sp>
      <p:sp>
        <p:nvSpPr>
          <p:cNvPr id="1030" name="Rectangle 6"/>
          <p:cNvSpPr>
            <a:spLocks noGrp="1" noChangeArrowheads="1"/>
          </p:cNvSpPr>
          <p:nvPr>
            <p:ph type="sldNum" sz="quarter" idx="4"/>
          </p:nvPr>
        </p:nvSpPr>
        <p:spPr bwMode="auto">
          <a:xfrm>
            <a:off x="8763000" y="6610350"/>
            <a:ext cx="3810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pitchFamily="34" charset="0"/>
              </a:defRPr>
            </a:lvl1pPr>
          </a:lstStyle>
          <a:p>
            <a:pPr>
              <a:defRPr/>
            </a:pPr>
            <a:fld id="{A8464F5F-720E-4CF4-876F-2C08C51623B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7" r:id="rId7"/>
    <p:sldLayoutId id="2147483763" r:id="rId8"/>
    <p:sldLayoutId id="2147483764" r:id="rId9"/>
    <p:sldLayoutId id="2147483765" r:id="rId10"/>
    <p:sldLayoutId id="2147483766"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7924800" y="0"/>
            <a:ext cx="12192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nSpc>
                <a:spcPct val="100000"/>
              </a:lnSpc>
              <a:spcBef>
                <a:spcPct val="0"/>
              </a:spcBef>
              <a:buClrTx/>
              <a:buSzTx/>
              <a:buFontTx/>
              <a:buNone/>
              <a:defRPr sz="1400" b="0">
                <a:latin typeface="Times New Roman" pitchFamily="18" charset="0"/>
              </a:defRPr>
            </a:lvl1pPr>
          </a:lstStyle>
          <a:p>
            <a:pPr eaLnBrk="0" hangingPunct="0">
              <a:defRPr/>
            </a:pPr>
            <a:endParaRPr lang="en-US">
              <a:solidFill>
                <a:srgbClr val="000000"/>
              </a:solidFill>
            </a:endParaRPr>
          </a:p>
        </p:txBody>
      </p:sp>
      <p:sp>
        <p:nvSpPr>
          <p:cNvPr id="1029" name="Rectangle 5"/>
          <p:cNvSpPr>
            <a:spLocks noGrp="1" noChangeArrowheads="1"/>
          </p:cNvSpPr>
          <p:nvPr>
            <p:ph type="title"/>
          </p:nvPr>
        </p:nvSpPr>
        <p:spPr bwMode="auto">
          <a:xfrm>
            <a:off x="1295400" y="381000"/>
            <a:ext cx="6019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smtClean="0"/>
              <a:t>Slide Title</a:t>
            </a:r>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9" name="Rectangle 15"/>
          <p:cNvSpPr>
            <a:spLocks noGrp="1" noChangeArrowheads="1"/>
          </p:cNvSpPr>
          <p:nvPr>
            <p:ph type="sldNum" sz="quarter" idx="4"/>
          </p:nvPr>
        </p:nvSpPr>
        <p:spPr bwMode="auto">
          <a:xfrm>
            <a:off x="8534400" y="6477000"/>
            <a:ext cx="5334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lnSpc>
                <a:spcPct val="100000"/>
              </a:lnSpc>
              <a:spcBef>
                <a:spcPct val="0"/>
              </a:spcBef>
              <a:buClrTx/>
              <a:buSzTx/>
              <a:buFontTx/>
              <a:buNone/>
              <a:defRPr sz="1000" b="0">
                <a:latin typeface="Times New Roman" pitchFamily="18" charset="0"/>
              </a:defRPr>
            </a:lvl1pPr>
          </a:lstStyle>
          <a:p>
            <a:pPr eaLnBrk="0" hangingPunct="0">
              <a:defRPr/>
            </a:pPr>
            <a:fld id="{7455C5BE-8339-4D8E-8B9B-805981CF56C5}" type="slidenum">
              <a:rPr lang="en-US">
                <a:solidFill>
                  <a:srgbClr val="000000"/>
                </a:solidFill>
              </a:rPr>
              <a:pPr eaLnBrk="0" hangingPunct="0">
                <a:defRPr/>
              </a:pPr>
              <a:t>‹#›</a:t>
            </a:fld>
            <a:endParaRPr lang="en-US" dirty="0">
              <a:solidFill>
                <a:srgbClr val="000000"/>
              </a:solidFill>
            </a:endParaRPr>
          </a:p>
        </p:txBody>
      </p:sp>
      <p:sp>
        <p:nvSpPr>
          <p:cNvPr id="1027" name="Rectangle 3"/>
          <p:cNvSpPr>
            <a:spLocks noGrp="1" noChangeArrowheads="1"/>
          </p:cNvSpPr>
          <p:nvPr>
            <p:ph type="ftr" sz="quarter" idx="3"/>
          </p:nvPr>
        </p:nvSpPr>
        <p:spPr bwMode="auto">
          <a:xfrm>
            <a:off x="-152400" y="6477000"/>
            <a:ext cx="1524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lnSpc>
                <a:spcPct val="100000"/>
              </a:lnSpc>
              <a:spcBef>
                <a:spcPct val="0"/>
              </a:spcBef>
              <a:buClrTx/>
              <a:buSzTx/>
              <a:buFontTx/>
              <a:buNone/>
              <a:defRPr sz="1000" b="0">
                <a:latin typeface="+mj-lt"/>
              </a:defRPr>
            </a:lvl1pPr>
          </a:lstStyle>
          <a:p>
            <a:pPr eaLnBrk="0" hangingPunct="0">
              <a:defRPr/>
            </a:pPr>
            <a:r>
              <a:rPr lang="en-US">
                <a:solidFill>
                  <a:srgbClr val="000000"/>
                </a:solidFill>
              </a:rPr>
              <a:t>W. Riegler/CERN</a:t>
            </a:r>
          </a:p>
        </p:txBody>
      </p:sp>
      <p:sp>
        <p:nvSpPr>
          <p:cNvPr id="1044" name="Line 20"/>
          <p:cNvSpPr>
            <a:spLocks noChangeShapeType="1"/>
          </p:cNvSpPr>
          <p:nvPr/>
        </p:nvSpPr>
        <p:spPr bwMode="auto">
          <a:xfrm>
            <a:off x="0" y="1295400"/>
            <a:ext cx="0" cy="0"/>
          </a:xfrm>
          <a:prstGeom prst="line">
            <a:avLst/>
          </a:prstGeom>
          <a:noFill/>
          <a:ln w="9525">
            <a:noFill/>
            <a:round/>
            <a:headEnd/>
            <a:tailEnd/>
          </a:ln>
          <a:effectLst/>
        </p:spPr>
        <p:txBody>
          <a:bodyPr wrap="none" lIns="92075" tIns="46038" rIns="92075" bIns="46038" anchor="ctr"/>
          <a:lstStyle/>
          <a:p>
            <a:pPr eaLnBrk="0" hangingPunct="0">
              <a:lnSpc>
                <a:spcPct val="90000"/>
              </a:lnSpc>
              <a:spcBef>
                <a:spcPct val="30000"/>
              </a:spcBef>
              <a:buClr>
                <a:srgbClr val="008000"/>
              </a:buClr>
              <a:buSzPct val="70000"/>
              <a:buFont typeface="Wingdings" pitchFamily="2" charset="2"/>
              <a:buNone/>
              <a:defRPr/>
            </a:pPr>
            <a:endParaRPr lang="en-US" sz="1500" b="1">
              <a:solidFill>
                <a:srgbClr val="000000"/>
              </a:solidFill>
            </a:endParaRP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dt="0"/>
  <p:txStyles>
    <p:title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p:titleStyle>
    <p:bodyStyle>
      <a:lvl1pPr marL="384175" indent="-384175" algn="l" rtl="0" eaLnBrk="0" fontAlgn="base" hangingPunct="0">
        <a:lnSpc>
          <a:spcPct val="90000"/>
        </a:lnSpc>
        <a:spcBef>
          <a:spcPct val="30000"/>
        </a:spcBef>
        <a:spcAft>
          <a:spcPct val="0"/>
        </a:spcAft>
        <a:buClr>
          <a:srgbClr val="008000"/>
        </a:buClr>
        <a:buSzPct val="70000"/>
        <a:buFont typeface="Wingdings" pitchFamily="2" charset="2"/>
        <a:buChar char="u"/>
        <a:defRPr sz="2000" b="1">
          <a:solidFill>
            <a:srgbClr val="0000FF"/>
          </a:solidFill>
          <a:effectLst>
            <a:outerShdw blurRad="38100" dist="38100" dir="2700000" algn="tl">
              <a:srgbClr val="C0C0C0"/>
            </a:outerShdw>
          </a:effectLst>
          <a:latin typeface="+mn-lt"/>
          <a:ea typeface="+mn-ea"/>
          <a:cs typeface="+mn-cs"/>
        </a:defRPr>
      </a:lvl1pPr>
      <a:lvl2pPr marL="855663" indent="-280988" algn="l" rtl="0" eaLnBrk="0" fontAlgn="base" hangingPunct="0">
        <a:lnSpc>
          <a:spcPct val="90000"/>
        </a:lnSpc>
        <a:spcBef>
          <a:spcPct val="30000"/>
        </a:spcBef>
        <a:spcAft>
          <a:spcPct val="0"/>
        </a:spcAft>
        <a:buClr>
          <a:srgbClr val="008000"/>
        </a:buClr>
        <a:buSzPct val="70000"/>
        <a:buFont typeface="Wingdings" pitchFamily="2" charset="2"/>
        <a:buChar char="n"/>
        <a:defRPr sz="1700" b="1">
          <a:solidFill>
            <a:schemeClr val="tx1"/>
          </a:solidFill>
          <a:latin typeface="+mn-lt"/>
        </a:defRPr>
      </a:lvl2pPr>
      <a:lvl3pPr marL="1330325" indent="-192088" algn="l" rtl="0" eaLnBrk="0" fontAlgn="base" hangingPunct="0">
        <a:lnSpc>
          <a:spcPct val="90000"/>
        </a:lnSpc>
        <a:spcBef>
          <a:spcPct val="30000"/>
        </a:spcBef>
        <a:spcAft>
          <a:spcPct val="0"/>
        </a:spcAft>
        <a:buClr>
          <a:schemeClr val="tx1"/>
        </a:buClr>
        <a:buSzPct val="80000"/>
        <a:buFont typeface="Wingdings" pitchFamily="2" charset="2"/>
        <a:buChar char="l"/>
        <a:defRPr sz="1600" b="1">
          <a:solidFill>
            <a:schemeClr val="tx1"/>
          </a:solidFill>
          <a:latin typeface="+mn-lt"/>
        </a:defRPr>
      </a:lvl3pPr>
      <a:lvl4pPr marL="1712913" indent="-192088" algn="l" rtl="0" eaLnBrk="0" fontAlgn="base" hangingPunct="0">
        <a:lnSpc>
          <a:spcPct val="90000"/>
        </a:lnSpc>
        <a:spcBef>
          <a:spcPct val="30000"/>
        </a:spcBef>
        <a:spcAft>
          <a:spcPct val="0"/>
        </a:spcAft>
        <a:buClr>
          <a:schemeClr val="tx2"/>
        </a:buClr>
        <a:buSzPct val="70000"/>
        <a:buFont typeface="Wingdings" pitchFamily="2" charset="2"/>
        <a:buChar char="u"/>
        <a:defRPr sz="1400" b="1">
          <a:solidFill>
            <a:srgbClr val="0000FF"/>
          </a:solidFill>
          <a:latin typeface="+mn-lt"/>
        </a:defRPr>
      </a:lvl4pPr>
      <a:lvl5pPr marL="2097088" indent="-192088" algn="l" rtl="0" eaLnBrk="0" fontAlgn="base" hangingPunct="0">
        <a:lnSpc>
          <a:spcPct val="90000"/>
        </a:lnSpc>
        <a:spcBef>
          <a:spcPct val="30000"/>
        </a:spcBef>
        <a:spcAft>
          <a:spcPct val="0"/>
        </a:spcAft>
        <a:buChar char="»"/>
        <a:defRPr sz="1400" b="1">
          <a:solidFill>
            <a:srgbClr val="0000FF"/>
          </a:solidFill>
          <a:latin typeface="+mn-lt"/>
        </a:defRPr>
      </a:lvl5pPr>
      <a:lvl6pPr marL="2554288" indent="-192088" algn="l" rtl="0" eaLnBrk="0" fontAlgn="base" hangingPunct="0">
        <a:lnSpc>
          <a:spcPct val="90000"/>
        </a:lnSpc>
        <a:spcBef>
          <a:spcPct val="30000"/>
        </a:spcBef>
        <a:spcAft>
          <a:spcPct val="0"/>
        </a:spcAft>
        <a:defRPr sz="1400" b="1">
          <a:solidFill>
            <a:srgbClr val="0000FF"/>
          </a:solidFill>
          <a:latin typeface="+mn-lt"/>
        </a:defRPr>
      </a:lvl6pPr>
      <a:lvl7pPr marL="3011488" indent="-192088" algn="l" rtl="0" eaLnBrk="0" fontAlgn="base" hangingPunct="0">
        <a:lnSpc>
          <a:spcPct val="90000"/>
        </a:lnSpc>
        <a:spcBef>
          <a:spcPct val="30000"/>
        </a:spcBef>
        <a:spcAft>
          <a:spcPct val="0"/>
        </a:spcAft>
        <a:defRPr sz="1400" b="1">
          <a:solidFill>
            <a:srgbClr val="0000FF"/>
          </a:solidFill>
          <a:latin typeface="+mn-lt"/>
        </a:defRPr>
      </a:lvl7pPr>
      <a:lvl8pPr marL="3468688" indent="-192088" algn="l" rtl="0" eaLnBrk="0" fontAlgn="base" hangingPunct="0">
        <a:lnSpc>
          <a:spcPct val="90000"/>
        </a:lnSpc>
        <a:spcBef>
          <a:spcPct val="30000"/>
        </a:spcBef>
        <a:spcAft>
          <a:spcPct val="0"/>
        </a:spcAft>
        <a:defRPr sz="1400" b="1">
          <a:solidFill>
            <a:srgbClr val="0000FF"/>
          </a:solidFill>
          <a:latin typeface="+mn-lt"/>
        </a:defRPr>
      </a:lvl8pPr>
      <a:lvl9pPr marL="3925888" indent="-192088" algn="l" rtl="0" eaLnBrk="0" fontAlgn="base" hangingPunct="0">
        <a:lnSpc>
          <a:spcPct val="90000"/>
        </a:lnSpc>
        <a:spcBef>
          <a:spcPct val="30000"/>
        </a:spcBef>
        <a:spcAft>
          <a:spcPct val="0"/>
        </a:spcAft>
        <a:defRPr sz="1400" b="1">
          <a:solidFill>
            <a:srgbClr val="0000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werner.riegler@cern.ch"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wmf"/><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wmf"/><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w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oleObject" Target="../embeddings/oleObject5.bin"/><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oleObject" Target="../embeddings/oleObject6.bin"/><Relationship Id="rId9" Type="http://schemas.openxmlformats.org/officeDocument/2006/relationships/image" Target="../media/image55.wmf"/></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74.wmf"/><Relationship Id="rId7" Type="http://schemas.openxmlformats.org/officeDocument/2006/relationships/image" Target="../media/image78.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7.wmf"/><Relationship Id="rId5" Type="http://schemas.openxmlformats.org/officeDocument/2006/relationships/image" Target="../media/image76.wmf"/><Relationship Id="rId4" Type="http://schemas.openxmlformats.org/officeDocument/2006/relationships/image" Target="../media/image75.wmf"/></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1.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5.wmf"/><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12.bin"/></Relationships>
</file>

<file path=ppt/slides/_rels/slide4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100.wmf"/></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image" Target="../media/image101.png"/><Relationship Id="rId16"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5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5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7.xml"/><Relationship Id="rId1" Type="http://schemas.openxmlformats.org/officeDocument/2006/relationships/video" Target="file:///C:\Users\Lucie\Documents\Studie\master\project\RD51\helix_colour.wmv" TargetMode="External"/><Relationship Id="rId5" Type="http://schemas.openxmlformats.org/officeDocument/2006/relationships/image" Target="../media/image122.png"/><Relationship Id="rId4" Type="http://schemas.openxmlformats.org/officeDocument/2006/relationships/image" Target="../media/image121.png"/></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5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upload.wikimedia.org/wikipedia/commons/4/4b/B%C3%A4ndermodell-Potentialt%C3%B6pfe.png"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upload.wikimedia.org/wikipedia/commons/4/4b/B%C3%A4ndermodell-Potentialt%C3%B6pfe.png"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upload.wikimedia.org/wikipedia/commons/4/4b/B%C3%A4ndermodell-Potentialt%C3%B6pfe.png"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upload.wikimedia.org/wikipedia/commons/4/4b/B%C3%A4ndermodell-Potentialt%C3%B6pfe.png"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3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39.png"/></Relationships>
</file>

<file path=ppt/slides/_rels/slide7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7.xml"/><Relationship Id="rId4" Type="http://schemas.openxmlformats.org/officeDocument/2006/relationships/image" Target="../media/image150.jpeg"/></Relationships>
</file>

<file path=ppt/slides/_rels/slide8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7.xml"/><Relationship Id="rId5" Type="http://schemas.openxmlformats.org/officeDocument/2006/relationships/image" Target="../media/image172.png"/><Relationship Id="rId4" Type="http://schemas.openxmlformats.org/officeDocument/2006/relationships/image" Target="../media/image1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4"/>
          <p:cNvSpPr>
            <a:spLocks noGrp="1"/>
          </p:cNvSpPr>
          <p:nvPr>
            <p:ph type="sldNum" sz="quarter" idx="11"/>
          </p:nvPr>
        </p:nvSpPr>
        <p:spPr>
          <a:noFill/>
        </p:spPr>
        <p:txBody>
          <a:bodyPr/>
          <a:lstStyle/>
          <a:p>
            <a:fld id="{767225FE-4B18-4D24-A8A6-495B3F163A25}" type="slidenum">
              <a:rPr lang="en-US" smtClean="0">
                <a:solidFill>
                  <a:srgbClr val="000000"/>
                </a:solidFill>
              </a:rPr>
              <a:pPr/>
              <a:t>1</a:t>
            </a:fld>
            <a:endParaRPr lang="en-US" smtClean="0">
              <a:solidFill>
                <a:srgbClr val="000000"/>
              </a:solidFill>
            </a:endParaRPr>
          </a:p>
        </p:txBody>
      </p:sp>
      <p:sp>
        <p:nvSpPr>
          <p:cNvPr id="3075" name="Footer Placeholder 5"/>
          <p:cNvSpPr>
            <a:spLocks noGrp="1"/>
          </p:cNvSpPr>
          <p:nvPr>
            <p:ph type="ftr" sz="quarter" idx="12"/>
          </p:nvPr>
        </p:nvSpPr>
        <p:spPr/>
        <p:txBody>
          <a:bodyPr/>
          <a:lstStyle/>
          <a:p>
            <a:pPr>
              <a:defRPr/>
            </a:pPr>
            <a:r>
              <a:rPr lang="en-US" smtClean="0">
                <a:solidFill>
                  <a:srgbClr val="000000"/>
                </a:solidFill>
              </a:rPr>
              <a:t>W. Riegler/CERN</a:t>
            </a:r>
          </a:p>
        </p:txBody>
      </p:sp>
      <p:sp>
        <p:nvSpPr>
          <p:cNvPr id="4100" name="Rectangle 4"/>
          <p:cNvSpPr>
            <a:spLocks noGrp="1" noChangeArrowheads="1"/>
          </p:cNvSpPr>
          <p:nvPr>
            <p:ph type="title" idx="4294967295"/>
          </p:nvPr>
        </p:nvSpPr>
        <p:spPr>
          <a:xfrm>
            <a:off x="0" y="381000"/>
            <a:ext cx="9144000" cy="838200"/>
          </a:xfrm>
          <a:noFill/>
        </p:spPr>
        <p:txBody>
          <a:bodyPr/>
          <a:lstStyle/>
          <a:p>
            <a:r>
              <a:rPr lang="en-US" sz="2800" dirty="0" smtClean="0">
                <a:effectLst/>
              </a:rPr>
              <a:t>Particle Physics Instrumentation</a:t>
            </a:r>
          </a:p>
        </p:txBody>
      </p:sp>
      <p:sp>
        <p:nvSpPr>
          <p:cNvPr id="3077" name="Text Box 9"/>
          <p:cNvSpPr txBox="1">
            <a:spLocks noChangeArrowheads="1"/>
          </p:cNvSpPr>
          <p:nvPr/>
        </p:nvSpPr>
        <p:spPr bwMode="auto">
          <a:xfrm>
            <a:off x="0" y="1584325"/>
            <a:ext cx="9144000" cy="1548758"/>
          </a:xfrm>
          <a:prstGeom prst="rect">
            <a:avLst/>
          </a:prstGeom>
          <a:noFill/>
          <a:ln w="9525">
            <a:noFill/>
            <a:miter lim="800000"/>
            <a:headEnd/>
            <a:tailEnd/>
          </a:ln>
        </p:spPr>
        <p:txBody>
          <a:bodyPr lIns="92075" tIns="46038" rIns="92075" bIns="46038">
            <a:spAutoFit/>
          </a:bodyPr>
          <a:lstStyle/>
          <a:p>
            <a:pPr algn="ctr" eaLnBrk="0" hangingPunct="0">
              <a:lnSpc>
                <a:spcPct val="90000"/>
              </a:lnSpc>
              <a:spcBef>
                <a:spcPct val="30000"/>
              </a:spcBef>
              <a:buClr>
                <a:srgbClr val="008000"/>
              </a:buClr>
              <a:buSzPct val="70000"/>
              <a:buFont typeface="Wingdings" pitchFamily="2" charset="2"/>
              <a:buNone/>
              <a:defRPr/>
            </a:pPr>
            <a:r>
              <a:rPr lang="en-US" b="1" dirty="0">
                <a:solidFill>
                  <a:srgbClr val="000000"/>
                </a:solidFill>
              </a:rPr>
              <a:t> </a:t>
            </a:r>
            <a:r>
              <a:rPr lang="en-US" sz="1600" b="1" dirty="0">
                <a:solidFill>
                  <a:srgbClr val="002060"/>
                </a:solidFill>
              </a:rPr>
              <a:t>Werner Riegler, CERN,  </a:t>
            </a:r>
            <a:r>
              <a:rPr lang="en-US" sz="1400" b="1" dirty="0" smtClean="0">
                <a:solidFill>
                  <a:srgbClr val="009D00"/>
                </a:solidFill>
                <a:hlinkClick r:id="rId3"/>
              </a:rPr>
              <a:t>werner.riegler@cern.ch</a:t>
            </a:r>
            <a:endParaRPr lang="en-US" sz="1400" b="1" dirty="0" smtClean="0">
              <a:solidFill>
                <a:srgbClr val="009D00"/>
              </a:solidFill>
            </a:endParaRPr>
          </a:p>
          <a:p>
            <a:pPr algn="ctr" eaLnBrk="0" hangingPunct="0">
              <a:lnSpc>
                <a:spcPct val="90000"/>
              </a:lnSpc>
              <a:spcBef>
                <a:spcPct val="30000"/>
              </a:spcBef>
              <a:buClr>
                <a:srgbClr val="008000"/>
              </a:buClr>
              <a:buSzPct val="70000"/>
              <a:buFont typeface="Wingdings" pitchFamily="2" charset="2"/>
              <a:buNone/>
              <a:defRPr/>
            </a:pPr>
            <a:endParaRPr lang="en-US" sz="1400" b="1" dirty="0" smtClean="0">
              <a:solidFill>
                <a:srgbClr val="009D00"/>
              </a:solidFill>
            </a:endParaRPr>
          </a:p>
          <a:p>
            <a:pPr algn="ctr" eaLnBrk="0" hangingPunct="0">
              <a:lnSpc>
                <a:spcPct val="90000"/>
              </a:lnSpc>
              <a:spcBef>
                <a:spcPct val="30000"/>
              </a:spcBef>
              <a:buClr>
                <a:srgbClr val="008000"/>
              </a:buClr>
              <a:buSzPct val="70000"/>
              <a:buFont typeface="Wingdings" pitchFamily="2" charset="2"/>
              <a:buNone/>
              <a:defRPr/>
            </a:pPr>
            <a:endParaRPr lang="en-US" sz="1400" b="1" dirty="0">
              <a:solidFill>
                <a:srgbClr val="009D00"/>
              </a:solidFill>
            </a:endParaRPr>
          </a:p>
          <a:p>
            <a:pPr algn="ctr"/>
            <a:r>
              <a:rPr lang="en-US" sz="1400" b="1" dirty="0" smtClean="0">
                <a:solidFill>
                  <a:srgbClr val="009D00">
                    <a:lumMod val="50000"/>
                  </a:srgbClr>
                </a:solidFill>
              </a:rPr>
              <a:t>The 2011 CERN – Latin-American School of High-Energy Physics</a:t>
            </a:r>
            <a:br>
              <a:rPr lang="en-US" sz="1400" b="1" dirty="0" smtClean="0">
                <a:solidFill>
                  <a:srgbClr val="009D00">
                    <a:lumMod val="50000"/>
                  </a:srgbClr>
                </a:solidFill>
              </a:rPr>
            </a:br>
            <a:r>
              <a:rPr lang="en-US" sz="1400" b="1" dirty="0" smtClean="0">
                <a:solidFill>
                  <a:srgbClr val="009D00">
                    <a:lumMod val="50000"/>
                  </a:srgbClr>
                </a:solidFill>
              </a:rPr>
              <a:t>Natal, Brazil, 23 March - 5 April 2011</a:t>
            </a:r>
            <a:endParaRPr lang="en-US" sz="1400" dirty="0" smtClean="0">
              <a:solidFill>
                <a:srgbClr val="009D00">
                  <a:lumMod val="50000"/>
                </a:srgbClr>
              </a:solidFill>
            </a:endParaRPr>
          </a:p>
          <a:p>
            <a:pPr algn="ctr" eaLnBrk="0" hangingPunct="0">
              <a:lnSpc>
                <a:spcPct val="90000"/>
              </a:lnSpc>
              <a:spcBef>
                <a:spcPct val="30000"/>
              </a:spcBef>
              <a:buClr>
                <a:srgbClr val="008000"/>
              </a:buClr>
              <a:buSzPct val="70000"/>
              <a:buFont typeface="Wingdings" pitchFamily="2" charset="2"/>
              <a:buNone/>
              <a:defRPr/>
            </a:pPr>
            <a:endParaRPr lang="en-US" sz="1400" b="1" dirty="0">
              <a:solidFill>
                <a:srgbClr val="009D00"/>
              </a:solidFill>
            </a:endParaRPr>
          </a:p>
        </p:txBody>
      </p:sp>
      <p:sp>
        <p:nvSpPr>
          <p:cNvPr id="4102" name="Rectangle 7"/>
          <p:cNvSpPr>
            <a:spLocks noChangeArrowheads="1"/>
          </p:cNvSpPr>
          <p:nvPr/>
        </p:nvSpPr>
        <p:spPr bwMode="auto">
          <a:xfrm>
            <a:off x="0" y="3429000"/>
            <a:ext cx="9144000" cy="2074414"/>
          </a:xfrm>
          <a:prstGeom prst="rect">
            <a:avLst/>
          </a:prstGeom>
          <a:noFill/>
          <a:ln w="9525">
            <a:noFill/>
            <a:miter lim="800000"/>
            <a:headEnd/>
            <a:tailEnd/>
          </a:ln>
        </p:spPr>
        <p:txBody>
          <a:bodyPr wrap="square">
            <a:spAutoFit/>
          </a:bodyPr>
          <a:lstStyle/>
          <a:p>
            <a:pPr algn="ctr" eaLnBrk="0" hangingPunct="0">
              <a:lnSpc>
                <a:spcPct val="70000"/>
              </a:lnSpc>
              <a:spcBef>
                <a:spcPct val="30000"/>
              </a:spcBef>
              <a:buClr>
                <a:srgbClr val="008000"/>
              </a:buClr>
              <a:buSzPts val="1300"/>
              <a:buFont typeface="Wingdings" pitchFamily="2" charset="2"/>
              <a:buNone/>
            </a:pPr>
            <a:r>
              <a:rPr lang="en-US" sz="2800" b="1" dirty="0" smtClean="0">
                <a:solidFill>
                  <a:srgbClr val="002060"/>
                </a:solidFill>
                <a:latin typeface="Arial" charset="0"/>
              </a:rPr>
              <a:t>Lecture2/3</a:t>
            </a:r>
            <a:endParaRPr lang="en-US" sz="2800" b="1" dirty="0" smtClean="0">
              <a:solidFill>
                <a:srgbClr val="FF0000"/>
              </a:solidFill>
              <a:latin typeface="Arial" charset="0"/>
            </a:endParaRPr>
          </a:p>
          <a:p>
            <a:pPr algn="ctr" eaLnBrk="0" hangingPunct="0">
              <a:spcBef>
                <a:spcPct val="30000"/>
              </a:spcBef>
              <a:buClr>
                <a:srgbClr val="008000"/>
              </a:buClr>
              <a:buSzPts val="1300"/>
              <a:buFont typeface="Wingdings" pitchFamily="2" charset="2"/>
              <a:buNone/>
            </a:pPr>
            <a:r>
              <a:rPr lang="en-US" sz="2800" b="1" dirty="0" smtClean="0">
                <a:solidFill>
                  <a:srgbClr val="FF0000"/>
                </a:solidFill>
                <a:latin typeface="Arial" charset="0"/>
              </a:rPr>
              <a:t>Tracking with Gas and Solid State Detectors,</a:t>
            </a:r>
          </a:p>
          <a:p>
            <a:pPr algn="ctr" eaLnBrk="0" hangingPunct="0">
              <a:spcBef>
                <a:spcPct val="30000"/>
              </a:spcBef>
              <a:buClr>
                <a:srgbClr val="008000"/>
              </a:buClr>
              <a:buSzPts val="1300"/>
              <a:buFont typeface="Wingdings" pitchFamily="2" charset="2"/>
              <a:buNone/>
            </a:pPr>
            <a:r>
              <a:rPr lang="en-US" sz="2800" b="1" dirty="0" err="1" smtClean="0">
                <a:solidFill>
                  <a:srgbClr val="FF0000"/>
                </a:solidFill>
                <a:latin typeface="Arial" charset="0"/>
              </a:rPr>
              <a:t>Calorimetry</a:t>
            </a:r>
            <a:r>
              <a:rPr lang="en-US" sz="2800" b="1" dirty="0" smtClean="0">
                <a:solidFill>
                  <a:srgbClr val="FF0000"/>
                </a:solidFill>
                <a:latin typeface="Arial" charset="0"/>
              </a:rPr>
              <a:t>,</a:t>
            </a:r>
          </a:p>
          <a:p>
            <a:pPr algn="ctr" eaLnBrk="0" hangingPunct="0">
              <a:spcBef>
                <a:spcPct val="30000"/>
              </a:spcBef>
              <a:buClr>
                <a:srgbClr val="008000"/>
              </a:buClr>
              <a:buSzPts val="1300"/>
              <a:buFont typeface="Wingdings" pitchFamily="2" charset="2"/>
              <a:buNone/>
            </a:pPr>
            <a:r>
              <a:rPr lang="en-US" sz="2800" b="1" dirty="0" smtClean="0">
                <a:solidFill>
                  <a:srgbClr val="FF0000"/>
                </a:solidFill>
                <a:latin typeface="Arial" charset="0"/>
              </a:rPr>
              <a:t>Particle Identification  </a:t>
            </a:r>
            <a:endParaRPr lang="en-US" sz="2800" b="1" dirty="0" smtClean="0">
              <a:solidFill>
                <a:srgbClr val="002060"/>
              </a:solidFill>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04800" y="304800"/>
            <a:ext cx="8382000" cy="5562600"/>
          </a:xfrm>
          <a:prstGeom prst="rect">
            <a:avLst/>
          </a:prstGeom>
          <a:noFill/>
          <a:ln w="9525">
            <a:noFill/>
            <a:miter lim="800000"/>
            <a:headEnd/>
            <a:tailEnd/>
          </a:ln>
        </p:spPr>
        <p:txBody>
          <a:bodyPr/>
          <a:lstStyle/>
          <a:p>
            <a:pPr marL="342900" indent="-342900">
              <a:lnSpc>
                <a:spcPct val="90000"/>
              </a:lnSpc>
              <a:spcBef>
                <a:spcPct val="20000"/>
              </a:spcBef>
            </a:pPr>
            <a:endParaRPr lang="de-DE" sz="1600" b="1">
              <a:solidFill>
                <a:srgbClr val="009900"/>
              </a:solidFill>
            </a:endParaRPr>
          </a:p>
        </p:txBody>
      </p:sp>
      <p:sp>
        <p:nvSpPr>
          <p:cNvPr id="15363" name="Rectangle 4"/>
          <p:cNvSpPr>
            <a:spLocks noChangeArrowheads="1"/>
          </p:cNvSpPr>
          <p:nvPr/>
        </p:nvSpPr>
        <p:spPr bwMode="auto">
          <a:xfrm>
            <a:off x="152400" y="381000"/>
            <a:ext cx="8534400" cy="830263"/>
          </a:xfrm>
          <a:prstGeom prst="rect">
            <a:avLst/>
          </a:prstGeom>
          <a:noFill/>
          <a:ln w="9525">
            <a:noFill/>
            <a:miter lim="800000"/>
            <a:headEnd/>
            <a:tailEnd/>
          </a:ln>
        </p:spPr>
        <p:txBody>
          <a:bodyPr>
            <a:spAutoFit/>
          </a:bodyPr>
          <a:lstStyle/>
          <a:p>
            <a:r>
              <a:rPr lang="de-DE" sz="1600" b="1">
                <a:solidFill>
                  <a:schemeClr val="accent2"/>
                </a:solidFill>
              </a:rPr>
              <a:t>The frequent use of Scintillators is due to:</a:t>
            </a:r>
          </a:p>
          <a:p>
            <a:pPr lvl="1"/>
            <a:r>
              <a:rPr lang="de-DE" sz="1600" b="1">
                <a:solidFill>
                  <a:srgbClr val="009900"/>
                </a:solidFill>
              </a:rPr>
              <a:t>Well established and cheap techniques to register Photons </a:t>
            </a:r>
            <a:r>
              <a:rPr lang="de-DE" sz="1600" b="1">
                <a:solidFill>
                  <a:srgbClr val="009900"/>
                </a:solidFill>
                <a:sym typeface="Wingdings" pitchFamily="2" charset="2"/>
              </a:rPr>
              <a:t></a:t>
            </a:r>
            <a:r>
              <a:rPr lang="de-DE" sz="1600" b="1">
                <a:solidFill>
                  <a:srgbClr val="009900"/>
                </a:solidFill>
              </a:rPr>
              <a:t> Photomultipliers and the fast response time </a:t>
            </a:r>
            <a:r>
              <a:rPr lang="de-DE" sz="1600" b="1">
                <a:solidFill>
                  <a:srgbClr val="009900"/>
                </a:solidFill>
                <a:sym typeface="Wingdings" pitchFamily="2" charset="2"/>
              </a:rPr>
              <a:t> </a:t>
            </a:r>
            <a:r>
              <a:rPr lang="de-DE" sz="1600" b="1">
                <a:solidFill>
                  <a:srgbClr val="009900"/>
                </a:solidFill>
              </a:rPr>
              <a:t>1 to 100ns</a:t>
            </a:r>
            <a:endParaRPr lang="en-US" sz="1600" b="1">
              <a:solidFill>
                <a:srgbClr val="009900"/>
              </a:solidFill>
            </a:endParaRPr>
          </a:p>
        </p:txBody>
      </p:sp>
      <p:pic>
        <p:nvPicPr>
          <p:cNvPr id="15364" name="Picture 5" descr="fig2_13"/>
          <p:cNvPicPr>
            <a:picLocks noChangeAspect="1" noChangeArrowheads="1"/>
          </p:cNvPicPr>
          <p:nvPr/>
        </p:nvPicPr>
        <p:blipFill>
          <a:blip r:embed="rId2" cstate="print"/>
          <a:srcRect b="17909"/>
          <a:stretch>
            <a:fillRect/>
          </a:stretch>
        </p:blipFill>
        <p:spPr bwMode="auto">
          <a:xfrm>
            <a:off x="4953000" y="2438400"/>
            <a:ext cx="3800475" cy="4191000"/>
          </a:xfrm>
          <a:prstGeom prst="rect">
            <a:avLst/>
          </a:prstGeom>
          <a:noFill/>
          <a:ln w="9525">
            <a:noFill/>
            <a:miter lim="800000"/>
            <a:headEnd/>
            <a:tailEnd/>
          </a:ln>
        </p:spPr>
      </p:pic>
      <p:sp>
        <p:nvSpPr>
          <p:cNvPr id="15365" name="Rectangle 6"/>
          <p:cNvSpPr>
            <a:spLocks noChangeArrowheads="1"/>
          </p:cNvSpPr>
          <p:nvPr/>
        </p:nvSpPr>
        <p:spPr bwMode="auto">
          <a:xfrm>
            <a:off x="304800" y="1524000"/>
            <a:ext cx="4800600" cy="4648200"/>
          </a:xfrm>
          <a:prstGeom prst="rect">
            <a:avLst/>
          </a:prstGeom>
          <a:noFill/>
          <a:ln w="9525">
            <a:noFill/>
            <a:miter lim="800000"/>
            <a:headEnd/>
            <a:tailEnd/>
          </a:ln>
        </p:spPr>
        <p:txBody>
          <a:bodyPr/>
          <a:lstStyle/>
          <a:p>
            <a:pPr marL="342900" indent="-342900">
              <a:spcBef>
                <a:spcPct val="20000"/>
              </a:spcBef>
            </a:pPr>
            <a:r>
              <a:rPr lang="en-US" sz="1600" b="1">
                <a:solidFill>
                  <a:srgbClr val="FF0000"/>
                </a:solidFill>
              </a:rPr>
              <a:t>Schematic of a Photomultiplier:</a:t>
            </a:r>
          </a:p>
          <a:p>
            <a:pPr marL="342900" indent="-342900">
              <a:spcBef>
                <a:spcPct val="20000"/>
              </a:spcBef>
              <a:buFontTx/>
              <a:buChar char="•"/>
            </a:pPr>
            <a:endParaRPr lang="en-US" sz="1600" b="1">
              <a:solidFill>
                <a:srgbClr val="FF0000"/>
              </a:solidFill>
            </a:endParaRPr>
          </a:p>
          <a:p>
            <a:pPr marL="342900" indent="-342900">
              <a:spcBef>
                <a:spcPct val="20000"/>
              </a:spcBef>
              <a:buFontTx/>
              <a:buChar char="•"/>
            </a:pPr>
            <a:r>
              <a:rPr lang="en-US" sz="1600" b="1">
                <a:solidFill>
                  <a:schemeClr val="accent2"/>
                </a:solidFill>
              </a:rPr>
              <a:t>Typical Gains (as a function of the applied voltage): 10</a:t>
            </a:r>
            <a:r>
              <a:rPr lang="en-US" sz="1600" b="1" baseline="30000">
                <a:solidFill>
                  <a:schemeClr val="accent2"/>
                </a:solidFill>
              </a:rPr>
              <a:t>8 </a:t>
            </a:r>
            <a:r>
              <a:rPr lang="en-US" sz="1600" b="1">
                <a:solidFill>
                  <a:schemeClr val="accent2"/>
                </a:solidFill>
              </a:rPr>
              <a:t> to 10</a:t>
            </a:r>
            <a:r>
              <a:rPr lang="en-US" sz="1600" b="1" baseline="30000">
                <a:solidFill>
                  <a:schemeClr val="accent2"/>
                </a:solidFill>
              </a:rPr>
              <a:t>10</a:t>
            </a:r>
          </a:p>
          <a:p>
            <a:pPr marL="342900" indent="-342900">
              <a:spcBef>
                <a:spcPct val="20000"/>
              </a:spcBef>
              <a:buFontTx/>
              <a:buChar char="•"/>
            </a:pPr>
            <a:endParaRPr lang="en-US" sz="1600" b="1" baseline="30000">
              <a:solidFill>
                <a:schemeClr val="accent2"/>
              </a:solidFill>
            </a:endParaRPr>
          </a:p>
          <a:p>
            <a:pPr marL="342900" indent="-342900">
              <a:spcBef>
                <a:spcPct val="20000"/>
              </a:spcBef>
              <a:buFontTx/>
              <a:buChar char="•"/>
            </a:pPr>
            <a:r>
              <a:rPr lang="en-US" sz="1600" b="1">
                <a:solidFill>
                  <a:srgbClr val="009900"/>
                </a:solidFill>
              </a:rPr>
              <a:t>Typical efficiency for photon detection</a:t>
            </a:r>
            <a:r>
              <a:rPr lang="en-US" sz="1600" b="1">
                <a:solidFill>
                  <a:srgbClr val="009900"/>
                </a:solidFill>
                <a:cs typeface="Times New Roman" pitchFamily="18" charset="0"/>
              </a:rPr>
              <a:t>:</a:t>
            </a:r>
          </a:p>
          <a:p>
            <a:pPr marL="342900" indent="-342900">
              <a:spcBef>
                <a:spcPct val="20000"/>
              </a:spcBef>
              <a:buFontTx/>
              <a:buChar char="•"/>
            </a:pPr>
            <a:r>
              <a:rPr lang="en-US" sz="1600" b="1">
                <a:solidFill>
                  <a:srgbClr val="009900"/>
                </a:solidFill>
                <a:cs typeface="Times New Roman" pitchFamily="18" charset="0"/>
              </a:rPr>
              <a:t> &lt; 20%</a:t>
            </a:r>
            <a:r>
              <a:rPr lang="en-US" sz="1600" b="1">
                <a:solidFill>
                  <a:srgbClr val="009900"/>
                </a:solidFill>
              </a:rPr>
              <a:t> </a:t>
            </a:r>
          </a:p>
          <a:p>
            <a:pPr marL="342900" indent="-342900">
              <a:spcBef>
                <a:spcPct val="20000"/>
              </a:spcBef>
              <a:buFontTx/>
              <a:buChar char="•"/>
            </a:pPr>
            <a:endParaRPr lang="en-US" sz="1600" b="1">
              <a:solidFill>
                <a:srgbClr val="009900"/>
              </a:solidFill>
            </a:endParaRPr>
          </a:p>
          <a:p>
            <a:pPr marL="342900" indent="-342900">
              <a:spcBef>
                <a:spcPct val="20000"/>
              </a:spcBef>
              <a:buFontTx/>
              <a:buChar char="•"/>
            </a:pPr>
            <a:r>
              <a:rPr lang="en-US" sz="1600" b="1">
                <a:solidFill>
                  <a:schemeClr val="accent2"/>
                </a:solidFill>
              </a:rPr>
              <a:t>For very good PMs: registration of single photons possible. </a:t>
            </a:r>
            <a:endParaRPr lang="en-US" sz="1600" b="1">
              <a:solidFill>
                <a:schemeClr val="accent2"/>
              </a:solidFill>
              <a:cs typeface="Times New Roman" pitchFamily="18" charset="0"/>
            </a:endParaRPr>
          </a:p>
          <a:p>
            <a:pPr marL="342900" indent="-342900">
              <a:spcBef>
                <a:spcPct val="20000"/>
              </a:spcBef>
              <a:buFontTx/>
              <a:buChar char="•"/>
            </a:pPr>
            <a:endParaRPr lang="en-US" sz="1600" b="1">
              <a:solidFill>
                <a:schemeClr val="accent2"/>
              </a:solidFill>
              <a:cs typeface="Times New Roman" pitchFamily="18" charset="0"/>
            </a:endParaRPr>
          </a:p>
          <a:p>
            <a:pPr marL="342900" indent="-342900">
              <a:spcBef>
                <a:spcPct val="20000"/>
              </a:spcBef>
              <a:buFontTx/>
              <a:buChar char="•"/>
            </a:pPr>
            <a:r>
              <a:rPr lang="en-US" sz="1600" b="1">
                <a:solidFill>
                  <a:srgbClr val="009900"/>
                </a:solidFill>
                <a:cs typeface="Times New Roman" pitchFamily="18" charset="0"/>
              </a:rPr>
              <a:t>Example: 10 prim</a:t>
            </a:r>
            <a:r>
              <a:rPr lang="en-US" sz="1600" b="1">
                <a:solidFill>
                  <a:srgbClr val="009900"/>
                </a:solidFill>
                <a:cs typeface="Arial" pitchFamily="34" charset="0"/>
              </a:rPr>
              <a:t>ary</a:t>
            </a:r>
            <a:r>
              <a:rPr lang="en-US" sz="1600" b="1">
                <a:solidFill>
                  <a:srgbClr val="009900"/>
                </a:solidFill>
                <a:cs typeface="Times New Roman" pitchFamily="18" charset="0"/>
              </a:rPr>
              <a:t> Elektrons, Gain 10</a:t>
            </a:r>
            <a:r>
              <a:rPr lang="en-US" sz="1600" b="1" baseline="30000">
                <a:solidFill>
                  <a:srgbClr val="009900"/>
                </a:solidFill>
                <a:cs typeface="Times New Roman" pitchFamily="18" charset="0"/>
              </a:rPr>
              <a:t>7</a:t>
            </a:r>
            <a:r>
              <a:rPr lang="en-US" sz="1600" b="1">
                <a:solidFill>
                  <a:srgbClr val="009900"/>
                </a:solidFill>
                <a:cs typeface="Times New Roman" pitchFamily="18" charset="0"/>
                <a:sym typeface="Wingdings" pitchFamily="2" charset="2"/>
              </a:rPr>
              <a:t></a:t>
            </a:r>
            <a:r>
              <a:rPr lang="en-US" sz="1600" b="1">
                <a:solidFill>
                  <a:srgbClr val="009900"/>
                </a:solidFill>
                <a:cs typeface="Times New Roman" pitchFamily="18" charset="0"/>
              </a:rPr>
              <a:t> 10</a:t>
            </a:r>
            <a:r>
              <a:rPr lang="en-US" sz="1600" b="1" baseline="30000">
                <a:solidFill>
                  <a:srgbClr val="009900"/>
                </a:solidFill>
                <a:cs typeface="Times New Roman" pitchFamily="18" charset="0"/>
              </a:rPr>
              <a:t>8</a:t>
            </a:r>
            <a:r>
              <a:rPr lang="en-US" sz="1600" b="1">
                <a:solidFill>
                  <a:srgbClr val="009900"/>
                </a:solidFill>
                <a:cs typeface="Times New Roman" pitchFamily="18" charset="0"/>
              </a:rPr>
              <a:t> electrons in the end in T </a:t>
            </a:r>
            <a:r>
              <a:rPr lang="en-US" sz="1600" b="1">
                <a:solidFill>
                  <a:srgbClr val="009900"/>
                </a:solidFill>
                <a:cs typeface="Times New Roman" pitchFamily="18" charset="0"/>
                <a:sym typeface="Symbol" pitchFamily="18" charset="2"/>
              </a:rPr>
              <a:t></a:t>
            </a:r>
            <a:r>
              <a:rPr lang="en-US" sz="1600" b="1">
                <a:solidFill>
                  <a:srgbClr val="009900"/>
                </a:solidFill>
                <a:cs typeface="Times New Roman" pitchFamily="18" charset="0"/>
              </a:rPr>
              <a:t> 10ns. I=Q/T = 10</a:t>
            </a:r>
            <a:r>
              <a:rPr lang="en-US" sz="1600" b="1" baseline="30000">
                <a:solidFill>
                  <a:srgbClr val="009900"/>
                </a:solidFill>
                <a:cs typeface="Times New Roman" pitchFamily="18" charset="0"/>
              </a:rPr>
              <a:t>8</a:t>
            </a:r>
            <a:r>
              <a:rPr lang="en-US" sz="1600" b="1">
                <a:solidFill>
                  <a:srgbClr val="009900"/>
                </a:solidFill>
                <a:cs typeface="Times New Roman" pitchFamily="18" charset="0"/>
              </a:rPr>
              <a:t>*1.603*10</a:t>
            </a:r>
            <a:r>
              <a:rPr lang="en-US" sz="1600" b="1" baseline="30000">
                <a:solidFill>
                  <a:srgbClr val="009900"/>
                </a:solidFill>
                <a:cs typeface="Times New Roman" pitchFamily="18" charset="0"/>
              </a:rPr>
              <a:t>-19</a:t>
            </a:r>
            <a:r>
              <a:rPr lang="en-US" sz="1600" b="1">
                <a:solidFill>
                  <a:srgbClr val="009900"/>
                </a:solidFill>
                <a:cs typeface="Times New Roman" pitchFamily="18" charset="0"/>
              </a:rPr>
              <a:t>/10*10</a:t>
            </a:r>
            <a:r>
              <a:rPr lang="en-US" sz="1600" b="1" baseline="30000">
                <a:solidFill>
                  <a:srgbClr val="009900"/>
                </a:solidFill>
                <a:cs typeface="Times New Roman" pitchFamily="18" charset="0"/>
              </a:rPr>
              <a:t>-9</a:t>
            </a:r>
            <a:r>
              <a:rPr lang="en-US" sz="1600" b="1">
                <a:solidFill>
                  <a:srgbClr val="009900"/>
                </a:solidFill>
                <a:cs typeface="Times New Roman" pitchFamily="18" charset="0"/>
              </a:rPr>
              <a:t>= 1.6mA.</a:t>
            </a:r>
          </a:p>
          <a:p>
            <a:pPr marL="342900" indent="-342900">
              <a:spcBef>
                <a:spcPct val="20000"/>
              </a:spcBef>
              <a:buFontTx/>
              <a:buChar char="•"/>
            </a:pPr>
            <a:endParaRPr lang="en-US" sz="1600" b="1">
              <a:solidFill>
                <a:srgbClr val="009900"/>
              </a:solidFill>
              <a:cs typeface="Times New Roman" pitchFamily="18" charset="0"/>
            </a:endParaRPr>
          </a:p>
          <a:p>
            <a:pPr marL="342900" indent="-342900">
              <a:spcBef>
                <a:spcPct val="20000"/>
              </a:spcBef>
              <a:buFontTx/>
              <a:buChar char="•"/>
            </a:pPr>
            <a:r>
              <a:rPr lang="en-US" sz="1600" b="1">
                <a:solidFill>
                  <a:schemeClr val="accent2"/>
                </a:solidFill>
                <a:cs typeface="Times New Roman" pitchFamily="18" charset="0"/>
              </a:rPr>
              <a:t>Across a 50 </a:t>
            </a:r>
            <a:r>
              <a:rPr lang="en-US" sz="1600" b="1">
                <a:solidFill>
                  <a:schemeClr val="accent2"/>
                </a:solidFill>
                <a:cs typeface="Times New Roman" pitchFamily="18" charset="0"/>
                <a:sym typeface="Symbol" pitchFamily="18" charset="2"/>
              </a:rPr>
              <a:t> Resistor </a:t>
            </a:r>
            <a:r>
              <a:rPr lang="en-US" sz="1600" b="1">
                <a:solidFill>
                  <a:schemeClr val="accent2"/>
                </a:solidFill>
                <a:cs typeface="Times New Roman" pitchFamily="18" charset="0"/>
                <a:sym typeface="Wingdings" pitchFamily="2" charset="2"/>
              </a:rPr>
              <a:t> U=R*I= 80mV. </a:t>
            </a:r>
            <a:endParaRPr lang="en-US" sz="1600" b="1">
              <a:solidFill>
                <a:schemeClr val="accent2"/>
              </a:solidFill>
              <a:cs typeface="Times New Roman" pitchFamily="18" charset="0"/>
              <a:sym typeface="Symbol" pitchFamily="18" charset="2"/>
            </a:endParaRPr>
          </a:p>
        </p:txBody>
      </p:sp>
      <p:sp>
        <p:nvSpPr>
          <p:cNvPr id="15366" name="Slide Number Placeholder 5"/>
          <p:cNvSpPr>
            <a:spLocks noGrp="1"/>
          </p:cNvSpPr>
          <p:nvPr>
            <p:ph type="sldNum" sz="quarter" idx="12"/>
          </p:nvPr>
        </p:nvSpPr>
        <p:spPr>
          <a:noFill/>
        </p:spPr>
        <p:txBody>
          <a:bodyPr/>
          <a:lstStyle/>
          <a:p>
            <a:fld id="{13C231E2-841F-4EE0-A007-DE9AE7237321}" type="slidenum">
              <a:rPr lang="en-US" smtClean="0"/>
              <a:pPr/>
              <a:t>10</a:t>
            </a:fld>
            <a:endParaRPr lang="en-US" smtClean="0"/>
          </a:p>
        </p:txBody>
      </p:sp>
      <p:sp>
        <p:nvSpPr>
          <p:cNvPr id="15367" name="Footer Placeholder 6"/>
          <p:cNvSpPr>
            <a:spLocks noGrp="1"/>
          </p:cNvSpPr>
          <p:nvPr>
            <p:ph type="ftr" sz="quarter" idx="11"/>
          </p:nvPr>
        </p:nvSpPr>
        <p:spPr>
          <a:noFill/>
        </p:spPr>
        <p:txBody>
          <a:bodyPr/>
          <a:lstStyle/>
          <a:p>
            <a:r>
              <a:rPr lang="en-US" smtClean="0"/>
              <a:t>W. Riegler/CERN</a:t>
            </a:r>
          </a:p>
        </p:txBody>
      </p:sp>
      <p:sp>
        <p:nvSpPr>
          <p:cNvPr id="15368" name="Rectangle 5"/>
          <p:cNvSpPr>
            <a:spLocks noChangeArrowheads="1"/>
          </p:cNvSpPr>
          <p:nvPr/>
        </p:nvSpPr>
        <p:spPr bwMode="auto">
          <a:xfrm>
            <a:off x="3200400" y="6581775"/>
            <a:ext cx="1905000" cy="276225"/>
          </a:xfrm>
          <a:prstGeom prst="rect">
            <a:avLst/>
          </a:prstGeom>
          <a:noFill/>
          <a:ln w="9525">
            <a:noFill/>
            <a:miter lim="800000"/>
            <a:headEnd/>
            <a:tailEnd/>
          </a:ln>
        </p:spPr>
        <p:txBody>
          <a:bodyPr>
            <a:spAutoFit/>
          </a:bodyPr>
          <a:lstStyle/>
          <a:p>
            <a:r>
              <a:rPr lang="en-US" sz="1200" b="1">
                <a:solidFill>
                  <a:srgbClr val="FF0000"/>
                </a:solidFill>
              </a:rPr>
              <a:t>Scintillator Detectors</a:t>
            </a:r>
            <a:endParaRPr lang="en-US" sz="1200">
              <a:solidFill>
                <a:srgbClr val="FF0000"/>
              </a:solidFill>
            </a:endParaRPr>
          </a:p>
        </p:txBody>
      </p:sp>
      <p:grpSp>
        <p:nvGrpSpPr>
          <p:cNvPr id="15369" name="Group 27"/>
          <p:cNvGrpSpPr>
            <a:grpSpLocks/>
          </p:cNvGrpSpPr>
          <p:nvPr/>
        </p:nvGrpSpPr>
        <p:grpSpPr bwMode="auto">
          <a:xfrm>
            <a:off x="6477000" y="1143000"/>
            <a:ext cx="2286000" cy="1524000"/>
            <a:chOff x="6096000" y="1279525"/>
            <a:chExt cx="2133600" cy="1911350"/>
          </a:xfrm>
        </p:grpSpPr>
        <p:sp>
          <p:nvSpPr>
            <p:cNvPr id="15371" name="Rectangle 4"/>
            <p:cNvSpPr>
              <a:spLocks noChangeArrowheads="1"/>
            </p:cNvSpPr>
            <p:nvPr/>
          </p:nvSpPr>
          <p:spPr bwMode="auto">
            <a:xfrm>
              <a:off x="6096000" y="1600200"/>
              <a:ext cx="2133600" cy="304800"/>
            </a:xfrm>
            <a:prstGeom prst="rect">
              <a:avLst/>
            </a:prstGeom>
            <a:solidFill>
              <a:srgbClr val="0099FF"/>
            </a:solidFill>
            <a:ln w="9525">
              <a:noFill/>
              <a:miter lim="800000"/>
              <a:headEnd/>
              <a:tailEnd/>
            </a:ln>
          </p:spPr>
          <p:txBody>
            <a:bodyPr anchor="ctr">
              <a:spAutoFit/>
            </a:bodyPr>
            <a:lstStyle/>
            <a:p>
              <a:endParaRPr lang="en-US"/>
            </a:p>
          </p:txBody>
        </p:sp>
        <p:sp>
          <p:nvSpPr>
            <p:cNvPr id="15372" name="Rectangle 5"/>
            <p:cNvSpPr>
              <a:spLocks noChangeArrowheads="1"/>
            </p:cNvSpPr>
            <p:nvPr/>
          </p:nvSpPr>
          <p:spPr bwMode="auto">
            <a:xfrm>
              <a:off x="6172200" y="1905000"/>
              <a:ext cx="1905000" cy="609600"/>
            </a:xfrm>
            <a:prstGeom prst="rect">
              <a:avLst/>
            </a:prstGeom>
            <a:solidFill>
              <a:srgbClr val="FFFF66"/>
            </a:solidFill>
            <a:ln w="9525">
              <a:noFill/>
              <a:miter lim="800000"/>
              <a:headEnd/>
              <a:tailEnd/>
            </a:ln>
          </p:spPr>
          <p:txBody>
            <a:bodyPr anchor="ctr">
              <a:spAutoFit/>
            </a:bodyPr>
            <a:lstStyle/>
            <a:p>
              <a:endParaRPr lang="en-US"/>
            </a:p>
          </p:txBody>
        </p:sp>
        <p:sp>
          <p:nvSpPr>
            <p:cNvPr id="15373" name="Line 6"/>
            <p:cNvSpPr>
              <a:spLocks noChangeShapeType="1"/>
            </p:cNvSpPr>
            <p:nvPr/>
          </p:nvSpPr>
          <p:spPr bwMode="auto">
            <a:xfrm>
              <a:off x="6477000" y="1371600"/>
              <a:ext cx="228600" cy="762000"/>
            </a:xfrm>
            <a:prstGeom prst="line">
              <a:avLst/>
            </a:prstGeom>
            <a:noFill/>
            <a:ln w="12700">
              <a:solidFill>
                <a:schemeClr val="tx1"/>
              </a:solidFill>
              <a:prstDash val="dash"/>
              <a:round/>
              <a:headEnd/>
              <a:tailEnd type="triangle" w="med" len="med"/>
            </a:ln>
          </p:spPr>
          <p:txBody>
            <a:bodyPr wrap="none" anchor="ctr">
              <a:spAutoFit/>
            </a:bodyPr>
            <a:lstStyle/>
            <a:p>
              <a:endParaRPr lang="en-US"/>
            </a:p>
          </p:txBody>
        </p:sp>
        <p:sp>
          <p:nvSpPr>
            <p:cNvPr id="15374" name="Freeform 7"/>
            <p:cNvSpPr>
              <a:spLocks/>
            </p:cNvSpPr>
            <p:nvPr/>
          </p:nvSpPr>
          <p:spPr bwMode="auto">
            <a:xfrm>
              <a:off x="6705600" y="2124075"/>
              <a:ext cx="419100" cy="1066800"/>
            </a:xfrm>
            <a:custGeom>
              <a:avLst/>
              <a:gdLst>
                <a:gd name="T0" fmla="*/ 0 w 264"/>
                <a:gd name="T1" fmla="*/ 2147483647 h 672"/>
                <a:gd name="T2" fmla="*/ 2147483647 w 264"/>
                <a:gd name="T3" fmla="*/ 2147483647 h 672"/>
                <a:gd name="T4" fmla="*/ 2147483647 w 264"/>
                <a:gd name="T5" fmla="*/ 2147483647 h 672"/>
                <a:gd name="T6" fmla="*/ 2147483647 w 264"/>
                <a:gd name="T7" fmla="*/ 0 h 672"/>
                <a:gd name="T8" fmla="*/ 2147483647 w 264"/>
                <a:gd name="T9" fmla="*/ 2147483647 h 672"/>
                <a:gd name="T10" fmla="*/ 2147483647 w 264"/>
                <a:gd name="T11" fmla="*/ 2147483647 h 672"/>
                <a:gd name="T12" fmla="*/ 2147483647 w 264"/>
                <a:gd name="T13" fmla="*/ 2147483647 h 672"/>
                <a:gd name="T14" fmla="*/ 2147483647 w 264"/>
                <a:gd name="T15" fmla="*/ 2147483647 h 672"/>
                <a:gd name="T16" fmla="*/ 2147483647 w 264"/>
                <a:gd name="T17" fmla="*/ 2147483647 h 672"/>
                <a:gd name="T18" fmla="*/ 2147483647 w 264"/>
                <a:gd name="T19" fmla="*/ 2147483647 h 672"/>
                <a:gd name="T20" fmla="*/ 2147483647 w 264"/>
                <a:gd name="T21" fmla="*/ 2147483647 h 672"/>
                <a:gd name="T22" fmla="*/ 2147483647 w 264"/>
                <a:gd name="T23" fmla="*/ 2147483647 h 672"/>
                <a:gd name="T24" fmla="*/ 2147483647 w 264"/>
                <a:gd name="T25" fmla="*/ 2147483647 h 672"/>
                <a:gd name="T26" fmla="*/ 2147483647 w 264"/>
                <a:gd name="T27" fmla="*/ 2147483647 h 672"/>
                <a:gd name="T28" fmla="*/ 2147483647 w 264"/>
                <a:gd name="T29" fmla="*/ 2147483647 h 672"/>
                <a:gd name="T30" fmla="*/ 2147483647 w 264"/>
                <a:gd name="T31" fmla="*/ 2147483647 h 672"/>
                <a:gd name="T32" fmla="*/ 2147483647 w 264"/>
                <a:gd name="T33" fmla="*/ 2147483647 h 6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4"/>
                <a:gd name="T52" fmla="*/ 0 h 672"/>
                <a:gd name="T53" fmla="*/ 264 w 264"/>
                <a:gd name="T54" fmla="*/ 672 h 6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4" h="672">
                  <a:moveTo>
                    <a:pt x="0" y="12"/>
                  </a:moveTo>
                  <a:cubicBezTo>
                    <a:pt x="8" y="18"/>
                    <a:pt x="15" y="26"/>
                    <a:pt x="24" y="30"/>
                  </a:cubicBezTo>
                  <a:cubicBezTo>
                    <a:pt x="35" y="36"/>
                    <a:pt x="60" y="42"/>
                    <a:pt x="60" y="42"/>
                  </a:cubicBezTo>
                  <a:cubicBezTo>
                    <a:pt x="74" y="28"/>
                    <a:pt x="83" y="13"/>
                    <a:pt x="96" y="0"/>
                  </a:cubicBezTo>
                  <a:lnTo>
                    <a:pt x="144" y="54"/>
                  </a:lnTo>
                  <a:lnTo>
                    <a:pt x="48" y="102"/>
                  </a:lnTo>
                  <a:lnTo>
                    <a:pt x="96" y="54"/>
                  </a:lnTo>
                  <a:lnTo>
                    <a:pt x="144" y="102"/>
                  </a:lnTo>
                  <a:lnTo>
                    <a:pt x="192" y="54"/>
                  </a:lnTo>
                  <a:lnTo>
                    <a:pt x="192" y="150"/>
                  </a:lnTo>
                  <a:lnTo>
                    <a:pt x="144" y="102"/>
                  </a:lnTo>
                  <a:lnTo>
                    <a:pt x="240" y="102"/>
                  </a:lnTo>
                  <a:lnTo>
                    <a:pt x="240" y="150"/>
                  </a:lnTo>
                  <a:lnTo>
                    <a:pt x="192" y="198"/>
                  </a:lnTo>
                  <a:lnTo>
                    <a:pt x="144" y="150"/>
                  </a:lnTo>
                  <a:lnTo>
                    <a:pt x="240" y="198"/>
                  </a:lnTo>
                  <a:cubicBezTo>
                    <a:pt x="247" y="356"/>
                    <a:pt x="260" y="593"/>
                    <a:pt x="264" y="672"/>
                  </a:cubicBezTo>
                </a:path>
              </a:pathLst>
            </a:custGeom>
            <a:noFill/>
            <a:ln w="9525">
              <a:solidFill>
                <a:schemeClr val="tx1"/>
              </a:solidFill>
              <a:round/>
              <a:headEnd/>
              <a:tailEnd type="triangle" w="med" len="med"/>
            </a:ln>
          </p:spPr>
          <p:txBody>
            <a:bodyPr wrap="none" anchor="ctr">
              <a:spAutoFit/>
            </a:bodyPr>
            <a:lstStyle/>
            <a:p>
              <a:endParaRPr lang="en-US"/>
            </a:p>
          </p:txBody>
        </p:sp>
        <p:sp>
          <p:nvSpPr>
            <p:cNvPr id="15375" name="Text Box 8"/>
            <p:cNvSpPr txBox="1">
              <a:spLocks noChangeArrowheads="1"/>
            </p:cNvSpPr>
            <p:nvPr/>
          </p:nvSpPr>
          <p:spPr bwMode="auto">
            <a:xfrm>
              <a:off x="7221538" y="2727325"/>
              <a:ext cx="342900" cy="336550"/>
            </a:xfrm>
            <a:prstGeom prst="rect">
              <a:avLst/>
            </a:prstGeom>
            <a:noFill/>
            <a:ln w="9525">
              <a:noFill/>
              <a:miter lim="800000"/>
              <a:headEnd/>
              <a:tailEnd/>
            </a:ln>
          </p:spPr>
          <p:txBody>
            <a:bodyPr wrap="none" anchor="ctr">
              <a:spAutoFit/>
            </a:bodyPr>
            <a:lstStyle/>
            <a:p>
              <a:pPr>
                <a:buClr>
                  <a:srgbClr val="CC3300"/>
                </a:buClr>
              </a:pPr>
              <a:r>
                <a:rPr lang="sv-SE" sz="1600">
                  <a:solidFill>
                    <a:srgbClr val="000099"/>
                  </a:solidFill>
                </a:rPr>
                <a:t>e</a:t>
              </a:r>
              <a:r>
                <a:rPr lang="sv-SE" sz="1600" baseline="30000">
                  <a:solidFill>
                    <a:srgbClr val="000099"/>
                  </a:solidFill>
                </a:rPr>
                <a:t>-</a:t>
              </a:r>
              <a:endParaRPr lang="sv-SE" sz="1600">
                <a:solidFill>
                  <a:srgbClr val="000099"/>
                </a:solidFill>
              </a:endParaRPr>
            </a:p>
          </p:txBody>
        </p:sp>
        <p:sp>
          <p:nvSpPr>
            <p:cNvPr id="15376" name="Text Box 9"/>
            <p:cNvSpPr txBox="1">
              <a:spLocks noChangeArrowheads="1"/>
            </p:cNvSpPr>
            <p:nvPr/>
          </p:nvSpPr>
          <p:spPr bwMode="auto">
            <a:xfrm>
              <a:off x="6572250" y="1279525"/>
              <a:ext cx="268288" cy="336550"/>
            </a:xfrm>
            <a:prstGeom prst="rect">
              <a:avLst/>
            </a:prstGeom>
            <a:noFill/>
            <a:ln w="9525">
              <a:noFill/>
              <a:miter lim="800000"/>
              <a:headEnd/>
              <a:tailEnd/>
            </a:ln>
          </p:spPr>
          <p:txBody>
            <a:bodyPr wrap="none" anchor="ctr">
              <a:spAutoFit/>
            </a:bodyPr>
            <a:lstStyle/>
            <a:p>
              <a:pPr>
                <a:buClr>
                  <a:srgbClr val="CC3300"/>
                </a:buClr>
              </a:pPr>
              <a:r>
                <a:rPr lang="sv-SE" sz="1600">
                  <a:solidFill>
                    <a:srgbClr val="000099"/>
                  </a:solidFill>
                  <a:latin typeface="Symbol" pitchFamily="18" charset="2"/>
                </a:rPr>
                <a:t>g</a:t>
              </a:r>
              <a:endParaRPr lang="sv-SE" sz="1600">
                <a:solidFill>
                  <a:srgbClr val="000099"/>
                </a:solidFill>
              </a:endParaRPr>
            </a:p>
          </p:txBody>
        </p:sp>
        <p:sp>
          <p:nvSpPr>
            <p:cNvPr id="15377" name="Text Box 10"/>
            <p:cNvSpPr txBox="1">
              <a:spLocks noChangeArrowheads="1"/>
            </p:cNvSpPr>
            <p:nvPr/>
          </p:nvSpPr>
          <p:spPr bwMode="auto">
            <a:xfrm>
              <a:off x="7543800" y="1600200"/>
              <a:ext cx="657225" cy="336550"/>
            </a:xfrm>
            <a:prstGeom prst="rect">
              <a:avLst/>
            </a:prstGeom>
            <a:noFill/>
            <a:ln w="9525">
              <a:noFill/>
              <a:miter lim="800000"/>
              <a:headEnd/>
              <a:tailEnd/>
            </a:ln>
          </p:spPr>
          <p:txBody>
            <a:bodyPr wrap="none" anchor="ctr">
              <a:spAutoFit/>
            </a:bodyPr>
            <a:lstStyle/>
            <a:p>
              <a:pPr>
                <a:buClr>
                  <a:srgbClr val="CC3300"/>
                </a:buClr>
              </a:pPr>
              <a:r>
                <a:rPr lang="sv-SE" sz="1600">
                  <a:solidFill>
                    <a:srgbClr val="000099"/>
                  </a:solidFill>
                </a:rPr>
                <a:t>glass</a:t>
              </a:r>
            </a:p>
          </p:txBody>
        </p:sp>
        <p:sp>
          <p:nvSpPr>
            <p:cNvPr id="15378" name="Text Box 11"/>
            <p:cNvSpPr txBox="1">
              <a:spLocks noChangeArrowheads="1"/>
            </p:cNvSpPr>
            <p:nvPr/>
          </p:nvSpPr>
          <p:spPr bwMode="auto">
            <a:xfrm>
              <a:off x="7543800" y="2057400"/>
              <a:ext cx="465138" cy="336550"/>
            </a:xfrm>
            <a:prstGeom prst="rect">
              <a:avLst/>
            </a:prstGeom>
            <a:noFill/>
            <a:ln w="9525">
              <a:noFill/>
              <a:miter lim="800000"/>
              <a:headEnd/>
              <a:tailEnd/>
            </a:ln>
          </p:spPr>
          <p:txBody>
            <a:bodyPr wrap="none" anchor="ctr">
              <a:spAutoFit/>
            </a:bodyPr>
            <a:lstStyle/>
            <a:p>
              <a:pPr>
                <a:buClr>
                  <a:srgbClr val="CC3300"/>
                </a:buClr>
              </a:pPr>
              <a:r>
                <a:rPr lang="sv-SE" sz="1600">
                  <a:solidFill>
                    <a:srgbClr val="000099"/>
                  </a:solidFill>
                </a:rPr>
                <a:t>PC</a:t>
              </a:r>
            </a:p>
          </p:txBody>
        </p:sp>
      </p:grpSp>
      <p:sp>
        <p:nvSpPr>
          <p:cNvPr id="15370" name="Text Box 18"/>
          <p:cNvSpPr txBox="1">
            <a:spLocks noChangeArrowheads="1"/>
          </p:cNvSpPr>
          <p:nvPr/>
        </p:nvSpPr>
        <p:spPr bwMode="auto">
          <a:xfrm>
            <a:off x="5867400" y="990600"/>
            <a:ext cx="2962275" cy="336550"/>
          </a:xfrm>
          <a:prstGeom prst="rect">
            <a:avLst/>
          </a:prstGeom>
          <a:noFill/>
          <a:ln w="9525">
            <a:noFill/>
            <a:miter lim="800000"/>
            <a:headEnd/>
            <a:tailEnd/>
          </a:ln>
        </p:spPr>
        <p:txBody>
          <a:bodyPr wrap="none" anchor="ctr">
            <a:spAutoFit/>
          </a:bodyPr>
          <a:lstStyle/>
          <a:p>
            <a:pPr>
              <a:buClr>
                <a:srgbClr val="CC3300"/>
              </a:buClr>
            </a:pPr>
            <a:r>
              <a:rPr lang="sv-SE" sz="1600">
                <a:solidFill>
                  <a:srgbClr val="000099"/>
                </a:solidFill>
              </a:rPr>
              <a:t>Semitransparent photocathode</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can0087"/>
          <p:cNvPicPr>
            <a:picLocks noChangeAspect="1" noChangeArrowheads="1"/>
          </p:cNvPicPr>
          <p:nvPr/>
        </p:nvPicPr>
        <p:blipFill>
          <a:blip r:embed="rId2" cstate="print"/>
          <a:srcRect/>
          <a:stretch>
            <a:fillRect/>
          </a:stretch>
        </p:blipFill>
        <p:spPr bwMode="auto">
          <a:xfrm>
            <a:off x="0" y="746125"/>
            <a:ext cx="4114800" cy="3116263"/>
          </a:xfrm>
          <a:prstGeom prst="rect">
            <a:avLst/>
          </a:prstGeom>
          <a:noFill/>
          <a:ln w="9525">
            <a:noFill/>
            <a:miter lim="800000"/>
            <a:headEnd/>
            <a:tailEnd/>
          </a:ln>
        </p:spPr>
      </p:pic>
      <p:sp>
        <p:nvSpPr>
          <p:cNvPr id="50179" name="Footer Placeholder 3"/>
          <p:cNvSpPr>
            <a:spLocks noGrp="1"/>
          </p:cNvSpPr>
          <p:nvPr>
            <p:ph type="ftr" sz="quarter" idx="11"/>
          </p:nvPr>
        </p:nvSpPr>
        <p:spPr>
          <a:noFill/>
        </p:spPr>
        <p:txBody>
          <a:bodyPr/>
          <a:lstStyle/>
          <a:p>
            <a:r>
              <a:rPr lang="en-US" smtClean="0"/>
              <a:t>W. Riegler/CERN</a:t>
            </a:r>
          </a:p>
        </p:txBody>
      </p:sp>
      <p:sp>
        <p:nvSpPr>
          <p:cNvPr id="50180" name="Slide Number Placeholder 2"/>
          <p:cNvSpPr>
            <a:spLocks noGrp="1"/>
          </p:cNvSpPr>
          <p:nvPr>
            <p:ph type="sldNum" sz="quarter" idx="12"/>
          </p:nvPr>
        </p:nvSpPr>
        <p:spPr>
          <a:noFill/>
        </p:spPr>
        <p:txBody>
          <a:bodyPr/>
          <a:lstStyle/>
          <a:p>
            <a:fld id="{48EC04AE-21B1-4BBB-BA8B-FB3801650243}" type="slidenum">
              <a:rPr lang="en-US" smtClean="0"/>
              <a:pPr/>
              <a:t>100</a:t>
            </a:fld>
            <a:endParaRPr lang="en-US" smtClean="0"/>
          </a:p>
        </p:txBody>
      </p:sp>
      <p:pic>
        <p:nvPicPr>
          <p:cNvPr id="50181" name="Picture 2" descr="scan0087"/>
          <p:cNvPicPr>
            <a:picLocks noChangeAspect="1" noChangeArrowheads="1"/>
          </p:cNvPicPr>
          <p:nvPr/>
        </p:nvPicPr>
        <p:blipFill>
          <a:blip r:embed="rId3" cstate="print"/>
          <a:srcRect/>
          <a:stretch>
            <a:fillRect/>
          </a:stretch>
        </p:blipFill>
        <p:spPr bwMode="auto">
          <a:xfrm>
            <a:off x="4149725" y="457200"/>
            <a:ext cx="4994275" cy="3368675"/>
          </a:xfrm>
          <a:prstGeom prst="rect">
            <a:avLst/>
          </a:prstGeom>
          <a:noFill/>
          <a:ln w="9525">
            <a:noFill/>
            <a:miter lim="800000"/>
            <a:headEnd/>
            <a:tailEnd/>
          </a:ln>
        </p:spPr>
      </p:pic>
      <p:sp>
        <p:nvSpPr>
          <p:cNvPr id="50182" name="TextBox 5"/>
          <p:cNvSpPr txBox="1">
            <a:spLocks noChangeArrowheads="1"/>
          </p:cNvSpPr>
          <p:nvPr/>
        </p:nvSpPr>
        <p:spPr bwMode="auto">
          <a:xfrm>
            <a:off x="2514600" y="0"/>
            <a:ext cx="4097338" cy="523875"/>
          </a:xfrm>
          <a:prstGeom prst="rect">
            <a:avLst/>
          </a:prstGeom>
          <a:noFill/>
          <a:ln w="9525">
            <a:noFill/>
            <a:miter lim="800000"/>
            <a:headEnd/>
            <a:tailEnd/>
          </a:ln>
        </p:spPr>
        <p:txBody>
          <a:bodyPr wrap="none">
            <a:spAutoFit/>
          </a:bodyPr>
          <a:lstStyle/>
          <a:p>
            <a:r>
              <a:rPr lang="en-US" sz="2800" b="1">
                <a:solidFill>
                  <a:srgbClr val="FF0000"/>
                </a:solidFill>
              </a:rPr>
              <a:t>Sampling Calorimeters</a:t>
            </a:r>
          </a:p>
        </p:txBody>
      </p:sp>
      <p:sp>
        <p:nvSpPr>
          <p:cNvPr id="50183" name="TextBox 6"/>
          <p:cNvSpPr txBox="1">
            <a:spLocks noChangeArrowheads="1"/>
          </p:cNvSpPr>
          <p:nvPr/>
        </p:nvSpPr>
        <p:spPr bwMode="auto">
          <a:xfrm>
            <a:off x="304800" y="3657600"/>
            <a:ext cx="8001000" cy="2892425"/>
          </a:xfrm>
          <a:prstGeom prst="rect">
            <a:avLst/>
          </a:prstGeom>
          <a:noFill/>
          <a:ln w="9525">
            <a:noFill/>
            <a:miter lim="800000"/>
            <a:headEnd/>
            <a:tailEnd/>
          </a:ln>
        </p:spPr>
        <p:txBody>
          <a:bodyPr>
            <a:spAutoFit/>
          </a:bodyPr>
          <a:lstStyle/>
          <a:p>
            <a:r>
              <a:rPr lang="en-US" sz="1400" b="1">
                <a:solidFill>
                  <a:srgbClr val="002060"/>
                </a:solidFill>
              </a:rPr>
              <a:t>Energy resolution of sampling calorimeters is in general worse than that of homogeneous calorimeters, owing to the sampling fluctuations – the fluctuation of ratio of energy deposited in the active and passive material. </a:t>
            </a:r>
          </a:p>
          <a:p>
            <a:endParaRPr lang="en-US" sz="1400" b="1">
              <a:solidFill>
                <a:srgbClr val="002060"/>
              </a:solidFill>
            </a:endParaRPr>
          </a:p>
          <a:p>
            <a:r>
              <a:rPr lang="en-US" sz="1400" b="1">
                <a:solidFill>
                  <a:srgbClr val="008000"/>
                </a:solidFill>
              </a:rPr>
              <a:t>The resolution is typically in the range 5-20%/Sqrt[E(GeV)] for EM calorimeters. On the other hand they are relatively easy to segment longitudinally and laterally and therefore they usually offer better space resolution and particle identification than homogeneous calorimeters.</a:t>
            </a:r>
          </a:p>
          <a:p>
            <a:endParaRPr lang="en-US" sz="1400" b="1">
              <a:solidFill>
                <a:srgbClr val="008000"/>
              </a:solidFill>
            </a:endParaRPr>
          </a:p>
          <a:p>
            <a:r>
              <a:rPr lang="en-US" sz="1400" b="1">
                <a:solidFill>
                  <a:srgbClr val="002060"/>
                </a:solidFill>
              </a:rPr>
              <a:t>The active medium can be scintillators (organic), solid state detectors, gas detectors or liquids.  </a:t>
            </a:r>
          </a:p>
          <a:p>
            <a:endParaRPr lang="en-US" sz="1400" b="1">
              <a:solidFill>
                <a:srgbClr val="002060"/>
              </a:solidFill>
            </a:endParaRPr>
          </a:p>
          <a:p>
            <a:r>
              <a:rPr lang="en-US" sz="1400" b="1">
                <a:solidFill>
                  <a:srgbClr val="008000"/>
                </a:solidFill>
              </a:rPr>
              <a:t>Sampling Fraction = Energy deposited in Active/Energy deposited in passive material.</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can0083"/>
          <p:cNvPicPr>
            <a:picLocks noChangeAspect="1" noChangeArrowheads="1"/>
          </p:cNvPicPr>
          <p:nvPr/>
        </p:nvPicPr>
        <p:blipFill>
          <a:blip r:embed="rId2" cstate="print"/>
          <a:srcRect/>
          <a:stretch>
            <a:fillRect/>
          </a:stretch>
        </p:blipFill>
        <p:spPr bwMode="auto">
          <a:xfrm>
            <a:off x="76200" y="914400"/>
            <a:ext cx="4191000" cy="5181600"/>
          </a:xfrm>
          <a:prstGeom prst="rect">
            <a:avLst/>
          </a:prstGeom>
          <a:noFill/>
          <a:ln w="9525">
            <a:noFill/>
            <a:miter lim="800000"/>
            <a:headEnd/>
            <a:tailEnd/>
          </a:ln>
        </p:spPr>
      </p:pic>
      <p:sp>
        <p:nvSpPr>
          <p:cNvPr id="51203" name="Footer Placeholder 3"/>
          <p:cNvSpPr>
            <a:spLocks noGrp="1"/>
          </p:cNvSpPr>
          <p:nvPr>
            <p:ph type="ftr" sz="quarter" idx="11"/>
          </p:nvPr>
        </p:nvSpPr>
        <p:spPr>
          <a:noFill/>
        </p:spPr>
        <p:txBody>
          <a:bodyPr/>
          <a:lstStyle/>
          <a:p>
            <a:r>
              <a:rPr lang="en-US" smtClean="0"/>
              <a:t>W. Riegler/CERN</a:t>
            </a:r>
          </a:p>
        </p:txBody>
      </p:sp>
      <p:sp>
        <p:nvSpPr>
          <p:cNvPr id="51204" name="Slide Number Placeholder 2"/>
          <p:cNvSpPr>
            <a:spLocks noGrp="1"/>
          </p:cNvSpPr>
          <p:nvPr>
            <p:ph type="sldNum" sz="quarter" idx="12"/>
          </p:nvPr>
        </p:nvSpPr>
        <p:spPr>
          <a:noFill/>
        </p:spPr>
        <p:txBody>
          <a:bodyPr/>
          <a:lstStyle/>
          <a:p>
            <a:fld id="{032B7900-6AC5-4406-8A1F-48628ABEC2C2}" type="slidenum">
              <a:rPr lang="en-US" smtClean="0"/>
              <a:pPr/>
              <a:t>101</a:t>
            </a:fld>
            <a:endParaRPr lang="en-US" smtClean="0"/>
          </a:p>
        </p:txBody>
      </p:sp>
      <p:sp>
        <p:nvSpPr>
          <p:cNvPr id="51205" name="TextBox 4"/>
          <p:cNvSpPr txBox="1">
            <a:spLocks noChangeArrowheads="1"/>
          </p:cNvSpPr>
          <p:nvPr/>
        </p:nvSpPr>
        <p:spPr bwMode="auto">
          <a:xfrm>
            <a:off x="2438400" y="0"/>
            <a:ext cx="3840163" cy="523875"/>
          </a:xfrm>
          <a:prstGeom prst="rect">
            <a:avLst/>
          </a:prstGeom>
          <a:noFill/>
          <a:ln w="9525">
            <a:noFill/>
            <a:miter lim="800000"/>
            <a:headEnd/>
            <a:tailEnd/>
          </a:ln>
        </p:spPr>
        <p:txBody>
          <a:bodyPr wrap="none">
            <a:spAutoFit/>
          </a:bodyPr>
          <a:lstStyle/>
          <a:p>
            <a:r>
              <a:rPr lang="en-US" sz="2800" b="1">
                <a:solidFill>
                  <a:srgbClr val="FF0000"/>
                </a:solidFill>
              </a:rPr>
              <a:t>Hadronic Calorimetry</a:t>
            </a:r>
          </a:p>
        </p:txBody>
      </p:sp>
      <p:pic>
        <p:nvPicPr>
          <p:cNvPr id="51206" name="Picture 2" descr="scan0084"/>
          <p:cNvPicPr>
            <a:picLocks noChangeAspect="1" noChangeArrowheads="1"/>
          </p:cNvPicPr>
          <p:nvPr/>
        </p:nvPicPr>
        <p:blipFill>
          <a:blip r:embed="rId3" cstate="print"/>
          <a:srcRect/>
          <a:stretch>
            <a:fillRect/>
          </a:stretch>
        </p:blipFill>
        <p:spPr bwMode="auto">
          <a:xfrm>
            <a:off x="4648200" y="685800"/>
            <a:ext cx="4343400" cy="6096000"/>
          </a:xfrm>
          <a:prstGeom prst="rect">
            <a:avLst/>
          </a:prstGeom>
          <a:noFill/>
          <a:ln w="9525">
            <a:noFill/>
            <a:miter lim="800000"/>
            <a:headEnd/>
            <a:tailEnd/>
          </a:ln>
        </p:spPr>
      </p:pic>
      <p:cxnSp>
        <p:nvCxnSpPr>
          <p:cNvPr id="8" name="Straight Connector 7"/>
          <p:cNvCxnSpPr/>
          <p:nvPr/>
        </p:nvCxnSpPr>
        <p:spPr>
          <a:xfrm rot="5400000">
            <a:off x="1562101" y="3771900"/>
            <a:ext cx="5867400" cy="3175"/>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aleph1"/>
          <p:cNvPicPr>
            <a:picLocks noChangeAspect="1" noChangeArrowheads="1"/>
          </p:cNvPicPr>
          <p:nvPr/>
        </p:nvPicPr>
        <p:blipFill>
          <a:blip r:embed="rId2" cstate="print"/>
          <a:srcRect/>
          <a:stretch>
            <a:fillRect/>
          </a:stretch>
        </p:blipFill>
        <p:spPr bwMode="auto">
          <a:xfrm>
            <a:off x="228600" y="1592262"/>
            <a:ext cx="4419600" cy="3132138"/>
          </a:xfrm>
          <a:prstGeom prst="rect">
            <a:avLst/>
          </a:prstGeom>
          <a:noFill/>
          <a:ln w="9525">
            <a:noFill/>
            <a:miter lim="800000"/>
            <a:headEnd/>
            <a:tailEnd/>
          </a:ln>
        </p:spPr>
      </p:pic>
      <p:sp>
        <p:nvSpPr>
          <p:cNvPr id="52227" name="TextBox 5"/>
          <p:cNvSpPr txBox="1">
            <a:spLocks noChangeArrowheads="1"/>
          </p:cNvSpPr>
          <p:nvPr/>
        </p:nvSpPr>
        <p:spPr bwMode="auto">
          <a:xfrm>
            <a:off x="152400" y="152400"/>
            <a:ext cx="8742363" cy="523875"/>
          </a:xfrm>
          <a:prstGeom prst="rect">
            <a:avLst/>
          </a:prstGeom>
          <a:noFill/>
          <a:ln w="9525">
            <a:noFill/>
            <a:miter lim="800000"/>
            <a:headEnd/>
            <a:tailEnd/>
          </a:ln>
        </p:spPr>
        <p:txBody>
          <a:bodyPr wrap="none">
            <a:spAutoFit/>
          </a:bodyPr>
          <a:lstStyle/>
          <a:p>
            <a:r>
              <a:rPr lang="en-US" sz="2800" b="1">
                <a:solidFill>
                  <a:srgbClr val="FF0000"/>
                </a:solidFill>
              </a:rPr>
              <a:t>Hadron Calorimeters are Large because </a:t>
            </a:r>
            <a:r>
              <a:rPr lang="en-US" sz="2800" b="1">
                <a:solidFill>
                  <a:srgbClr val="FF0000"/>
                </a:solidFill>
                <a:sym typeface="Mathematica1" pitchFamily="2" charset="2"/>
              </a:rPr>
              <a:t> is large</a:t>
            </a:r>
            <a:r>
              <a:rPr lang="en-US" sz="2800" b="1">
                <a:solidFill>
                  <a:srgbClr val="FF0000"/>
                </a:solidFill>
              </a:rPr>
              <a:t> </a:t>
            </a:r>
          </a:p>
        </p:txBody>
      </p:sp>
      <p:cxnSp>
        <p:nvCxnSpPr>
          <p:cNvPr id="8" name="Straight Arrow Connector 7"/>
          <p:cNvCxnSpPr/>
          <p:nvPr/>
        </p:nvCxnSpPr>
        <p:spPr>
          <a:xfrm rot="16200000" flipH="1">
            <a:off x="2057400" y="1524000"/>
            <a:ext cx="1371600" cy="1524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52229" name="Footer Placeholder 9"/>
          <p:cNvSpPr>
            <a:spLocks noGrp="1"/>
          </p:cNvSpPr>
          <p:nvPr>
            <p:ph type="ftr" sz="quarter" idx="11"/>
          </p:nvPr>
        </p:nvSpPr>
        <p:spPr>
          <a:noFill/>
        </p:spPr>
        <p:txBody>
          <a:bodyPr/>
          <a:lstStyle/>
          <a:p>
            <a:r>
              <a:rPr lang="en-US" smtClean="0"/>
              <a:t>W. Riegler/CERN</a:t>
            </a:r>
          </a:p>
        </p:txBody>
      </p:sp>
      <p:sp>
        <p:nvSpPr>
          <p:cNvPr id="52230" name="Slide Number Placeholder 8"/>
          <p:cNvSpPr>
            <a:spLocks noGrp="1"/>
          </p:cNvSpPr>
          <p:nvPr>
            <p:ph type="sldNum" sz="quarter" idx="12"/>
          </p:nvPr>
        </p:nvSpPr>
        <p:spPr>
          <a:noFill/>
        </p:spPr>
        <p:txBody>
          <a:bodyPr/>
          <a:lstStyle/>
          <a:p>
            <a:fld id="{DAE76A99-A37F-421B-9291-6452BEE9A4DC}" type="slidenum">
              <a:rPr lang="en-US" smtClean="0"/>
              <a:pPr/>
              <a:t>102</a:t>
            </a:fld>
            <a:endParaRPr lang="en-US" smtClean="0"/>
          </a:p>
        </p:txBody>
      </p:sp>
      <p:pic>
        <p:nvPicPr>
          <p:cNvPr id="52231" name="Picture 2" descr="atlas_atlas_muon_xy"/>
          <p:cNvPicPr>
            <a:picLocks noChangeAspect="1" noChangeArrowheads="1"/>
          </p:cNvPicPr>
          <p:nvPr/>
        </p:nvPicPr>
        <p:blipFill>
          <a:blip r:embed="rId3" cstate="print"/>
          <a:srcRect/>
          <a:stretch>
            <a:fillRect/>
          </a:stretch>
        </p:blipFill>
        <p:spPr bwMode="auto">
          <a:xfrm>
            <a:off x="5181600" y="2498725"/>
            <a:ext cx="3657600" cy="3902075"/>
          </a:xfrm>
          <a:prstGeom prst="rect">
            <a:avLst/>
          </a:prstGeom>
          <a:noFill/>
          <a:ln w="9525">
            <a:noFill/>
            <a:miter lim="800000"/>
            <a:headEnd/>
            <a:tailEnd/>
          </a:ln>
        </p:spPr>
      </p:pic>
      <p:sp>
        <p:nvSpPr>
          <p:cNvPr id="52232" name="Rectangle 11"/>
          <p:cNvSpPr>
            <a:spLocks noChangeArrowheads="1"/>
          </p:cNvSpPr>
          <p:nvPr/>
        </p:nvSpPr>
        <p:spPr bwMode="auto">
          <a:xfrm>
            <a:off x="4648200" y="914400"/>
            <a:ext cx="4267200" cy="1323975"/>
          </a:xfrm>
          <a:prstGeom prst="rect">
            <a:avLst/>
          </a:prstGeom>
          <a:noFill/>
          <a:ln w="9525">
            <a:noFill/>
            <a:miter lim="800000"/>
            <a:headEnd/>
            <a:tailEnd/>
          </a:ln>
        </p:spPr>
        <p:txBody>
          <a:bodyPr>
            <a:spAutoFit/>
          </a:bodyPr>
          <a:lstStyle/>
          <a:p>
            <a:r>
              <a:rPr lang="en-US" sz="1600" b="1" dirty="0" err="1">
                <a:solidFill>
                  <a:srgbClr val="002060"/>
                </a:solidFill>
              </a:rPr>
              <a:t>Hadron</a:t>
            </a:r>
            <a:r>
              <a:rPr lang="en-US" sz="1600" b="1" dirty="0">
                <a:solidFill>
                  <a:srgbClr val="002060"/>
                </a:solidFill>
              </a:rPr>
              <a:t> Calorimeters are large and heavy because the </a:t>
            </a:r>
            <a:r>
              <a:rPr lang="en-US" sz="1600" b="1" dirty="0" err="1">
                <a:solidFill>
                  <a:srgbClr val="002060"/>
                </a:solidFill>
              </a:rPr>
              <a:t>hadronic</a:t>
            </a:r>
            <a:r>
              <a:rPr lang="en-US" sz="1600" b="1" dirty="0">
                <a:solidFill>
                  <a:srgbClr val="002060"/>
                </a:solidFill>
              </a:rPr>
              <a:t> interaction length </a:t>
            </a:r>
            <a:r>
              <a:rPr lang="en-US" sz="1600" b="1" dirty="0">
                <a:solidFill>
                  <a:srgbClr val="002060"/>
                </a:solidFill>
                <a:sym typeface="Mathematica1" pitchFamily="2" charset="2"/>
              </a:rPr>
              <a:t>, the ‘strong interaction equivalent’ to the EM radiation length X</a:t>
            </a:r>
            <a:r>
              <a:rPr lang="en-US" sz="1600" b="1" baseline="-25000" dirty="0">
                <a:solidFill>
                  <a:srgbClr val="002060"/>
                </a:solidFill>
                <a:sym typeface="Mathematica1" pitchFamily="2" charset="2"/>
              </a:rPr>
              <a:t>0</a:t>
            </a:r>
            <a:r>
              <a:rPr lang="en-US" sz="1600" b="1" dirty="0">
                <a:solidFill>
                  <a:srgbClr val="002060"/>
                </a:solidFill>
              </a:rPr>
              <a:t>, is large (5-10 times larger than X</a:t>
            </a:r>
            <a:r>
              <a:rPr lang="en-US" sz="1600" b="1" baseline="-25000" dirty="0">
                <a:solidFill>
                  <a:srgbClr val="002060"/>
                </a:solidFill>
              </a:rPr>
              <a:t>0</a:t>
            </a:r>
            <a:r>
              <a:rPr lang="en-US" sz="1600" b="1" dirty="0">
                <a:solidFill>
                  <a:srgbClr val="002060"/>
                </a:solidFill>
              </a:rPr>
              <a:t>) </a:t>
            </a:r>
            <a:endParaRPr lang="en-US" sz="1600" dirty="0">
              <a:solidFill>
                <a:srgbClr val="002060"/>
              </a:solidFill>
            </a:endParaRPr>
          </a:p>
        </p:txBody>
      </p:sp>
      <p:sp>
        <p:nvSpPr>
          <p:cNvPr id="9" name="Rectangle 8"/>
          <p:cNvSpPr/>
          <p:nvPr/>
        </p:nvSpPr>
        <p:spPr>
          <a:xfrm>
            <a:off x="228600" y="5105400"/>
            <a:ext cx="4419600" cy="1323439"/>
          </a:xfrm>
          <a:prstGeom prst="rect">
            <a:avLst/>
          </a:prstGeom>
        </p:spPr>
        <p:txBody>
          <a:bodyPr wrap="square">
            <a:spAutoFit/>
          </a:bodyPr>
          <a:lstStyle/>
          <a:p>
            <a:r>
              <a:rPr lang="en-US" sz="1600" b="1" dirty="0" smtClean="0">
                <a:solidFill>
                  <a:srgbClr val="008000"/>
                </a:solidFill>
              </a:rPr>
              <a:t>Because part of the energy is ‘invisible’ (nuclear excitation, slow nucleons), the resolution of </a:t>
            </a:r>
            <a:r>
              <a:rPr lang="en-US" sz="1600" b="1" dirty="0" err="1" smtClean="0">
                <a:solidFill>
                  <a:srgbClr val="008000"/>
                </a:solidFill>
              </a:rPr>
              <a:t>hadron</a:t>
            </a:r>
            <a:r>
              <a:rPr lang="en-US" sz="1600" b="1" dirty="0" smtClean="0">
                <a:solidFill>
                  <a:srgbClr val="008000"/>
                </a:solidFill>
              </a:rPr>
              <a:t> calorimeters is typically worse than in EM calorimeters 20-100%/</a:t>
            </a:r>
            <a:r>
              <a:rPr lang="en-US" sz="1600" b="1" dirty="0" err="1" smtClean="0">
                <a:solidFill>
                  <a:srgbClr val="008000"/>
                </a:solidFill>
              </a:rPr>
              <a:t>Sqrt</a:t>
            </a:r>
            <a:r>
              <a:rPr lang="en-US" sz="1600" b="1" dirty="0" smtClean="0">
                <a:solidFill>
                  <a:srgbClr val="008000"/>
                </a:solidFill>
              </a:rPr>
              <a:t>[E(</a:t>
            </a:r>
            <a:r>
              <a:rPr lang="en-US" sz="1600" b="1" dirty="0" err="1" smtClean="0">
                <a:solidFill>
                  <a:srgbClr val="008000"/>
                </a:solidFill>
              </a:rPr>
              <a:t>GeV</a:t>
            </a:r>
            <a:r>
              <a:rPr lang="en-US" sz="1600" b="1" dirty="0" smtClean="0">
                <a:solidFill>
                  <a:srgbClr val="008000"/>
                </a:solidFill>
              </a:rPr>
              <a:t>)] . </a:t>
            </a:r>
            <a:endParaRPr lang="en-US" sz="1600" b="1" dirty="0">
              <a:solidFill>
                <a:srgbClr val="008000"/>
              </a:solidFill>
              <a:sym typeface="Mathematica1" pitchFamily="2" charset="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52400" y="1447800"/>
          <a:ext cx="3352800" cy="1893888"/>
        </p:xfrm>
        <a:graphic>
          <a:graphicData uri="http://schemas.openxmlformats.org/presentationml/2006/ole">
            <p:oleObj spid="_x0000_s1026" name="Ulead Image Editor Image" r:id="rId3" imgW="3965456" imgH="2240284" progId="">
              <p:embed/>
            </p:oleObj>
          </a:graphicData>
        </a:graphic>
      </p:graphicFrame>
      <p:graphicFrame>
        <p:nvGraphicFramePr>
          <p:cNvPr id="1027" name="Object 3"/>
          <p:cNvGraphicFramePr>
            <a:graphicFrameLocks noChangeAspect="1"/>
          </p:cNvGraphicFramePr>
          <p:nvPr/>
        </p:nvGraphicFramePr>
        <p:xfrm>
          <a:off x="0" y="4267200"/>
          <a:ext cx="3470275" cy="1524000"/>
        </p:xfrm>
        <a:graphic>
          <a:graphicData uri="http://schemas.openxmlformats.org/presentationml/2006/ole">
            <p:oleObj spid="_x0000_s1027" name="Ulead Image Editor Image" r:id="rId4" imgW="3947168" imgH="1734169" progId="">
              <p:embed/>
            </p:oleObj>
          </a:graphicData>
        </a:graphic>
      </p:graphicFrame>
      <p:sp>
        <p:nvSpPr>
          <p:cNvPr id="1030" name="Text Box 6"/>
          <p:cNvSpPr txBox="1">
            <a:spLocks noChangeArrowheads="1"/>
          </p:cNvSpPr>
          <p:nvPr/>
        </p:nvSpPr>
        <p:spPr bwMode="auto">
          <a:xfrm>
            <a:off x="457200" y="685800"/>
            <a:ext cx="2038350" cy="641350"/>
          </a:xfrm>
          <a:prstGeom prst="rect">
            <a:avLst/>
          </a:prstGeom>
          <a:noFill/>
          <a:ln w="12700">
            <a:noFill/>
            <a:miter lim="800000"/>
            <a:headEnd/>
            <a:tailEnd/>
          </a:ln>
        </p:spPr>
        <p:txBody>
          <a:bodyPr wrap="none" anchor="ctr">
            <a:spAutoFit/>
          </a:bodyPr>
          <a:lstStyle/>
          <a:p>
            <a:r>
              <a:rPr lang="en-US">
                <a:solidFill>
                  <a:schemeClr val="hlink"/>
                </a:solidFill>
              </a:rPr>
              <a:t>Planar geometries</a:t>
            </a:r>
            <a:endParaRPr lang="en-US"/>
          </a:p>
          <a:p>
            <a:r>
              <a:rPr lang="en-US"/>
              <a:t>(end cap)</a:t>
            </a:r>
          </a:p>
        </p:txBody>
      </p:sp>
      <p:sp>
        <p:nvSpPr>
          <p:cNvPr id="1031" name="Text Box 7"/>
          <p:cNvSpPr txBox="1">
            <a:spLocks noChangeArrowheads="1"/>
          </p:cNvSpPr>
          <p:nvPr/>
        </p:nvSpPr>
        <p:spPr bwMode="auto">
          <a:xfrm>
            <a:off x="381000" y="3505200"/>
            <a:ext cx="2209800" cy="1200150"/>
          </a:xfrm>
          <a:prstGeom prst="rect">
            <a:avLst/>
          </a:prstGeom>
          <a:noFill/>
          <a:ln w="12700">
            <a:noFill/>
            <a:miter lim="800000"/>
            <a:headEnd/>
            <a:tailEnd/>
          </a:ln>
        </p:spPr>
        <p:txBody>
          <a:bodyPr anchor="ctr">
            <a:spAutoFit/>
          </a:bodyPr>
          <a:lstStyle/>
          <a:p>
            <a:r>
              <a:rPr lang="en-US">
                <a:solidFill>
                  <a:schemeClr val="hlink"/>
                </a:solidFill>
              </a:rPr>
              <a:t>Circular geometries</a:t>
            </a:r>
            <a:endParaRPr lang="en-US"/>
          </a:p>
          <a:p>
            <a:r>
              <a:rPr lang="en-US"/>
              <a:t>(barrel)</a:t>
            </a:r>
          </a:p>
          <a:p>
            <a:endParaRPr lang="en-US"/>
          </a:p>
          <a:p>
            <a:endParaRPr lang="en-US"/>
          </a:p>
        </p:txBody>
      </p:sp>
      <p:sp>
        <p:nvSpPr>
          <p:cNvPr id="1032" name="Text Box 9"/>
          <p:cNvSpPr txBox="1">
            <a:spLocks noChangeArrowheads="1"/>
          </p:cNvSpPr>
          <p:nvPr/>
        </p:nvSpPr>
        <p:spPr bwMode="auto">
          <a:xfrm>
            <a:off x="152400" y="5943600"/>
            <a:ext cx="2949575" cy="244475"/>
          </a:xfrm>
          <a:prstGeom prst="rect">
            <a:avLst/>
          </a:prstGeom>
          <a:noFill/>
          <a:ln w="12700">
            <a:noFill/>
            <a:miter lim="800000"/>
            <a:headEnd/>
            <a:tailEnd/>
          </a:ln>
        </p:spPr>
        <p:txBody>
          <a:bodyPr wrap="none" anchor="ctr">
            <a:spAutoFit/>
          </a:bodyPr>
          <a:lstStyle/>
          <a:p>
            <a:r>
              <a:rPr lang="en-US" sz="1000"/>
              <a:t>(R.C. Ruchti, Annu. Rev. Nucl. Sci. 1996, 46,281)</a:t>
            </a:r>
          </a:p>
        </p:txBody>
      </p:sp>
      <p:sp>
        <p:nvSpPr>
          <p:cNvPr id="1033" name="Slide Number Placeholder 8"/>
          <p:cNvSpPr>
            <a:spLocks noGrp="1"/>
          </p:cNvSpPr>
          <p:nvPr>
            <p:ph type="sldNum" sz="quarter" idx="12"/>
          </p:nvPr>
        </p:nvSpPr>
        <p:spPr>
          <a:noFill/>
        </p:spPr>
        <p:txBody>
          <a:bodyPr/>
          <a:lstStyle/>
          <a:p>
            <a:fld id="{E32C5CCD-F2D2-40E3-91B7-8853B5423A67}" type="slidenum">
              <a:rPr lang="en-US" smtClean="0"/>
              <a:pPr/>
              <a:t>11</a:t>
            </a:fld>
            <a:endParaRPr lang="en-US" smtClean="0"/>
          </a:p>
        </p:txBody>
      </p:sp>
      <p:sp>
        <p:nvSpPr>
          <p:cNvPr id="1034" name="Footer Placeholder 9"/>
          <p:cNvSpPr>
            <a:spLocks noGrp="1"/>
          </p:cNvSpPr>
          <p:nvPr>
            <p:ph type="ftr" sz="quarter" idx="11"/>
          </p:nvPr>
        </p:nvSpPr>
        <p:spPr>
          <a:noFill/>
        </p:spPr>
        <p:txBody>
          <a:bodyPr/>
          <a:lstStyle/>
          <a:p>
            <a:r>
              <a:rPr lang="en-US" smtClean="0"/>
              <a:t>W. Riegler/CERN</a:t>
            </a:r>
          </a:p>
        </p:txBody>
      </p:sp>
      <p:sp>
        <p:nvSpPr>
          <p:cNvPr id="1035" name="Rectangle 5"/>
          <p:cNvSpPr>
            <a:spLocks noChangeArrowheads="1"/>
          </p:cNvSpPr>
          <p:nvPr/>
        </p:nvSpPr>
        <p:spPr bwMode="auto">
          <a:xfrm>
            <a:off x="3200400" y="6581775"/>
            <a:ext cx="1905000" cy="276225"/>
          </a:xfrm>
          <a:prstGeom prst="rect">
            <a:avLst/>
          </a:prstGeom>
          <a:noFill/>
          <a:ln w="9525">
            <a:noFill/>
            <a:miter lim="800000"/>
            <a:headEnd/>
            <a:tailEnd/>
          </a:ln>
        </p:spPr>
        <p:txBody>
          <a:bodyPr>
            <a:spAutoFit/>
          </a:bodyPr>
          <a:lstStyle/>
          <a:p>
            <a:r>
              <a:rPr lang="en-US" sz="1200" b="1">
                <a:solidFill>
                  <a:srgbClr val="FF0000"/>
                </a:solidFill>
              </a:rPr>
              <a:t>Scintillator Detectors</a:t>
            </a:r>
            <a:endParaRPr lang="en-US" sz="1200">
              <a:solidFill>
                <a:srgbClr val="FF0000"/>
              </a:solidFill>
            </a:endParaRPr>
          </a:p>
        </p:txBody>
      </p:sp>
      <p:graphicFrame>
        <p:nvGraphicFramePr>
          <p:cNvPr id="1028" name="Object 4"/>
          <p:cNvGraphicFramePr>
            <a:graphicFrameLocks noChangeAspect="1"/>
          </p:cNvGraphicFramePr>
          <p:nvPr/>
        </p:nvGraphicFramePr>
        <p:xfrm>
          <a:off x="6172200" y="762000"/>
          <a:ext cx="2636838" cy="2278063"/>
        </p:xfrm>
        <a:graphic>
          <a:graphicData uri="http://schemas.openxmlformats.org/presentationml/2006/ole">
            <p:oleObj spid="_x0000_s1028" name="Designer 4.0 Drawing" r:id="rId5" imgW="2637000" imgH="2277360" progId="">
              <p:embed/>
            </p:oleObj>
          </a:graphicData>
        </a:graphic>
      </p:graphicFrame>
      <p:sp>
        <p:nvSpPr>
          <p:cNvPr id="2061" name="Rectangle 5"/>
          <p:cNvSpPr>
            <a:spLocks noChangeArrowheads="1"/>
          </p:cNvSpPr>
          <p:nvPr/>
        </p:nvSpPr>
        <p:spPr bwMode="auto">
          <a:xfrm>
            <a:off x="3810000" y="304800"/>
            <a:ext cx="5105400" cy="369888"/>
          </a:xfrm>
          <a:prstGeom prst="rect">
            <a:avLst/>
          </a:prstGeom>
          <a:noFill/>
          <a:ln w="12700">
            <a:noFill/>
            <a:miter lim="800000"/>
            <a:headEnd/>
            <a:tailEnd/>
          </a:ln>
        </p:spPr>
        <p:txBody>
          <a:bodyPr anchor="ctr">
            <a:spAutoFit/>
          </a:bodyPr>
          <a:lstStyle/>
          <a:p>
            <a:pPr>
              <a:defRPr/>
            </a:pPr>
            <a:r>
              <a:rPr lang="en-US" b="1" dirty="0">
                <a:solidFill>
                  <a:schemeClr val="accent6"/>
                </a:solidFill>
                <a:latin typeface="Arial" charset="0"/>
              </a:rPr>
              <a:t>Light transport by total  internal reflection</a:t>
            </a:r>
          </a:p>
        </p:txBody>
      </p:sp>
      <p:graphicFrame>
        <p:nvGraphicFramePr>
          <p:cNvPr id="1029" name="Object 4"/>
          <p:cNvGraphicFramePr>
            <a:graphicFrameLocks noChangeAspect="1"/>
          </p:cNvGraphicFramePr>
          <p:nvPr/>
        </p:nvGraphicFramePr>
        <p:xfrm>
          <a:off x="3733800" y="1066800"/>
          <a:ext cx="2316163" cy="1789113"/>
        </p:xfrm>
        <a:graphic>
          <a:graphicData uri="http://schemas.openxmlformats.org/presentationml/2006/ole">
            <p:oleObj spid="_x0000_s1029" name="Designer 4.0 Drawing" r:id="rId6" imgW="2316960" imgH="1789560" progId="">
              <p:embed/>
            </p:oleObj>
          </a:graphicData>
        </a:graphic>
      </p:graphicFrame>
      <p:sp>
        <p:nvSpPr>
          <p:cNvPr id="1037" name="AutoShape 13"/>
          <p:cNvSpPr>
            <a:spLocks noChangeArrowheads="1"/>
          </p:cNvSpPr>
          <p:nvPr/>
        </p:nvSpPr>
        <p:spPr bwMode="auto">
          <a:xfrm>
            <a:off x="7015163" y="1495425"/>
            <a:ext cx="406400" cy="457200"/>
          </a:xfrm>
          <a:prstGeom prst="irregularSeal1">
            <a:avLst/>
          </a:prstGeom>
          <a:solidFill>
            <a:srgbClr val="FFFF00"/>
          </a:solidFill>
          <a:ln w="9525">
            <a:solidFill>
              <a:schemeClr val="hlink"/>
            </a:solidFill>
            <a:miter lim="800000"/>
            <a:headEnd/>
            <a:tailEnd/>
          </a:ln>
        </p:spPr>
        <p:txBody>
          <a:bodyPr wrap="none" lIns="92075" tIns="46038" rIns="92075" bIns="46038" anchor="ctr">
            <a:spAutoFit/>
          </a:bodyPr>
          <a:lstStyle/>
          <a:p>
            <a:endParaRPr lang="en-US"/>
          </a:p>
        </p:txBody>
      </p:sp>
      <p:sp>
        <p:nvSpPr>
          <p:cNvPr id="1038" name="Rectangle 2"/>
          <p:cNvSpPr>
            <a:spLocks noChangeArrowheads="1"/>
          </p:cNvSpPr>
          <p:nvPr/>
        </p:nvSpPr>
        <p:spPr bwMode="auto">
          <a:xfrm>
            <a:off x="228600" y="152400"/>
            <a:ext cx="1762125" cy="369888"/>
          </a:xfrm>
          <a:prstGeom prst="rect">
            <a:avLst/>
          </a:prstGeom>
          <a:noFill/>
          <a:ln w="9525">
            <a:noFill/>
            <a:miter lim="800000"/>
            <a:headEnd/>
            <a:tailEnd/>
          </a:ln>
        </p:spPr>
        <p:txBody>
          <a:bodyPr wrap="none">
            <a:spAutoFit/>
          </a:bodyPr>
          <a:lstStyle/>
          <a:p>
            <a:r>
              <a:rPr lang="en-US" b="1">
                <a:solidFill>
                  <a:srgbClr val="FF0000"/>
                </a:solidFill>
              </a:rPr>
              <a:t>Fiber Tracking</a:t>
            </a:r>
          </a:p>
        </p:txBody>
      </p:sp>
      <p:sp>
        <p:nvSpPr>
          <p:cNvPr id="16" name="Rectangle 15"/>
          <p:cNvSpPr/>
          <p:nvPr/>
        </p:nvSpPr>
        <p:spPr>
          <a:xfrm>
            <a:off x="4267200" y="3886200"/>
            <a:ext cx="4572000" cy="1531938"/>
          </a:xfrm>
          <a:prstGeom prst="rect">
            <a:avLst/>
          </a:prstGeom>
        </p:spPr>
        <p:txBody>
          <a:bodyPr>
            <a:spAutoFit/>
          </a:bodyPr>
          <a:lstStyle/>
          <a:p>
            <a:pPr marL="190500" indent="-190500">
              <a:lnSpc>
                <a:spcPct val="130000"/>
              </a:lnSpc>
              <a:defRPr/>
            </a:pPr>
            <a:r>
              <a:rPr lang="en-US" b="1" dirty="0">
                <a:solidFill>
                  <a:srgbClr val="009900"/>
                </a:solidFill>
                <a:latin typeface="Arial" charset="0"/>
              </a:rPr>
              <a:t>High geometrical flexibility</a:t>
            </a:r>
            <a:endParaRPr lang="en-US" b="1" dirty="0">
              <a:solidFill>
                <a:srgbClr val="009900"/>
              </a:solidFill>
              <a:latin typeface="Arial" charset="0"/>
              <a:sym typeface="Symbol" pitchFamily="18" charset="2"/>
            </a:endParaRPr>
          </a:p>
          <a:p>
            <a:pPr marL="190500" indent="-190500">
              <a:lnSpc>
                <a:spcPct val="130000"/>
              </a:lnSpc>
              <a:defRPr/>
            </a:pPr>
            <a:r>
              <a:rPr lang="en-US" b="1" dirty="0">
                <a:solidFill>
                  <a:schemeClr val="accent6"/>
                </a:solidFill>
                <a:latin typeface="Arial" charset="0"/>
                <a:sym typeface="Symbol" pitchFamily="18" charset="2"/>
              </a:rPr>
              <a:t>Fine granularity </a:t>
            </a:r>
          </a:p>
          <a:p>
            <a:pPr marL="190500" indent="-190500">
              <a:lnSpc>
                <a:spcPct val="130000"/>
              </a:lnSpc>
              <a:defRPr/>
            </a:pPr>
            <a:r>
              <a:rPr lang="en-US" b="1" dirty="0">
                <a:solidFill>
                  <a:srgbClr val="009900"/>
                </a:solidFill>
                <a:latin typeface="Arial" charset="0"/>
                <a:sym typeface="Symbol" pitchFamily="18" charset="2"/>
              </a:rPr>
              <a:t>Low mass</a:t>
            </a:r>
          </a:p>
          <a:p>
            <a:pPr marL="190500" indent="-190500">
              <a:lnSpc>
                <a:spcPct val="130000"/>
              </a:lnSpc>
              <a:defRPr/>
            </a:pPr>
            <a:r>
              <a:rPr lang="en-US" b="1" dirty="0">
                <a:solidFill>
                  <a:schemeClr val="accent6"/>
                </a:solidFill>
                <a:latin typeface="Arial" charset="0"/>
              </a:rPr>
              <a:t>Fast response (ns)</a:t>
            </a:r>
            <a:endParaRPr lang="en-US" b="1" dirty="0">
              <a:solidFill>
                <a:schemeClr val="accent6"/>
              </a:solidFill>
              <a:latin typeface="Arial" charset="0"/>
              <a:sym typeface="Symbol" pitchFamily="18" charset="2"/>
            </a:endParaRPr>
          </a:p>
        </p:txBody>
      </p:sp>
      <p:sp>
        <p:nvSpPr>
          <p:cNvPr id="1040" name="TextBox 16"/>
          <p:cNvSpPr txBox="1">
            <a:spLocks noChangeArrowheads="1"/>
          </p:cNvSpPr>
          <p:nvPr/>
        </p:nvSpPr>
        <p:spPr bwMode="auto">
          <a:xfrm>
            <a:off x="7086600" y="6400800"/>
            <a:ext cx="1377950" cy="307975"/>
          </a:xfrm>
          <a:prstGeom prst="rect">
            <a:avLst/>
          </a:prstGeom>
          <a:noFill/>
          <a:ln w="9525">
            <a:noFill/>
            <a:miter lim="800000"/>
            <a:headEnd/>
            <a:tailEnd/>
          </a:ln>
        </p:spPr>
        <p:txBody>
          <a:bodyPr wrap="none">
            <a:spAutoFit/>
          </a:bodyPr>
          <a:lstStyle/>
          <a:p>
            <a:r>
              <a:rPr lang="en-US" sz="1400"/>
              <a:t>From C. Joram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143000" y="838200"/>
            <a:ext cx="6324600" cy="3171825"/>
          </a:xfrm>
          <a:prstGeom prst="rect">
            <a:avLst/>
          </a:prstGeom>
          <a:noFill/>
          <a:ln w="9525">
            <a:noFill/>
            <a:miter lim="800000"/>
            <a:headEnd/>
            <a:tailEnd/>
          </a:ln>
        </p:spPr>
      </p:pic>
      <p:pic>
        <p:nvPicPr>
          <p:cNvPr id="16387" name="Picture 3"/>
          <p:cNvPicPr>
            <a:picLocks noChangeAspect="1" noChangeArrowheads="1"/>
          </p:cNvPicPr>
          <p:nvPr/>
        </p:nvPicPr>
        <p:blipFill>
          <a:blip r:embed="rId3" cstate="print"/>
          <a:srcRect/>
          <a:stretch>
            <a:fillRect/>
          </a:stretch>
        </p:blipFill>
        <p:spPr bwMode="auto">
          <a:xfrm>
            <a:off x="1905000" y="4114800"/>
            <a:ext cx="4800600" cy="1600200"/>
          </a:xfrm>
          <a:prstGeom prst="rect">
            <a:avLst/>
          </a:prstGeom>
          <a:noFill/>
          <a:ln w="9525">
            <a:noFill/>
            <a:miter lim="800000"/>
            <a:headEnd/>
            <a:tailEnd/>
          </a:ln>
        </p:spPr>
      </p:pic>
      <p:sp>
        <p:nvSpPr>
          <p:cNvPr id="16388" name="Slide Number Placeholder 3"/>
          <p:cNvSpPr>
            <a:spLocks noGrp="1"/>
          </p:cNvSpPr>
          <p:nvPr>
            <p:ph type="sldNum" sz="quarter" idx="12"/>
          </p:nvPr>
        </p:nvSpPr>
        <p:spPr>
          <a:noFill/>
        </p:spPr>
        <p:txBody>
          <a:bodyPr/>
          <a:lstStyle/>
          <a:p>
            <a:fld id="{3F46E3E7-5CA6-4041-9C9D-F69CFDF3A0D1}" type="slidenum">
              <a:rPr lang="en-US" smtClean="0"/>
              <a:pPr/>
              <a:t>12</a:t>
            </a:fld>
            <a:endParaRPr lang="en-US" smtClean="0"/>
          </a:p>
        </p:txBody>
      </p:sp>
      <p:sp>
        <p:nvSpPr>
          <p:cNvPr id="16389" name="Footer Placeholder 4"/>
          <p:cNvSpPr>
            <a:spLocks noGrp="1"/>
          </p:cNvSpPr>
          <p:nvPr>
            <p:ph type="ftr" sz="quarter" idx="11"/>
          </p:nvPr>
        </p:nvSpPr>
        <p:spPr>
          <a:noFill/>
        </p:spPr>
        <p:txBody>
          <a:bodyPr/>
          <a:lstStyle/>
          <a:p>
            <a:r>
              <a:rPr lang="en-US" smtClean="0"/>
              <a:t>W. Riegler/CERN</a:t>
            </a:r>
          </a:p>
        </p:txBody>
      </p:sp>
      <p:sp>
        <p:nvSpPr>
          <p:cNvPr id="16390" name="Rectangle 5"/>
          <p:cNvSpPr>
            <a:spLocks noChangeArrowheads="1"/>
          </p:cNvSpPr>
          <p:nvPr/>
        </p:nvSpPr>
        <p:spPr bwMode="auto">
          <a:xfrm>
            <a:off x="3200400" y="6581775"/>
            <a:ext cx="1905000" cy="276225"/>
          </a:xfrm>
          <a:prstGeom prst="rect">
            <a:avLst/>
          </a:prstGeom>
          <a:noFill/>
          <a:ln w="9525">
            <a:noFill/>
            <a:miter lim="800000"/>
            <a:headEnd/>
            <a:tailEnd/>
          </a:ln>
        </p:spPr>
        <p:txBody>
          <a:bodyPr>
            <a:spAutoFit/>
          </a:bodyPr>
          <a:lstStyle/>
          <a:p>
            <a:r>
              <a:rPr lang="en-US" sz="1200" b="1">
                <a:solidFill>
                  <a:srgbClr val="FF0000"/>
                </a:solidFill>
              </a:rPr>
              <a:t>Scintillator Detectors</a:t>
            </a:r>
            <a:endParaRPr lang="en-US" sz="1200">
              <a:solidFill>
                <a:srgbClr val="FF0000"/>
              </a:solidFill>
            </a:endParaRPr>
          </a:p>
        </p:txBody>
      </p:sp>
      <p:sp>
        <p:nvSpPr>
          <p:cNvPr id="16391" name="Rectangle 2"/>
          <p:cNvSpPr>
            <a:spLocks noChangeArrowheads="1"/>
          </p:cNvSpPr>
          <p:nvPr/>
        </p:nvSpPr>
        <p:spPr bwMode="auto">
          <a:xfrm>
            <a:off x="3200400" y="152400"/>
            <a:ext cx="1762125" cy="369888"/>
          </a:xfrm>
          <a:prstGeom prst="rect">
            <a:avLst/>
          </a:prstGeom>
          <a:noFill/>
          <a:ln w="9525">
            <a:noFill/>
            <a:miter lim="800000"/>
            <a:headEnd/>
            <a:tailEnd/>
          </a:ln>
        </p:spPr>
        <p:txBody>
          <a:bodyPr wrap="none">
            <a:spAutoFit/>
          </a:bodyPr>
          <a:lstStyle/>
          <a:p>
            <a:r>
              <a:rPr lang="en-US" b="1">
                <a:solidFill>
                  <a:srgbClr val="FF0000"/>
                </a:solidFill>
              </a:rPr>
              <a:t>Fiber Tracking</a:t>
            </a:r>
          </a:p>
        </p:txBody>
      </p:sp>
      <p:sp>
        <p:nvSpPr>
          <p:cNvPr id="16392" name="TextBox 7"/>
          <p:cNvSpPr txBox="1">
            <a:spLocks noChangeArrowheads="1"/>
          </p:cNvSpPr>
          <p:nvPr/>
        </p:nvSpPr>
        <p:spPr bwMode="auto">
          <a:xfrm>
            <a:off x="7086600" y="6400800"/>
            <a:ext cx="1377950" cy="307975"/>
          </a:xfrm>
          <a:prstGeom prst="rect">
            <a:avLst/>
          </a:prstGeom>
          <a:noFill/>
          <a:ln w="9525">
            <a:noFill/>
            <a:miter lim="800000"/>
            <a:headEnd/>
            <a:tailEnd/>
          </a:ln>
        </p:spPr>
        <p:txBody>
          <a:bodyPr wrap="none">
            <a:spAutoFit/>
          </a:bodyPr>
          <a:lstStyle/>
          <a:p>
            <a:r>
              <a:rPr lang="en-US" sz="1400"/>
              <a:t>From C. Joram</a:t>
            </a:r>
          </a:p>
        </p:txBody>
      </p:sp>
      <p:sp>
        <p:nvSpPr>
          <p:cNvPr id="16393" name="TextBox 8"/>
          <p:cNvSpPr txBox="1">
            <a:spLocks noChangeArrowheads="1"/>
          </p:cNvSpPr>
          <p:nvPr/>
        </p:nvSpPr>
        <p:spPr bwMode="auto">
          <a:xfrm>
            <a:off x="990600" y="5867400"/>
            <a:ext cx="6473825" cy="338138"/>
          </a:xfrm>
          <a:prstGeom prst="rect">
            <a:avLst/>
          </a:prstGeom>
          <a:noFill/>
          <a:ln w="9525">
            <a:noFill/>
            <a:miter lim="800000"/>
            <a:headEnd/>
            <a:tailEnd/>
          </a:ln>
        </p:spPr>
        <p:txBody>
          <a:bodyPr wrap="none">
            <a:spAutoFit/>
          </a:bodyPr>
          <a:lstStyle/>
          <a:p>
            <a:r>
              <a:rPr lang="en-US" sz="1600" b="1">
                <a:solidFill>
                  <a:srgbClr val="009900"/>
                </a:solidFill>
              </a:rPr>
              <a:t>Readout of photons in a cost effective way is rather challenging.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381000" y="304800"/>
            <a:ext cx="7924800" cy="5848350"/>
          </a:xfrm>
          <a:prstGeom prst="rect">
            <a:avLst/>
          </a:prstGeom>
          <a:noFill/>
          <a:ln w="9525">
            <a:noFill/>
            <a:miter lim="800000"/>
            <a:headEnd/>
            <a:tailEnd/>
          </a:ln>
        </p:spPr>
        <p:txBody>
          <a:bodyPr>
            <a:spAutoFit/>
          </a:bodyPr>
          <a:lstStyle/>
          <a:p>
            <a:r>
              <a:rPr lang="en-US" b="1">
                <a:solidFill>
                  <a:srgbClr val="FF0000"/>
                </a:solidFill>
              </a:rPr>
              <a:t>Detectors based on Registration of Ionization: Tracking in Gas and Solid State Detectors</a:t>
            </a:r>
          </a:p>
          <a:p>
            <a:endParaRPr lang="en-US" b="1">
              <a:solidFill>
                <a:srgbClr val="FF0000"/>
              </a:solidFill>
            </a:endParaRPr>
          </a:p>
          <a:p>
            <a:r>
              <a:rPr lang="en-US" sz="1600" b="1">
                <a:solidFill>
                  <a:schemeClr val="accent2"/>
                </a:solidFill>
              </a:rPr>
              <a:t>Charged particles leave a trail of ions (and excited atoms) along their path: Electron-Ion pairs in gases and liquids, electron hole pairs in solids.</a:t>
            </a:r>
          </a:p>
          <a:p>
            <a:endParaRPr lang="en-US" sz="1600" b="1">
              <a:solidFill>
                <a:schemeClr val="accent2"/>
              </a:solidFill>
            </a:endParaRPr>
          </a:p>
          <a:p>
            <a:r>
              <a:rPr lang="en-US" sz="1600" b="1">
                <a:solidFill>
                  <a:srgbClr val="009900"/>
                </a:solidFill>
              </a:rPr>
              <a:t>The produced charges can be registered </a:t>
            </a:r>
            <a:r>
              <a:rPr lang="en-US" sz="1600" b="1">
                <a:solidFill>
                  <a:srgbClr val="009900"/>
                </a:solidFill>
                <a:sym typeface="Wingdings" pitchFamily="2" charset="2"/>
              </a:rPr>
              <a:t> Position measurement  Tracking Detectors.</a:t>
            </a:r>
            <a:endParaRPr lang="en-US" sz="1600" b="1">
              <a:solidFill>
                <a:srgbClr val="009900"/>
              </a:solidFill>
            </a:endParaRPr>
          </a:p>
          <a:p>
            <a:endParaRPr lang="en-US" sz="1600" b="1">
              <a:solidFill>
                <a:srgbClr val="009900"/>
              </a:solidFill>
              <a:sym typeface="Wingdings" pitchFamily="2" charset="2"/>
            </a:endParaRPr>
          </a:p>
          <a:p>
            <a:r>
              <a:rPr lang="en-US" sz="1600" b="1">
                <a:solidFill>
                  <a:schemeClr val="accent2"/>
                </a:solidFill>
                <a:sym typeface="Wingdings" pitchFamily="2" charset="2"/>
              </a:rPr>
              <a:t>Cloud Chamber: </a:t>
            </a:r>
            <a:r>
              <a:rPr lang="en-US" sz="1600" b="1">
                <a:solidFill>
                  <a:srgbClr val="009900"/>
                </a:solidFill>
                <a:sym typeface="Wingdings" pitchFamily="2" charset="2"/>
              </a:rPr>
              <a:t>Charges create drops  photography.</a:t>
            </a:r>
          </a:p>
          <a:p>
            <a:r>
              <a:rPr lang="en-US" sz="1600" b="1">
                <a:solidFill>
                  <a:schemeClr val="accent2"/>
                </a:solidFill>
                <a:sym typeface="Wingdings" pitchFamily="2" charset="2"/>
              </a:rPr>
              <a:t>Bubble Chamber: </a:t>
            </a:r>
            <a:r>
              <a:rPr lang="en-US" sz="1600" b="1">
                <a:solidFill>
                  <a:srgbClr val="009900"/>
                </a:solidFill>
                <a:sym typeface="Wingdings" pitchFamily="2" charset="2"/>
              </a:rPr>
              <a:t>Charges create bubbles  photography.</a:t>
            </a:r>
          </a:p>
          <a:p>
            <a:r>
              <a:rPr lang="en-US" sz="1600" b="1">
                <a:solidFill>
                  <a:schemeClr val="accent2"/>
                </a:solidFill>
                <a:sym typeface="Wingdings" pitchFamily="2" charset="2"/>
              </a:rPr>
              <a:t>Emulsion:</a:t>
            </a:r>
            <a:r>
              <a:rPr lang="en-US" sz="1600" b="1">
                <a:solidFill>
                  <a:srgbClr val="009900"/>
                </a:solidFill>
                <a:sym typeface="Wingdings" pitchFamily="2" charset="2"/>
              </a:rPr>
              <a:t> Charges ‘blacked’ the film.</a:t>
            </a:r>
          </a:p>
          <a:p>
            <a:endParaRPr lang="en-US" sz="1600" b="1">
              <a:solidFill>
                <a:schemeClr val="accent2"/>
              </a:solidFill>
              <a:sym typeface="Wingdings" pitchFamily="2" charset="2"/>
            </a:endParaRPr>
          </a:p>
          <a:p>
            <a:r>
              <a:rPr lang="en-US" sz="1600" b="1">
                <a:solidFill>
                  <a:schemeClr val="accent2"/>
                </a:solidFill>
                <a:sym typeface="Wingdings" pitchFamily="2" charset="2"/>
              </a:rPr>
              <a:t>Gas and Solid State Detectors: </a:t>
            </a:r>
            <a:r>
              <a:rPr lang="en-US" sz="1600" b="1">
                <a:solidFill>
                  <a:srgbClr val="009900"/>
                </a:solidFill>
                <a:sym typeface="Wingdings" pitchFamily="2" charset="2"/>
              </a:rPr>
              <a:t>Moving Charges (electric fields) induce electronic signals on metallic electrons that can be read by dedicated electronics.</a:t>
            </a:r>
          </a:p>
          <a:p>
            <a:endParaRPr lang="en-US" sz="1600" b="1">
              <a:solidFill>
                <a:srgbClr val="009900"/>
              </a:solidFill>
              <a:sym typeface="Wingdings" pitchFamily="2" charset="2"/>
            </a:endParaRPr>
          </a:p>
          <a:p>
            <a:pPr>
              <a:buFont typeface="Wingdings" pitchFamily="2" charset="2"/>
              <a:buChar char="à"/>
            </a:pPr>
            <a:r>
              <a:rPr lang="en-US" sz="1600" b="1">
                <a:solidFill>
                  <a:schemeClr val="accent2"/>
                </a:solidFill>
                <a:sym typeface="Wingdings" pitchFamily="2" charset="2"/>
              </a:rPr>
              <a:t>In solid state detectors the charge created by the incoming particle is sufficient. </a:t>
            </a:r>
          </a:p>
          <a:p>
            <a:pPr>
              <a:buFont typeface="Wingdings" pitchFamily="2" charset="2"/>
              <a:buChar char="à"/>
            </a:pPr>
            <a:endParaRPr lang="en-US" sz="1600" b="1">
              <a:solidFill>
                <a:schemeClr val="accent2"/>
              </a:solidFill>
            </a:endParaRPr>
          </a:p>
          <a:p>
            <a:pPr>
              <a:buFont typeface="Wingdings" pitchFamily="2" charset="2"/>
              <a:buChar char="à"/>
            </a:pPr>
            <a:r>
              <a:rPr lang="en-US" sz="1600" b="1">
                <a:solidFill>
                  <a:srgbClr val="009900"/>
                </a:solidFill>
              </a:rPr>
              <a:t>In gas detectors (e.g. wire chamber) the charges are internally multiplied in order to provide a measurable signal. </a:t>
            </a:r>
          </a:p>
          <a:p>
            <a:endParaRPr lang="en-US" sz="1600" b="1">
              <a:solidFill>
                <a:srgbClr val="009900"/>
              </a:solidFill>
            </a:endParaRPr>
          </a:p>
        </p:txBody>
      </p:sp>
      <p:sp>
        <p:nvSpPr>
          <p:cNvPr id="17411" name="Slide Number Placeholder 3"/>
          <p:cNvSpPr>
            <a:spLocks noGrp="1"/>
          </p:cNvSpPr>
          <p:nvPr>
            <p:ph type="sldNum" sz="quarter" idx="12"/>
          </p:nvPr>
        </p:nvSpPr>
        <p:spPr>
          <a:noFill/>
        </p:spPr>
        <p:txBody>
          <a:bodyPr/>
          <a:lstStyle/>
          <a:p>
            <a:fld id="{1A6089F9-639C-4FEB-B8FD-D042F315983B}" type="slidenum">
              <a:rPr lang="en-US" smtClean="0"/>
              <a:pPr/>
              <a:t>13</a:t>
            </a:fld>
            <a:endParaRPr lang="en-US" smtClean="0"/>
          </a:p>
        </p:txBody>
      </p:sp>
      <p:sp>
        <p:nvSpPr>
          <p:cNvPr id="17412" name="Footer Placeholder 4"/>
          <p:cNvSpPr>
            <a:spLocks noGrp="1"/>
          </p:cNvSpPr>
          <p:nvPr>
            <p:ph type="ftr" sz="quarter" idx="11"/>
          </p:nvPr>
        </p:nvSpPr>
        <p:spPr>
          <a:noFill/>
        </p:spPr>
        <p:txBody>
          <a:bodyPr/>
          <a:lstStyle/>
          <a:p>
            <a:r>
              <a:rPr lang="en-US" smtClean="0"/>
              <a:t>W. Riegler/CERN</a:t>
            </a:r>
          </a:p>
        </p:txBody>
      </p:sp>
      <p:sp>
        <p:nvSpPr>
          <p:cNvPr id="17413" name="Rectangle 5"/>
          <p:cNvSpPr>
            <a:spLocks noChangeArrowheads="1"/>
          </p:cNvSpPr>
          <p:nvPr/>
        </p:nvSpPr>
        <p:spPr bwMode="auto">
          <a:xfrm>
            <a:off x="3276600" y="6581775"/>
            <a:ext cx="2362200" cy="276225"/>
          </a:xfrm>
          <a:prstGeom prst="rect">
            <a:avLst/>
          </a:prstGeom>
          <a:noFill/>
          <a:ln w="9525">
            <a:noFill/>
            <a:miter lim="800000"/>
            <a:headEnd/>
            <a:tailEnd/>
          </a:ln>
        </p:spPr>
        <p:txBody>
          <a:bodyPr>
            <a:spAutoFit/>
          </a:bodyPr>
          <a:lstStyle/>
          <a:p>
            <a:r>
              <a:rPr lang="en-US" sz="1200" b="1">
                <a:solidFill>
                  <a:srgbClr val="FF0000"/>
                </a:solidFill>
              </a:rPr>
              <a:t>Tracking Detectors</a:t>
            </a:r>
            <a:endParaRPr lang="en-US" sz="120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can0101"/>
          <p:cNvPicPr>
            <a:picLocks noChangeAspect="1" noChangeArrowheads="1"/>
          </p:cNvPicPr>
          <p:nvPr/>
        </p:nvPicPr>
        <p:blipFill>
          <a:blip r:embed="rId2" cstate="print"/>
          <a:srcRect/>
          <a:stretch>
            <a:fillRect/>
          </a:stretch>
        </p:blipFill>
        <p:spPr bwMode="auto">
          <a:xfrm>
            <a:off x="0" y="0"/>
            <a:ext cx="4649788" cy="6324600"/>
          </a:xfrm>
          <a:prstGeom prst="rect">
            <a:avLst/>
          </a:prstGeom>
          <a:noFill/>
          <a:ln w="9525">
            <a:noFill/>
            <a:miter lim="800000"/>
            <a:headEnd/>
            <a:tailEnd/>
          </a:ln>
        </p:spPr>
      </p:pic>
      <p:sp>
        <p:nvSpPr>
          <p:cNvPr id="18435" name="Text Box 6"/>
          <p:cNvSpPr txBox="1">
            <a:spLocks noChangeArrowheads="1"/>
          </p:cNvSpPr>
          <p:nvPr/>
        </p:nvSpPr>
        <p:spPr bwMode="auto">
          <a:xfrm>
            <a:off x="4495800" y="152400"/>
            <a:ext cx="4419600" cy="6402388"/>
          </a:xfrm>
          <a:prstGeom prst="rect">
            <a:avLst/>
          </a:prstGeom>
          <a:noFill/>
          <a:ln w="9525">
            <a:noFill/>
            <a:miter lim="800000"/>
            <a:headEnd/>
            <a:tailEnd/>
          </a:ln>
        </p:spPr>
        <p:txBody>
          <a:bodyPr>
            <a:spAutoFit/>
          </a:bodyPr>
          <a:lstStyle/>
          <a:p>
            <a:r>
              <a:rPr lang="en-US" sz="1400" b="1">
                <a:solidFill>
                  <a:srgbClr val="002060"/>
                </a:solidFill>
              </a:rPr>
              <a:t>The induced signals are readout out by dedicated electronics.</a:t>
            </a:r>
          </a:p>
          <a:p>
            <a:endParaRPr lang="en-US" sz="1400" b="1">
              <a:solidFill>
                <a:schemeClr val="accent2"/>
              </a:solidFill>
            </a:endParaRPr>
          </a:p>
          <a:p>
            <a:r>
              <a:rPr lang="en-US" sz="1400" b="1">
                <a:solidFill>
                  <a:srgbClr val="008000"/>
                </a:solidFill>
              </a:rPr>
              <a:t>The noise of an amplifier determines whether the signal can be registered.  Signal/Noise &gt;&gt;1</a:t>
            </a:r>
          </a:p>
          <a:p>
            <a:endParaRPr lang="en-US" sz="1400" b="1">
              <a:solidFill>
                <a:srgbClr val="009900"/>
              </a:solidFill>
            </a:endParaRPr>
          </a:p>
          <a:p>
            <a:r>
              <a:rPr lang="en-US" sz="1400" b="1">
                <a:solidFill>
                  <a:srgbClr val="002060"/>
                </a:solidFill>
              </a:rPr>
              <a:t>The noise is characterized by the ‘Equivalent Noise Charge (ENC)’  =  Charge signal at the input that produced an output signal equal to the noise. </a:t>
            </a:r>
          </a:p>
          <a:p>
            <a:endParaRPr lang="en-US" sz="1400" b="1">
              <a:solidFill>
                <a:schemeClr val="accent2"/>
              </a:solidFill>
            </a:endParaRPr>
          </a:p>
          <a:p>
            <a:r>
              <a:rPr lang="en-US" sz="1400" b="1">
                <a:solidFill>
                  <a:srgbClr val="008000"/>
                </a:solidFill>
              </a:rPr>
              <a:t>ENC of  very good amplifiers can be as low as 50e-, typical numbers are  ~ 1000e-.</a:t>
            </a:r>
          </a:p>
          <a:p>
            <a:endParaRPr lang="en-US" sz="1400" b="1">
              <a:solidFill>
                <a:srgbClr val="009900"/>
              </a:solidFill>
            </a:endParaRPr>
          </a:p>
          <a:p>
            <a:r>
              <a:rPr lang="en-US" sz="1400" b="1">
                <a:solidFill>
                  <a:srgbClr val="002060"/>
                </a:solidFill>
              </a:rPr>
              <a:t>In order to register a signal, the registered charge must be q &gt;&gt; ENC i.e. typically q&gt;&gt;1000e-.</a:t>
            </a:r>
          </a:p>
          <a:p>
            <a:endParaRPr lang="en-US" sz="1400" b="1">
              <a:solidFill>
                <a:srgbClr val="008000"/>
              </a:solidFill>
            </a:endParaRPr>
          </a:p>
          <a:p>
            <a:r>
              <a:rPr lang="en-US" sz="1400" b="1">
                <a:solidFill>
                  <a:srgbClr val="008000"/>
                </a:solidFill>
              </a:rPr>
              <a:t>Gas Detector: q=80e- /cm </a:t>
            </a:r>
            <a:r>
              <a:rPr lang="en-US" sz="1400" b="1">
                <a:solidFill>
                  <a:srgbClr val="008000"/>
                </a:solidFill>
                <a:sym typeface="Wingdings" pitchFamily="2" charset="2"/>
              </a:rPr>
              <a:t> too small.</a:t>
            </a:r>
          </a:p>
          <a:p>
            <a:endParaRPr lang="en-US" sz="1400" b="1">
              <a:solidFill>
                <a:srgbClr val="008000"/>
              </a:solidFill>
              <a:sym typeface="Wingdings" pitchFamily="2" charset="2"/>
            </a:endParaRPr>
          </a:p>
          <a:p>
            <a:r>
              <a:rPr lang="en-US" sz="1400" b="1">
                <a:solidFill>
                  <a:srgbClr val="002060"/>
                </a:solidFill>
                <a:sym typeface="Wingdings" pitchFamily="2" charset="2"/>
              </a:rPr>
              <a:t>Solid state detectors have 1000x more density and factor 5-10 less ionization energy. </a:t>
            </a:r>
          </a:p>
          <a:p>
            <a:pPr>
              <a:buFont typeface="Wingdings" pitchFamily="2" charset="2"/>
              <a:buChar char="à"/>
            </a:pPr>
            <a:r>
              <a:rPr lang="en-US" sz="1400" b="1">
                <a:solidFill>
                  <a:srgbClr val="002060"/>
                </a:solidFill>
                <a:sym typeface="Wingdings" pitchFamily="2" charset="2"/>
              </a:rPr>
              <a:t>Primary charge is 10</a:t>
            </a:r>
            <a:r>
              <a:rPr lang="en-US" sz="1400" b="1" baseline="30000">
                <a:solidFill>
                  <a:srgbClr val="002060"/>
                </a:solidFill>
                <a:sym typeface="Wingdings" pitchFamily="2" charset="2"/>
              </a:rPr>
              <a:t>4</a:t>
            </a:r>
            <a:r>
              <a:rPr lang="en-US" sz="1400" b="1">
                <a:solidFill>
                  <a:srgbClr val="002060"/>
                </a:solidFill>
                <a:sym typeface="Wingdings" pitchFamily="2" charset="2"/>
              </a:rPr>
              <a:t>-10</a:t>
            </a:r>
            <a:r>
              <a:rPr lang="en-US" sz="1400" b="1" baseline="30000">
                <a:solidFill>
                  <a:srgbClr val="002060"/>
                </a:solidFill>
                <a:sym typeface="Wingdings" pitchFamily="2" charset="2"/>
              </a:rPr>
              <a:t>5 </a:t>
            </a:r>
            <a:r>
              <a:rPr lang="en-US" sz="1400" b="1">
                <a:solidFill>
                  <a:srgbClr val="002060"/>
                </a:solidFill>
                <a:sym typeface="Wingdings" pitchFamily="2" charset="2"/>
              </a:rPr>
              <a:t>times larger than is gases.</a:t>
            </a:r>
            <a:endParaRPr lang="en-US" sz="1400" b="1" baseline="30000">
              <a:solidFill>
                <a:srgbClr val="002060"/>
              </a:solidFill>
              <a:sym typeface="Wingdings" pitchFamily="2" charset="2"/>
            </a:endParaRPr>
          </a:p>
          <a:p>
            <a:pPr>
              <a:buFont typeface="Wingdings" pitchFamily="2" charset="2"/>
              <a:buChar char="à"/>
            </a:pPr>
            <a:endParaRPr lang="en-US" sz="1400" b="1">
              <a:solidFill>
                <a:srgbClr val="009900"/>
              </a:solidFill>
              <a:sym typeface="Wingdings" pitchFamily="2" charset="2"/>
            </a:endParaRPr>
          </a:p>
          <a:p>
            <a:r>
              <a:rPr lang="en-US" sz="1400" b="1">
                <a:solidFill>
                  <a:srgbClr val="008000"/>
                </a:solidFill>
                <a:sym typeface="Wingdings" pitchFamily="2" charset="2"/>
              </a:rPr>
              <a:t>Gas detectors need internal amplification in order to be sensitive to single particle tracks.</a:t>
            </a:r>
          </a:p>
          <a:p>
            <a:endParaRPr lang="en-US" sz="1400" b="1">
              <a:solidFill>
                <a:schemeClr val="accent2"/>
              </a:solidFill>
              <a:sym typeface="Wingdings" pitchFamily="2" charset="2"/>
            </a:endParaRPr>
          </a:p>
          <a:p>
            <a:r>
              <a:rPr lang="en-US" sz="1400" b="1">
                <a:solidFill>
                  <a:srgbClr val="002060"/>
                </a:solidFill>
                <a:sym typeface="Wingdings" pitchFamily="2" charset="2"/>
              </a:rPr>
              <a:t>Without internal amplification they can only be used for a large number of particles that arrive at the same time (ionization chamber).</a:t>
            </a:r>
            <a:r>
              <a:rPr lang="en-US"/>
              <a:t> </a:t>
            </a:r>
          </a:p>
        </p:txBody>
      </p:sp>
      <p:sp>
        <p:nvSpPr>
          <p:cNvPr id="18436" name="Slide Number Placeholder 4"/>
          <p:cNvSpPr>
            <a:spLocks noGrp="1"/>
          </p:cNvSpPr>
          <p:nvPr>
            <p:ph type="sldNum" sz="quarter" idx="12"/>
          </p:nvPr>
        </p:nvSpPr>
        <p:spPr>
          <a:noFill/>
        </p:spPr>
        <p:txBody>
          <a:bodyPr/>
          <a:lstStyle/>
          <a:p>
            <a:fld id="{C3ACF549-972A-43EB-9B1C-A6B910F127B4}" type="slidenum">
              <a:rPr lang="en-US" smtClean="0"/>
              <a:pPr/>
              <a:t>14</a:t>
            </a:fld>
            <a:endParaRPr lang="en-US" smtClean="0"/>
          </a:p>
        </p:txBody>
      </p:sp>
      <p:sp>
        <p:nvSpPr>
          <p:cNvPr id="18437" name="Footer Placeholder 5"/>
          <p:cNvSpPr>
            <a:spLocks noGrp="1"/>
          </p:cNvSpPr>
          <p:nvPr>
            <p:ph type="ftr" sz="quarter" idx="11"/>
          </p:nvPr>
        </p:nvSpPr>
        <p:spPr>
          <a:noFill/>
        </p:spPr>
        <p:txBody>
          <a:bodyPr/>
          <a:lstStyle/>
          <a:p>
            <a:r>
              <a:rPr lang="en-US" smtClean="0"/>
              <a:t>W. Riegler/CERN</a:t>
            </a:r>
          </a:p>
        </p:txBody>
      </p:sp>
      <p:sp>
        <p:nvSpPr>
          <p:cNvPr id="18438" name="TextBox 9"/>
          <p:cNvSpPr txBox="1">
            <a:spLocks noChangeArrowheads="1"/>
          </p:cNvSpPr>
          <p:nvPr/>
        </p:nvSpPr>
        <p:spPr bwMode="auto">
          <a:xfrm>
            <a:off x="2286000" y="3048000"/>
            <a:ext cx="1979613" cy="666750"/>
          </a:xfrm>
          <a:prstGeom prst="rect">
            <a:avLst/>
          </a:prstGeom>
          <a:solidFill>
            <a:schemeClr val="bg1"/>
          </a:solidFill>
          <a:ln w="9525">
            <a:noFill/>
            <a:miter lim="800000"/>
            <a:headEnd/>
            <a:tailEnd/>
          </a:ln>
        </p:spPr>
        <p:txBody>
          <a:bodyPr wrap="none">
            <a:spAutoFit/>
          </a:bodyPr>
          <a:lstStyle/>
          <a:p>
            <a:r>
              <a:rPr lang="en-US" sz="1400"/>
              <a:t>I=2.9eV</a:t>
            </a:r>
          </a:p>
          <a:p>
            <a:r>
              <a:rPr lang="en-US" sz="1400">
                <a:sym typeface="Wingdings" pitchFamily="2" charset="2"/>
              </a:rPr>
              <a:t>2.5 x 10</a:t>
            </a:r>
            <a:r>
              <a:rPr lang="en-US" sz="1400" baseline="30000">
                <a:sym typeface="Wingdings" pitchFamily="2" charset="2"/>
              </a:rPr>
              <a:t>6 </a:t>
            </a:r>
            <a:r>
              <a:rPr lang="en-US" sz="1400">
                <a:sym typeface="Wingdings" pitchFamily="2" charset="2"/>
              </a:rPr>
              <a:t> e/h pairs/cm</a:t>
            </a:r>
            <a:r>
              <a:rPr lang="en-US" sz="1400" baseline="30000">
                <a:sym typeface="Wingdings" pitchFamily="2" charset="2"/>
              </a:rPr>
              <a:t> </a:t>
            </a:r>
          </a:p>
          <a:p>
            <a:endParaRPr lang="en-US" sz="1400" baseline="30000">
              <a:sym typeface="Wingdings" pitchFamily="2" charset="2"/>
            </a:endParaRPr>
          </a:p>
        </p:txBody>
      </p:sp>
      <p:grpSp>
        <p:nvGrpSpPr>
          <p:cNvPr id="18439" name="Group 10"/>
          <p:cNvGrpSpPr>
            <a:grpSpLocks/>
          </p:cNvGrpSpPr>
          <p:nvPr/>
        </p:nvGrpSpPr>
        <p:grpSpPr bwMode="auto">
          <a:xfrm>
            <a:off x="304800" y="3810000"/>
            <a:ext cx="3276600" cy="2590800"/>
            <a:chOff x="4648200" y="1524000"/>
            <a:chExt cx="4191000" cy="3460750"/>
          </a:xfrm>
        </p:grpSpPr>
        <p:pic>
          <p:nvPicPr>
            <p:cNvPr id="18440" name="Picture 9" descr="pass2"/>
            <p:cNvPicPr>
              <a:picLocks noChangeAspect="1" noChangeArrowheads="1"/>
            </p:cNvPicPr>
            <p:nvPr/>
          </p:nvPicPr>
          <p:blipFill>
            <a:blip r:embed="rId3" cstate="print"/>
            <a:srcRect/>
            <a:stretch>
              <a:fillRect/>
            </a:stretch>
          </p:blipFill>
          <p:spPr bwMode="auto">
            <a:xfrm>
              <a:off x="4648200" y="1524000"/>
              <a:ext cx="4191000" cy="3338513"/>
            </a:xfrm>
            <a:prstGeom prst="rect">
              <a:avLst/>
            </a:prstGeom>
            <a:noFill/>
            <a:ln w="9525">
              <a:noFill/>
              <a:miter lim="800000"/>
              <a:headEnd/>
              <a:tailEnd/>
            </a:ln>
          </p:spPr>
        </p:pic>
        <p:sp>
          <p:nvSpPr>
            <p:cNvPr id="18441" name="Rectangle 11"/>
            <p:cNvSpPr>
              <a:spLocks noChangeArrowheads="1"/>
            </p:cNvSpPr>
            <p:nvPr/>
          </p:nvSpPr>
          <p:spPr bwMode="auto">
            <a:xfrm rot="-5400000">
              <a:off x="4585493" y="3720307"/>
              <a:ext cx="430213" cy="304800"/>
            </a:xfrm>
            <a:prstGeom prst="rect">
              <a:avLst/>
            </a:prstGeom>
            <a:noFill/>
            <a:ln w="9525">
              <a:noFill/>
              <a:miter lim="800000"/>
              <a:headEnd/>
              <a:tailEnd/>
            </a:ln>
          </p:spPr>
          <p:txBody>
            <a:bodyPr wrap="none">
              <a:spAutoFit/>
            </a:bodyPr>
            <a:lstStyle/>
            <a:p>
              <a:r>
                <a:rPr lang="de-DE" sz="1400" b="1">
                  <a:solidFill>
                    <a:schemeClr val="accent2"/>
                  </a:solidFill>
                  <a:latin typeface="Calibri" pitchFamily="34" charset="0"/>
                </a:rPr>
                <a:t>1/</a:t>
              </a:r>
              <a:r>
                <a:rPr lang="de-DE" sz="1400" b="1">
                  <a:solidFill>
                    <a:schemeClr val="accent2"/>
                  </a:solidFill>
                  <a:latin typeface="Calibri" pitchFamily="34" charset="0"/>
                  <a:sym typeface="Symbol" pitchFamily="18" charset="2"/>
                </a:rPr>
                <a:t></a:t>
              </a:r>
              <a:endParaRPr lang="en-US" sz="1400" b="1">
                <a:solidFill>
                  <a:schemeClr val="accent2"/>
                </a:solidFill>
                <a:latin typeface="Calibri" pitchFamily="34" charset="0"/>
                <a:sym typeface="Symbol" pitchFamily="18" charset="2"/>
              </a:endParaRPr>
            </a:p>
          </p:txBody>
        </p:sp>
        <p:sp>
          <p:nvSpPr>
            <p:cNvPr id="18442" name="Rectangle 12"/>
            <p:cNvSpPr>
              <a:spLocks noChangeArrowheads="1"/>
            </p:cNvSpPr>
            <p:nvPr/>
          </p:nvSpPr>
          <p:spPr bwMode="auto">
            <a:xfrm>
              <a:off x="7467600" y="4648200"/>
              <a:ext cx="420688" cy="336550"/>
            </a:xfrm>
            <a:prstGeom prst="rect">
              <a:avLst/>
            </a:prstGeom>
            <a:noFill/>
            <a:ln w="9525">
              <a:noFill/>
              <a:miter lim="800000"/>
              <a:headEnd/>
              <a:tailEnd/>
            </a:ln>
          </p:spPr>
          <p:txBody>
            <a:bodyPr wrap="none">
              <a:spAutoFit/>
            </a:bodyPr>
            <a:lstStyle/>
            <a:p>
              <a:r>
                <a:rPr lang="de-DE" sz="1600" b="1">
                  <a:solidFill>
                    <a:schemeClr val="accent2"/>
                  </a:solidFill>
                  <a:latin typeface="Calibri" pitchFamily="34" charset="0"/>
                </a:rPr>
                <a:t>ßγ</a:t>
              </a:r>
              <a:endParaRPr lang="en-US" sz="1600" b="1">
                <a:solidFill>
                  <a:schemeClr val="accent2"/>
                </a:solidFill>
                <a:latin typeface="Calibri" pitchFamily="34" charset="0"/>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4"/>
          <p:cNvSpPr>
            <a:spLocks noChangeShapeType="1"/>
          </p:cNvSpPr>
          <p:nvPr/>
        </p:nvSpPr>
        <p:spPr bwMode="auto">
          <a:xfrm>
            <a:off x="1295400" y="3886200"/>
            <a:ext cx="152400" cy="76200"/>
          </a:xfrm>
          <a:prstGeom prst="line">
            <a:avLst/>
          </a:prstGeom>
          <a:noFill/>
          <a:ln w="9525">
            <a:noFill/>
            <a:round/>
            <a:headEnd/>
            <a:tailEnd/>
          </a:ln>
        </p:spPr>
        <p:txBody>
          <a:bodyPr lIns="92075" tIns="46038" rIns="92075" bIns="46038"/>
          <a:lstStyle/>
          <a:p>
            <a:endParaRPr lang="en-US"/>
          </a:p>
        </p:txBody>
      </p:sp>
      <p:sp>
        <p:nvSpPr>
          <p:cNvPr id="19459" name="Freeform 5"/>
          <p:cNvSpPr>
            <a:spLocks/>
          </p:cNvSpPr>
          <p:nvPr/>
        </p:nvSpPr>
        <p:spPr bwMode="auto">
          <a:xfrm>
            <a:off x="1066800" y="3733800"/>
            <a:ext cx="1289050" cy="1944688"/>
          </a:xfrm>
          <a:custGeom>
            <a:avLst/>
            <a:gdLst>
              <a:gd name="T0" fmla="*/ 2147483647 w 812"/>
              <a:gd name="T1" fmla="*/ 2147483647 h 1225"/>
              <a:gd name="T2" fmla="*/ 2147483647 w 812"/>
              <a:gd name="T3" fmla="*/ 0 h 1225"/>
              <a:gd name="T4" fmla="*/ 2147483647 w 812"/>
              <a:gd name="T5" fmla="*/ 2147483647 h 1225"/>
              <a:gd name="T6" fmla="*/ 2147483647 w 812"/>
              <a:gd name="T7" fmla="*/ 2147483647 h 1225"/>
              <a:gd name="T8" fmla="*/ 2147483647 w 812"/>
              <a:gd name="T9" fmla="*/ 2147483647 h 1225"/>
              <a:gd name="T10" fmla="*/ 2147483647 w 812"/>
              <a:gd name="T11" fmla="*/ 2147483647 h 1225"/>
              <a:gd name="T12" fmla="*/ 2147483647 w 812"/>
              <a:gd name="T13" fmla="*/ 2147483647 h 1225"/>
              <a:gd name="T14" fmla="*/ 2147483647 w 812"/>
              <a:gd name="T15" fmla="*/ 2147483647 h 1225"/>
              <a:gd name="T16" fmla="*/ 2147483647 w 812"/>
              <a:gd name="T17" fmla="*/ 2147483647 h 1225"/>
              <a:gd name="T18" fmla="*/ 0 w 812"/>
              <a:gd name="T19" fmla="*/ 2147483647 h 1225"/>
              <a:gd name="T20" fmla="*/ 2147483647 w 812"/>
              <a:gd name="T21" fmla="*/ 2147483647 h 1225"/>
              <a:gd name="T22" fmla="*/ 0 w 812"/>
              <a:gd name="T23" fmla="*/ 2147483647 h 12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2"/>
              <a:gd name="T37" fmla="*/ 0 h 1225"/>
              <a:gd name="T38" fmla="*/ 812 w 812"/>
              <a:gd name="T39" fmla="*/ 1225 h 12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2" h="1225">
                <a:moveTo>
                  <a:pt x="812" y="57"/>
                </a:moveTo>
                <a:cubicBezTo>
                  <a:pt x="760" y="17"/>
                  <a:pt x="716" y="10"/>
                  <a:pt x="651" y="0"/>
                </a:cubicBezTo>
                <a:cubicBezTo>
                  <a:pt x="546" y="11"/>
                  <a:pt x="450" y="49"/>
                  <a:pt x="349" y="76"/>
                </a:cubicBezTo>
                <a:cubicBezTo>
                  <a:pt x="317" y="97"/>
                  <a:pt x="301" y="124"/>
                  <a:pt x="274" y="151"/>
                </a:cubicBezTo>
                <a:cubicBezTo>
                  <a:pt x="258" y="196"/>
                  <a:pt x="234" y="243"/>
                  <a:pt x="207" y="283"/>
                </a:cubicBezTo>
                <a:cubicBezTo>
                  <a:pt x="181" y="393"/>
                  <a:pt x="218" y="258"/>
                  <a:pt x="179" y="349"/>
                </a:cubicBezTo>
                <a:cubicBezTo>
                  <a:pt x="164" y="385"/>
                  <a:pt x="157" y="427"/>
                  <a:pt x="141" y="463"/>
                </a:cubicBezTo>
                <a:cubicBezTo>
                  <a:pt x="131" y="486"/>
                  <a:pt x="115" y="506"/>
                  <a:pt x="104" y="529"/>
                </a:cubicBezTo>
                <a:cubicBezTo>
                  <a:pt x="88" y="604"/>
                  <a:pt x="61" y="671"/>
                  <a:pt x="47" y="746"/>
                </a:cubicBezTo>
                <a:cubicBezTo>
                  <a:pt x="42" y="866"/>
                  <a:pt x="62" y="963"/>
                  <a:pt x="0" y="1058"/>
                </a:cubicBezTo>
                <a:cubicBezTo>
                  <a:pt x="6" y="1106"/>
                  <a:pt x="14" y="1136"/>
                  <a:pt x="28" y="1180"/>
                </a:cubicBezTo>
                <a:cubicBezTo>
                  <a:pt x="17" y="1225"/>
                  <a:pt x="31" y="1224"/>
                  <a:pt x="0" y="1209"/>
                </a:cubicBezTo>
              </a:path>
            </a:pathLst>
          </a:custGeom>
          <a:noFill/>
          <a:ln w="9525">
            <a:noFill/>
            <a:round/>
            <a:headEnd/>
            <a:tailEnd/>
          </a:ln>
        </p:spPr>
        <p:txBody>
          <a:bodyPr lIns="92075" tIns="46038" rIns="92075" bIns="46038"/>
          <a:lstStyle/>
          <a:p>
            <a:endParaRPr lang="en-US"/>
          </a:p>
        </p:txBody>
      </p:sp>
      <p:sp>
        <p:nvSpPr>
          <p:cNvPr id="19460" name="Line 6"/>
          <p:cNvSpPr>
            <a:spLocks noChangeShapeType="1"/>
          </p:cNvSpPr>
          <p:nvPr/>
        </p:nvSpPr>
        <p:spPr bwMode="auto">
          <a:xfrm>
            <a:off x="228600" y="4800600"/>
            <a:ext cx="8229600" cy="1588"/>
          </a:xfrm>
          <a:prstGeom prst="line">
            <a:avLst/>
          </a:prstGeom>
          <a:noFill/>
          <a:ln w="57150">
            <a:solidFill>
              <a:schemeClr val="tx1"/>
            </a:solidFill>
            <a:round/>
            <a:headEnd/>
            <a:tailEnd/>
          </a:ln>
        </p:spPr>
        <p:txBody>
          <a:bodyPr lIns="92075" tIns="46038" rIns="92075" bIns="46038"/>
          <a:lstStyle/>
          <a:p>
            <a:endParaRPr lang="en-US"/>
          </a:p>
        </p:txBody>
      </p:sp>
      <p:pic>
        <p:nvPicPr>
          <p:cNvPr id="19461" name="Picture 7"/>
          <p:cNvPicPr>
            <a:picLocks noChangeAspect="1" noChangeArrowheads="1"/>
          </p:cNvPicPr>
          <p:nvPr/>
        </p:nvPicPr>
        <p:blipFill>
          <a:blip r:embed="rId2" cstate="print"/>
          <a:srcRect/>
          <a:stretch>
            <a:fillRect/>
          </a:stretch>
        </p:blipFill>
        <p:spPr bwMode="auto">
          <a:xfrm>
            <a:off x="0" y="2133600"/>
            <a:ext cx="8662988" cy="2598738"/>
          </a:xfrm>
          <a:prstGeom prst="rect">
            <a:avLst/>
          </a:prstGeom>
          <a:noFill/>
          <a:ln w="9525">
            <a:noFill/>
            <a:miter lim="800000"/>
            <a:headEnd/>
            <a:tailEnd/>
          </a:ln>
        </p:spPr>
      </p:pic>
      <p:sp>
        <p:nvSpPr>
          <p:cNvPr id="19462" name="Oval 8"/>
          <p:cNvSpPr>
            <a:spLocks noChangeArrowheads="1"/>
          </p:cNvSpPr>
          <p:nvPr/>
        </p:nvSpPr>
        <p:spPr bwMode="auto">
          <a:xfrm>
            <a:off x="4191000" y="1676400"/>
            <a:ext cx="228600" cy="228600"/>
          </a:xfrm>
          <a:prstGeom prst="ellipse">
            <a:avLst/>
          </a:prstGeom>
          <a:solidFill>
            <a:srgbClr val="00269E"/>
          </a:solidFill>
          <a:ln w="9525">
            <a:noFill/>
            <a:round/>
            <a:headEnd/>
            <a:tailEnd/>
          </a:ln>
        </p:spPr>
        <p:txBody>
          <a:bodyPr wrap="none" lIns="92075" tIns="46038" rIns="92075" bIns="46038" anchor="ctr"/>
          <a:lstStyle/>
          <a:p>
            <a:endParaRPr lang="en-US"/>
          </a:p>
        </p:txBody>
      </p:sp>
      <p:sp>
        <p:nvSpPr>
          <p:cNvPr id="19463" name="Oval 9"/>
          <p:cNvSpPr>
            <a:spLocks noChangeArrowheads="1"/>
          </p:cNvSpPr>
          <p:nvPr/>
        </p:nvSpPr>
        <p:spPr bwMode="auto">
          <a:xfrm>
            <a:off x="4191000" y="2286000"/>
            <a:ext cx="228600" cy="228600"/>
          </a:xfrm>
          <a:prstGeom prst="ellipse">
            <a:avLst/>
          </a:prstGeom>
          <a:solidFill>
            <a:srgbClr val="FF0000"/>
          </a:solidFill>
          <a:ln w="9525">
            <a:noFill/>
            <a:round/>
            <a:headEnd/>
            <a:tailEnd/>
          </a:ln>
        </p:spPr>
        <p:txBody>
          <a:bodyPr wrap="none" lIns="92075" tIns="46038" rIns="92075" bIns="46038" anchor="ctr"/>
          <a:lstStyle/>
          <a:p>
            <a:endParaRPr lang="en-US"/>
          </a:p>
        </p:txBody>
      </p:sp>
      <p:sp>
        <p:nvSpPr>
          <p:cNvPr id="19464" name="Text Box 10"/>
          <p:cNvSpPr txBox="1">
            <a:spLocks noChangeArrowheads="1"/>
          </p:cNvSpPr>
          <p:nvPr/>
        </p:nvSpPr>
        <p:spPr bwMode="auto">
          <a:xfrm>
            <a:off x="4556125" y="1517650"/>
            <a:ext cx="369888" cy="420688"/>
          </a:xfrm>
          <a:prstGeom prst="rect">
            <a:avLst/>
          </a:prstGeom>
          <a:noFill/>
          <a:ln w="9525">
            <a:noFill/>
            <a:miter lim="800000"/>
            <a:headEnd/>
            <a:tailEnd/>
          </a:ln>
        </p:spPr>
        <p:txBody>
          <a:bodyPr wrap="none"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2400" b="1"/>
              <a:t>q</a:t>
            </a:r>
          </a:p>
        </p:txBody>
      </p:sp>
      <p:sp>
        <p:nvSpPr>
          <p:cNvPr id="19465" name="Text Box 11"/>
          <p:cNvSpPr txBox="1">
            <a:spLocks noChangeArrowheads="1"/>
          </p:cNvSpPr>
          <p:nvPr/>
        </p:nvSpPr>
        <p:spPr bwMode="auto">
          <a:xfrm>
            <a:off x="4572000" y="2133600"/>
            <a:ext cx="369888" cy="420688"/>
          </a:xfrm>
          <a:prstGeom prst="rect">
            <a:avLst/>
          </a:prstGeom>
          <a:noFill/>
          <a:ln w="9525">
            <a:noFill/>
            <a:miter lim="800000"/>
            <a:headEnd/>
            <a:tailEnd/>
          </a:ln>
        </p:spPr>
        <p:txBody>
          <a:bodyPr wrap="none"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2400" b="1"/>
              <a:t>q</a:t>
            </a:r>
          </a:p>
        </p:txBody>
      </p:sp>
      <p:sp>
        <p:nvSpPr>
          <p:cNvPr id="19466" name="Text Box 12"/>
          <p:cNvSpPr txBox="1">
            <a:spLocks noChangeArrowheads="1"/>
          </p:cNvSpPr>
          <p:nvPr/>
        </p:nvSpPr>
        <p:spPr bwMode="auto">
          <a:xfrm>
            <a:off x="228600" y="990600"/>
            <a:ext cx="3733800" cy="2862263"/>
          </a:xfrm>
          <a:prstGeom prst="rect">
            <a:avLst/>
          </a:prstGeom>
          <a:noFill/>
          <a:ln w="9525">
            <a:noFill/>
            <a:miter lim="800000"/>
            <a:headEnd/>
            <a:tailEnd/>
          </a:ln>
        </p:spPr>
        <p:txBody>
          <a:bodyPr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1500" b="1">
                <a:solidFill>
                  <a:srgbClr val="009900"/>
                </a:solidFill>
              </a:rPr>
              <a:t>A point charge q at a distance z</a:t>
            </a:r>
            <a:r>
              <a:rPr lang="en-US" sz="1500" b="1" baseline="-25000">
                <a:solidFill>
                  <a:srgbClr val="009900"/>
                </a:solidFill>
              </a:rPr>
              <a:t>0 </a:t>
            </a:r>
            <a:endParaRPr lang="en-US" sz="1500" b="1">
              <a:solidFill>
                <a:srgbClr val="009900"/>
              </a:solidFill>
            </a:endParaRPr>
          </a:p>
          <a:p>
            <a:pPr eaLnBrk="0" hangingPunct="0">
              <a:lnSpc>
                <a:spcPct val="90000"/>
              </a:lnSpc>
              <a:spcBef>
                <a:spcPct val="30000"/>
              </a:spcBef>
              <a:buClr>
                <a:srgbClr val="008000"/>
              </a:buClr>
              <a:buSzPct val="70000"/>
              <a:buFont typeface="Wingdings" pitchFamily="2" charset="2"/>
              <a:buNone/>
            </a:pPr>
            <a:endParaRPr lang="en-US" sz="1500" b="1">
              <a:solidFill>
                <a:srgbClr val="009900"/>
              </a:solidFill>
            </a:endParaRPr>
          </a:p>
          <a:p>
            <a:pPr eaLnBrk="0" hangingPunct="0">
              <a:lnSpc>
                <a:spcPct val="90000"/>
              </a:lnSpc>
              <a:spcBef>
                <a:spcPct val="30000"/>
              </a:spcBef>
              <a:buClr>
                <a:srgbClr val="008000"/>
              </a:buClr>
              <a:buSzPct val="70000"/>
              <a:buFont typeface="Wingdings" pitchFamily="2" charset="2"/>
              <a:buNone/>
            </a:pPr>
            <a:r>
              <a:rPr lang="en-US" sz="1500" b="1">
                <a:solidFill>
                  <a:srgbClr val="002060"/>
                </a:solidFill>
              </a:rPr>
              <a:t>Above a grounded metal plate ‘induces’ a surface charge. </a:t>
            </a:r>
          </a:p>
          <a:p>
            <a:pPr eaLnBrk="0" hangingPunct="0">
              <a:lnSpc>
                <a:spcPct val="90000"/>
              </a:lnSpc>
              <a:spcBef>
                <a:spcPct val="30000"/>
              </a:spcBef>
              <a:buClr>
                <a:srgbClr val="008000"/>
              </a:buClr>
              <a:buSzPct val="70000"/>
              <a:buFont typeface="Wingdings" pitchFamily="2" charset="2"/>
              <a:buNone/>
            </a:pPr>
            <a:endParaRPr lang="en-US" sz="1500" b="1">
              <a:solidFill>
                <a:srgbClr val="009900"/>
              </a:solidFill>
            </a:endParaRPr>
          </a:p>
          <a:p>
            <a:pPr eaLnBrk="0" hangingPunct="0">
              <a:lnSpc>
                <a:spcPct val="90000"/>
              </a:lnSpc>
              <a:spcBef>
                <a:spcPct val="30000"/>
              </a:spcBef>
              <a:buClr>
                <a:srgbClr val="008000"/>
              </a:buClr>
              <a:buSzPct val="70000"/>
              <a:buFont typeface="Wingdings" pitchFamily="2" charset="2"/>
              <a:buNone/>
            </a:pPr>
            <a:r>
              <a:rPr lang="en-US" sz="1500" b="1">
                <a:solidFill>
                  <a:srgbClr val="008000"/>
                </a:solidFill>
              </a:rPr>
              <a:t>The total induced charge on the surface is –q.</a:t>
            </a:r>
          </a:p>
          <a:p>
            <a:pPr eaLnBrk="0" hangingPunct="0">
              <a:lnSpc>
                <a:spcPct val="90000"/>
              </a:lnSpc>
              <a:spcBef>
                <a:spcPct val="30000"/>
              </a:spcBef>
              <a:buClr>
                <a:srgbClr val="008000"/>
              </a:buClr>
              <a:buSzPct val="70000"/>
              <a:buFont typeface="Wingdings" pitchFamily="2" charset="2"/>
              <a:buNone/>
            </a:pPr>
            <a:endParaRPr lang="en-US" sz="1500" b="1">
              <a:solidFill>
                <a:schemeClr val="accent2"/>
              </a:solidFill>
            </a:endParaRPr>
          </a:p>
          <a:p>
            <a:pPr eaLnBrk="0" hangingPunct="0">
              <a:lnSpc>
                <a:spcPct val="90000"/>
              </a:lnSpc>
              <a:spcBef>
                <a:spcPct val="30000"/>
              </a:spcBef>
              <a:buClr>
                <a:srgbClr val="008000"/>
              </a:buClr>
              <a:buSzPct val="70000"/>
              <a:buFont typeface="Wingdings" pitchFamily="2" charset="2"/>
              <a:buNone/>
            </a:pPr>
            <a:r>
              <a:rPr lang="en-US" sz="1500" b="1">
                <a:solidFill>
                  <a:srgbClr val="002060"/>
                </a:solidFill>
              </a:rPr>
              <a:t>Different positions of the charge result in different charge distributions.</a:t>
            </a:r>
          </a:p>
          <a:p>
            <a:pPr eaLnBrk="0" hangingPunct="0">
              <a:lnSpc>
                <a:spcPct val="90000"/>
              </a:lnSpc>
              <a:spcBef>
                <a:spcPct val="30000"/>
              </a:spcBef>
              <a:buClr>
                <a:srgbClr val="008000"/>
              </a:buClr>
              <a:buSzPct val="70000"/>
              <a:buFont typeface="Wingdings" pitchFamily="2" charset="2"/>
              <a:buNone/>
            </a:pPr>
            <a:r>
              <a:rPr lang="en-US" sz="1500" b="1">
                <a:solidFill>
                  <a:srgbClr val="002060"/>
                </a:solidFill>
              </a:rPr>
              <a:t>The total induced charge stays –q.</a:t>
            </a:r>
          </a:p>
        </p:txBody>
      </p:sp>
      <p:sp>
        <p:nvSpPr>
          <p:cNvPr id="19467" name="Text Box 13"/>
          <p:cNvSpPr txBox="1">
            <a:spLocks noChangeArrowheads="1"/>
          </p:cNvSpPr>
          <p:nvPr/>
        </p:nvSpPr>
        <p:spPr bwMode="auto">
          <a:xfrm>
            <a:off x="5029200" y="3962400"/>
            <a:ext cx="471488" cy="420688"/>
          </a:xfrm>
          <a:prstGeom prst="rect">
            <a:avLst/>
          </a:prstGeom>
          <a:noFill/>
          <a:ln w="9525">
            <a:noFill/>
            <a:miter lim="800000"/>
            <a:headEnd/>
            <a:tailEnd/>
          </a:ln>
        </p:spPr>
        <p:txBody>
          <a:bodyPr wrap="none"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2400" b="1">
                <a:solidFill>
                  <a:srgbClr val="0000FF"/>
                </a:solidFill>
              </a:rPr>
              <a:t>-q</a:t>
            </a:r>
          </a:p>
        </p:txBody>
      </p:sp>
      <p:sp>
        <p:nvSpPr>
          <p:cNvPr id="19468" name="Text Box 14"/>
          <p:cNvSpPr txBox="1">
            <a:spLocks noChangeArrowheads="1"/>
          </p:cNvSpPr>
          <p:nvPr/>
        </p:nvSpPr>
        <p:spPr bwMode="auto">
          <a:xfrm>
            <a:off x="4572000" y="3276600"/>
            <a:ext cx="476250" cy="425450"/>
          </a:xfrm>
          <a:prstGeom prst="rect">
            <a:avLst/>
          </a:prstGeom>
          <a:noFill/>
          <a:ln w="9525">
            <a:noFill/>
            <a:miter lim="800000"/>
            <a:headEnd/>
            <a:tailEnd/>
          </a:ln>
        </p:spPr>
        <p:txBody>
          <a:bodyPr wrap="none"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2400" b="1">
                <a:solidFill>
                  <a:srgbClr val="FF0000"/>
                </a:solidFill>
              </a:rPr>
              <a:t>-q</a:t>
            </a:r>
          </a:p>
        </p:txBody>
      </p:sp>
      <p:sp>
        <p:nvSpPr>
          <p:cNvPr id="19469" name="Line 15"/>
          <p:cNvSpPr>
            <a:spLocks noChangeShapeType="1"/>
          </p:cNvSpPr>
          <p:nvPr/>
        </p:nvSpPr>
        <p:spPr bwMode="auto">
          <a:xfrm>
            <a:off x="4191000" y="5562600"/>
            <a:ext cx="0" cy="0"/>
          </a:xfrm>
          <a:prstGeom prst="line">
            <a:avLst/>
          </a:prstGeom>
          <a:noFill/>
          <a:ln w="6350">
            <a:solidFill>
              <a:schemeClr val="tx1"/>
            </a:solidFill>
            <a:round/>
            <a:headEnd/>
            <a:tailEnd/>
          </a:ln>
        </p:spPr>
        <p:txBody>
          <a:bodyPr lIns="92075" tIns="46038" rIns="92075" bIns="46038"/>
          <a:lstStyle/>
          <a:p>
            <a:endParaRPr lang="en-US"/>
          </a:p>
        </p:txBody>
      </p:sp>
      <p:sp>
        <p:nvSpPr>
          <p:cNvPr id="19470" name="Line 16"/>
          <p:cNvSpPr>
            <a:spLocks noChangeShapeType="1"/>
          </p:cNvSpPr>
          <p:nvPr/>
        </p:nvSpPr>
        <p:spPr bwMode="auto">
          <a:xfrm>
            <a:off x="4343400" y="4800600"/>
            <a:ext cx="0" cy="762000"/>
          </a:xfrm>
          <a:prstGeom prst="line">
            <a:avLst/>
          </a:prstGeom>
          <a:noFill/>
          <a:ln w="9525">
            <a:solidFill>
              <a:schemeClr val="tx1"/>
            </a:solidFill>
            <a:round/>
            <a:headEnd/>
            <a:tailEnd/>
          </a:ln>
        </p:spPr>
        <p:txBody>
          <a:bodyPr lIns="92075" tIns="46038" rIns="92075" bIns="46038"/>
          <a:lstStyle/>
          <a:p>
            <a:endParaRPr lang="en-US"/>
          </a:p>
        </p:txBody>
      </p:sp>
      <p:sp>
        <p:nvSpPr>
          <p:cNvPr id="19471" name="Line 17"/>
          <p:cNvSpPr>
            <a:spLocks noChangeShapeType="1"/>
          </p:cNvSpPr>
          <p:nvPr/>
        </p:nvSpPr>
        <p:spPr bwMode="auto">
          <a:xfrm>
            <a:off x="4191000" y="5562600"/>
            <a:ext cx="304800" cy="0"/>
          </a:xfrm>
          <a:prstGeom prst="line">
            <a:avLst/>
          </a:prstGeom>
          <a:noFill/>
          <a:ln w="9525">
            <a:solidFill>
              <a:schemeClr val="tx1"/>
            </a:solidFill>
            <a:round/>
            <a:headEnd/>
            <a:tailEnd/>
          </a:ln>
        </p:spPr>
        <p:txBody>
          <a:bodyPr lIns="92075" tIns="46038" rIns="92075" bIns="46038"/>
          <a:lstStyle/>
          <a:p>
            <a:endParaRPr lang="en-US"/>
          </a:p>
        </p:txBody>
      </p:sp>
      <p:sp>
        <p:nvSpPr>
          <p:cNvPr id="19472" name="Line 18"/>
          <p:cNvSpPr>
            <a:spLocks noChangeShapeType="1"/>
          </p:cNvSpPr>
          <p:nvPr/>
        </p:nvSpPr>
        <p:spPr bwMode="auto">
          <a:xfrm>
            <a:off x="4267200" y="5638800"/>
            <a:ext cx="152400" cy="0"/>
          </a:xfrm>
          <a:prstGeom prst="line">
            <a:avLst/>
          </a:prstGeom>
          <a:noFill/>
          <a:ln w="9525">
            <a:solidFill>
              <a:schemeClr val="tx1"/>
            </a:solidFill>
            <a:round/>
            <a:headEnd/>
            <a:tailEnd/>
          </a:ln>
        </p:spPr>
        <p:txBody>
          <a:bodyPr lIns="92075" tIns="46038" rIns="92075" bIns="46038"/>
          <a:lstStyle/>
          <a:p>
            <a:endParaRPr lang="en-US"/>
          </a:p>
        </p:txBody>
      </p:sp>
      <p:sp>
        <p:nvSpPr>
          <p:cNvPr id="19473" name="Line 19"/>
          <p:cNvSpPr>
            <a:spLocks noChangeShapeType="1"/>
          </p:cNvSpPr>
          <p:nvPr/>
        </p:nvSpPr>
        <p:spPr bwMode="auto">
          <a:xfrm>
            <a:off x="4343400" y="5715000"/>
            <a:ext cx="0" cy="0"/>
          </a:xfrm>
          <a:prstGeom prst="line">
            <a:avLst/>
          </a:prstGeom>
          <a:noFill/>
          <a:ln w="6350">
            <a:solidFill>
              <a:schemeClr val="tx1"/>
            </a:solidFill>
            <a:round/>
            <a:headEnd/>
            <a:tailEnd/>
          </a:ln>
        </p:spPr>
        <p:txBody>
          <a:bodyPr lIns="92075" tIns="46038" rIns="92075" bIns="46038"/>
          <a:lstStyle/>
          <a:p>
            <a:endParaRPr lang="en-US"/>
          </a:p>
        </p:txBody>
      </p:sp>
      <p:sp>
        <p:nvSpPr>
          <p:cNvPr id="19474" name="Text Box 20"/>
          <p:cNvSpPr txBox="1">
            <a:spLocks noChangeArrowheads="1"/>
          </p:cNvSpPr>
          <p:nvPr/>
        </p:nvSpPr>
        <p:spPr bwMode="auto">
          <a:xfrm>
            <a:off x="5181600" y="838200"/>
            <a:ext cx="3962400" cy="4386263"/>
          </a:xfrm>
          <a:prstGeom prst="rect">
            <a:avLst/>
          </a:prstGeom>
          <a:noFill/>
          <a:ln w="9525">
            <a:noFill/>
            <a:miter lim="800000"/>
            <a:headEnd/>
            <a:tailEnd/>
          </a:ln>
        </p:spPr>
        <p:txBody>
          <a:bodyPr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1500" b="1">
                <a:solidFill>
                  <a:srgbClr val="002060"/>
                </a:solidFill>
              </a:rPr>
              <a:t>The electric field of the charge must be calculated with the boundary condition that the potential </a:t>
            </a:r>
            <a:r>
              <a:rPr lang="el-GR" sz="1500" b="1">
                <a:solidFill>
                  <a:srgbClr val="002060"/>
                </a:solidFill>
              </a:rPr>
              <a:t>φ</a:t>
            </a:r>
            <a:r>
              <a:rPr lang="en-US" sz="1500" b="1">
                <a:solidFill>
                  <a:srgbClr val="002060"/>
                </a:solidFill>
              </a:rPr>
              <a:t>=0 at z=0.</a:t>
            </a:r>
          </a:p>
          <a:p>
            <a:pPr eaLnBrk="0" hangingPunct="0">
              <a:lnSpc>
                <a:spcPct val="90000"/>
              </a:lnSpc>
              <a:spcBef>
                <a:spcPct val="30000"/>
              </a:spcBef>
              <a:buClr>
                <a:srgbClr val="008000"/>
              </a:buClr>
              <a:buSzPct val="70000"/>
              <a:buFont typeface="Wingdings" pitchFamily="2" charset="2"/>
              <a:buNone/>
            </a:pPr>
            <a:endParaRPr lang="en-US" sz="1500" b="1">
              <a:solidFill>
                <a:schemeClr val="accent2"/>
              </a:solidFill>
            </a:endParaRPr>
          </a:p>
          <a:p>
            <a:pPr eaLnBrk="0" hangingPunct="0">
              <a:lnSpc>
                <a:spcPct val="90000"/>
              </a:lnSpc>
              <a:spcBef>
                <a:spcPct val="30000"/>
              </a:spcBef>
              <a:buClr>
                <a:srgbClr val="008000"/>
              </a:buClr>
              <a:buSzPct val="70000"/>
              <a:buFont typeface="Wingdings" pitchFamily="2" charset="2"/>
              <a:buNone/>
            </a:pPr>
            <a:r>
              <a:rPr lang="en-US" sz="1500" b="1">
                <a:solidFill>
                  <a:srgbClr val="009900"/>
                </a:solidFill>
              </a:rPr>
              <a:t>For this specific geometry the method of images can be used. A point charge –q at distance –z</a:t>
            </a:r>
            <a:r>
              <a:rPr lang="en-US" sz="1500" b="1" baseline="-25000">
                <a:solidFill>
                  <a:srgbClr val="009900"/>
                </a:solidFill>
              </a:rPr>
              <a:t>0</a:t>
            </a:r>
            <a:r>
              <a:rPr lang="en-US" sz="1500" b="1">
                <a:solidFill>
                  <a:srgbClr val="009900"/>
                </a:solidFill>
              </a:rPr>
              <a:t> satisfies the boundary condition </a:t>
            </a:r>
            <a:r>
              <a:rPr lang="en-US" sz="1500" b="1">
                <a:solidFill>
                  <a:srgbClr val="009900"/>
                </a:solidFill>
                <a:sym typeface="Wingdings" pitchFamily="2" charset="2"/>
              </a:rPr>
              <a:t> electric field.</a:t>
            </a:r>
            <a:endParaRPr lang="en-US" sz="1500" b="1">
              <a:solidFill>
                <a:srgbClr val="009900"/>
              </a:solidFill>
            </a:endParaRPr>
          </a:p>
          <a:p>
            <a:pPr eaLnBrk="0" hangingPunct="0">
              <a:lnSpc>
                <a:spcPct val="90000"/>
              </a:lnSpc>
              <a:spcBef>
                <a:spcPct val="30000"/>
              </a:spcBef>
              <a:buClr>
                <a:srgbClr val="008000"/>
              </a:buClr>
              <a:buSzPct val="70000"/>
              <a:buFont typeface="Wingdings" pitchFamily="2" charset="2"/>
              <a:buNone/>
            </a:pPr>
            <a:endParaRPr lang="en-US" sz="1500" b="1">
              <a:solidFill>
                <a:srgbClr val="009900"/>
              </a:solidFill>
              <a:sym typeface="Wingdings" pitchFamily="2" charset="2"/>
            </a:endParaRPr>
          </a:p>
          <a:p>
            <a:pPr eaLnBrk="0" hangingPunct="0">
              <a:lnSpc>
                <a:spcPct val="90000"/>
              </a:lnSpc>
              <a:spcBef>
                <a:spcPct val="30000"/>
              </a:spcBef>
              <a:buClr>
                <a:srgbClr val="008000"/>
              </a:buClr>
              <a:buSzPct val="70000"/>
              <a:buFont typeface="Wingdings" pitchFamily="2" charset="2"/>
              <a:buNone/>
            </a:pPr>
            <a:r>
              <a:rPr lang="en-US" sz="1500" b="1">
                <a:solidFill>
                  <a:srgbClr val="002060"/>
                </a:solidFill>
                <a:sym typeface="Wingdings" pitchFamily="2" charset="2"/>
              </a:rPr>
              <a:t>The resulting charge density is</a:t>
            </a:r>
          </a:p>
          <a:p>
            <a:pPr eaLnBrk="0" hangingPunct="0">
              <a:lnSpc>
                <a:spcPct val="90000"/>
              </a:lnSpc>
              <a:spcBef>
                <a:spcPct val="30000"/>
              </a:spcBef>
              <a:buClr>
                <a:srgbClr val="008000"/>
              </a:buClr>
              <a:buSzPct val="70000"/>
              <a:buFont typeface="Wingdings" pitchFamily="2" charset="2"/>
              <a:buNone/>
            </a:pPr>
            <a:r>
              <a:rPr lang="en-US" sz="1500" b="1">
                <a:solidFill>
                  <a:srgbClr val="002060"/>
                </a:solidFill>
                <a:sym typeface="Symbol" pitchFamily="18" charset="2"/>
              </a:rPr>
              <a:t></a:t>
            </a:r>
            <a:r>
              <a:rPr lang="en-US" sz="1500" b="1">
                <a:solidFill>
                  <a:srgbClr val="002060"/>
                </a:solidFill>
                <a:sym typeface="Wingdings" pitchFamily="2" charset="2"/>
              </a:rPr>
              <a:t>(x,y) = </a:t>
            </a:r>
            <a:r>
              <a:rPr lang="en-US" sz="1500" b="1">
                <a:solidFill>
                  <a:srgbClr val="002060"/>
                </a:solidFill>
                <a:sym typeface="Symbol" pitchFamily="18" charset="2"/>
              </a:rPr>
              <a:t></a:t>
            </a:r>
            <a:r>
              <a:rPr lang="en-US" sz="1500" b="1" baseline="-25000">
                <a:solidFill>
                  <a:srgbClr val="002060"/>
                </a:solidFill>
                <a:sym typeface="Wingdings" pitchFamily="2" charset="2"/>
              </a:rPr>
              <a:t>0</a:t>
            </a:r>
            <a:r>
              <a:rPr lang="en-US" sz="1500" b="1">
                <a:solidFill>
                  <a:srgbClr val="002060"/>
                </a:solidFill>
                <a:sym typeface="Wingdings" pitchFamily="2" charset="2"/>
              </a:rPr>
              <a:t> E</a:t>
            </a:r>
            <a:r>
              <a:rPr lang="en-US" sz="1500" b="1" baseline="-25000">
                <a:solidFill>
                  <a:srgbClr val="002060"/>
                </a:solidFill>
                <a:sym typeface="Wingdings" pitchFamily="2" charset="2"/>
              </a:rPr>
              <a:t>z</a:t>
            </a:r>
            <a:r>
              <a:rPr lang="en-US" sz="1500" b="1">
                <a:solidFill>
                  <a:srgbClr val="002060"/>
                </a:solidFill>
                <a:sym typeface="Wingdings" pitchFamily="2" charset="2"/>
              </a:rPr>
              <a:t>(x,y)</a:t>
            </a:r>
          </a:p>
          <a:p>
            <a:pPr eaLnBrk="0" hangingPunct="0">
              <a:lnSpc>
                <a:spcPct val="90000"/>
              </a:lnSpc>
              <a:spcBef>
                <a:spcPct val="30000"/>
              </a:spcBef>
              <a:buClr>
                <a:srgbClr val="008000"/>
              </a:buClr>
              <a:buSzPct val="70000"/>
              <a:buFont typeface="Wingdings" pitchFamily="2" charset="2"/>
              <a:buNone/>
            </a:pPr>
            <a:endParaRPr lang="en-US" sz="1500" b="1">
              <a:solidFill>
                <a:srgbClr val="009900"/>
              </a:solidFill>
              <a:sym typeface="Wingdings" pitchFamily="2" charset="2"/>
            </a:endParaRPr>
          </a:p>
          <a:p>
            <a:pPr eaLnBrk="0" hangingPunct="0">
              <a:lnSpc>
                <a:spcPct val="90000"/>
              </a:lnSpc>
              <a:spcBef>
                <a:spcPct val="30000"/>
              </a:spcBef>
              <a:buClr>
                <a:srgbClr val="008000"/>
              </a:buClr>
              <a:buSzPct val="70000"/>
              <a:buFont typeface="Wingdings" pitchFamily="2" charset="2"/>
              <a:buNone/>
            </a:pPr>
            <a:r>
              <a:rPr lang="en-US" sz="1500" b="1">
                <a:solidFill>
                  <a:srgbClr val="009900"/>
                </a:solidFill>
                <a:sym typeface="Symbol" pitchFamily="18" charset="2"/>
              </a:rPr>
              <a:t></a:t>
            </a:r>
            <a:r>
              <a:rPr lang="en-US" sz="1500" b="1">
                <a:solidFill>
                  <a:srgbClr val="009900"/>
                </a:solidFill>
                <a:sym typeface="Wingdings" pitchFamily="2" charset="2"/>
              </a:rPr>
              <a:t>(x,y)dxdy = -q</a:t>
            </a:r>
            <a:endParaRPr lang="en-US" sz="1500" b="1">
              <a:solidFill>
                <a:srgbClr val="009900"/>
              </a:solidFill>
            </a:endParaRPr>
          </a:p>
          <a:p>
            <a:pPr eaLnBrk="0" hangingPunct="0">
              <a:lnSpc>
                <a:spcPct val="90000"/>
              </a:lnSpc>
              <a:spcBef>
                <a:spcPct val="30000"/>
              </a:spcBef>
              <a:buClr>
                <a:srgbClr val="008000"/>
              </a:buClr>
              <a:buSzPct val="70000"/>
              <a:buFont typeface="Wingdings" pitchFamily="2" charset="2"/>
              <a:buNone/>
            </a:pPr>
            <a:endParaRPr lang="en-US" sz="1500" b="1"/>
          </a:p>
          <a:p>
            <a:pPr eaLnBrk="0" hangingPunct="0">
              <a:lnSpc>
                <a:spcPct val="90000"/>
              </a:lnSpc>
              <a:spcBef>
                <a:spcPct val="30000"/>
              </a:spcBef>
              <a:buClr>
                <a:srgbClr val="008000"/>
              </a:buClr>
              <a:buSzPct val="70000"/>
              <a:buFont typeface="Wingdings" pitchFamily="2" charset="2"/>
              <a:buNone/>
            </a:pPr>
            <a:endParaRPr lang="en-US" sz="1500" b="1"/>
          </a:p>
          <a:p>
            <a:pPr eaLnBrk="0" hangingPunct="0">
              <a:lnSpc>
                <a:spcPct val="90000"/>
              </a:lnSpc>
              <a:spcBef>
                <a:spcPct val="30000"/>
              </a:spcBef>
              <a:buClr>
                <a:srgbClr val="008000"/>
              </a:buClr>
              <a:buSzPct val="70000"/>
              <a:buFont typeface="Wingdings" pitchFamily="2" charset="2"/>
              <a:buNone/>
            </a:pPr>
            <a:endParaRPr lang="en-US" sz="1500" b="1"/>
          </a:p>
          <a:p>
            <a:pPr eaLnBrk="0" hangingPunct="0">
              <a:lnSpc>
                <a:spcPct val="90000"/>
              </a:lnSpc>
              <a:spcBef>
                <a:spcPct val="30000"/>
              </a:spcBef>
              <a:buClr>
                <a:srgbClr val="008000"/>
              </a:buClr>
              <a:buSzPct val="70000"/>
              <a:buFont typeface="Wingdings" pitchFamily="2" charset="2"/>
              <a:buNone/>
            </a:pPr>
            <a:endParaRPr lang="en-US" sz="1500" b="1"/>
          </a:p>
        </p:txBody>
      </p:sp>
      <p:sp>
        <p:nvSpPr>
          <p:cNvPr id="19475" name="Text Box 21"/>
          <p:cNvSpPr txBox="1">
            <a:spLocks noChangeArrowheads="1"/>
          </p:cNvSpPr>
          <p:nvPr/>
        </p:nvSpPr>
        <p:spPr bwMode="auto">
          <a:xfrm>
            <a:off x="4495800" y="5105400"/>
            <a:ext cx="508000" cy="339725"/>
          </a:xfrm>
          <a:prstGeom prst="rect">
            <a:avLst/>
          </a:prstGeom>
          <a:noFill/>
          <a:ln w="9525">
            <a:noFill/>
            <a:miter lim="800000"/>
            <a:headEnd/>
            <a:tailEnd/>
          </a:ln>
        </p:spPr>
        <p:txBody>
          <a:bodyPr wrap="none"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b="1"/>
              <a:t>I=0</a:t>
            </a:r>
          </a:p>
        </p:txBody>
      </p:sp>
      <p:sp>
        <p:nvSpPr>
          <p:cNvPr id="19476" name="Text Box 24"/>
          <p:cNvSpPr txBox="1">
            <a:spLocks noChangeArrowheads="1"/>
          </p:cNvSpPr>
          <p:nvPr/>
        </p:nvSpPr>
        <p:spPr bwMode="auto">
          <a:xfrm>
            <a:off x="6994525" y="3694113"/>
            <a:ext cx="184150" cy="366712"/>
          </a:xfrm>
          <a:prstGeom prst="rect">
            <a:avLst/>
          </a:prstGeom>
          <a:noFill/>
          <a:ln w="9525">
            <a:noFill/>
            <a:miter lim="800000"/>
            <a:headEnd/>
            <a:tailEnd/>
          </a:ln>
        </p:spPr>
        <p:txBody>
          <a:bodyPr wrap="none">
            <a:spAutoFit/>
          </a:bodyPr>
          <a:lstStyle/>
          <a:p>
            <a:endParaRPr lang="en-US"/>
          </a:p>
        </p:txBody>
      </p:sp>
      <p:sp>
        <p:nvSpPr>
          <p:cNvPr id="19477" name="Slide Number Placeholder 25"/>
          <p:cNvSpPr>
            <a:spLocks noGrp="1"/>
          </p:cNvSpPr>
          <p:nvPr>
            <p:ph type="sldNum" sz="quarter" idx="12"/>
          </p:nvPr>
        </p:nvSpPr>
        <p:spPr>
          <a:noFill/>
        </p:spPr>
        <p:txBody>
          <a:bodyPr/>
          <a:lstStyle/>
          <a:p>
            <a:fld id="{651BC6BB-3838-4389-BA2B-CE9611B4FB4A}" type="slidenum">
              <a:rPr lang="en-US" smtClean="0"/>
              <a:pPr/>
              <a:t>15</a:t>
            </a:fld>
            <a:endParaRPr lang="en-US" smtClean="0"/>
          </a:p>
        </p:txBody>
      </p:sp>
      <p:sp>
        <p:nvSpPr>
          <p:cNvPr id="19478" name="Footer Placeholder 26"/>
          <p:cNvSpPr>
            <a:spLocks noGrp="1"/>
          </p:cNvSpPr>
          <p:nvPr>
            <p:ph type="ftr" sz="quarter" idx="11"/>
          </p:nvPr>
        </p:nvSpPr>
        <p:spPr>
          <a:noFill/>
        </p:spPr>
        <p:txBody>
          <a:bodyPr/>
          <a:lstStyle/>
          <a:p>
            <a:r>
              <a:rPr lang="en-US" smtClean="0"/>
              <a:t>W. Riegler/CERN</a:t>
            </a:r>
          </a:p>
        </p:txBody>
      </p:sp>
      <p:pic>
        <p:nvPicPr>
          <p:cNvPr id="19479" name="Picture 2"/>
          <p:cNvPicPr>
            <a:picLocks noChangeAspect="1" noChangeArrowheads="1"/>
          </p:cNvPicPr>
          <p:nvPr/>
        </p:nvPicPr>
        <p:blipFill>
          <a:blip r:embed="rId3" cstate="print"/>
          <a:srcRect/>
          <a:stretch>
            <a:fillRect/>
          </a:stretch>
        </p:blipFill>
        <p:spPr bwMode="auto">
          <a:xfrm>
            <a:off x="228600" y="5791200"/>
            <a:ext cx="3581400" cy="447675"/>
          </a:xfrm>
          <a:prstGeom prst="rect">
            <a:avLst/>
          </a:prstGeom>
          <a:noFill/>
          <a:ln w="9525">
            <a:noFill/>
            <a:miter lim="800000"/>
            <a:headEnd/>
            <a:tailEnd/>
          </a:ln>
        </p:spPr>
      </p:pic>
      <p:pic>
        <p:nvPicPr>
          <p:cNvPr id="19480" name="Picture 3"/>
          <p:cNvPicPr>
            <a:picLocks noChangeAspect="1" noChangeArrowheads="1"/>
          </p:cNvPicPr>
          <p:nvPr/>
        </p:nvPicPr>
        <p:blipFill>
          <a:blip r:embed="rId4" cstate="print"/>
          <a:srcRect/>
          <a:stretch>
            <a:fillRect/>
          </a:stretch>
        </p:blipFill>
        <p:spPr bwMode="auto">
          <a:xfrm>
            <a:off x="6096000" y="5791200"/>
            <a:ext cx="2309813" cy="452438"/>
          </a:xfrm>
          <a:prstGeom prst="rect">
            <a:avLst/>
          </a:prstGeom>
          <a:noFill/>
          <a:ln w="9525">
            <a:noFill/>
            <a:miter lim="800000"/>
            <a:headEnd/>
            <a:tailEnd/>
          </a:ln>
        </p:spPr>
      </p:pic>
      <p:sp>
        <p:nvSpPr>
          <p:cNvPr id="19481" name="Rectangle 2"/>
          <p:cNvSpPr>
            <a:spLocks noChangeArrowheads="1"/>
          </p:cNvSpPr>
          <p:nvPr/>
        </p:nvSpPr>
        <p:spPr bwMode="auto">
          <a:xfrm>
            <a:off x="0" y="85725"/>
            <a:ext cx="9144000" cy="523875"/>
          </a:xfrm>
          <a:prstGeom prst="rect">
            <a:avLst/>
          </a:prstGeom>
          <a:noFill/>
          <a:ln w="9525">
            <a:noFill/>
            <a:miter lim="800000"/>
            <a:headEnd/>
            <a:tailEnd/>
          </a:ln>
        </p:spPr>
        <p:txBody>
          <a:bodyPr>
            <a:spAutoFit/>
          </a:bodyPr>
          <a:lstStyle/>
          <a:p>
            <a:pPr algn="ctr"/>
            <a:r>
              <a:rPr lang="en-US" sz="2800" b="1">
                <a:solidFill>
                  <a:srgbClr val="FF0000"/>
                </a:solidFill>
              </a:rPr>
              <a:t>Principle of Signal Induction by Moving Charges</a:t>
            </a:r>
          </a:p>
        </p:txBody>
      </p:sp>
      <p:pic>
        <p:nvPicPr>
          <p:cNvPr id="19482" name="Picture 1"/>
          <p:cNvPicPr>
            <a:picLocks noChangeAspect="1" noChangeArrowheads="1"/>
          </p:cNvPicPr>
          <p:nvPr/>
        </p:nvPicPr>
        <p:blipFill>
          <a:blip r:embed="rId5" cstate="print"/>
          <a:srcRect/>
          <a:stretch>
            <a:fillRect/>
          </a:stretch>
        </p:blipFill>
        <p:spPr bwMode="auto">
          <a:xfrm>
            <a:off x="4114800" y="5867400"/>
            <a:ext cx="1452563" cy="252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5"/>
          <p:cNvSpPr>
            <a:spLocks noChangeShapeType="1"/>
          </p:cNvSpPr>
          <p:nvPr/>
        </p:nvSpPr>
        <p:spPr bwMode="auto">
          <a:xfrm>
            <a:off x="1295400" y="2743200"/>
            <a:ext cx="152400" cy="76200"/>
          </a:xfrm>
          <a:prstGeom prst="line">
            <a:avLst/>
          </a:prstGeom>
          <a:noFill/>
          <a:ln w="9525">
            <a:noFill/>
            <a:round/>
            <a:headEnd/>
            <a:tailEnd/>
          </a:ln>
        </p:spPr>
        <p:txBody>
          <a:bodyPr lIns="92075" tIns="46038" rIns="92075" bIns="46038"/>
          <a:lstStyle/>
          <a:p>
            <a:endParaRPr lang="en-US"/>
          </a:p>
        </p:txBody>
      </p:sp>
      <p:sp>
        <p:nvSpPr>
          <p:cNvPr id="20483" name="Freeform 6"/>
          <p:cNvSpPr>
            <a:spLocks/>
          </p:cNvSpPr>
          <p:nvPr/>
        </p:nvSpPr>
        <p:spPr bwMode="auto">
          <a:xfrm>
            <a:off x="1066800" y="2667000"/>
            <a:ext cx="1289050" cy="1944688"/>
          </a:xfrm>
          <a:custGeom>
            <a:avLst/>
            <a:gdLst>
              <a:gd name="T0" fmla="*/ 2147483647 w 812"/>
              <a:gd name="T1" fmla="*/ 2147483647 h 1225"/>
              <a:gd name="T2" fmla="*/ 2147483647 w 812"/>
              <a:gd name="T3" fmla="*/ 0 h 1225"/>
              <a:gd name="T4" fmla="*/ 2147483647 w 812"/>
              <a:gd name="T5" fmla="*/ 2147483647 h 1225"/>
              <a:gd name="T6" fmla="*/ 2147483647 w 812"/>
              <a:gd name="T7" fmla="*/ 2147483647 h 1225"/>
              <a:gd name="T8" fmla="*/ 2147483647 w 812"/>
              <a:gd name="T9" fmla="*/ 2147483647 h 1225"/>
              <a:gd name="T10" fmla="*/ 2147483647 w 812"/>
              <a:gd name="T11" fmla="*/ 2147483647 h 1225"/>
              <a:gd name="T12" fmla="*/ 2147483647 w 812"/>
              <a:gd name="T13" fmla="*/ 2147483647 h 1225"/>
              <a:gd name="T14" fmla="*/ 2147483647 w 812"/>
              <a:gd name="T15" fmla="*/ 2147483647 h 1225"/>
              <a:gd name="T16" fmla="*/ 2147483647 w 812"/>
              <a:gd name="T17" fmla="*/ 2147483647 h 1225"/>
              <a:gd name="T18" fmla="*/ 0 w 812"/>
              <a:gd name="T19" fmla="*/ 2147483647 h 1225"/>
              <a:gd name="T20" fmla="*/ 2147483647 w 812"/>
              <a:gd name="T21" fmla="*/ 2147483647 h 1225"/>
              <a:gd name="T22" fmla="*/ 0 w 812"/>
              <a:gd name="T23" fmla="*/ 2147483647 h 12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2"/>
              <a:gd name="T37" fmla="*/ 0 h 1225"/>
              <a:gd name="T38" fmla="*/ 812 w 812"/>
              <a:gd name="T39" fmla="*/ 1225 h 12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2" h="1225">
                <a:moveTo>
                  <a:pt x="812" y="57"/>
                </a:moveTo>
                <a:cubicBezTo>
                  <a:pt x="760" y="17"/>
                  <a:pt x="716" y="10"/>
                  <a:pt x="651" y="0"/>
                </a:cubicBezTo>
                <a:cubicBezTo>
                  <a:pt x="546" y="11"/>
                  <a:pt x="450" y="49"/>
                  <a:pt x="349" y="76"/>
                </a:cubicBezTo>
                <a:cubicBezTo>
                  <a:pt x="317" y="97"/>
                  <a:pt x="301" y="124"/>
                  <a:pt x="274" y="151"/>
                </a:cubicBezTo>
                <a:cubicBezTo>
                  <a:pt x="258" y="196"/>
                  <a:pt x="234" y="243"/>
                  <a:pt x="207" y="283"/>
                </a:cubicBezTo>
                <a:cubicBezTo>
                  <a:pt x="181" y="393"/>
                  <a:pt x="218" y="258"/>
                  <a:pt x="179" y="349"/>
                </a:cubicBezTo>
                <a:cubicBezTo>
                  <a:pt x="164" y="385"/>
                  <a:pt x="157" y="427"/>
                  <a:pt x="141" y="463"/>
                </a:cubicBezTo>
                <a:cubicBezTo>
                  <a:pt x="131" y="486"/>
                  <a:pt x="115" y="506"/>
                  <a:pt x="104" y="529"/>
                </a:cubicBezTo>
                <a:cubicBezTo>
                  <a:pt x="88" y="604"/>
                  <a:pt x="61" y="671"/>
                  <a:pt x="47" y="746"/>
                </a:cubicBezTo>
                <a:cubicBezTo>
                  <a:pt x="42" y="866"/>
                  <a:pt x="62" y="963"/>
                  <a:pt x="0" y="1058"/>
                </a:cubicBezTo>
                <a:cubicBezTo>
                  <a:pt x="6" y="1106"/>
                  <a:pt x="14" y="1136"/>
                  <a:pt x="28" y="1180"/>
                </a:cubicBezTo>
                <a:cubicBezTo>
                  <a:pt x="17" y="1225"/>
                  <a:pt x="31" y="1224"/>
                  <a:pt x="0" y="1209"/>
                </a:cubicBezTo>
              </a:path>
            </a:pathLst>
          </a:custGeom>
          <a:noFill/>
          <a:ln w="9525">
            <a:noFill/>
            <a:round/>
            <a:headEnd/>
            <a:tailEnd/>
          </a:ln>
        </p:spPr>
        <p:txBody>
          <a:bodyPr lIns="92075" tIns="46038" rIns="92075" bIns="46038"/>
          <a:lstStyle/>
          <a:p>
            <a:endParaRPr lang="en-US"/>
          </a:p>
        </p:txBody>
      </p:sp>
      <p:sp>
        <p:nvSpPr>
          <p:cNvPr id="20484" name="Line 7"/>
          <p:cNvSpPr>
            <a:spLocks noChangeShapeType="1"/>
          </p:cNvSpPr>
          <p:nvPr/>
        </p:nvSpPr>
        <p:spPr bwMode="auto">
          <a:xfrm>
            <a:off x="3352800" y="4724400"/>
            <a:ext cx="0" cy="0"/>
          </a:xfrm>
          <a:prstGeom prst="line">
            <a:avLst/>
          </a:prstGeom>
          <a:noFill/>
          <a:ln w="6350">
            <a:solidFill>
              <a:schemeClr val="tx1"/>
            </a:solidFill>
            <a:round/>
            <a:headEnd/>
            <a:tailEnd/>
          </a:ln>
        </p:spPr>
        <p:txBody>
          <a:bodyPr lIns="92075" tIns="46038" rIns="92075" bIns="46038"/>
          <a:lstStyle/>
          <a:p>
            <a:endParaRPr lang="en-US"/>
          </a:p>
        </p:txBody>
      </p:sp>
      <p:pic>
        <p:nvPicPr>
          <p:cNvPr id="20485" name="Picture 8"/>
          <p:cNvPicPr>
            <a:picLocks noChangeAspect="1" noChangeArrowheads="1"/>
          </p:cNvPicPr>
          <p:nvPr/>
        </p:nvPicPr>
        <p:blipFill>
          <a:blip r:embed="rId2" cstate="print"/>
          <a:srcRect/>
          <a:stretch>
            <a:fillRect/>
          </a:stretch>
        </p:blipFill>
        <p:spPr bwMode="auto">
          <a:xfrm>
            <a:off x="0" y="1295400"/>
            <a:ext cx="8662988" cy="2598738"/>
          </a:xfrm>
          <a:prstGeom prst="rect">
            <a:avLst/>
          </a:prstGeom>
          <a:noFill/>
          <a:ln w="9525">
            <a:noFill/>
            <a:miter lim="800000"/>
            <a:headEnd/>
            <a:tailEnd/>
          </a:ln>
        </p:spPr>
      </p:pic>
      <p:sp>
        <p:nvSpPr>
          <p:cNvPr id="20486" name="Oval 9"/>
          <p:cNvSpPr>
            <a:spLocks noChangeArrowheads="1"/>
          </p:cNvSpPr>
          <p:nvPr/>
        </p:nvSpPr>
        <p:spPr bwMode="auto">
          <a:xfrm>
            <a:off x="2743200" y="5486400"/>
            <a:ext cx="914400" cy="914400"/>
          </a:xfrm>
          <a:prstGeom prst="ellipse">
            <a:avLst/>
          </a:prstGeom>
          <a:noFill/>
          <a:ln w="9525">
            <a:noFill/>
            <a:round/>
            <a:headEnd/>
            <a:tailEnd/>
          </a:ln>
        </p:spPr>
        <p:txBody>
          <a:bodyPr wrap="none" lIns="92075" tIns="46038" rIns="92075" bIns="46038" anchor="ctr"/>
          <a:lstStyle/>
          <a:p>
            <a:endParaRPr lang="en-US"/>
          </a:p>
        </p:txBody>
      </p:sp>
      <p:sp>
        <p:nvSpPr>
          <p:cNvPr id="20487" name="Oval 10"/>
          <p:cNvSpPr>
            <a:spLocks noChangeArrowheads="1"/>
          </p:cNvSpPr>
          <p:nvPr/>
        </p:nvSpPr>
        <p:spPr bwMode="auto">
          <a:xfrm>
            <a:off x="4191000" y="838200"/>
            <a:ext cx="228600" cy="228600"/>
          </a:xfrm>
          <a:prstGeom prst="ellipse">
            <a:avLst/>
          </a:prstGeom>
          <a:solidFill>
            <a:srgbClr val="000099"/>
          </a:solidFill>
          <a:ln w="9525">
            <a:noFill/>
            <a:round/>
            <a:headEnd/>
            <a:tailEnd/>
          </a:ln>
        </p:spPr>
        <p:txBody>
          <a:bodyPr wrap="none" lIns="92075" tIns="46038" rIns="92075" bIns="46038" anchor="ctr"/>
          <a:lstStyle/>
          <a:p>
            <a:endParaRPr lang="en-US">
              <a:solidFill>
                <a:srgbClr val="002060"/>
              </a:solidFill>
            </a:endParaRPr>
          </a:p>
        </p:txBody>
      </p:sp>
      <p:sp>
        <p:nvSpPr>
          <p:cNvPr id="20488" name="Oval 11"/>
          <p:cNvSpPr>
            <a:spLocks noChangeArrowheads="1"/>
          </p:cNvSpPr>
          <p:nvPr/>
        </p:nvSpPr>
        <p:spPr bwMode="auto">
          <a:xfrm>
            <a:off x="4191000" y="1447800"/>
            <a:ext cx="228600" cy="228600"/>
          </a:xfrm>
          <a:prstGeom prst="ellipse">
            <a:avLst/>
          </a:prstGeom>
          <a:solidFill>
            <a:srgbClr val="FF0000"/>
          </a:solidFill>
          <a:ln w="9525">
            <a:noFill/>
            <a:round/>
            <a:headEnd/>
            <a:tailEnd/>
          </a:ln>
        </p:spPr>
        <p:txBody>
          <a:bodyPr wrap="none" lIns="92075" tIns="46038" rIns="92075" bIns="46038" anchor="ctr"/>
          <a:lstStyle/>
          <a:p>
            <a:endParaRPr lang="en-US"/>
          </a:p>
        </p:txBody>
      </p:sp>
      <p:sp>
        <p:nvSpPr>
          <p:cNvPr id="20489" name="Text Box 12"/>
          <p:cNvSpPr txBox="1">
            <a:spLocks noChangeArrowheads="1"/>
          </p:cNvSpPr>
          <p:nvPr/>
        </p:nvSpPr>
        <p:spPr bwMode="auto">
          <a:xfrm>
            <a:off x="3886200" y="990600"/>
            <a:ext cx="369888" cy="420688"/>
          </a:xfrm>
          <a:prstGeom prst="rect">
            <a:avLst/>
          </a:prstGeom>
          <a:noFill/>
          <a:ln w="9525">
            <a:noFill/>
            <a:miter lim="800000"/>
            <a:headEnd/>
            <a:tailEnd/>
          </a:ln>
        </p:spPr>
        <p:txBody>
          <a:bodyPr wrap="none"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2400" b="1"/>
              <a:t>q</a:t>
            </a:r>
          </a:p>
        </p:txBody>
      </p:sp>
      <p:sp>
        <p:nvSpPr>
          <p:cNvPr id="20490" name="Text Box 13"/>
          <p:cNvSpPr txBox="1">
            <a:spLocks noChangeArrowheads="1"/>
          </p:cNvSpPr>
          <p:nvPr/>
        </p:nvSpPr>
        <p:spPr bwMode="auto">
          <a:xfrm>
            <a:off x="228600" y="990600"/>
            <a:ext cx="3581400" cy="1408113"/>
          </a:xfrm>
          <a:prstGeom prst="rect">
            <a:avLst/>
          </a:prstGeom>
          <a:noFill/>
          <a:ln w="9525">
            <a:noFill/>
            <a:miter lim="800000"/>
            <a:headEnd/>
            <a:tailEnd/>
          </a:ln>
        </p:spPr>
        <p:txBody>
          <a:bodyPr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1500" b="1">
                <a:solidFill>
                  <a:srgbClr val="000066"/>
                </a:solidFill>
              </a:rPr>
              <a:t>If we segment the grounded metal plate and if we ground the individual strips the surface charge density doesn’t change with respect to the continuous metal plate.</a:t>
            </a:r>
          </a:p>
          <a:p>
            <a:pPr eaLnBrk="0" hangingPunct="0">
              <a:lnSpc>
                <a:spcPct val="90000"/>
              </a:lnSpc>
              <a:spcBef>
                <a:spcPct val="30000"/>
              </a:spcBef>
              <a:buClr>
                <a:srgbClr val="008000"/>
              </a:buClr>
              <a:buSzPct val="70000"/>
              <a:buFont typeface="Wingdings" pitchFamily="2" charset="2"/>
              <a:buNone/>
            </a:pPr>
            <a:endParaRPr lang="en-US" sz="1500" b="1"/>
          </a:p>
        </p:txBody>
      </p:sp>
      <p:sp>
        <p:nvSpPr>
          <p:cNvPr id="20491" name="Text Box 14"/>
          <p:cNvSpPr txBox="1">
            <a:spLocks noChangeArrowheads="1"/>
          </p:cNvSpPr>
          <p:nvPr/>
        </p:nvSpPr>
        <p:spPr bwMode="auto">
          <a:xfrm>
            <a:off x="5029200" y="3124200"/>
            <a:ext cx="471488" cy="420688"/>
          </a:xfrm>
          <a:prstGeom prst="rect">
            <a:avLst/>
          </a:prstGeom>
          <a:noFill/>
          <a:ln w="9525">
            <a:noFill/>
            <a:miter lim="800000"/>
            <a:headEnd/>
            <a:tailEnd/>
          </a:ln>
        </p:spPr>
        <p:txBody>
          <a:bodyPr wrap="none"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2400" b="1">
                <a:solidFill>
                  <a:srgbClr val="0000FF"/>
                </a:solidFill>
              </a:rPr>
              <a:t>-q</a:t>
            </a:r>
          </a:p>
        </p:txBody>
      </p:sp>
      <p:sp>
        <p:nvSpPr>
          <p:cNvPr id="20492" name="Text Box 15"/>
          <p:cNvSpPr txBox="1">
            <a:spLocks noChangeArrowheads="1"/>
          </p:cNvSpPr>
          <p:nvPr/>
        </p:nvSpPr>
        <p:spPr bwMode="auto">
          <a:xfrm>
            <a:off x="4572000" y="2438400"/>
            <a:ext cx="476250" cy="425450"/>
          </a:xfrm>
          <a:prstGeom prst="rect">
            <a:avLst/>
          </a:prstGeom>
          <a:noFill/>
          <a:ln w="9525">
            <a:noFill/>
            <a:miter lim="800000"/>
            <a:headEnd/>
            <a:tailEnd/>
          </a:ln>
        </p:spPr>
        <p:txBody>
          <a:bodyPr wrap="none"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2400" b="1">
                <a:solidFill>
                  <a:srgbClr val="FF0000"/>
                </a:solidFill>
              </a:rPr>
              <a:t>-q</a:t>
            </a:r>
          </a:p>
        </p:txBody>
      </p:sp>
      <p:sp>
        <p:nvSpPr>
          <p:cNvPr id="20493" name="Line 16"/>
          <p:cNvSpPr>
            <a:spLocks noChangeShapeType="1"/>
          </p:cNvSpPr>
          <p:nvPr/>
        </p:nvSpPr>
        <p:spPr bwMode="auto">
          <a:xfrm>
            <a:off x="3962400" y="3962400"/>
            <a:ext cx="762000" cy="0"/>
          </a:xfrm>
          <a:prstGeom prst="line">
            <a:avLst/>
          </a:prstGeom>
          <a:noFill/>
          <a:ln w="57150">
            <a:solidFill>
              <a:schemeClr val="tx1"/>
            </a:solidFill>
            <a:round/>
            <a:headEnd/>
            <a:tailEnd/>
          </a:ln>
        </p:spPr>
        <p:txBody>
          <a:bodyPr lIns="92075" tIns="46038" rIns="92075" bIns="46038"/>
          <a:lstStyle/>
          <a:p>
            <a:endParaRPr lang="en-US"/>
          </a:p>
        </p:txBody>
      </p:sp>
      <p:sp>
        <p:nvSpPr>
          <p:cNvPr id="20494" name="Line 17"/>
          <p:cNvSpPr>
            <a:spLocks noChangeShapeType="1"/>
          </p:cNvSpPr>
          <p:nvPr/>
        </p:nvSpPr>
        <p:spPr bwMode="auto">
          <a:xfrm>
            <a:off x="4800600" y="3962400"/>
            <a:ext cx="762000" cy="0"/>
          </a:xfrm>
          <a:prstGeom prst="line">
            <a:avLst/>
          </a:prstGeom>
          <a:noFill/>
          <a:ln w="57150">
            <a:solidFill>
              <a:schemeClr val="tx1"/>
            </a:solidFill>
            <a:round/>
            <a:headEnd/>
            <a:tailEnd/>
          </a:ln>
        </p:spPr>
        <p:txBody>
          <a:bodyPr lIns="92075" tIns="46038" rIns="92075" bIns="46038"/>
          <a:lstStyle/>
          <a:p>
            <a:endParaRPr lang="en-US"/>
          </a:p>
        </p:txBody>
      </p:sp>
      <p:sp>
        <p:nvSpPr>
          <p:cNvPr id="20495" name="Line 18"/>
          <p:cNvSpPr>
            <a:spLocks noChangeShapeType="1"/>
          </p:cNvSpPr>
          <p:nvPr/>
        </p:nvSpPr>
        <p:spPr bwMode="auto">
          <a:xfrm>
            <a:off x="3124200" y="3962400"/>
            <a:ext cx="762000" cy="0"/>
          </a:xfrm>
          <a:prstGeom prst="line">
            <a:avLst/>
          </a:prstGeom>
          <a:noFill/>
          <a:ln w="57150">
            <a:solidFill>
              <a:schemeClr val="tx1"/>
            </a:solidFill>
            <a:round/>
            <a:headEnd/>
            <a:tailEnd/>
          </a:ln>
        </p:spPr>
        <p:txBody>
          <a:bodyPr lIns="92075" tIns="46038" rIns="92075" bIns="46038"/>
          <a:lstStyle/>
          <a:p>
            <a:endParaRPr lang="en-US"/>
          </a:p>
        </p:txBody>
      </p:sp>
      <p:sp>
        <p:nvSpPr>
          <p:cNvPr id="20496" name="Line 19"/>
          <p:cNvSpPr>
            <a:spLocks noChangeShapeType="1"/>
          </p:cNvSpPr>
          <p:nvPr/>
        </p:nvSpPr>
        <p:spPr bwMode="auto">
          <a:xfrm>
            <a:off x="5638800" y="3962400"/>
            <a:ext cx="762000" cy="0"/>
          </a:xfrm>
          <a:prstGeom prst="line">
            <a:avLst/>
          </a:prstGeom>
          <a:noFill/>
          <a:ln w="57150">
            <a:solidFill>
              <a:schemeClr val="tx1"/>
            </a:solidFill>
            <a:round/>
            <a:headEnd/>
            <a:tailEnd/>
          </a:ln>
        </p:spPr>
        <p:txBody>
          <a:bodyPr lIns="92075" tIns="46038" rIns="92075" bIns="46038"/>
          <a:lstStyle/>
          <a:p>
            <a:endParaRPr lang="en-US"/>
          </a:p>
        </p:txBody>
      </p:sp>
      <p:sp>
        <p:nvSpPr>
          <p:cNvPr id="20497" name="Line 20"/>
          <p:cNvSpPr>
            <a:spLocks noChangeShapeType="1"/>
          </p:cNvSpPr>
          <p:nvPr/>
        </p:nvSpPr>
        <p:spPr bwMode="auto">
          <a:xfrm>
            <a:off x="2286000" y="3962400"/>
            <a:ext cx="762000" cy="0"/>
          </a:xfrm>
          <a:prstGeom prst="line">
            <a:avLst/>
          </a:prstGeom>
          <a:noFill/>
          <a:ln w="57150">
            <a:solidFill>
              <a:schemeClr val="tx1"/>
            </a:solidFill>
            <a:round/>
            <a:headEnd/>
            <a:tailEnd/>
          </a:ln>
        </p:spPr>
        <p:txBody>
          <a:bodyPr lIns="92075" tIns="46038" rIns="92075" bIns="46038"/>
          <a:lstStyle/>
          <a:p>
            <a:endParaRPr lang="en-US"/>
          </a:p>
        </p:txBody>
      </p:sp>
      <p:sp>
        <p:nvSpPr>
          <p:cNvPr id="20498" name="Line 21"/>
          <p:cNvSpPr>
            <a:spLocks noChangeShapeType="1"/>
          </p:cNvSpPr>
          <p:nvPr/>
        </p:nvSpPr>
        <p:spPr bwMode="auto">
          <a:xfrm>
            <a:off x="6477000" y="3962400"/>
            <a:ext cx="762000" cy="0"/>
          </a:xfrm>
          <a:prstGeom prst="line">
            <a:avLst/>
          </a:prstGeom>
          <a:noFill/>
          <a:ln w="57150">
            <a:solidFill>
              <a:schemeClr val="tx1"/>
            </a:solidFill>
            <a:round/>
            <a:headEnd/>
            <a:tailEnd/>
          </a:ln>
        </p:spPr>
        <p:txBody>
          <a:bodyPr lIns="92075" tIns="46038" rIns="92075" bIns="46038"/>
          <a:lstStyle/>
          <a:p>
            <a:endParaRPr lang="en-US"/>
          </a:p>
        </p:txBody>
      </p:sp>
      <p:sp>
        <p:nvSpPr>
          <p:cNvPr id="20499" name="Line 22"/>
          <p:cNvSpPr>
            <a:spLocks noChangeShapeType="1"/>
          </p:cNvSpPr>
          <p:nvPr/>
        </p:nvSpPr>
        <p:spPr bwMode="auto">
          <a:xfrm>
            <a:off x="1447800" y="3962400"/>
            <a:ext cx="762000" cy="0"/>
          </a:xfrm>
          <a:prstGeom prst="line">
            <a:avLst/>
          </a:prstGeom>
          <a:noFill/>
          <a:ln w="57150">
            <a:solidFill>
              <a:schemeClr val="tx1"/>
            </a:solidFill>
            <a:round/>
            <a:headEnd/>
            <a:tailEnd/>
          </a:ln>
        </p:spPr>
        <p:txBody>
          <a:bodyPr lIns="92075" tIns="46038" rIns="92075" bIns="46038"/>
          <a:lstStyle/>
          <a:p>
            <a:endParaRPr lang="en-US"/>
          </a:p>
        </p:txBody>
      </p:sp>
      <p:sp>
        <p:nvSpPr>
          <p:cNvPr id="20500" name="Line 23"/>
          <p:cNvSpPr>
            <a:spLocks noChangeShapeType="1"/>
          </p:cNvSpPr>
          <p:nvPr/>
        </p:nvSpPr>
        <p:spPr bwMode="auto">
          <a:xfrm>
            <a:off x="7315200" y="3962400"/>
            <a:ext cx="762000" cy="0"/>
          </a:xfrm>
          <a:prstGeom prst="line">
            <a:avLst/>
          </a:prstGeom>
          <a:noFill/>
          <a:ln w="57150">
            <a:solidFill>
              <a:schemeClr val="tx1"/>
            </a:solidFill>
            <a:round/>
            <a:headEnd/>
            <a:tailEnd/>
          </a:ln>
        </p:spPr>
        <p:txBody>
          <a:bodyPr lIns="92075" tIns="46038" rIns="92075" bIns="46038"/>
          <a:lstStyle/>
          <a:p>
            <a:endParaRPr lang="en-US"/>
          </a:p>
        </p:txBody>
      </p:sp>
      <p:sp>
        <p:nvSpPr>
          <p:cNvPr id="20501" name="Line 24"/>
          <p:cNvSpPr>
            <a:spLocks noChangeShapeType="1"/>
          </p:cNvSpPr>
          <p:nvPr/>
        </p:nvSpPr>
        <p:spPr bwMode="auto">
          <a:xfrm>
            <a:off x="609600" y="3962400"/>
            <a:ext cx="762000" cy="0"/>
          </a:xfrm>
          <a:prstGeom prst="line">
            <a:avLst/>
          </a:prstGeom>
          <a:noFill/>
          <a:ln w="57150">
            <a:solidFill>
              <a:schemeClr val="tx1"/>
            </a:solidFill>
            <a:round/>
            <a:headEnd/>
            <a:tailEnd/>
          </a:ln>
        </p:spPr>
        <p:txBody>
          <a:bodyPr lIns="92075" tIns="46038" rIns="92075" bIns="46038"/>
          <a:lstStyle/>
          <a:p>
            <a:endParaRPr lang="en-US"/>
          </a:p>
        </p:txBody>
      </p:sp>
      <p:sp>
        <p:nvSpPr>
          <p:cNvPr id="20502" name="Line 25"/>
          <p:cNvSpPr>
            <a:spLocks noChangeShapeType="1"/>
          </p:cNvSpPr>
          <p:nvPr/>
        </p:nvSpPr>
        <p:spPr bwMode="auto">
          <a:xfrm>
            <a:off x="3505200" y="3962400"/>
            <a:ext cx="0" cy="762000"/>
          </a:xfrm>
          <a:prstGeom prst="line">
            <a:avLst/>
          </a:prstGeom>
          <a:noFill/>
          <a:ln w="9525">
            <a:solidFill>
              <a:schemeClr val="tx1"/>
            </a:solidFill>
            <a:round/>
            <a:headEnd/>
            <a:tailEnd/>
          </a:ln>
        </p:spPr>
        <p:txBody>
          <a:bodyPr lIns="92075" tIns="46038" rIns="92075" bIns="46038"/>
          <a:lstStyle/>
          <a:p>
            <a:endParaRPr lang="en-US"/>
          </a:p>
        </p:txBody>
      </p:sp>
      <p:sp>
        <p:nvSpPr>
          <p:cNvPr id="20503" name="Line 26"/>
          <p:cNvSpPr>
            <a:spLocks noChangeShapeType="1"/>
          </p:cNvSpPr>
          <p:nvPr/>
        </p:nvSpPr>
        <p:spPr bwMode="auto">
          <a:xfrm>
            <a:off x="3352800" y="4724400"/>
            <a:ext cx="304800" cy="0"/>
          </a:xfrm>
          <a:prstGeom prst="line">
            <a:avLst/>
          </a:prstGeom>
          <a:noFill/>
          <a:ln w="9525">
            <a:solidFill>
              <a:schemeClr val="tx1"/>
            </a:solidFill>
            <a:round/>
            <a:headEnd/>
            <a:tailEnd/>
          </a:ln>
        </p:spPr>
        <p:txBody>
          <a:bodyPr lIns="92075" tIns="46038" rIns="92075" bIns="46038"/>
          <a:lstStyle/>
          <a:p>
            <a:endParaRPr lang="en-US"/>
          </a:p>
        </p:txBody>
      </p:sp>
      <p:sp>
        <p:nvSpPr>
          <p:cNvPr id="20504" name="Line 27"/>
          <p:cNvSpPr>
            <a:spLocks noChangeShapeType="1"/>
          </p:cNvSpPr>
          <p:nvPr/>
        </p:nvSpPr>
        <p:spPr bwMode="auto">
          <a:xfrm>
            <a:off x="3429000" y="4800600"/>
            <a:ext cx="152400" cy="0"/>
          </a:xfrm>
          <a:prstGeom prst="line">
            <a:avLst/>
          </a:prstGeom>
          <a:noFill/>
          <a:ln w="9525">
            <a:solidFill>
              <a:schemeClr val="tx1"/>
            </a:solidFill>
            <a:round/>
            <a:headEnd/>
            <a:tailEnd/>
          </a:ln>
        </p:spPr>
        <p:txBody>
          <a:bodyPr lIns="92075" tIns="46038" rIns="92075" bIns="46038"/>
          <a:lstStyle/>
          <a:p>
            <a:endParaRPr lang="en-US"/>
          </a:p>
        </p:txBody>
      </p:sp>
      <p:sp>
        <p:nvSpPr>
          <p:cNvPr id="20505" name="Line 28"/>
          <p:cNvSpPr>
            <a:spLocks noChangeShapeType="1"/>
          </p:cNvSpPr>
          <p:nvPr/>
        </p:nvSpPr>
        <p:spPr bwMode="auto">
          <a:xfrm>
            <a:off x="3505200" y="4876800"/>
            <a:ext cx="0" cy="0"/>
          </a:xfrm>
          <a:prstGeom prst="line">
            <a:avLst/>
          </a:prstGeom>
          <a:noFill/>
          <a:ln w="6350">
            <a:solidFill>
              <a:schemeClr val="tx1"/>
            </a:solidFill>
            <a:round/>
            <a:headEnd/>
            <a:tailEnd/>
          </a:ln>
        </p:spPr>
        <p:txBody>
          <a:bodyPr lIns="92075" tIns="46038" rIns="92075" bIns="46038"/>
          <a:lstStyle/>
          <a:p>
            <a:endParaRPr lang="en-US"/>
          </a:p>
        </p:txBody>
      </p:sp>
      <p:sp>
        <p:nvSpPr>
          <p:cNvPr id="20506" name="Line 29"/>
          <p:cNvSpPr>
            <a:spLocks noChangeShapeType="1"/>
          </p:cNvSpPr>
          <p:nvPr/>
        </p:nvSpPr>
        <p:spPr bwMode="auto">
          <a:xfrm>
            <a:off x="1600200" y="4724400"/>
            <a:ext cx="0" cy="0"/>
          </a:xfrm>
          <a:prstGeom prst="line">
            <a:avLst/>
          </a:prstGeom>
          <a:noFill/>
          <a:ln w="6350">
            <a:solidFill>
              <a:schemeClr val="tx1"/>
            </a:solidFill>
            <a:round/>
            <a:headEnd/>
            <a:tailEnd/>
          </a:ln>
        </p:spPr>
        <p:txBody>
          <a:bodyPr lIns="92075" tIns="46038" rIns="92075" bIns="46038"/>
          <a:lstStyle/>
          <a:p>
            <a:endParaRPr lang="en-US"/>
          </a:p>
        </p:txBody>
      </p:sp>
      <p:sp>
        <p:nvSpPr>
          <p:cNvPr id="20507" name="Line 30"/>
          <p:cNvSpPr>
            <a:spLocks noChangeShapeType="1"/>
          </p:cNvSpPr>
          <p:nvPr/>
        </p:nvSpPr>
        <p:spPr bwMode="auto">
          <a:xfrm>
            <a:off x="1752600" y="3962400"/>
            <a:ext cx="0" cy="762000"/>
          </a:xfrm>
          <a:prstGeom prst="line">
            <a:avLst/>
          </a:prstGeom>
          <a:noFill/>
          <a:ln w="9525">
            <a:solidFill>
              <a:schemeClr val="tx1"/>
            </a:solidFill>
            <a:round/>
            <a:headEnd/>
            <a:tailEnd/>
          </a:ln>
        </p:spPr>
        <p:txBody>
          <a:bodyPr lIns="92075" tIns="46038" rIns="92075" bIns="46038"/>
          <a:lstStyle/>
          <a:p>
            <a:endParaRPr lang="en-US"/>
          </a:p>
        </p:txBody>
      </p:sp>
      <p:sp>
        <p:nvSpPr>
          <p:cNvPr id="20508" name="Line 31"/>
          <p:cNvSpPr>
            <a:spLocks noChangeShapeType="1"/>
          </p:cNvSpPr>
          <p:nvPr/>
        </p:nvSpPr>
        <p:spPr bwMode="auto">
          <a:xfrm>
            <a:off x="1600200" y="4724400"/>
            <a:ext cx="304800" cy="0"/>
          </a:xfrm>
          <a:prstGeom prst="line">
            <a:avLst/>
          </a:prstGeom>
          <a:noFill/>
          <a:ln w="9525">
            <a:solidFill>
              <a:schemeClr val="tx1"/>
            </a:solidFill>
            <a:round/>
            <a:headEnd/>
            <a:tailEnd/>
          </a:ln>
        </p:spPr>
        <p:txBody>
          <a:bodyPr lIns="92075" tIns="46038" rIns="92075" bIns="46038"/>
          <a:lstStyle/>
          <a:p>
            <a:endParaRPr lang="en-US"/>
          </a:p>
        </p:txBody>
      </p:sp>
      <p:sp>
        <p:nvSpPr>
          <p:cNvPr id="20509" name="Line 32"/>
          <p:cNvSpPr>
            <a:spLocks noChangeShapeType="1"/>
          </p:cNvSpPr>
          <p:nvPr/>
        </p:nvSpPr>
        <p:spPr bwMode="auto">
          <a:xfrm>
            <a:off x="1676400" y="4800600"/>
            <a:ext cx="152400" cy="0"/>
          </a:xfrm>
          <a:prstGeom prst="line">
            <a:avLst/>
          </a:prstGeom>
          <a:noFill/>
          <a:ln w="9525">
            <a:solidFill>
              <a:schemeClr val="tx1"/>
            </a:solidFill>
            <a:round/>
            <a:headEnd/>
            <a:tailEnd/>
          </a:ln>
        </p:spPr>
        <p:txBody>
          <a:bodyPr lIns="92075" tIns="46038" rIns="92075" bIns="46038"/>
          <a:lstStyle/>
          <a:p>
            <a:endParaRPr lang="en-US"/>
          </a:p>
        </p:txBody>
      </p:sp>
      <p:sp>
        <p:nvSpPr>
          <p:cNvPr id="20510" name="Line 33"/>
          <p:cNvSpPr>
            <a:spLocks noChangeShapeType="1"/>
          </p:cNvSpPr>
          <p:nvPr/>
        </p:nvSpPr>
        <p:spPr bwMode="auto">
          <a:xfrm>
            <a:off x="1752600" y="4876800"/>
            <a:ext cx="0" cy="0"/>
          </a:xfrm>
          <a:prstGeom prst="line">
            <a:avLst/>
          </a:prstGeom>
          <a:noFill/>
          <a:ln w="6350">
            <a:solidFill>
              <a:schemeClr val="tx1"/>
            </a:solidFill>
            <a:round/>
            <a:headEnd/>
            <a:tailEnd/>
          </a:ln>
        </p:spPr>
        <p:txBody>
          <a:bodyPr lIns="92075" tIns="46038" rIns="92075" bIns="46038"/>
          <a:lstStyle/>
          <a:p>
            <a:endParaRPr lang="en-US"/>
          </a:p>
        </p:txBody>
      </p:sp>
      <p:sp>
        <p:nvSpPr>
          <p:cNvPr id="20511" name="Line 34"/>
          <p:cNvSpPr>
            <a:spLocks noChangeShapeType="1"/>
          </p:cNvSpPr>
          <p:nvPr/>
        </p:nvSpPr>
        <p:spPr bwMode="auto">
          <a:xfrm>
            <a:off x="990600" y="3962400"/>
            <a:ext cx="0" cy="762000"/>
          </a:xfrm>
          <a:prstGeom prst="line">
            <a:avLst/>
          </a:prstGeom>
          <a:noFill/>
          <a:ln w="9525">
            <a:solidFill>
              <a:schemeClr val="tx1"/>
            </a:solidFill>
            <a:round/>
            <a:headEnd/>
            <a:tailEnd/>
          </a:ln>
        </p:spPr>
        <p:txBody>
          <a:bodyPr lIns="92075" tIns="46038" rIns="92075" bIns="46038"/>
          <a:lstStyle/>
          <a:p>
            <a:endParaRPr lang="en-US"/>
          </a:p>
        </p:txBody>
      </p:sp>
      <p:sp>
        <p:nvSpPr>
          <p:cNvPr id="20512" name="Line 35"/>
          <p:cNvSpPr>
            <a:spLocks noChangeShapeType="1"/>
          </p:cNvSpPr>
          <p:nvPr/>
        </p:nvSpPr>
        <p:spPr bwMode="auto">
          <a:xfrm>
            <a:off x="838200" y="4724400"/>
            <a:ext cx="304800" cy="0"/>
          </a:xfrm>
          <a:prstGeom prst="line">
            <a:avLst/>
          </a:prstGeom>
          <a:noFill/>
          <a:ln w="9525">
            <a:solidFill>
              <a:schemeClr val="tx1"/>
            </a:solidFill>
            <a:round/>
            <a:headEnd/>
            <a:tailEnd/>
          </a:ln>
        </p:spPr>
        <p:txBody>
          <a:bodyPr lIns="92075" tIns="46038" rIns="92075" bIns="46038"/>
          <a:lstStyle/>
          <a:p>
            <a:endParaRPr lang="en-US"/>
          </a:p>
        </p:txBody>
      </p:sp>
      <p:sp>
        <p:nvSpPr>
          <p:cNvPr id="20513" name="Line 36"/>
          <p:cNvSpPr>
            <a:spLocks noChangeShapeType="1"/>
          </p:cNvSpPr>
          <p:nvPr/>
        </p:nvSpPr>
        <p:spPr bwMode="auto">
          <a:xfrm>
            <a:off x="914400" y="4800600"/>
            <a:ext cx="152400" cy="0"/>
          </a:xfrm>
          <a:prstGeom prst="line">
            <a:avLst/>
          </a:prstGeom>
          <a:noFill/>
          <a:ln w="9525">
            <a:solidFill>
              <a:schemeClr val="tx1"/>
            </a:solidFill>
            <a:round/>
            <a:headEnd/>
            <a:tailEnd/>
          </a:ln>
        </p:spPr>
        <p:txBody>
          <a:bodyPr lIns="92075" tIns="46038" rIns="92075" bIns="46038"/>
          <a:lstStyle/>
          <a:p>
            <a:endParaRPr lang="en-US"/>
          </a:p>
        </p:txBody>
      </p:sp>
      <p:sp>
        <p:nvSpPr>
          <p:cNvPr id="20514" name="Line 37"/>
          <p:cNvSpPr>
            <a:spLocks noChangeShapeType="1"/>
          </p:cNvSpPr>
          <p:nvPr/>
        </p:nvSpPr>
        <p:spPr bwMode="auto">
          <a:xfrm>
            <a:off x="990600" y="4876800"/>
            <a:ext cx="0" cy="0"/>
          </a:xfrm>
          <a:prstGeom prst="line">
            <a:avLst/>
          </a:prstGeom>
          <a:noFill/>
          <a:ln w="6350">
            <a:solidFill>
              <a:schemeClr val="tx1"/>
            </a:solidFill>
            <a:round/>
            <a:headEnd/>
            <a:tailEnd/>
          </a:ln>
        </p:spPr>
        <p:txBody>
          <a:bodyPr lIns="92075" tIns="46038" rIns="92075" bIns="46038"/>
          <a:lstStyle/>
          <a:p>
            <a:endParaRPr lang="en-US"/>
          </a:p>
        </p:txBody>
      </p:sp>
      <p:sp>
        <p:nvSpPr>
          <p:cNvPr id="20515" name="Line 38"/>
          <p:cNvSpPr>
            <a:spLocks noChangeShapeType="1"/>
          </p:cNvSpPr>
          <p:nvPr/>
        </p:nvSpPr>
        <p:spPr bwMode="auto">
          <a:xfrm>
            <a:off x="2438400" y="4724400"/>
            <a:ext cx="0" cy="0"/>
          </a:xfrm>
          <a:prstGeom prst="line">
            <a:avLst/>
          </a:prstGeom>
          <a:noFill/>
          <a:ln w="6350">
            <a:solidFill>
              <a:schemeClr val="tx1"/>
            </a:solidFill>
            <a:round/>
            <a:headEnd/>
            <a:tailEnd/>
          </a:ln>
        </p:spPr>
        <p:txBody>
          <a:bodyPr lIns="92075" tIns="46038" rIns="92075" bIns="46038"/>
          <a:lstStyle/>
          <a:p>
            <a:endParaRPr lang="en-US"/>
          </a:p>
        </p:txBody>
      </p:sp>
      <p:sp>
        <p:nvSpPr>
          <p:cNvPr id="20516" name="Line 39"/>
          <p:cNvSpPr>
            <a:spLocks noChangeShapeType="1"/>
          </p:cNvSpPr>
          <p:nvPr/>
        </p:nvSpPr>
        <p:spPr bwMode="auto">
          <a:xfrm>
            <a:off x="2590800" y="3962400"/>
            <a:ext cx="0" cy="762000"/>
          </a:xfrm>
          <a:prstGeom prst="line">
            <a:avLst/>
          </a:prstGeom>
          <a:noFill/>
          <a:ln w="9525">
            <a:solidFill>
              <a:schemeClr val="tx1"/>
            </a:solidFill>
            <a:round/>
            <a:headEnd/>
            <a:tailEnd/>
          </a:ln>
        </p:spPr>
        <p:txBody>
          <a:bodyPr lIns="92075" tIns="46038" rIns="92075" bIns="46038"/>
          <a:lstStyle/>
          <a:p>
            <a:endParaRPr lang="en-US"/>
          </a:p>
        </p:txBody>
      </p:sp>
      <p:sp>
        <p:nvSpPr>
          <p:cNvPr id="20517" name="Line 40"/>
          <p:cNvSpPr>
            <a:spLocks noChangeShapeType="1"/>
          </p:cNvSpPr>
          <p:nvPr/>
        </p:nvSpPr>
        <p:spPr bwMode="auto">
          <a:xfrm>
            <a:off x="2438400" y="4724400"/>
            <a:ext cx="304800" cy="0"/>
          </a:xfrm>
          <a:prstGeom prst="line">
            <a:avLst/>
          </a:prstGeom>
          <a:noFill/>
          <a:ln w="9525">
            <a:solidFill>
              <a:schemeClr val="tx1"/>
            </a:solidFill>
            <a:round/>
            <a:headEnd/>
            <a:tailEnd/>
          </a:ln>
        </p:spPr>
        <p:txBody>
          <a:bodyPr lIns="92075" tIns="46038" rIns="92075" bIns="46038"/>
          <a:lstStyle/>
          <a:p>
            <a:endParaRPr lang="en-US"/>
          </a:p>
        </p:txBody>
      </p:sp>
      <p:sp>
        <p:nvSpPr>
          <p:cNvPr id="20518" name="Line 41"/>
          <p:cNvSpPr>
            <a:spLocks noChangeShapeType="1"/>
          </p:cNvSpPr>
          <p:nvPr/>
        </p:nvSpPr>
        <p:spPr bwMode="auto">
          <a:xfrm>
            <a:off x="2514600" y="4800600"/>
            <a:ext cx="152400" cy="0"/>
          </a:xfrm>
          <a:prstGeom prst="line">
            <a:avLst/>
          </a:prstGeom>
          <a:noFill/>
          <a:ln w="9525">
            <a:solidFill>
              <a:schemeClr val="tx1"/>
            </a:solidFill>
            <a:round/>
            <a:headEnd/>
            <a:tailEnd/>
          </a:ln>
        </p:spPr>
        <p:txBody>
          <a:bodyPr lIns="92075" tIns="46038" rIns="92075" bIns="46038"/>
          <a:lstStyle/>
          <a:p>
            <a:endParaRPr lang="en-US"/>
          </a:p>
        </p:txBody>
      </p:sp>
      <p:sp>
        <p:nvSpPr>
          <p:cNvPr id="20519" name="Line 42"/>
          <p:cNvSpPr>
            <a:spLocks noChangeShapeType="1"/>
          </p:cNvSpPr>
          <p:nvPr/>
        </p:nvSpPr>
        <p:spPr bwMode="auto">
          <a:xfrm>
            <a:off x="2590800" y="4876800"/>
            <a:ext cx="0" cy="0"/>
          </a:xfrm>
          <a:prstGeom prst="line">
            <a:avLst/>
          </a:prstGeom>
          <a:noFill/>
          <a:ln w="6350">
            <a:solidFill>
              <a:schemeClr val="tx1"/>
            </a:solidFill>
            <a:round/>
            <a:headEnd/>
            <a:tailEnd/>
          </a:ln>
        </p:spPr>
        <p:txBody>
          <a:bodyPr lIns="92075" tIns="46038" rIns="92075" bIns="46038"/>
          <a:lstStyle/>
          <a:p>
            <a:endParaRPr lang="en-US"/>
          </a:p>
        </p:txBody>
      </p:sp>
      <p:sp>
        <p:nvSpPr>
          <p:cNvPr id="20520" name="Line 43"/>
          <p:cNvSpPr>
            <a:spLocks noChangeShapeType="1"/>
          </p:cNvSpPr>
          <p:nvPr/>
        </p:nvSpPr>
        <p:spPr bwMode="auto">
          <a:xfrm>
            <a:off x="4191000" y="4724400"/>
            <a:ext cx="0" cy="0"/>
          </a:xfrm>
          <a:prstGeom prst="line">
            <a:avLst/>
          </a:prstGeom>
          <a:noFill/>
          <a:ln w="6350">
            <a:solidFill>
              <a:schemeClr val="tx1"/>
            </a:solidFill>
            <a:round/>
            <a:headEnd/>
            <a:tailEnd/>
          </a:ln>
        </p:spPr>
        <p:txBody>
          <a:bodyPr lIns="92075" tIns="46038" rIns="92075" bIns="46038"/>
          <a:lstStyle/>
          <a:p>
            <a:endParaRPr lang="en-US"/>
          </a:p>
        </p:txBody>
      </p:sp>
      <p:sp>
        <p:nvSpPr>
          <p:cNvPr id="20521" name="Line 44"/>
          <p:cNvSpPr>
            <a:spLocks noChangeShapeType="1"/>
          </p:cNvSpPr>
          <p:nvPr/>
        </p:nvSpPr>
        <p:spPr bwMode="auto">
          <a:xfrm>
            <a:off x="4343400" y="3962400"/>
            <a:ext cx="0" cy="762000"/>
          </a:xfrm>
          <a:prstGeom prst="line">
            <a:avLst/>
          </a:prstGeom>
          <a:noFill/>
          <a:ln w="9525">
            <a:solidFill>
              <a:schemeClr val="tx1"/>
            </a:solidFill>
            <a:round/>
            <a:headEnd/>
            <a:tailEnd/>
          </a:ln>
        </p:spPr>
        <p:txBody>
          <a:bodyPr lIns="92075" tIns="46038" rIns="92075" bIns="46038"/>
          <a:lstStyle/>
          <a:p>
            <a:endParaRPr lang="en-US"/>
          </a:p>
        </p:txBody>
      </p:sp>
      <p:sp>
        <p:nvSpPr>
          <p:cNvPr id="20522" name="Line 45"/>
          <p:cNvSpPr>
            <a:spLocks noChangeShapeType="1"/>
          </p:cNvSpPr>
          <p:nvPr/>
        </p:nvSpPr>
        <p:spPr bwMode="auto">
          <a:xfrm>
            <a:off x="4191000" y="4724400"/>
            <a:ext cx="304800" cy="0"/>
          </a:xfrm>
          <a:prstGeom prst="line">
            <a:avLst/>
          </a:prstGeom>
          <a:noFill/>
          <a:ln w="9525">
            <a:solidFill>
              <a:schemeClr val="tx1"/>
            </a:solidFill>
            <a:round/>
            <a:headEnd/>
            <a:tailEnd/>
          </a:ln>
        </p:spPr>
        <p:txBody>
          <a:bodyPr lIns="92075" tIns="46038" rIns="92075" bIns="46038"/>
          <a:lstStyle/>
          <a:p>
            <a:endParaRPr lang="en-US"/>
          </a:p>
        </p:txBody>
      </p:sp>
      <p:sp>
        <p:nvSpPr>
          <p:cNvPr id="20523" name="Line 46"/>
          <p:cNvSpPr>
            <a:spLocks noChangeShapeType="1"/>
          </p:cNvSpPr>
          <p:nvPr/>
        </p:nvSpPr>
        <p:spPr bwMode="auto">
          <a:xfrm>
            <a:off x="4267200" y="4800600"/>
            <a:ext cx="152400" cy="0"/>
          </a:xfrm>
          <a:prstGeom prst="line">
            <a:avLst/>
          </a:prstGeom>
          <a:noFill/>
          <a:ln w="9525">
            <a:solidFill>
              <a:schemeClr val="tx1"/>
            </a:solidFill>
            <a:round/>
            <a:headEnd/>
            <a:tailEnd/>
          </a:ln>
        </p:spPr>
        <p:txBody>
          <a:bodyPr lIns="92075" tIns="46038" rIns="92075" bIns="46038"/>
          <a:lstStyle/>
          <a:p>
            <a:endParaRPr lang="en-US"/>
          </a:p>
        </p:txBody>
      </p:sp>
      <p:sp>
        <p:nvSpPr>
          <p:cNvPr id="20524" name="Line 47"/>
          <p:cNvSpPr>
            <a:spLocks noChangeShapeType="1"/>
          </p:cNvSpPr>
          <p:nvPr/>
        </p:nvSpPr>
        <p:spPr bwMode="auto">
          <a:xfrm>
            <a:off x="4343400" y="4876800"/>
            <a:ext cx="0" cy="0"/>
          </a:xfrm>
          <a:prstGeom prst="line">
            <a:avLst/>
          </a:prstGeom>
          <a:noFill/>
          <a:ln w="6350">
            <a:solidFill>
              <a:schemeClr val="tx1"/>
            </a:solidFill>
            <a:round/>
            <a:headEnd/>
            <a:tailEnd/>
          </a:ln>
        </p:spPr>
        <p:txBody>
          <a:bodyPr lIns="92075" tIns="46038" rIns="92075" bIns="46038"/>
          <a:lstStyle/>
          <a:p>
            <a:endParaRPr lang="en-US"/>
          </a:p>
        </p:txBody>
      </p:sp>
      <p:sp>
        <p:nvSpPr>
          <p:cNvPr id="20525" name="Line 48"/>
          <p:cNvSpPr>
            <a:spLocks noChangeShapeType="1"/>
          </p:cNvSpPr>
          <p:nvPr/>
        </p:nvSpPr>
        <p:spPr bwMode="auto">
          <a:xfrm>
            <a:off x="4953000" y="4724400"/>
            <a:ext cx="0" cy="0"/>
          </a:xfrm>
          <a:prstGeom prst="line">
            <a:avLst/>
          </a:prstGeom>
          <a:noFill/>
          <a:ln w="6350">
            <a:solidFill>
              <a:schemeClr val="tx1"/>
            </a:solidFill>
            <a:round/>
            <a:headEnd/>
            <a:tailEnd/>
          </a:ln>
        </p:spPr>
        <p:txBody>
          <a:bodyPr lIns="92075" tIns="46038" rIns="92075" bIns="46038"/>
          <a:lstStyle/>
          <a:p>
            <a:endParaRPr lang="en-US"/>
          </a:p>
        </p:txBody>
      </p:sp>
      <p:sp>
        <p:nvSpPr>
          <p:cNvPr id="20526" name="Line 49"/>
          <p:cNvSpPr>
            <a:spLocks noChangeShapeType="1"/>
          </p:cNvSpPr>
          <p:nvPr/>
        </p:nvSpPr>
        <p:spPr bwMode="auto">
          <a:xfrm>
            <a:off x="5105400" y="3962400"/>
            <a:ext cx="0" cy="762000"/>
          </a:xfrm>
          <a:prstGeom prst="line">
            <a:avLst/>
          </a:prstGeom>
          <a:noFill/>
          <a:ln w="9525">
            <a:solidFill>
              <a:schemeClr val="tx1"/>
            </a:solidFill>
            <a:round/>
            <a:headEnd/>
            <a:tailEnd/>
          </a:ln>
        </p:spPr>
        <p:txBody>
          <a:bodyPr lIns="92075" tIns="46038" rIns="92075" bIns="46038"/>
          <a:lstStyle/>
          <a:p>
            <a:endParaRPr lang="en-US"/>
          </a:p>
        </p:txBody>
      </p:sp>
      <p:sp>
        <p:nvSpPr>
          <p:cNvPr id="20527" name="Line 50"/>
          <p:cNvSpPr>
            <a:spLocks noChangeShapeType="1"/>
          </p:cNvSpPr>
          <p:nvPr/>
        </p:nvSpPr>
        <p:spPr bwMode="auto">
          <a:xfrm>
            <a:off x="4953000" y="4724400"/>
            <a:ext cx="304800" cy="0"/>
          </a:xfrm>
          <a:prstGeom prst="line">
            <a:avLst/>
          </a:prstGeom>
          <a:noFill/>
          <a:ln w="9525">
            <a:solidFill>
              <a:schemeClr val="tx1"/>
            </a:solidFill>
            <a:round/>
            <a:headEnd/>
            <a:tailEnd/>
          </a:ln>
        </p:spPr>
        <p:txBody>
          <a:bodyPr lIns="92075" tIns="46038" rIns="92075" bIns="46038"/>
          <a:lstStyle/>
          <a:p>
            <a:endParaRPr lang="en-US"/>
          </a:p>
        </p:txBody>
      </p:sp>
      <p:sp>
        <p:nvSpPr>
          <p:cNvPr id="20528" name="Line 51"/>
          <p:cNvSpPr>
            <a:spLocks noChangeShapeType="1"/>
          </p:cNvSpPr>
          <p:nvPr/>
        </p:nvSpPr>
        <p:spPr bwMode="auto">
          <a:xfrm>
            <a:off x="5029200" y="4800600"/>
            <a:ext cx="152400" cy="0"/>
          </a:xfrm>
          <a:prstGeom prst="line">
            <a:avLst/>
          </a:prstGeom>
          <a:noFill/>
          <a:ln w="9525">
            <a:solidFill>
              <a:schemeClr val="tx1"/>
            </a:solidFill>
            <a:round/>
            <a:headEnd/>
            <a:tailEnd/>
          </a:ln>
        </p:spPr>
        <p:txBody>
          <a:bodyPr lIns="92075" tIns="46038" rIns="92075" bIns="46038"/>
          <a:lstStyle/>
          <a:p>
            <a:endParaRPr lang="en-US"/>
          </a:p>
        </p:txBody>
      </p:sp>
      <p:sp>
        <p:nvSpPr>
          <p:cNvPr id="20529" name="Line 52"/>
          <p:cNvSpPr>
            <a:spLocks noChangeShapeType="1"/>
          </p:cNvSpPr>
          <p:nvPr/>
        </p:nvSpPr>
        <p:spPr bwMode="auto">
          <a:xfrm>
            <a:off x="5105400" y="4876800"/>
            <a:ext cx="0" cy="0"/>
          </a:xfrm>
          <a:prstGeom prst="line">
            <a:avLst/>
          </a:prstGeom>
          <a:noFill/>
          <a:ln w="6350">
            <a:solidFill>
              <a:schemeClr val="tx1"/>
            </a:solidFill>
            <a:round/>
            <a:headEnd/>
            <a:tailEnd/>
          </a:ln>
        </p:spPr>
        <p:txBody>
          <a:bodyPr lIns="92075" tIns="46038" rIns="92075" bIns="46038"/>
          <a:lstStyle/>
          <a:p>
            <a:endParaRPr lang="en-US"/>
          </a:p>
        </p:txBody>
      </p:sp>
      <p:sp>
        <p:nvSpPr>
          <p:cNvPr id="20530" name="Line 53"/>
          <p:cNvSpPr>
            <a:spLocks noChangeShapeType="1"/>
          </p:cNvSpPr>
          <p:nvPr/>
        </p:nvSpPr>
        <p:spPr bwMode="auto">
          <a:xfrm>
            <a:off x="5867400" y="4724400"/>
            <a:ext cx="0" cy="0"/>
          </a:xfrm>
          <a:prstGeom prst="line">
            <a:avLst/>
          </a:prstGeom>
          <a:noFill/>
          <a:ln w="6350">
            <a:solidFill>
              <a:schemeClr val="tx1"/>
            </a:solidFill>
            <a:round/>
            <a:headEnd/>
            <a:tailEnd/>
          </a:ln>
        </p:spPr>
        <p:txBody>
          <a:bodyPr lIns="92075" tIns="46038" rIns="92075" bIns="46038"/>
          <a:lstStyle/>
          <a:p>
            <a:endParaRPr lang="en-US"/>
          </a:p>
        </p:txBody>
      </p:sp>
      <p:sp>
        <p:nvSpPr>
          <p:cNvPr id="20531" name="Line 54"/>
          <p:cNvSpPr>
            <a:spLocks noChangeShapeType="1"/>
          </p:cNvSpPr>
          <p:nvPr/>
        </p:nvSpPr>
        <p:spPr bwMode="auto">
          <a:xfrm>
            <a:off x="6019800" y="3962400"/>
            <a:ext cx="0" cy="762000"/>
          </a:xfrm>
          <a:prstGeom prst="line">
            <a:avLst/>
          </a:prstGeom>
          <a:noFill/>
          <a:ln w="9525">
            <a:solidFill>
              <a:schemeClr val="tx1"/>
            </a:solidFill>
            <a:round/>
            <a:headEnd/>
            <a:tailEnd/>
          </a:ln>
        </p:spPr>
        <p:txBody>
          <a:bodyPr lIns="92075" tIns="46038" rIns="92075" bIns="46038"/>
          <a:lstStyle/>
          <a:p>
            <a:endParaRPr lang="en-US"/>
          </a:p>
        </p:txBody>
      </p:sp>
      <p:sp>
        <p:nvSpPr>
          <p:cNvPr id="20532" name="Line 55"/>
          <p:cNvSpPr>
            <a:spLocks noChangeShapeType="1"/>
          </p:cNvSpPr>
          <p:nvPr/>
        </p:nvSpPr>
        <p:spPr bwMode="auto">
          <a:xfrm>
            <a:off x="5867400" y="4724400"/>
            <a:ext cx="304800" cy="0"/>
          </a:xfrm>
          <a:prstGeom prst="line">
            <a:avLst/>
          </a:prstGeom>
          <a:noFill/>
          <a:ln w="9525">
            <a:solidFill>
              <a:schemeClr val="tx1"/>
            </a:solidFill>
            <a:round/>
            <a:headEnd/>
            <a:tailEnd/>
          </a:ln>
        </p:spPr>
        <p:txBody>
          <a:bodyPr lIns="92075" tIns="46038" rIns="92075" bIns="46038"/>
          <a:lstStyle/>
          <a:p>
            <a:endParaRPr lang="en-US"/>
          </a:p>
        </p:txBody>
      </p:sp>
      <p:sp>
        <p:nvSpPr>
          <p:cNvPr id="20533" name="Line 56"/>
          <p:cNvSpPr>
            <a:spLocks noChangeShapeType="1"/>
          </p:cNvSpPr>
          <p:nvPr/>
        </p:nvSpPr>
        <p:spPr bwMode="auto">
          <a:xfrm>
            <a:off x="5943600" y="4800600"/>
            <a:ext cx="152400" cy="0"/>
          </a:xfrm>
          <a:prstGeom prst="line">
            <a:avLst/>
          </a:prstGeom>
          <a:noFill/>
          <a:ln w="9525">
            <a:solidFill>
              <a:schemeClr val="tx1"/>
            </a:solidFill>
            <a:round/>
            <a:headEnd/>
            <a:tailEnd/>
          </a:ln>
        </p:spPr>
        <p:txBody>
          <a:bodyPr lIns="92075" tIns="46038" rIns="92075" bIns="46038"/>
          <a:lstStyle/>
          <a:p>
            <a:endParaRPr lang="en-US"/>
          </a:p>
        </p:txBody>
      </p:sp>
      <p:sp>
        <p:nvSpPr>
          <p:cNvPr id="20534" name="Line 57"/>
          <p:cNvSpPr>
            <a:spLocks noChangeShapeType="1"/>
          </p:cNvSpPr>
          <p:nvPr/>
        </p:nvSpPr>
        <p:spPr bwMode="auto">
          <a:xfrm>
            <a:off x="6019800" y="4876800"/>
            <a:ext cx="0" cy="0"/>
          </a:xfrm>
          <a:prstGeom prst="line">
            <a:avLst/>
          </a:prstGeom>
          <a:noFill/>
          <a:ln w="6350">
            <a:solidFill>
              <a:schemeClr val="tx1"/>
            </a:solidFill>
            <a:round/>
            <a:headEnd/>
            <a:tailEnd/>
          </a:ln>
        </p:spPr>
        <p:txBody>
          <a:bodyPr lIns="92075" tIns="46038" rIns="92075" bIns="46038"/>
          <a:lstStyle/>
          <a:p>
            <a:endParaRPr lang="en-US"/>
          </a:p>
        </p:txBody>
      </p:sp>
      <p:sp>
        <p:nvSpPr>
          <p:cNvPr id="20535" name="Line 58"/>
          <p:cNvSpPr>
            <a:spLocks noChangeShapeType="1"/>
          </p:cNvSpPr>
          <p:nvPr/>
        </p:nvSpPr>
        <p:spPr bwMode="auto">
          <a:xfrm>
            <a:off x="6705600" y="4724400"/>
            <a:ext cx="0" cy="0"/>
          </a:xfrm>
          <a:prstGeom prst="line">
            <a:avLst/>
          </a:prstGeom>
          <a:noFill/>
          <a:ln w="6350">
            <a:solidFill>
              <a:schemeClr val="tx1"/>
            </a:solidFill>
            <a:round/>
            <a:headEnd/>
            <a:tailEnd/>
          </a:ln>
        </p:spPr>
        <p:txBody>
          <a:bodyPr lIns="92075" tIns="46038" rIns="92075" bIns="46038"/>
          <a:lstStyle/>
          <a:p>
            <a:endParaRPr lang="en-US"/>
          </a:p>
        </p:txBody>
      </p:sp>
      <p:sp>
        <p:nvSpPr>
          <p:cNvPr id="20536" name="Line 59"/>
          <p:cNvSpPr>
            <a:spLocks noChangeShapeType="1"/>
          </p:cNvSpPr>
          <p:nvPr/>
        </p:nvSpPr>
        <p:spPr bwMode="auto">
          <a:xfrm>
            <a:off x="6858000" y="3962400"/>
            <a:ext cx="0" cy="762000"/>
          </a:xfrm>
          <a:prstGeom prst="line">
            <a:avLst/>
          </a:prstGeom>
          <a:noFill/>
          <a:ln w="9525">
            <a:solidFill>
              <a:schemeClr val="tx1"/>
            </a:solidFill>
            <a:round/>
            <a:headEnd/>
            <a:tailEnd/>
          </a:ln>
        </p:spPr>
        <p:txBody>
          <a:bodyPr lIns="92075" tIns="46038" rIns="92075" bIns="46038"/>
          <a:lstStyle/>
          <a:p>
            <a:endParaRPr lang="en-US"/>
          </a:p>
        </p:txBody>
      </p:sp>
      <p:sp>
        <p:nvSpPr>
          <p:cNvPr id="20537" name="Line 60"/>
          <p:cNvSpPr>
            <a:spLocks noChangeShapeType="1"/>
          </p:cNvSpPr>
          <p:nvPr/>
        </p:nvSpPr>
        <p:spPr bwMode="auto">
          <a:xfrm>
            <a:off x="6705600" y="4724400"/>
            <a:ext cx="304800" cy="0"/>
          </a:xfrm>
          <a:prstGeom prst="line">
            <a:avLst/>
          </a:prstGeom>
          <a:noFill/>
          <a:ln w="9525">
            <a:solidFill>
              <a:schemeClr val="tx1"/>
            </a:solidFill>
            <a:round/>
            <a:headEnd/>
            <a:tailEnd/>
          </a:ln>
        </p:spPr>
        <p:txBody>
          <a:bodyPr lIns="92075" tIns="46038" rIns="92075" bIns="46038"/>
          <a:lstStyle/>
          <a:p>
            <a:endParaRPr lang="en-US"/>
          </a:p>
        </p:txBody>
      </p:sp>
      <p:sp>
        <p:nvSpPr>
          <p:cNvPr id="20538" name="Line 61"/>
          <p:cNvSpPr>
            <a:spLocks noChangeShapeType="1"/>
          </p:cNvSpPr>
          <p:nvPr/>
        </p:nvSpPr>
        <p:spPr bwMode="auto">
          <a:xfrm>
            <a:off x="6781800" y="4800600"/>
            <a:ext cx="152400" cy="0"/>
          </a:xfrm>
          <a:prstGeom prst="line">
            <a:avLst/>
          </a:prstGeom>
          <a:noFill/>
          <a:ln w="9525">
            <a:solidFill>
              <a:schemeClr val="tx1"/>
            </a:solidFill>
            <a:round/>
            <a:headEnd/>
            <a:tailEnd/>
          </a:ln>
        </p:spPr>
        <p:txBody>
          <a:bodyPr lIns="92075" tIns="46038" rIns="92075" bIns="46038"/>
          <a:lstStyle/>
          <a:p>
            <a:endParaRPr lang="en-US"/>
          </a:p>
        </p:txBody>
      </p:sp>
      <p:sp>
        <p:nvSpPr>
          <p:cNvPr id="20539" name="Line 62"/>
          <p:cNvSpPr>
            <a:spLocks noChangeShapeType="1"/>
          </p:cNvSpPr>
          <p:nvPr/>
        </p:nvSpPr>
        <p:spPr bwMode="auto">
          <a:xfrm>
            <a:off x="6858000" y="4876800"/>
            <a:ext cx="0" cy="0"/>
          </a:xfrm>
          <a:prstGeom prst="line">
            <a:avLst/>
          </a:prstGeom>
          <a:noFill/>
          <a:ln w="6350">
            <a:solidFill>
              <a:schemeClr val="tx1"/>
            </a:solidFill>
            <a:round/>
            <a:headEnd/>
            <a:tailEnd/>
          </a:ln>
        </p:spPr>
        <p:txBody>
          <a:bodyPr lIns="92075" tIns="46038" rIns="92075" bIns="46038"/>
          <a:lstStyle/>
          <a:p>
            <a:endParaRPr lang="en-US"/>
          </a:p>
        </p:txBody>
      </p:sp>
      <p:sp>
        <p:nvSpPr>
          <p:cNvPr id="20540" name="Line 63"/>
          <p:cNvSpPr>
            <a:spLocks noChangeShapeType="1"/>
          </p:cNvSpPr>
          <p:nvPr/>
        </p:nvSpPr>
        <p:spPr bwMode="auto">
          <a:xfrm>
            <a:off x="7543800" y="4724400"/>
            <a:ext cx="0" cy="0"/>
          </a:xfrm>
          <a:prstGeom prst="line">
            <a:avLst/>
          </a:prstGeom>
          <a:noFill/>
          <a:ln w="6350">
            <a:solidFill>
              <a:schemeClr val="tx1"/>
            </a:solidFill>
            <a:round/>
            <a:headEnd/>
            <a:tailEnd/>
          </a:ln>
        </p:spPr>
        <p:txBody>
          <a:bodyPr lIns="92075" tIns="46038" rIns="92075" bIns="46038"/>
          <a:lstStyle/>
          <a:p>
            <a:endParaRPr lang="en-US"/>
          </a:p>
        </p:txBody>
      </p:sp>
      <p:sp>
        <p:nvSpPr>
          <p:cNvPr id="20541" name="Line 64"/>
          <p:cNvSpPr>
            <a:spLocks noChangeShapeType="1"/>
          </p:cNvSpPr>
          <p:nvPr/>
        </p:nvSpPr>
        <p:spPr bwMode="auto">
          <a:xfrm>
            <a:off x="7696200" y="3962400"/>
            <a:ext cx="0" cy="762000"/>
          </a:xfrm>
          <a:prstGeom prst="line">
            <a:avLst/>
          </a:prstGeom>
          <a:noFill/>
          <a:ln w="9525">
            <a:solidFill>
              <a:schemeClr val="tx1"/>
            </a:solidFill>
            <a:round/>
            <a:headEnd/>
            <a:tailEnd/>
          </a:ln>
        </p:spPr>
        <p:txBody>
          <a:bodyPr lIns="92075" tIns="46038" rIns="92075" bIns="46038"/>
          <a:lstStyle/>
          <a:p>
            <a:endParaRPr lang="en-US"/>
          </a:p>
        </p:txBody>
      </p:sp>
      <p:sp>
        <p:nvSpPr>
          <p:cNvPr id="20542" name="Line 65"/>
          <p:cNvSpPr>
            <a:spLocks noChangeShapeType="1"/>
          </p:cNvSpPr>
          <p:nvPr/>
        </p:nvSpPr>
        <p:spPr bwMode="auto">
          <a:xfrm>
            <a:off x="7543800" y="4724400"/>
            <a:ext cx="304800" cy="0"/>
          </a:xfrm>
          <a:prstGeom prst="line">
            <a:avLst/>
          </a:prstGeom>
          <a:noFill/>
          <a:ln w="9525">
            <a:solidFill>
              <a:schemeClr val="tx1"/>
            </a:solidFill>
            <a:round/>
            <a:headEnd/>
            <a:tailEnd/>
          </a:ln>
        </p:spPr>
        <p:txBody>
          <a:bodyPr lIns="92075" tIns="46038" rIns="92075" bIns="46038"/>
          <a:lstStyle/>
          <a:p>
            <a:endParaRPr lang="en-US"/>
          </a:p>
        </p:txBody>
      </p:sp>
      <p:sp>
        <p:nvSpPr>
          <p:cNvPr id="20543" name="Line 66"/>
          <p:cNvSpPr>
            <a:spLocks noChangeShapeType="1"/>
          </p:cNvSpPr>
          <p:nvPr/>
        </p:nvSpPr>
        <p:spPr bwMode="auto">
          <a:xfrm>
            <a:off x="7620000" y="4800600"/>
            <a:ext cx="152400" cy="0"/>
          </a:xfrm>
          <a:prstGeom prst="line">
            <a:avLst/>
          </a:prstGeom>
          <a:noFill/>
          <a:ln w="9525">
            <a:solidFill>
              <a:schemeClr val="tx1"/>
            </a:solidFill>
            <a:round/>
            <a:headEnd/>
            <a:tailEnd/>
          </a:ln>
        </p:spPr>
        <p:txBody>
          <a:bodyPr lIns="92075" tIns="46038" rIns="92075" bIns="46038"/>
          <a:lstStyle/>
          <a:p>
            <a:endParaRPr lang="en-US"/>
          </a:p>
        </p:txBody>
      </p:sp>
      <p:sp>
        <p:nvSpPr>
          <p:cNvPr id="20544" name="Line 67"/>
          <p:cNvSpPr>
            <a:spLocks noChangeShapeType="1"/>
          </p:cNvSpPr>
          <p:nvPr/>
        </p:nvSpPr>
        <p:spPr bwMode="auto">
          <a:xfrm>
            <a:off x="7696200" y="4876800"/>
            <a:ext cx="0" cy="0"/>
          </a:xfrm>
          <a:prstGeom prst="line">
            <a:avLst/>
          </a:prstGeom>
          <a:noFill/>
          <a:ln w="6350">
            <a:solidFill>
              <a:schemeClr val="tx1"/>
            </a:solidFill>
            <a:round/>
            <a:headEnd/>
            <a:tailEnd/>
          </a:ln>
        </p:spPr>
        <p:txBody>
          <a:bodyPr lIns="92075" tIns="46038" rIns="92075" bIns="46038"/>
          <a:lstStyle/>
          <a:p>
            <a:endParaRPr lang="en-US"/>
          </a:p>
        </p:txBody>
      </p:sp>
      <p:sp>
        <p:nvSpPr>
          <p:cNvPr id="20545" name="Line 68"/>
          <p:cNvSpPr>
            <a:spLocks noChangeShapeType="1"/>
          </p:cNvSpPr>
          <p:nvPr/>
        </p:nvSpPr>
        <p:spPr bwMode="auto">
          <a:xfrm>
            <a:off x="4648200" y="990600"/>
            <a:ext cx="0" cy="609600"/>
          </a:xfrm>
          <a:prstGeom prst="line">
            <a:avLst/>
          </a:prstGeom>
          <a:noFill/>
          <a:ln w="9525">
            <a:solidFill>
              <a:schemeClr val="tx1"/>
            </a:solidFill>
            <a:round/>
            <a:headEnd/>
            <a:tailEnd type="triangle" w="med" len="med"/>
          </a:ln>
        </p:spPr>
        <p:txBody>
          <a:bodyPr lIns="92075" tIns="46038" rIns="92075" bIns="46038"/>
          <a:lstStyle/>
          <a:p>
            <a:endParaRPr lang="en-US"/>
          </a:p>
        </p:txBody>
      </p:sp>
      <p:sp>
        <p:nvSpPr>
          <p:cNvPr id="20546" name="Text Box 69"/>
          <p:cNvSpPr txBox="1">
            <a:spLocks noChangeArrowheads="1"/>
          </p:cNvSpPr>
          <p:nvPr/>
        </p:nvSpPr>
        <p:spPr bwMode="auto">
          <a:xfrm>
            <a:off x="4708525" y="1158875"/>
            <a:ext cx="311150" cy="298450"/>
          </a:xfrm>
          <a:prstGeom prst="rect">
            <a:avLst/>
          </a:prstGeom>
          <a:noFill/>
          <a:ln w="9525">
            <a:noFill/>
            <a:miter lim="800000"/>
            <a:headEnd/>
            <a:tailEnd/>
          </a:ln>
        </p:spPr>
        <p:txBody>
          <a:bodyPr wrap="none"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1500" b="1"/>
              <a:t>V</a:t>
            </a:r>
          </a:p>
        </p:txBody>
      </p:sp>
      <p:sp>
        <p:nvSpPr>
          <p:cNvPr id="20547" name="Line 70"/>
          <p:cNvSpPr>
            <a:spLocks noChangeShapeType="1"/>
          </p:cNvSpPr>
          <p:nvPr/>
        </p:nvSpPr>
        <p:spPr bwMode="auto">
          <a:xfrm flipV="1">
            <a:off x="4343400" y="4114800"/>
            <a:ext cx="0" cy="457200"/>
          </a:xfrm>
          <a:prstGeom prst="line">
            <a:avLst/>
          </a:prstGeom>
          <a:noFill/>
          <a:ln w="9525">
            <a:solidFill>
              <a:schemeClr val="tx1"/>
            </a:solidFill>
            <a:round/>
            <a:headEnd/>
            <a:tailEnd type="triangle" w="med" len="med"/>
          </a:ln>
        </p:spPr>
        <p:txBody>
          <a:bodyPr lIns="92075" tIns="46038" rIns="92075" bIns="46038"/>
          <a:lstStyle/>
          <a:p>
            <a:endParaRPr lang="en-US"/>
          </a:p>
        </p:txBody>
      </p:sp>
      <p:sp>
        <p:nvSpPr>
          <p:cNvPr id="20548" name="Line 71"/>
          <p:cNvSpPr>
            <a:spLocks noChangeShapeType="1"/>
          </p:cNvSpPr>
          <p:nvPr/>
        </p:nvSpPr>
        <p:spPr bwMode="auto">
          <a:xfrm flipV="1">
            <a:off x="5105400" y="4114800"/>
            <a:ext cx="0" cy="457200"/>
          </a:xfrm>
          <a:prstGeom prst="line">
            <a:avLst/>
          </a:prstGeom>
          <a:noFill/>
          <a:ln w="9525">
            <a:solidFill>
              <a:schemeClr val="tx1"/>
            </a:solidFill>
            <a:round/>
            <a:headEnd/>
            <a:tailEnd type="triangle" w="med" len="med"/>
          </a:ln>
        </p:spPr>
        <p:txBody>
          <a:bodyPr lIns="92075" tIns="46038" rIns="92075" bIns="46038"/>
          <a:lstStyle/>
          <a:p>
            <a:endParaRPr lang="en-US"/>
          </a:p>
        </p:txBody>
      </p:sp>
      <p:sp>
        <p:nvSpPr>
          <p:cNvPr id="20549" name="Line 72"/>
          <p:cNvSpPr>
            <a:spLocks noChangeShapeType="1"/>
          </p:cNvSpPr>
          <p:nvPr/>
        </p:nvSpPr>
        <p:spPr bwMode="auto">
          <a:xfrm flipV="1">
            <a:off x="3505200" y="4114800"/>
            <a:ext cx="0" cy="457200"/>
          </a:xfrm>
          <a:prstGeom prst="line">
            <a:avLst/>
          </a:prstGeom>
          <a:noFill/>
          <a:ln w="9525">
            <a:solidFill>
              <a:schemeClr val="tx1"/>
            </a:solidFill>
            <a:round/>
            <a:headEnd/>
            <a:tailEnd type="triangle" w="med" len="med"/>
          </a:ln>
        </p:spPr>
        <p:txBody>
          <a:bodyPr lIns="92075" tIns="46038" rIns="92075" bIns="46038"/>
          <a:lstStyle/>
          <a:p>
            <a:endParaRPr lang="en-US"/>
          </a:p>
        </p:txBody>
      </p:sp>
      <p:sp>
        <p:nvSpPr>
          <p:cNvPr id="20550" name="Text Box 73"/>
          <p:cNvSpPr txBox="1">
            <a:spLocks noChangeArrowheads="1"/>
          </p:cNvSpPr>
          <p:nvPr/>
        </p:nvSpPr>
        <p:spPr bwMode="auto">
          <a:xfrm>
            <a:off x="4343400" y="4191000"/>
            <a:ext cx="3581400" cy="339725"/>
          </a:xfrm>
          <a:prstGeom prst="rect">
            <a:avLst/>
          </a:prstGeom>
          <a:noFill/>
          <a:ln w="9525">
            <a:noFill/>
            <a:miter lim="800000"/>
            <a:headEnd/>
            <a:tailEnd/>
          </a:ln>
        </p:spPr>
        <p:txBody>
          <a:bodyPr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b="1"/>
              <a:t>I</a:t>
            </a:r>
            <a:r>
              <a:rPr lang="en-US" b="1" baseline="-25000"/>
              <a:t>1</a:t>
            </a:r>
            <a:r>
              <a:rPr lang="en-US" b="1"/>
              <a:t>(t)      I</a:t>
            </a:r>
            <a:r>
              <a:rPr lang="en-US" b="1" baseline="-25000"/>
              <a:t>2</a:t>
            </a:r>
            <a:r>
              <a:rPr lang="en-US" b="1"/>
              <a:t>(t)         I</a:t>
            </a:r>
            <a:r>
              <a:rPr lang="en-US" b="1" baseline="-25000"/>
              <a:t>3</a:t>
            </a:r>
            <a:r>
              <a:rPr lang="en-US" b="1"/>
              <a:t>(t)       I</a:t>
            </a:r>
            <a:r>
              <a:rPr lang="en-US" b="1" baseline="-25000"/>
              <a:t>4</a:t>
            </a:r>
            <a:r>
              <a:rPr lang="en-US" b="1"/>
              <a:t>(t) </a:t>
            </a:r>
          </a:p>
        </p:txBody>
      </p:sp>
      <p:sp>
        <p:nvSpPr>
          <p:cNvPr id="20551" name="Line 74"/>
          <p:cNvSpPr>
            <a:spLocks noChangeShapeType="1"/>
          </p:cNvSpPr>
          <p:nvPr/>
        </p:nvSpPr>
        <p:spPr bwMode="auto">
          <a:xfrm>
            <a:off x="6019800" y="4191000"/>
            <a:ext cx="0" cy="304800"/>
          </a:xfrm>
          <a:prstGeom prst="line">
            <a:avLst/>
          </a:prstGeom>
          <a:noFill/>
          <a:ln w="9525">
            <a:solidFill>
              <a:schemeClr val="tx1"/>
            </a:solidFill>
            <a:round/>
            <a:headEnd/>
            <a:tailEnd type="triangle" w="med" len="med"/>
          </a:ln>
        </p:spPr>
        <p:txBody>
          <a:bodyPr lIns="92075" tIns="46038" rIns="92075" bIns="46038"/>
          <a:lstStyle/>
          <a:p>
            <a:endParaRPr lang="en-US"/>
          </a:p>
        </p:txBody>
      </p:sp>
      <p:sp>
        <p:nvSpPr>
          <p:cNvPr id="20552" name="Line 75"/>
          <p:cNvSpPr>
            <a:spLocks noChangeShapeType="1"/>
          </p:cNvSpPr>
          <p:nvPr/>
        </p:nvSpPr>
        <p:spPr bwMode="auto">
          <a:xfrm>
            <a:off x="6858000" y="4191000"/>
            <a:ext cx="0" cy="304800"/>
          </a:xfrm>
          <a:prstGeom prst="line">
            <a:avLst/>
          </a:prstGeom>
          <a:noFill/>
          <a:ln w="9525">
            <a:solidFill>
              <a:schemeClr val="tx1"/>
            </a:solidFill>
            <a:round/>
            <a:headEnd/>
            <a:tailEnd type="triangle" w="med" len="med"/>
          </a:ln>
        </p:spPr>
        <p:txBody>
          <a:bodyPr lIns="92075" tIns="46038" rIns="92075" bIns="46038"/>
          <a:lstStyle/>
          <a:p>
            <a:endParaRPr lang="en-US"/>
          </a:p>
        </p:txBody>
      </p:sp>
      <p:sp>
        <p:nvSpPr>
          <p:cNvPr id="20553" name="Rectangle 81"/>
          <p:cNvSpPr>
            <a:spLocks noChangeArrowheads="1"/>
          </p:cNvSpPr>
          <p:nvPr/>
        </p:nvSpPr>
        <p:spPr bwMode="auto">
          <a:xfrm>
            <a:off x="5029200" y="914400"/>
            <a:ext cx="3962400" cy="2100263"/>
          </a:xfrm>
          <a:prstGeom prst="rect">
            <a:avLst/>
          </a:prstGeom>
          <a:noFill/>
          <a:ln w="9525">
            <a:noFill/>
            <a:miter lim="800000"/>
            <a:headEnd/>
            <a:tailEnd/>
          </a:ln>
        </p:spPr>
        <p:txBody>
          <a:bodyPr>
            <a:spAutoFit/>
          </a:bodyPr>
          <a:lstStyle/>
          <a:p>
            <a:pPr eaLnBrk="0" hangingPunct="0">
              <a:lnSpc>
                <a:spcPct val="90000"/>
              </a:lnSpc>
              <a:spcBef>
                <a:spcPct val="50000"/>
              </a:spcBef>
              <a:buClr>
                <a:srgbClr val="008000"/>
              </a:buClr>
              <a:buSzPct val="70000"/>
              <a:buFont typeface="Wingdings" pitchFamily="2" charset="2"/>
              <a:buNone/>
            </a:pPr>
            <a:r>
              <a:rPr lang="en-US" sz="1500" b="1">
                <a:solidFill>
                  <a:srgbClr val="008000"/>
                </a:solidFill>
              </a:rPr>
              <a:t>The charge induced on the individual strips is now depending on the position z</a:t>
            </a:r>
            <a:r>
              <a:rPr lang="en-US" sz="1500" b="1" baseline="-25000">
                <a:solidFill>
                  <a:srgbClr val="008000"/>
                </a:solidFill>
              </a:rPr>
              <a:t>0 </a:t>
            </a:r>
            <a:r>
              <a:rPr lang="en-US" sz="1500" b="1">
                <a:solidFill>
                  <a:srgbClr val="008000"/>
                </a:solidFill>
              </a:rPr>
              <a:t> of the charge.</a:t>
            </a:r>
          </a:p>
          <a:p>
            <a:pPr eaLnBrk="0" hangingPunct="0">
              <a:lnSpc>
                <a:spcPct val="90000"/>
              </a:lnSpc>
              <a:spcBef>
                <a:spcPct val="50000"/>
              </a:spcBef>
              <a:buClr>
                <a:srgbClr val="008000"/>
              </a:buClr>
              <a:buSzPct val="70000"/>
              <a:buFont typeface="Wingdings" pitchFamily="2" charset="2"/>
              <a:buNone/>
            </a:pPr>
            <a:r>
              <a:rPr lang="en-US" sz="1500" b="1">
                <a:solidFill>
                  <a:srgbClr val="002060"/>
                </a:solidFill>
              </a:rPr>
              <a:t>If the charge is moving there are currents flowing between the strips and ground</a:t>
            </a:r>
            <a:r>
              <a:rPr lang="en-US" sz="1500" b="1">
                <a:solidFill>
                  <a:srgbClr val="008000"/>
                </a:solidFill>
              </a:rPr>
              <a:t>.</a:t>
            </a:r>
          </a:p>
          <a:p>
            <a:pPr eaLnBrk="0" hangingPunct="0">
              <a:lnSpc>
                <a:spcPct val="90000"/>
              </a:lnSpc>
              <a:spcBef>
                <a:spcPct val="50000"/>
              </a:spcBef>
              <a:buClr>
                <a:srgbClr val="008000"/>
              </a:buClr>
              <a:buSzPct val="70000"/>
              <a:buFont typeface="Wingdings" pitchFamily="2" charset="2"/>
              <a:buNone/>
            </a:pPr>
            <a:r>
              <a:rPr lang="en-US" sz="1500" b="1">
                <a:solidFill>
                  <a:srgbClr val="008000"/>
                </a:solidFill>
                <a:sym typeface="Wingdings" pitchFamily="2" charset="2"/>
              </a:rPr>
              <a:t> The </a:t>
            </a:r>
            <a:r>
              <a:rPr lang="en-US" sz="1500" b="1">
                <a:solidFill>
                  <a:srgbClr val="FF0000"/>
                </a:solidFill>
                <a:sym typeface="Wingdings" pitchFamily="2" charset="2"/>
              </a:rPr>
              <a:t>movement </a:t>
            </a:r>
            <a:r>
              <a:rPr lang="en-US" sz="1500" b="1">
                <a:solidFill>
                  <a:srgbClr val="008000"/>
                </a:solidFill>
                <a:sym typeface="Wingdings" pitchFamily="2" charset="2"/>
              </a:rPr>
              <a:t>of the charge </a:t>
            </a:r>
            <a:r>
              <a:rPr lang="en-US" sz="1500" b="1">
                <a:solidFill>
                  <a:srgbClr val="FF0000"/>
                </a:solidFill>
                <a:sym typeface="Wingdings" pitchFamily="2" charset="2"/>
              </a:rPr>
              <a:t>induces </a:t>
            </a:r>
            <a:r>
              <a:rPr lang="en-US" sz="1500" b="1">
                <a:solidFill>
                  <a:srgbClr val="008000"/>
                </a:solidFill>
                <a:sym typeface="Wingdings" pitchFamily="2" charset="2"/>
              </a:rPr>
              <a:t>a current. </a:t>
            </a:r>
          </a:p>
          <a:p>
            <a:pPr eaLnBrk="0" hangingPunct="0">
              <a:lnSpc>
                <a:spcPct val="90000"/>
              </a:lnSpc>
              <a:spcBef>
                <a:spcPct val="50000"/>
              </a:spcBef>
              <a:buClr>
                <a:srgbClr val="008000"/>
              </a:buClr>
              <a:buSzPct val="70000"/>
              <a:buFont typeface="Wingdings" pitchFamily="2" charset="2"/>
              <a:buNone/>
            </a:pPr>
            <a:endParaRPr lang="en-US" sz="1500" b="1">
              <a:solidFill>
                <a:srgbClr val="009900"/>
              </a:solidFill>
            </a:endParaRPr>
          </a:p>
        </p:txBody>
      </p:sp>
      <p:sp>
        <p:nvSpPr>
          <p:cNvPr id="20554" name="Slide Number Placeholder 79"/>
          <p:cNvSpPr>
            <a:spLocks noGrp="1"/>
          </p:cNvSpPr>
          <p:nvPr>
            <p:ph type="sldNum" sz="quarter" idx="12"/>
          </p:nvPr>
        </p:nvSpPr>
        <p:spPr>
          <a:noFill/>
        </p:spPr>
        <p:txBody>
          <a:bodyPr/>
          <a:lstStyle/>
          <a:p>
            <a:fld id="{0233393B-F90E-42EF-9D70-DDD2A260B284}" type="slidenum">
              <a:rPr lang="en-US" smtClean="0"/>
              <a:pPr/>
              <a:t>16</a:t>
            </a:fld>
            <a:endParaRPr lang="en-US" smtClean="0"/>
          </a:p>
        </p:txBody>
      </p:sp>
      <p:sp>
        <p:nvSpPr>
          <p:cNvPr id="20555" name="Footer Placeholder 80"/>
          <p:cNvSpPr>
            <a:spLocks noGrp="1"/>
          </p:cNvSpPr>
          <p:nvPr>
            <p:ph type="ftr" sz="quarter" idx="11"/>
          </p:nvPr>
        </p:nvSpPr>
        <p:spPr>
          <a:noFill/>
        </p:spPr>
        <p:txBody>
          <a:bodyPr/>
          <a:lstStyle/>
          <a:p>
            <a:r>
              <a:rPr lang="en-US" smtClean="0"/>
              <a:t>W. Riegler/CERN</a:t>
            </a:r>
          </a:p>
        </p:txBody>
      </p:sp>
      <p:pic>
        <p:nvPicPr>
          <p:cNvPr id="20556" name="Picture 2"/>
          <p:cNvPicPr>
            <a:picLocks noChangeAspect="1" noChangeArrowheads="1"/>
          </p:cNvPicPr>
          <p:nvPr/>
        </p:nvPicPr>
        <p:blipFill>
          <a:blip r:embed="rId3" cstate="print"/>
          <a:srcRect/>
          <a:stretch>
            <a:fillRect/>
          </a:stretch>
        </p:blipFill>
        <p:spPr bwMode="auto">
          <a:xfrm>
            <a:off x="457200" y="5181600"/>
            <a:ext cx="3800475" cy="466725"/>
          </a:xfrm>
          <a:prstGeom prst="rect">
            <a:avLst/>
          </a:prstGeom>
          <a:noFill/>
          <a:ln w="9525">
            <a:noFill/>
            <a:miter lim="800000"/>
            <a:headEnd/>
            <a:tailEnd/>
          </a:ln>
        </p:spPr>
      </p:pic>
      <p:pic>
        <p:nvPicPr>
          <p:cNvPr id="20557" name="Picture 3"/>
          <p:cNvPicPr>
            <a:picLocks noChangeAspect="1" noChangeArrowheads="1"/>
          </p:cNvPicPr>
          <p:nvPr/>
        </p:nvPicPr>
        <p:blipFill>
          <a:blip r:embed="rId4" cstate="print"/>
          <a:srcRect/>
          <a:stretch>
            <a:fillRect/>
          </a:stretch>
        </p:blipFill>
        <p:spPr bwMode="auto">
          <a:xfrm>
            <a:off x="457200" y="5829300"/>
            <a:ext cx="4519613" cy="419100"/>
          </a:xfrm>
          <a:prstGeom prst="rect">
            <a:avLst/>
          </a:prstGeom>
          <a:noFill/>
          <a:ln w="9525">
            <a:noFill/>
            <a:miter lim="800000"/>
            <a:headEnd/>
            <a:tailEnd/>
          </a:ln>
        </p:spPr>
      </p:pic>
      <p:pic>
        <p:nvPicPr>
          <p:cNvPr id="20558" name="Picture 4"/>
          <p:cNvPicPr>
            <a:picLocks noChangeAspect="1" noChangeArrowheads="1"/>
          </p:cNvPicPr>
          <p:nvPr/>
        </p:nvPicPr>
        <p:blipFill>
          <a:blip r:embed="rId5" cstate="print"/>
          <a:srcRect/>
          <a:stretch>
            <a:fillRect/>
          </a:stretch>
        </p:blipFill>
        <p:spPr bwMode="auto">
          <a:xfrm>
            <a:off x="5943600" y="5562600"/>
            <a:ext cx="1081088" cy="190500"/>
          </a:xfrm>
          <a:prstGeom prst="rect">
            <a:avLst/>
          </a:prstGeom>
          <a:noFill/>
          <a:ln w="9525">
            <a:noFill/>
            <a:miter lim="800000"/>
            <a:headEnd/>
            <a:tailEnd/>
          </a:ln>
        </p:spPr>
      </p:pic>
      <p:sp>
        <p:nvSpPr>
          <p:cNvPr id="20559" name="Rectangle 2"/>
          <p:cNvSpPr>
            <a:spLocks noChangeArrowheads="1"/>
          </p:cNvSpPr>
          <p:nvPr/>
        </p:nvSpPr>
        <p:spPr bwMode="auto">
          <a:xfrm>
            <a:off x="0" y="85725"/>
            <a:ext cx="9144000" cy="523875"/>
          </a:xfrm>
          <a:prstGeom prst="rect">
            <a:avLst/>
          </a:prstGeom>
          <a:noFill/>
          <a:ln w="9525">
            <a:noFill/>
            <a:miter lim="800000"/>
            <a:headEnd/>
            <a:tailEnd/>
          </a:ln>
        </p:spPr>
        <p:txBody>
          <a:bodyPr>
            <a:spAutoFit/>
          </a:bodyPr>
          <a:lstStyle/>
          <a:p>
            <a:pPr algn="ctr"/>
            <a:r>
              <a:rPr lang="en-US" sz="2800" b="1">
                <a:solidFill>
                  <a:srgbClr val="FF0000"/>
                </a:solidFill>
              </a:rPr>
              <a:t>Principle of Signal Induction by Moving Charges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5348288" y="1524000"/>
            <a:ext cx="3033712" cy="1752600"/>
          </a:xfrm>
          <a:prstGeom prst="rect">
            <a:avLst/>
          </a:prstGeom>
          <a:noFill/>
          <a:ln w="9525">
            <a:solidFill>
              <a:schemeClr val="accent1"/>
            </a:solidFill>
            <a:miter lim="800000"/>
            <a:headEnd/>
            <a:tailEnd/>
          </a:ln>
        </p:spPr>
      </p:pic>
      <p:sp>
        <p:nvSpPr>
          <p:cNvPr id="21507" name="Date Placeholder 1"/>
          <p:cNvSpPr>
            <a:spLocks noGrp="1"/>
          </p:cNvSpPr>
          <p:nvPr>
            <p:ph type="dt" sz="quarter" idx="10"/>
          </p:nvPr>
        </p:nvSpPr>
        <p:spPr>
          <a:noFill/>
        </p:spPr>
        <p:txBody>
          <a:bodyPr/>
          <a:lstStyle/>
          <a:p>
            <a:fld id="{C09B8D85-4D2B-448C-86D9-97CE6528FC08}" type="datetime1">
              <a:rPr lang="en-US" smtClean="0"/>
              <a:pPr/>
              <a:t>3/21/2011</a:t>
            </a:fld>
            <a:endParaRPr lang="en-US" smtClean="0"/>
          </a:p>
        </p:txBody>
      </p:sp>
      <p:sp>
        <p:nvSpPr>
          <p:cNvPr id="21508" name="Footer Placeholder 2"/>
          <p:cNvSpPr>
            <a:spLocks noGrp="1"/>
          </p:cNvSpPr>
          <p:nvPr>
            <p:ph type="ftr" sz="quarter" idx="11"/>
          </p:nvPr>
        </p:nvSpPr>
        <p:spPr>
          <a:noFill/>
        </p:spPr>
        <p:txBody>
          <a:bodyPr/>
          <a:lstStyle/>
          <a:p>
            <a:r>
              <a:rPr lang="en-US" smtClean="0"/>
              <a:t>W. Riegler, Particle Detectors</a:t>
            </a:r>
          </a:p>
        </p:txBody>
      </p:sp>
      <p:sp>
        <p:nvSpPr>
          <p:cNvPr id="21509" name="Slide Number Placeholder 3"/>
          <p:cNvSpPr>
            <a:spLocks noGrp="1"/>
          </p:cNvSpPr>
          <p:nvPr>
            <p:ph type="sldNum" sz="quarter" idx="12"/>
          </p:nvPr>
        </p:nvSpPr>
        <p:spPr>
          <a:noFill/>
        </p:spPr>
        <p:txBody>
          <a:bodyPr/>
          <a:lstStyle/>
          <a:p>
            <a:fld id="{3282737B-B0F8-4D84-AE8C-55D285AAE26E}" type="slidenum">
              <a:rPr lang="en-US" smtClean="0"/>
              <a:pPr/>
              <a:t>17</a:t>
            </a:fld>
            <a:endParaRPr lang="en-US" smtClean="0"/>
          </a:p>
        </p:txBody>
      </p:sp>
      <p:pic>
        <p:nvPicPr>
          <p:cNvPr id="21510" name="Picture 2"/>
          <p:cNvPicPr>
            <a:picLocks noChangeAspect="1" noChangeArrowheads="1"/>
          </p:cNvPicPr>
          <p:nvPr/>
        </p:nvPicPr>
        <p:blipFill>
          <a:blip r:embed="rId2" cstate="print"/>
          <a:srcRect/>
          <a:stretch>
            <a:fillRect/>
          </a:stretch>
        </p:blipFill>
        <p:spPr bwMode="auto">
          <a:xfrm>
            <a:off x="471488" y="1524000"/>
            <a:ext cx="3033712" cy="1752600"/>
          </a:xfrm>
          <a:prstGeom prst="rect">
            <a:avLst/>
          </a:prstGeom>
          <a:noFill/>
          <a:ln w="9525">
            <a:solidFill>
              <a:schemeClr val="accent1"/>
            </a:solidFill>
            <a:miter lim="800000"/>
            <a:headEnd/>
            <a:tailEnd/>
          </a:ln>
        </p:spPr>
      </p:pic>
      <p:pic>
        <p:nvPicPr>
          <p:cNvPr id="21511" name="Picture 3"/>
          <p:cNvPicPr>
            <a:picLocks noChangeAspect="1" noChangeArrowheads="1"/>
          </p:cNvPicPr>
          <p:nvPr/>
        </p:nvPicPr>
        <p:blipFill>
          <a:blip r:embed="rId3" cstate="print"/>
          <a:srcRect/>
          <a:stretch>
            <a:fillRect/>
          </a:stretch>
        </p:blipFill>
        <p:spPr bwMode="auto">
          <a:xfrm>
            <a:off x="3581400" y="2276475"/>
            <a:ext cx="1628775" cy="523875"/>
          </a:xfrm>
          <a:prstGeom prst="rect">
            <a:avLst/>
          </a:prstGeom>
          <a:noFill/>
          <a:ln w="9525">
            <a:noFill/>
            <a:miter lim="800000"/>
            <a:headEnd/>
            <a:tailEnd/>
          </a:ln>
        </p:spPr>
      </p:pic>
      <p:cxnSp>
        <p:nvCxnSpPr>
          <p:cNvPr id="9" name="Straight Connector 8"/>
          <p:cNvCxnSpPr/>
          <p:nvPr/>
        </p:nvCxnSpPr>
        <p:spPr>
          <a:xfrm>
            <a:off x="5576888" y="1771650"/>
            <a:ext cx="1524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881688" y="1771650"/>
            <a:ext cx="1524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643688" y="2781300"/>
            <a:ext cx="1524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19913" y="2781300"/>
            <a:ext cx="1524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62863" y="1885950"/>
            <a:ext cx="1524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939088" y="1885950"/>
            <a:ext cx="1524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518" name="Rectangle 2"/>
          <p:cNvSpPr>
            <a:spLocks noChangeArrowheads="1"/>
          </p:cNvSpPr>
          <p:nvPr/>
        </p:nvSpPr>
        <p:spPr bwMode="auto">
          <a:xfrm>
            <a:off x="228600" y="85725"/>
            <a:ext cx="8763000" cy="523875"/>
          </a:xfrm>
          <a:prstGeom prst="rect">
            <a:avLst/>
          </a:prstGeom>
          <a:noFill/>
          <a:ln w="9525">
            <a:noFill/>
            <a:miter lim="800000"/>
            <a:headEnd/>
            <a:tailEnd/>
          </a:ln>
        </p:spPr>
        <p:txBody>
          <a:bodyPr>
            <a:spAutoFit/>
          </a:bodyPr>
          <a:lstStyle/>
          <a:p>
            <a:pPr algn="ctr"/>
            <a:r>
              <a:rPr lang="en-US" sz="2800" b="1">
                <a:solidFill>
                  <a:srgbClr val="FF0000"/>
                </a:solidFill>
              </a:rPr>
              <a:t>Signal Theorems</a:t>
            </a:r>
          </a:p>
        </p:txBody>
      </p:sp>
      <p:sp>
        <p:nvSpPr>
          <p:cNvPr id="21519" name="Text Box 13"/>
          <p:cNvSpPr txBox="1">
            <a:spLocks noChangeArrowheads="1"/>
          </p:cNvSpPr>
          <p:nvPr/>
        </p:nvSpPr>
        <p:spPr bwMode="auto">
          <a:xfrm>
            <a:off x="304800" y="685800"/>
            <a:ext cx="8458200" cy="5632450"/>
          </a:xfrm>
          <a:prstGeom prst="rect">
            <a:avLst/>
          </a:prstGeom>
          <a:noFill/>
          <a:ln w="9525">
            <a:noFill/>
            <a:miter lim="800000"/>
            <a:headEnd/>
            <a:tailEnd/>
          </a:ln>
        </p:spPr>
        <p:txBody>
          <a:bodyPr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1600" b="1">
                <a:solidFill>
                  <a:srgbClr val="000066"/>
                </a:solidFill>
              </a:rPr>
              <a:t>Placing charges on metal electrodes results in certain potentials of these electrodes. A different set of charges results in a different set of potentials. The reciprocity theorem states that</a:t>
            </a:r>
          </a:p>
          <a:p>
            <a:pPr eaLnBrk="0" hangingPunct="0">
              <a:lnSpc>
                <a:spcPct val="90000"/>
              </a:lnSpc>
              <a:spcBef>
                <a:spcPct val="30000"/>
              </a:spcBef>
              <a:buClr>
                <a:srgbClr val="008000"/>
              </a:buClr>
              <a:buSzPct val="70000"/>
              <a:buFont typeface="Wingdings" pitchFamily="2" charset="2"/>
              <a:buNone/>
            </a:pPr>
            <a:endParaRPr lang="en-US" sz="1600" b="1">
              <a:solidFill>
                <a:srgbClr val="000066"/>
              </a:solidFill>
            </a:endParaRPr>
          </a:p>
          <a:p>
            <a:pPr eaLnBrk="0" hangingPunct="0">
              <a:lnSpc>
                <a:spcPct val="90000"/>
              </a:lnSpc>
              <a:spcBef>
                <a:spcPct val="30000"/>
              </a:spcBef>
              <a:buClr>
                <a:srgbClr val="008000"/>
              </a:buClr>
              <a:buSzPct val="70000"/>
              <a:buFont typeface="Wingdings" pitchFamily="2" charset="2"/>
              <a:buNone/>
            </a:pPr>
            <a:endParaRPr lang="en-US" sz="1600" b="1">
              <a:solidFill>
                <a:srgbClr val="000066"/>
              </a:solidFill>
            </a:endParaRPr>
          </a:p>
          <a:p>
            <a:pPr eaLnBrk="0" hangingPunct="0">
              <a:lnSpc>
                <a:spcPct val="90000"/>
              </a:lnSpc>
              <a:spcBef>
                <a:spcPct val="30000"/>
              </a:spcBef>
              <a:buClr>
                <a:srgbClr val="008000"/>
              </a:buClr>
              <a:buSzPct val="70000"/>
              <a:buFont typeface="Wingdings" pitchFamily="2" charset="2"/>
              <a:buNone/>
            </a:pPr>
            <a:endParaRPr lang="en-US" sz="1600" b="1">
              <a:solidFill>
                <a:srgbClr val="000066"/>
              </a:solidFill>
            </a:endParaRPr>
          </a:p>
          <a:p>
            <a:pPr eaLnBrk="0" hangingPunct="0">
              <a:lnSpc>
                <a:spcPct val="90000"/>
              </a:lnSpc>
              <a:spcBef>
                <a:spcPct val="30000"/>
              </a:spcBef>
              <a:buClr>
                <a:srgbClr val="008000"/>
              </a:buClr>
              <a:buSzPct val="70000"/>
              <a:buFont typeface="Wingdings" pitchFamily="2" charset="2"/>
              <a:buNone/>
            </a:pPr>
            <a:endParaRPr lang="en-US" sz="1600" b="1">
              <a:solidFill>
                <a:srgbClr val="000066"/>
              </a:solidFill>
            </a:endParaRPr>
          </a:p>
          <a:p>
            <a:pPr eaLnBrk="0" hangingPunct="0">
              <a:lnSpc>
                <a:spcPct val="90000"/>
              </a:lnSpc>
              <a:spcBef>
                <a:spcPct val="30000"/>
              </a:spcBef>
              <a:buClr>
                <a:srgbClr val="008000"/>
              </a:buClr>
              <a:buSzPct val="70000"/>
              <a:buFont typeface="Wingdings" pitchFamily="2" charset="2"/>
              <a:buNone/>
            </a:pPr>
            <a:endParaRPr lang="en-US" sz="1600" b="1">
              <a:solidFill>
                <a:srgbClr val="000066"/>
              </a:solidFill>
            </a:endParaRPr>
          </a:p>
          <a:p>
            <a:pPr eaLnBrk="0" hangingPunct="0">
              <a:lnSpc>
                <a:spcPct val="90000"/>
              </a:lnSpc>
              <a:spcBef>
                <a:spcPct val="30000"/>
              </a:spcBef>
              <a:buClr>
                <a:srgbClr val="008000"/>
              </a:buClr>
              <a:buSzPct val="70000"/>
              <a:buFont typeface="Wingdings" pitchFamily="2" charset="2"/>
              <a:buNone/>
            </a:pPr>
            <a:endParaRPr lang="en-US" sz="1600" b="1">
              <a:solidFill>
                <a:srgbClr val="000066"/>
              </a:solidFill>
            </a:endParaRPr>
          </a:p>
          <a:p>
            <a:pPr eaLnBrk="0" hangingPunct="0">
              <a:lnSpc>
                <a:spcPct val="90000"/>
              </a:lnSpc>
              <a:spcBef>
                <a:spcPct val="30000"/>
              </a:spcBef>
              <a:buClr>
                <a:srgbClr val="008000"/>
              </a:buClr>
              <a:buSzPct val="70000"/>
              <a:buFont typeface="Wingdings" pitchFamily="2" charset="2"/>
              <a:buNone/>
            </a:pPr>
            <a:endParaRPr lang="en-US" sz="1600" b="1">
              <a:solidFill>
                <a:srgbClr val="000066"/>
              </a:solidFill>
            </a:endParaRPr>
          </a:p>
          <a:p>
            <a:pPr eaLnBrk="0" hangingPunct="0">
              <a:lnSpc>
                <a:spcPct val="90000"/>
              </a:lnSpc>
              <a:spcBef>
                <a:spcPct val="30000"/>
              </a:spcBef>
              <a:buClr>
                <a:srgbClr val="008000"/>
              </a:buClr>
              <a:buSzPct val="70000"/>
              <a:buFont typeface="Wingdings" pitchFamily="2" charset="2"/>
              <a:buNone/>
            </a:pPr>
            <a:r>
              <a:rPr lang="en-US" sz="1600" b="1">
                <a:solidFill>
                  <a:srgbClr val="008000"/>
                </a:solidFill>
              </a:rPr>
              <a:t>Using this theorem we can answer the following general question: What are the signals created by a moving charge on metal electrodes that are connected with arbitrary discrete (linear) components ?</a:t>
            </a:r>
          </a:p>
          <a:p>
            <a:pPr eaLnBrk="0" hangingPunct="0">
              <a:lnSpc>
                <a:spcPct val="90000"/>
              </a:lnSpc>
              <a:spcBef>
                <a:spcPct val="30000"/>
              </a:spcBef>
              <a:buClr>
                <a:srgbClr val="008000"/>
              </a:buClr>
              <a:buSzPct val="70000"/>
              <a:buFont typeface="Wingdings" pitchFamily="2" charset="2"/>
              <a:buNone/>
            </a:pPr>
            <a:endParaRPr lang="en-US" sz="1600" b="1">
              <a:solidFill>
                <a:srgbClr val="000066"/>
              </a:solidFill>
            </a:endParaRPr>
          </a:p>
          <a:p>
            <a:pPr eaLnBrk="0" hangingPunct="0">
              <a:lnSpc>
                <a:spcPct val="90000"/>
              </a:lnSpc>
              <a:spcBef>
                <a:spcPct val="30000"/>
              </a:spcBef>
              <a:buClr>
                <a:srgbClr val="008000"/>
              </a:buClr>
              <a:buSzPct val="70000"/>
              <a:buFont typeface="Wingdings" pitchFamily="2" charset="2"/>
              <a:buNone/>
            </a:pPr>
            <a:endParaRPr lang="en-US" sz="1600" b="1">
              <a:solidFill>
                <a:srgbClr val="000066"/>
              </a:solidFill>
            </a:endParaRPr>
          </a:p>
          <a:p>
            <a:pPr eaLnBrk="0" hangingPunct="0">
              <a:lnSpc>
                <a:spcPct val="90000"/>
              </a:lnSpc>
              <a:spcBef>
                <a:spcPct val="30000"/>
              </a:spcBef>
              <a:buClr>
                <a:srgbClr val="008000"/>
              </a:buClr>
              <a:buSzPct val="70000"/>
              <a:buFont typeface="Wingdings" pitchFamily="2" charset="2"/>
              <a:buNone/>
            </a:pPr>
            <a:endParaRPr lang="en-US" sz="1600" b="1">
              <a:solidFill>
                <a:srgbClr val="000066"/>
              </a:solidFill>
            </a:endParaRPr>
          </a:p>
          <a:p>
            <a:pPr eaLnBrk="0" hangingPunct="0">
              <a:lnSpc>
                <a:spcPct val="90000"/>
              </a:lnSpc>
              <a:spcBef>
                <a:spcPct val="30000"/>
              </a:spcBef>
              <a:buClr>
                <a:srgbClr val="008000"/>
              </a:buClr>
              <a:buSzPct val="70000"/>
              <a:buFont typeface="Wingdings" pitchFamily="2" charset="2"/>
              <a:buNone/>
            </a:pPr>
            <a:endParaRPr lang="en-US" sz="1600" b="1">
              <a:solidFill>
                <a:srgbClr val="000066"/>
              </a:solidFill>
            </a:endParaRPr>
          </a:p>
          <a:p>
            <a:pPr eaLnBrk="0" hangingPunct="0">
              <a:lnSpc>
                <a:spcPct val="90000"/>
              </a:lnSpc>
              <a:spcBef>
                <a:spcPct val="30000"/>
              </a:spcBef>
              <a:buClr>
                <a:srgbClr val="008000"/>
              </a:buClr>
              <a:buSzPct val="70000"/>
              <a:buFont typeface="Wingdings" pitchFamily="2" charset="2"/>
              <a:buNone/>
            </a:pPr>
            <a:endParaRPr lang="en-US" sz="1600" b="1">
              <a:solidFill>
                <a:srgbClr val="000066"/>
              </a:solidFill>
            </a:endParaRPr>
          </a:p>
          <a:p>
            <a:pPr eaLnBrk="0" hangingPunct="0">
              <a:lnSpc>
                <a:spcPct val="90000"/>
              </a:lnSpc>
              <a:spcBef>
                <a:spcPct val="30000"/>
              </a:spcBef>
              <a:buClr>
                <a:srgbClr val="008000"/>
              </a:buClr>
              <a:buSzPct val="70000"/>
              <a:buFont typeface="Wingdings" pitchFamily="2" charset="2"/>
              <a:buNone/>
            </a:pPr>
            <a:endParaRPr lang="en-US" sz="1600" b="1">
              <a:solidFill>
                <a:srgbClr val="000066"/>
              </a:solidFill>
            </a:endParaRPr>
          </a:p>
          <a:p>
            <a:pPr eaLnBrk="0" hangingPunct="0">
              <a:lnSpc>
                <a:spcPct val="90000"/>
              </a:lnSpc>
              <a:spcBef>
                <a:spcPct val="30000"/>
              </a:spcBef>
              <a:buClr>
                <a:srgbClr val="008000"/>
              </a:buClr>
              <a:buSzPct val="70000"/>
              <a:buFont typeface="Wingdings" pitchFamily="2" charset="2"/>
              <a:buNone/>
            </a:pPr>
            <a:endParaRPr lang="en-US" sz="1600" b="1">
              <a:solidFill>
                <a:srgbClr val="000066"/>
              </a:solidFill>
            </a:endParaRPr>
          </a:p>
        </p:txBody>
      </p:sp>
      <p:pic>
        <p:nvPicPr>
          <p:cNvPr id="21520" name="Picture 3"/>
          <p:cNvPicPr>
            <a:picLocks noChangeAspect="1" noChangeArrowheads="1"/>
          </p:cNvPicPr>
          <p:nvPr/>
        </p:nvPicPr>
        <p:blipFill>
          <a:blip r:embed="rId4" cstate="print"/>
          <a:srcRect/>
          <a:stretch>
            <a:fillRect/>
          </a:stretch>
        </p:blipFill>
        <p:spPr bwMode="auto">
          <a:xfrm>
            <a:off x="3048000" y="4343400"/>
            <a:ext cx="2830513" cy="19812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3"/>
          <p:cNvSpPr txBox="1">
            <a:spLocks noChangeArrowheads="1"/>
          </p:cNvSpPr>
          <p:nvPr/>
        </p:nvSpPr>
        <p:spPr bwMode="auto">
          <a:xfrm>
            <a:off x="152400" y="612775"/>
            <a:ext cx="6324600" cy="5484813"/>
          </a:xfrm>
          <a:prstGeom prst="rect">
            <a:avLst/>
          </a:prstGeom>
          <a:noFill/>
          <a:ln w="9525">
            <a:noFill/>
            <a:miter lim="800000"/>
            <a:headEnd/>
            <a:tailEnd/>
          </a:ln>
        </p:spPr>
        <p:txBody>
          <a:bodyPr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1600" b="1">
                <a:solidFill>
                  <a:srgbClr val="000066"/>
                </a:solidFill>
              </a:rPr>
              <a:t>What are the charges induced by a moving charge on electrodes that are connected with arbitrary linear impedance elements ?</a:t>
            </a:r>
          </a:p>
          <a:p>
            <a:pPr eaLnBrk="0" hangingPunct="0">
              <a:lnSpc>
                <a:spcPct val="90000"/>
              </a:lnSpc>
              <a:spcBef>
                <a:spcPct val="30000"/>
              </a:spcBef>
              <a:buClr>
                <a:srgbClr val="008000"/>
              </a:buClr>
              <a:buSzPct val="70000"/>
              <a:buFont typeface="Wingdings" pitchFamily="2" charset="2"/>
              <a:buNone/>
            </a:pPr>
            <a:r>
              <a:rPr lang="en-US" sz="1600" b="1">
                <a:solidFill>
                  <a:srgbClr val="008000"/>
                </a:solidFill>
              </a:rPr>
              <a:t>One first removes all the impedance elements, connects the electrodes to ground and calculates the currents induced by the moving charge on the grounded electrodes. </a:t>
            </a:r>
          </a:p>
          <a:p>
            <a:pPr eaLnBrk="0" hangingPunct="0">
              <a:lnSpc>
                <a:spcPct val="90000"/>
              </a:lnSpc>
              <a:spcBef>
                <a:spcPct val="30000"/>
              </a:spcBef>
              <a:buClr>
                <a:srgbClr val="008000"/>
              </a:buClr>
              <a:buSzPct val="70000"/>
              <a:buFont typeface="Wingdings" pitchFamily="2" charset="2"/>
              <a:buNone/>
            </a:pPr>
            <a:endParaRPr lang="en-US" sz="1600" b="1">
              <a:solidFill>
                <a:srgbClr val="008000"/>
              </a:solidFill>
            </a:endParaRPr>
          </a:p>
          <a:p>
            <a:pPr eaLnBrk="0" hangingPunct="0">
              <a:lnSpc>
                <a:spcPct val="90000"/>
              </a:lnSpc>
              <a:spcBef>
                <a:spcPct val="30000"/>
              </a:spcBef>
              <a:buClr>
                <a:srgbClr val="008000"/>
              </a:buClr>
              <a:buSzPct val="70000"/>
              <a:buFont typeface="Wingdings" pitchFamily="2" charset="2"/>
              <a:buNone/>
            </a:pPr>
            <a:r>
              <a:rPr lang="en-US" sz="1600" b="1">
                <a:solidFill>
                  <a:srgbClr val="002060"/>
                </a:solidFill>
              </a:rPr>
              <a:t>The current induced on a grounded electrode by a charge q moving along a trajectory x(t) is calculated the following way (Ramo Theorem):</a:t>
            </a:r>
          </a:p>
          <a:p>
            <a:pPr eaLnBrk="0" hangingPunct="0">
              <a:lnSpc>
                <a:spcPct val="90000"/>
              </a:lnSpc>
              <a:spcBef>
                <a:spcPct val="30000"/>
              </a:spcBef>
              <a:buClr>
                <a:srgbClr val="008000"/>
              </a:buClr>
              <a:buSzPct val="70000"/>
              <a:buFont typeface="Wingdings" pitchFamily="2" charset="2"/>
              <a:buNone/>
            </a:pPr>
            <a:r>
              <a:rPr lang="en-US" sz="1600" b="1">
                <a:solidFill>
                  <a:srgbClr val="008000"/>
                </a:solidFill>
              </a:rPr>
              <a:t>One removes the charge q from the setup, puts the electrode to voltage V</a:t>
            </a:r>
            <a:r>
              <a:rPr lang="en-US" sz="1600" b="1" baseline="-25000">
                <a:solidFill>
                  <a:srgbClr val="008000"/>
                </a:solidFill>
              </a:rPr>
              <a:t>0</a:t>
            </a:r>
            <a:r>
              <a:rPr lang="en-US" sz="1600" b="1">
                <a:solidFill>
                  <a:srgbClr val="008000"/>
                </a:solidFill>
              </a:rPr>
              <a:t> while keeping all other electrodes grounded. This results in an electric field E</a:t>
            </a:r>
            <a:r>
              <a:rPr lang="en-US" sz="1600" b="1" baseline="-25000">
                <a:solidFill>
                  <a:srgbClr val="008000"/>
                </a:solidFill>
              </a:rPr>
              <a:t>n</a:t>
            </a:r>
            <a:r>
              <a:rPr lang="en-US" sz="1600" b="1">
                <a:solidFill>
                  <a:srgbClr val="008000"/>
                </a:solidFill>
              </a:rPr>
              <a:t>(x), the Weighting Field, in the volume between the electrodes, from which the current is calculated by </a:t>
            </a:r>
          </a:p>
          <a:p>
            <a:pPr eaLnBrk="0" hangingPunct="0">
              <a:lnSpc>
                <a:spcPct val="90000"/>
              </a:lnSpc>
              <a:spcBef>
                <a:spcPct val="30000"/>
              </a:spcBef>
              <a:buClr>
                <a:srgbClr val="008000"/>
              </a:buClr>
              <a:buSzPct val="70000"/>
              <a:buFont typeface="Wingdings" pitchFamily="2" charset="2"/>
              <a:buNone/>
            </a:pPr>
            <a:endParaRPr lang="en-US" sz="1600" b="1">
              <a:solidFill>
                <a:srgbClr val="008000"/>
              </a:solidFill>
            </a:endParaRPr>
          </a:p>
          <a:p>
            <a:pPr eaLnBrk="0" hangingPunct="0">
              <a:lnSpc>
                <a:spcPct val="90000"/>
              </a:lnSpc>
              <a:spcBef>
                <a:spcPct val="30000"/>
              </a:spcBef>
              <a:buClr>
                <a:srgbClr val="008000"/>
              </a:buClr>
              <a:buSzPct val="70000"/>
              <a:buFont typeface="Wingdings" pitchFamily="2" charset="2"/>
              <a:buNone/>
            </a:pPr>
            <a:endParaRPr lang="en-US" sz="1600" b="1">
              <a:solidFill>
                <a:srgbClr val="008000"/>
              </a:solidFill>
            </a:endParaRPr>
          </a:p>
          <a:p>
            <a:pPr eaLnBrk="0" hangingPunct="0">
              <a:lnSpc>
                <a:spcPct val="90000"/>
              </a:lnSpc>
              <a:spcBef>
                <a:spcPct val="30000"/>
              </a:spcBef>
              <a:buClr>
                <a:srgbClr val="008000"/>
              </a:buClr>
              <a:buSzPct val="70000"/>
              <a:buFont typeface="Wingdings" pitchFamily="2" charset="2"/>
              <a:buNone/>
            </a:pPr>
            <a:r>
              <a:rPr lang="en-US" sz="1600" b="1">
                <a:solidFill>
                  <a:srgbClr val="002060"/>
                </a:solidFill>
              </a:rPr>
              <a:t>These currents are then placed as ideal current sources on a circuit where the electrodes are ‘shrunk’ to simple nodes and the mutual electrode capacitances are added between the nodes. These capacitances are calculated from the weighting fields by</a:t>
            </a:r>
          </a:p>
        </p:txBody>
      </p:sp>
      <p:sp>
        <p:nvSpPr>
          <p:cNvPr id="22531" name="Slide Number Placeholder 3"/>
          <p:cNvSpPr>
            <a:spLocks noGrp="1"/>
          </p:cNvSpPr>
          <p:nvPr>
            <p:ph type="sldNum" sz="quarter" idx="12"/>
          </p:nvPr>
        </p:nvSpPr>
        <p:spPr>
          <a:noFill/>
        </p:spPr>
        <p:txBody>
          <a:bodyPr/>
          <a:lstStyle/>
          <a:p>
            <a:fld id="{8D6B2284-FBC5-448F-8D67-C1DA0C86418C}" type="slidenum">
              <a:rPr lang="en-US" smtClean="0"/>
              <a:pPr/>
              <a:t>18</a:t>
            </a:fld>
            <a:endParaRPr lang="en-US" smtClean="0"/>
          </a:p>
        </p:txBody>
      </p:sp>
      <p:pic>
        <p:nvPicPr>
          <p:cNvPr id="22532" name="Picture 3"/>
          <p:cNvPicPr>
            <a:picLocks noChangeAspect="1" noChangeArrowheads="1"/>
          </p:cNvPicPr>
          <p:nvPr/>
        </p:nvPicPr>
        <p:blipFill>
          <a:blip r:embed="rId2" cstate="print"/>
          <a:srcRect/>
          <a:stretch>
            <a:fillRect/>
          </a:stretch>
        </p:blipFill>
        <p:spPr bwMode="auto">
          <a:xfrm>
            <a:off x="6710363" y="4876800"/>
            <a:ext cx="2433637" cy="1981200"/>
          </a:xfrm>
          <a:prstGeom prst="rect">
            <a:avLst/>
          </a:prstGeom>
          <a:noFill/>
          <a:ln w="9525">
            <a:solidFill>
              <a:schemeClr val="accent1"/>
            </a:solidFill>
            <a:miter lim="800000"/>
            <a:headEnd/>
            <a:tailEnd/>
          </a:ln>
        </p:spPr>
      </p:pic>
      <p:pic>
        <p:nvPicPr>
          <p:cNvPr id="22533" name="Picture 4"/>
          <p:cNvPicPr>
            <a:picLocks noChangeAspect="1" noChangeArrowheads="1"/>
          </p:cNvPicPr>
          <p:nvPr/>
        </p:nvPicPr>
        <p:blipFill>
          <a:blip r:embed="rId3" cstate="print"/>
          <a:srcRect/>
          <a:stretch>
            <a:fillRect/>
          </a:stretch>
        </p:blipFill>
        <p:spPr bwMode="auto">
          <a:xfrm>
            <a:off x="6705600" y="1676400"/>
            <a:ext cx="2438400" cy="1511300"/>
          </a:xfrm>
          <a:prstGeom prst="rect">
            <a:avLst/>
          </a:prstGeom>
          <a:noFill/>
          <a:ln w="9525">
            <a:solidFill>
              <a:schemeClr val="accent1"/>
            </a:solidFill>
            <a:miter lim="800000"/>
            <a:headEnd/>
            <a:tailEnd/>
          </a:ln>
        </p:spPr>
      </p:pic>
      <p:pic>
        <p:nvPicPr>
          <p:cNvPr id="22534" name="Picture 3"/>
          <p:cNvPicPr>
            <a:picLocks noChangeAspect="1" noChangeArrowheads="1"/>
          </p:cNvPicPr>
          <p:nvPr/>
        </p:nvPicPr>
        <p:blipFill>
          <a:blip r:embed="rId4" cstate="print"/>
          <a:srcRect/>
          <a:stretch>
            <a:fillRect/>
          </a:stretch>
        </p:blipFill>
        <p:spPr bwMode="auto">
          <a:xfrm>
            <a:off x="6748463" y="0"/>
            <a:ext cx="2395537" cy="1676400"/>
          </a:xfrm>
          <a:prstGeom prst="rect">
            <a:avLst/>
          </a:prstGeom>
          <a:noFill/>
          <a:ln w="9525">
            <a:solidFill>
              <a:schemeClr val="accent1"/>
            </a:solidFill>
            <a:miter lim="800000"/>
            <a:headEnd/>
            <a:tailEnd/>
          </a:ln>
        </p:spPr>
      </p:pic>
      <p:pic>
        <p:nvPicPr>
          <p:cNvPr id="22535" name="Picture 5" descr="ramo_vci2"/>
          <p:cNvPicPr>
            <a:picLocks noChangeAspect="1" noChangeArrowheads="1"/>
          </p:cNvPicPr>
          <p:nvPr/>
        </p:nvPicPr>
        <p:blipFill>
          <a:blip r:embed="rId5" cstate="print"/>
          <a:srcRect/>
          <a:stretch>
            <a:fillRect/>
          </a:stretch>
        </p:blipFill>
        <p:spPr bwMode="auto">
          <a:xfrm>
            <a:off x="6781800" y="3200400"/>
            <a:ext cx="2362200" cy="1676400"/>
          </a:xfrm>
          <a:prstGeom prst="rect">
            <a:avLst/>
          </a:prstGeom>
          <a:noFill/>
          <a:ln w="9525">
            <a:solidFill>
              <a:schemeClr val="accent1"/>
            </a:solidFill>
            <a:miter lim="800000"/>
            <a:headEnd/>
            <a:tailEnd/>
          </a:ln>
        </p:spPr>
      </p:pic>
      <p:pic>
        <p:nvPicPr>
          <p:cNvPr id="22536" name="Picture 9"/>
          <p:cNvPicPr>
            <a:picLocks noChangeAspect="1" noChangeArrowheads="1"/>
          </p:cNvPicPr>
          <p:nvPr/>
        </p:nvPicPr>
        <p:blipFill>
          <a:blip r:embed="rId6" cstate="print"/>
          <a:srcRect/>
          <a:stretch>
            <a:fillRect/>
          </a:stretch>
        </p:blipFill>
        <p:spPr bwMode="auto">
          <a:xfrm>
            <a:off x="1143000" y="4267200"/>
            <a:ext cx="3886200" cy="579438"/>
          </a:xfrm>
          <a:prstGeom prst="rect">
            <a:avLst/>
          </a:prstGeom>
          <a:noFill/>
          <a:ln w="9525">
            <a:noFill/>
            <a:miter lim="800000"/>
            <a:headEnd/>
            <a:tailEnd/>
          </a:ln>
        </p:spPr>
      </p:pic>
      <p:pic>
        <p:nvPicPr>
          <p:cNvPr id="22537" name="Picture 5"/>
          <p:cNvPicPr>
            <a:picLocks noChangeAspect="1" noChangeArrowheads="1"/>
          </p:cNvPicPr>
          <p:nvPr/>
        </p:nvPicPr>
        <p:blipFill>
          <a:blip r:embed="rId7" cstate="print"/>
          <a:srcRect/>
          <a:stretch>
            <a:fillRect/>
          </a:stretch>
        </p:blipFill>
        <p:spPr bwMode="auto">
          <a:xfrm>
            <a:off x="533400" y="6091238"/>
            <a:ext cx="1785938" cy="442912"/>
          </a:xfrm>
          <a:prstGeom prst="rect">
            <a:avLst/>
          </a:prstGeom>
          <a:noFill/>
          <a:ln w="9525">
            <a:noFill/>
            <a:miter lim="800000"/>
            <a:headEnd/>
            <a:tailEnd/>
          </a:ln>
        </p:spPr>
      </p:pic>
      <p:pic>
        <p:nvPicPr>
          <p:cNvPr id="22538" name="Picture 6"/>
          <p:cNvPicPr>
            <a:picLocks noChangeAspect="1" noChangeArrowheads="1"/>
          </p:cNvPicPr>
          <p:nvPr/>
        </p:nvPicPr>
        <p:blipFill>
          <a:blip r:embed="rId8" cstate="print"/>
          <a:srcRect/>
          <a:stretch>
            <a:fillRect/>
          </a:stretch>
        </p:blipFill>
        <p:spPr bwMode="auto">
          <a:xfrm>
            <a:off x="2743200" y="6148388"/>
            <a:ext cx="2881313" cy="385762"/>
          </a:xfrm>
          <a:prstGeom prst="rect">
            <a:avLst/>
          </a:prstGeom>
          <a:noFill/>
          <a:ln w="9525">
            <a:noFill/>
            <a:miter lim="800000"/>
            <a:headEnd/>
            <a:tailEnd/>
          </a:ln>
        </p:spPr>
      </p:pic>
      <p:sp>
        <p:nvSpPr>
          <p:cNvPr id="22539" name="Rectangle 2"/>
          <p:cNvSpPr>
            <a:spLocks noChangeArrowheads="1"/>
          </p:cNvSpPr>
          <p:nvPr/>
        </p:nvSpPr>
        <p:spPr bwMode="auto">
          <a:xfrm>
            <a:off x="1752600" y="0"/>
            <a:ext cx="4114800" cy="523875"/>
          </a:xfrm>
          <a:prstGeom prst="rect">
            <a:avLst/>
          </a:prstGeom>
          <a:noFill/>
          <a:ln w="9525">
            <a:noFill/>
            <a:miter lim="800000"/>
            <a:headEnd/>
            <a:tailEnd/>
          </a:ln>
        </p:spPr>
        <p:txBody>
          <a:bodyPr>
            <a:spAutoFit/>
          </a:bodyPr>
          <a:lstStyle/>
          <a:p>
            <a:r>
              <a:rPr lang="en-US" sz="2800" b="1">
                <a:solidFill>
                  <a:srgbClr val="FF0000"/>
                </a:solidFill>
              </a:rPr>
              <a:t>Signal Theorems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1"/>
          <p:cNvSpPr>
            <a:spLocks noGrp="1"/>
          </p:cNvSpPr>
          <p:nvPr>
            <p:ph type="dt" sz="quarter" idx="10"/>
          </p:nvPr>
        </p:nvSpPr>
        <p:spPr>
          <a:xfrm>
            <a:off x="304800" y="6248400"/>
            <a:ext cx="2133600" cy="476250"/>
          </a:xfrm>
          <a:noFill/>
        </p:spPr>
        <p:txBody>
          <a:bodyPr/>
          <a:lstStyle/>
          <a:p>
            <a:fld id="{5D57BDC5-1F58-44CF-9A18-5FAAD91DC470}" type="datetime1">
              <a:rPr lang="en-US" smtClean="0"/>
              <a:pPr/>
              <a:t>3/21/2011</a:t>
            </a:fld>
            <a:endParaRPr lang="en-US" smtClean="0"/>
          </a:p>
        </p:txBody>
      </p:sp>
      <p:sp>
        <p:nvSpPr>
          <p:cNvPr id="23555" name="Footer Placeholder 2"/>
          <p:cNvSpPr>
            <a:spLocks noGrp="1"/>
          </p:cNvSpPr>
          <p:nvPr>
            <p:ph type="ftr" sz="quarter" idx="11"/>
          </p:nvPr>
        </p:nvSpPr>
        <p:spPr>
          <a:noFill/>
        </p:spPr>
        <p:txBody>
          <a:bodyPr/>
          <a:lstStyle/>
          <a:p>
            <a:r>
              <a:rPr lang="en-US" smtClean="0"/>
              <a:t>W. Riegler, Particle Detectors</a:t>
            </a:r>
          </a:p>
        </p:txBody>
      </p:sp>
      <p:sp>
        <p:nvSpPr>
          <p:cNvPr id="23556" name="Slide Number Placeholder 3"/>
          <p:cNvSpPr>
            <a:spLocks noGrp="1"/>
          </p:cNvSpPr>
          <p:nvPr>
            <p:ph type="sldNum" sz="quarter" idx="12"/>
          </p:nvPr>
        </p:nvSpPr>
        <p:spPr>
          <a:noFill/>
        </p:spPr>
        <p:txBody>
          <a:bodyPr/>
          <a:lstStyle/>
          <a:p>
            <a:fld id="{956C734B-A2AE-4A4C-BBBD-0B7C3B798129}" type="slidenum">
              <a:rPr lang="en-US" smtClean="0"/>
              <a:pPr/>
              <a:t>19</a:t>
            </a:fld>
            <a:endParaRPr lang="en-US" smtClean="0"/>
          </a:p>
        </p:txBody>
      </p:sp>
      <p:pic>
        <p:nvPicPr>
          <p:cNvPr id="23557" name="Picture 2"/>
          <p:cNvPicPr>
            <a:picLocks noChangeAspect="1" noChangeArrowheads="1"/>
          </p:cNvPicPr>
          <p:nvPr/>
        </p:nvPicPr>
        <p:blipFill>
          <a:blip r:embed="rId2" cstate="print"/>
          <a:srcRect/>
          <a:stretch>
            <a:fillRect/>
          </a:stretch>
        </p:blipFill>
        <p:spPr bwMode="auto">
          <a:xfrm>
            <a:off x="0" y="3886200"/>
            <a:ext cx="3657600" cy="1903413"/>
          </a:xfrm>
          <a:prstGeom prst="rect">
            <a:avLst/>
          </a:prstGeom>
          <a:noFill/>
          <a:ln w="9525">
            <a:noFill/>
            <a:miter lim="800000"/>
            <a:headEnd/>
            <a:tailEnd/>
          </a:ln>
        </p:spPr>
      </p:pic>
      <p:pic>
        <p:nvPicPr>
          <p:cNvPr id="23558" name="Picture 4"/>
          <p:cNvPicPr>
            <a:picLocks noChangeAspect="1" noChangeArrowheads="1"/>
          </p:cNvPicPr>
          <p:nvPr/>
        </p:nvPicPr>
        <p:blipFill>
          <a:blip r:embed="rId3" cstate="print"/>
          <a:srcRect/>
          <a:stretch>
            <a:fillRect/>
          </a:stretch>
        </p:blipFill>
        <p:spPr bwMode="auto">
          <a:xfrm>
            <a:off x="228600" y="1143000"/>
            <a:ext cx="3198813" cy="1981200"/>
          </a:xfrm>
          <a:prstGeom prst="rect">
            <a:avLst/>
          </a:prstGeom>
          <a:noFill/>
          <a:ln w="9525">
            <a:noFill/>
            <a:miter lim="800000"/>
            <a:headEnd/>
            <a:tailEnd/>
          </a:ln>
        </p:spPr>
      </p:pic>
      <p:sp>
        <p:nvSpPr>
          <p:cNvPr id="17415" name="Text Box 13"/>
          <p:cNvSpPr txBox="1">
            <a:spLocks noChangeArrowheads="1"/>
          </p:cNvSpPr>
          <p:nvPr/>
        </p:nvSpPr>
        <p:spPr bwMode="auto">
          <a:xfrm>
            <a:off x="3886200" y="968375"/>
            <a:ext cx="4800600" cy="5041900"/>
          </a:xfrm>
          <a:prstGeom prst="rect">
            <a:avLst/>
          </a:prstGeom>
          <a:noFill/>
          <a:ln w="9525">
            <a:noFill/>
            <a:miter lim="800000"/>
            <a:headEnd/>
            <a:tailEnd/>
          </a:ln>
        </p:spPr>
        <p:txBody>
          <a:bodyPr lIns="92075" tIns="46038" rIns="92075" bIns="46038">
            <a:spAutoFit/>
          </a:bodyPr>
          <a:lstStyle/>
          <a:p>
            <a:pPr eaLnBrk="0" hangingPunct="0">
              <a:lnSpc>
                <a:spcPct val="90000"/>
              </a:lnSpc>
              <a:spcBef>
                <a:spcPct val="30000"/>
              </a:spcBef>
              <a:buClr>
                <a:srgbClr val="008000"/>
              </a:buClr>
              <a:buSzPct val="70000"/>
              <a:buFont typeface="Wingdings" pitchFamily="2" charset="2"/>
              <a:buNone/>
              <a:defRPr/>
            </a:pPr>
            <a:r>
              <a:rPr lang="en-US" sz="1600" b="1" dirty="0">
                <a:solidFill>
                  <a:srgbClr val="000066"/>
                </a:solidFill>
                <a:latin typeface="Arial" charset="0"/>
              </a:rPr>
              <a:t>The following relations hold for the induced currents:</a:t>
            </a:r>
          </a:p>
          <a:p>
            <a:pPr eaLnBrk="0" hangingPunct="0">
              <a:lnSpc>
                <a:spcPct val="90000"/>
              </a:lnSpc>
              <a:spcBef>
                <a:spcPct val="30000"/>
              </a:spcBef>
              <a:buClr>
                <a:srgbClr val="008000"/>
              </a:buClr>
              <a:buSzPct val="70000"/>
              <a:buFont typeface="Wingdings" pitchFamily="2" charset="2"/>
              <a:buNone/>
              <a:defRPr/>
            </a:pPr>
            <a:endParaRPr lang="en-US" sz="1600" b="1" dirty="0">
              <a:solidFill>
                <a:srgbClr val="000066"/>
              </a:solidFill>
              <a:latin typeface="Arial" charset="0"/>
            </a:endParaRPr>
          </a:p>
          <a:p>
            <a:pPr marL="342900" indent="-342900" eaLnBrk="0" hangingPunct="0">
              <a:lnSpc>
                <a:spcPct val="90000"/>
              </a:lnSpc>
              <a:spcBef>
                <a:spcPct val="30000"/>
              </a:spcBef>
              <a:buClr>
                <a:srgbClr val="008000"/>
              </a:buClr>
              <a:buSzPct val="70000"/>
              <a:buFont typeface="Wingdings" pitchFamily="2" charset="2"/>
              <a:buAutoNum type="arabicParenR"/>
              <a:defRPr/>
            </a:pPr>
            <a:r>
              <a:rPr lang="en-US" sz="1600" b="1" dirty="0">
                <a:solidFill>
                  <a:srgbClr val="008000"/>
                </a:solidFill>
                <a:latin typeface="Arial" charset="0"/>
              </a:rPr>
              <a:t>The charge induced on an electrode in case a charge in between the electrode has moved from a point x</a:t>
            </a:r>
            <a:r>
              <a:rPr lang="en-US" sz="1600" b="1" baseline="-25000" dirty="0">
                <a:solidFill>
                  <a:srgbClr val="008000"/>
                </a:solidFill>
                <a:latin typeface="Arial" charset="0"/>
              </a:rPr>
              <a:t>0</a:t>
            </a:r>
            <a:r>
              <a:rPr lang="en-US" sz="1600" b="1" dirty="0">
                <a:solidFill>
                  <a:srgbClr val="008000"/>
                </a:solidFill>
                <a:latin typeface="Arial" charset="0"/>
              </a:rPr>
              <a:t> to a point x</a:t>
            </a:r>
            <a:r>
              <a:rPr lang="en-US" sz="1600" b="1" baseline="-25000" dirty="0">
                <a:solidFill>
                  <a:srgbClr val="008000"/>
                </a:solidFill>
                <a:latin typeface="Arial" charset="0"/>
              </a:rPr>
              <a:t>1</a:t>
            </a:r>
            <a:r>
              <a:rPr lang="en-US" sz="1600" b="1" dirty="0">
                <a:solidFill>
                  <a:srgbClr val="008000"/>
                </a:solidFill>
                <a:latin typeface="Arial" charset="0"/>
              </a:rPr>
              <a:t> is </a:t>
            </a:r>
          </a:p>
          <a:p>
            <a:pPr marL="342900" indent="-342900" eaLnBrk="0" hangingPunct="0">
              <a:lnSpc>
                <a:spcPct val="90000"/>
              </a:lnSpc>
              <a:spcBef>
                <a:spcPct val="30000"/>
              </a:spcBef>
              <a:buClr>
                <a:srgbClr val="008000"/>
              </a:buClr>
              <a:buSzPct val="70000"/>
              <a:buFont typeface="Wingdings" pitchFamily="2" charset="2"/>
              <a:buAutoNum type="arabicParenR"/>
              <a:defRPr/>
            </a:pPr>
            <a:endParaRPr lang="en-US" sz="1600" b="1" dirty="0">
              <a:solidFill>
                <a:srgbClr val="008000"/>
              </a:solidFill>
              <a:latin typeface="Arial" charset="0"/>
            </a:endParaRPr>
          </a:p>
          <a:p>
            <a:pPr eaLnBrk="0" hangingPunct="0">
              <a:lnSpc>
                <a:spcPct val="90000"/>
              </a:lnSpc>
              <a:spcBef>
                <a:spcPct val="30000"/>
              </a:spcBef>
              <a:buClr>
                <a:srgbClr val="008000"/>
              </a:buClr>
              <a:buSzPct val="70000"/>
              <a:buFont typeface="Wingdings" pitchFamily="2" charset="2"/>
              <a:buNone/>
              <a:defRPr/>
            </a:pPr>
            <a:endParaRPr lang="en-US" sz="1600" b="1" dirty="0">
              <a:solidFill>
                <a:srgbClr val="008000"/>
              </a:solidFill>
              <a:latin typeface="Arial" charset="0"/>
            </a:endParaRPr>
          </a:p>
          <a:p>
            <a:pPr eaLnBrk="0" hangingPunct="0">
              <a:lnSpc>
                <a:spcPct val="90000"/>
              </a:lnSpc>
              <a:spcBef>
                <a:spcPct val="30000"/>
              </a:spcBef>
              <a:buClr>
                <a:srgbClr val="008000"/>
              </a:buClr>
              <a:buSzPct val="70000"/>
              <a:buFont typeface="Wingdings" pitchFamily="2" charset="2"/>
              <a:buNone/>
              <a:defRPr/>
            </a:pPr>
            <a:endParaRPr lang="en-US" sz="1600" b="1" dirty="0">
              <a:solidFill>
                <a:srgbClr val="008000"/>
              </a:solidFill>
              <a:latin typeface="Arial" charset="0"/>
            </a:endParaRPr>
          </a:p>
          <a:p>
            <a:pPr eaLnBrk="0" hangingPunct="0">
              <a:lnSpc>
                <a:spcPct val="90000"/>
              </a:lnSpc>
              <a:spcBef>
                <a:spcPct val="30000"/>
              </a:spcBef>
              <a:buClr>
                <a:srgbClr val="008000"/>
              </a:buClr>
              <a:buSzPct val="70000"/>
              <a:buFont typeface="Wingdings" pitchFamily="2" charset="2"/>
              <a:buNone/>
              <a:defRPr/>
            </a:pPr>
            <a:r>
              <a:rPr lang="en-US" sz="1600" b="1" dirty="0">
                <a:solidFill>
                  <a:srgbClr val="008000"/>
                </a:solidFill>
                <a:latin typeface="Arial" charset="0"/>
              </a:rPr>
              <a:t>and is independent on the actual path.</a:t>
            </a:r>
          </a:p>
          <a:p>
            <a:pPr eaLnBrk="0" hangingPunct="0">
              <a:lnSpc>
                <a:spcPct val="90000"/>
              </a:lnSpc>
              <a:spcBef>
                <a:spcPct val="30000"/>
              </a:spcBef>
              <a:buClr>
                <a:srgbClr val="008000"/>
              </a:buClr>
              <a:buSzPct val="70000"/>
              <a:buFont typeface="Wingdings" pitchFamily="2" charset="2"/>
              <a:buNone/>
              <a:defRPr/>
            </a:pPr>
            <a:endParaRPr lang="en-US" sz="1600" b="1" dirty="0">
              <a:solidFill>
                <a:srgbClr val="000066"/>
              </a:solidFill>
              <a:latin typeface="Arial" charset="0"/>
            </a:endParaRPr>
          </a:p>
          <a:p>
            <a:pPr eaLnBrk="0" hangingPunct="0">
              <a:lnSpc>
                <a:spcPct val="90000"/>
              </a:lnSpc>
              <a:spcBef>
                <a:spcPct val="30000"/>
              </a:spcBef>
              <a:buClr>
                <a:srgbClr val="008000"/>
              </a:buClr>
              <a:buSzPct val="70000"/>
              <a:defRPr/>
            </a:pPr>
            <a:r>
              <a:rPr lang="en-US" sz="1600" b="1" dirty="0">
                <a:solidFill>
                  <a:srgbClr val="002060"/>
                </a:solidFill>
                <a:latin typeface="Arial" charset="0"/>
              </a:rPr>
              <a:t>2) Once ALL charges have arrived at the electrodes, the total induced charge in the electrodes is equal to the charge that has ARRIVED at this electrode.</a:t>
            </a:r>
          </a:p>
          <a:p>
            <a:pPr eaLnBrk="0" hangingPunct="0">
              <a:lnSpc>
                <a:spcPct val="90000"/>
              </a:lnSpc>
              <a:spcBef>
                <a:spcPct val="30000"/>
              </a:spcBef>
              <a:buClr>
                <a:srgbClr val="008000"/>
              </a:buClr>
              <a:buSzPct val="70000"/>
              <a:buFont typeface="Wingdings" pitchFamily="2" charset="2"/>
              <a:buNone/>
              <a:defRPr/>
            </a:pPr>
            <a:endParaRPr lang="en-US" sz="1600" b="1" dirty="0">
              <a:solidFill>
                <a:srgbClr val="000066"/>
              </a:solidFill>
              <a:latin typeface="Arial" charset="0"/>
            </a:endParaRPr>
          </a:p>
          <a:p>
            <a:pPr eaLnBrk="0" hangingPunct="0">
              <a:lnSpc>
                <a:spcPct val="90000"/>
              </a:lnSpc>
              <a:spcBef>
                <a:spcPct val="30000"/>
              </a:spcBef>
              <a:buClr>
                <a:srgbClr val="008000"/>
              </a:buClr>
              <a:buSzPct val="70000"/>
              <a:buFont typeface="Wingdings" pitchFamily="2" charset="2"/>
              <a:buNone/>
              <a:defRPr/>
            </a:pPr>
            <a:r>
              <a:rPr lang="en-US" sz="1600" b="1" dirty="0">
                <a:solidFill>
                  <a:srgbClr val="008000"/>
                </a:solidFill>
                <a:latin typeface="Arial" charset="0"/>
              </a:rPr>
              <a:t>3) In case there is one electrode enclosing all the others, the sum of all induced currents is zero at any time.</a:t>
            </a:r>
          </a:p>
        </p:txBody>
      </p:sp>
      <p:sp>
        <p:nvSpPr>
          <p:cNvPr id="23560" name="Rectangle 2"/>
          <p:cNvSpPr>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rPr>
              <a:t>Signal Theorems</a:t>
            </a:r>
          </a:p>
        </p:txBody>
      </p:sp>
      <p:pic>
        <p:nvPicPr>
          <p:cNvPr id="23561" name="Picture 1"/>
          <p:cNvPicPr>
            <a:picLocks noChangeAspect="1" noChangeArrowheads="1"/>
          </p:cNvPicPr>
          <p:nvPr/>
        </p:nvPicPr>
        <p:blipFill>
          <a:blip r:embed="rId4" cstate="print"/>
          <a:srcRect/>
          <a:stretch>
            <a:fillRect/>
          </a:stretch>
        </p:blipFill>
        <p:spPr bwMode="auto">
          <a:xfrm>
            <a:off x="3505200" y="2743200"/>
            <a:ext cx="5095875" cy="4191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457200" y="228600"/>
            <a:ext cx="7696200" cy="838200"/>
          </a:xfrm>
          <a:prstGeom prst="rect">
            <a:avLst/>
          </a:prstGeom>
          <a:noFill/>
          <a:ln w="9525">
            <a:noFill/>
            <a:miter lim="800000"/>
            <a:headEnd/>
            <a:tailEnd/>
          </a:ln>
          <a:effectLst/>
        </p:spPr>
        <p:txBody>
          <a:bodyPr lIns="92075" tIns="46038" rIns="92075" bIns="46038" anchor="ctr"/>
          <a:lstStyle/>
          <a:p>
            <a:pPr algn="ctr" eaLnBrk="0" hangingPunct="0">
              <a:lnSpc>
                <a:spcPct val="90000"/>
              </a:lnSpc>
              <a:defRPr/>
            </a:pPr>
            <a:r>
              <a:rPr lang="en-US" sz="3200" b="1" kern="0" dirty="0">
                <a:solidFill>
                  <a:srgbClr val="FF0000"/>
                </a:solidFill>
                <a:latin typeface="Arial"/>
                <a:ea typeface="+mj-ea"/>
                <a:cs typeface="+mj-cs"/>
              </a:rPr>
              <a:t>Particle Detectors</a:t>
            </a:r>
          </a:p>
        </p:txBody>
      </p:sp>
      <p:sp>
        <p:nvSpPr>
          <p:cNvPr id="6" name="Rectangle 14"/>
          <p:cNvSpPr txBox="1">
            <a:spLocks noChangeArrowheads="1"/>
          </p:cNvSpPr>
          <p:nvPr/>
        </p:nvSpPr>
        <p:spPr bwMode="auto">
          <a:xfrm>
            <a:off x="533400" y="2514600"/>
            <a:ext cx="8610600" cy="2743200"/>
          </a:xfrm>
          <a:prstGeom prst="rect">
            <a:avLst/>
          </a:prstGeom>
          <a:noFill/>
          <a:ln w="9525">
            <a:noFill/>
            <a:miter lim="800000"/>
            <a:headEnd/>
            <a:tailEnd/>
          </a:ln>
          <a:effectLst/>
        </p:spPr>
        <p:txBody>
          <a:bodyPr lIns="92075" tIns="46038" rIns="92075" bIns="46038"/>
          <a:lstStyle/>
          <a:p>
            <a:pPr marL="384175" indent="-384175" eaLnBrk="0" hangingPunct="0">
              <a:lnSpc>
                <a:spcPct val="70000"/>
              </a:lnSpc>
              <a:spcBef>
                <a:spcPct val="30000"/>
              </a:spcBef>
              <a:buClr>
                <a:srgbClr val="008000"/>
              </a:buClr>
              <a:buSzPts val="1300"/>
              <a:buFont typeface="Wingdings" pitchFamily="2" charset="2"/>
              <a:buChar char="u"/>
              <a:defRPr/>
            </a:pPr>
            <a:r>
              <a:rPr lang="en-US" b="1" kern="0" dirty="0">
                <a:solidFill>
                  <a:srgbClr val="002060"/>
                </a:solidFill>
                <a:latin typeface="Arial"/>
              </a:rPr>
              <a:t>History of Instrumentation ↔ History of Particle Physics</a:t>
            </a:r>
          </a:p>
          <a:p>
            <a:pPr marL="384175" indent="-384175" eaLnBrk="0" hangingPunct="0">
              <a:lnSpc>
                <a:spcPct val="70000"/>
              </a:lnSpc>
              <a:spcBef>
                <a:spcPct val="30000"/>
              </a:spcBef>
              <a:buClr>
                <a:srgbClr val="008000"/>
              </a:buClr>
              <a:buSzPts val="1300"/>
              <a:buFont typeface="Wingdings" pitchFamily="2" charset="2"/>
              <a:buChar char="u"/>
              <a:defRPr/>
            </a:pPr>
            <a:endParaRPr lang="en-US" b="1" kern="0" dirty="0">
              <a:solidFill>
                <a:srgbClr val="008000"/>
              </a:solidFill>
              <a:latin typeface="Arial"/>
            </a:endParaRPr>
          </a:p>
          <a:p>
            <a:pPr marL="384175" indent="-384175" eaLnBrk="0" hangingPunct="0">
              <a:lnSpc>
                <a:spcPct val="70000"/>
              </a:lnSpc>
              <a:spcBef>
                <a:spcPct val="30000"/>
              </a:spcBef>
              <a:buClr>
                <a:srgbClr val="008000"/>
              </a:buClr>
              <a:buSzPts val="1300"/>
              <a:buFont typeface="Wingdings" pitchFamily="2" charset="2"/>
              <a:buChar char="u"/>
              <a:defRPr/>
            </a:pPr>
            <a:r>
              <a:rPr lang="en-US" b="1" kern="0" dirty="0">
                <a:solidFill>
                  <a:srgbClr val="008000"/>
                </a:solidFill>
                <a:latin typeface="Arial"/>
              </a:rPr>
              <a:t>The ‘Real’ World of Particles </a:t>
            </a:r>
          </a:p>
          <a:p>
            <a:pPr marL="384175" indent="-384175" eaLnBrk="0" hangingPunct="0">
              <a:lnSpc>
                <a:spcPct val="70000"/>
              </a:lnSpc>
              <a:spcBef>
                <a:spcPct val="30000"/>
              </a:spcBef>
              <a:buClr>
                <a:srgbClr val="008000"/>
              </a:buClr>
              <a:buSzPts val="1300"/>
              <a:buFont typeface="Wingdings" pitchFamily="2" charset="2"/>
              <a:buChar char="u"/>
              <a:defRPr/>
            </a:pPr>
            <a:endParaRPr lang="en-US" b="1" kern="0" dirty="0">
              <a:solidFill>
                <a:srgbClr val="0033CC"/>
              </a:solidFill>
              <a:latin typeface="Arial"/>
            </a:endParaRPr>
          </a:p>
          <a:p>
            <a:pPr marL="384175" indent="-384175" eaLnBrk="0" hangingPunct="0">
              <a:lnSpc>
                <a:spcPct val="70000"/>
              </a:lnSpc>
              <a:spcBef>
                <a:spcPct val="30000"/>
              </a:spcBef>
              <a:buClr>
                <a:srgbClr val="008000"/>
              </a:buClr>
              <a:buSzPts val="1300"/>
              <a:buFont typeface="Wingdings" pitchFamily="2" charset="2"/>
              <a:buChar char="u"/>
              <a:defRPr/>
            </a:pPr>
            <a:r>
              <a:rPr lang="en-US" b="1" kern="0" dirty="0">
                <a:solidFill>
                  <a:srgbClr val="002060"/>
                </a:solidFill>
                <a:latin typeface="Arial"/>
              </a:rPr>
              <a:t>Interaction of Particles with Matter</a:t>
            </a:r>
          </a:p>
          <a:p>
            <a:pPr marL="384175" indent="-384175" eaLnBrk="0" hangingPunct="0">
              <a:lnSpc>
                <a:spcPct val="70000"/>
              </a:lnSpc>
              <a:spcBef>
                <a:spcPct val="30000"/>
              </a:spcBef>
              <a:buClr>
                <a:srgbClr val="008000"/>
              </a:buClr>
              <a:buSzPts val="1300"/>
              <a:buFont typeface="Wingdings" pitchFamily="2" charset="2"/>
              <a:buChar char="u"/>
              <a:defRPr/>
            </a:pPr>
            <a:endParaRPr lang="en-US" b="1" kern="0" dirty="0">
              <a:solidFill>
                <a:srgbClr val="008000"/>
              </a:solidFill>
              <a:latin typeface="Arial"/>
            </a:endParaRPr>
          </a:p>
          <a:p>
            <a:pPr marL="384175" indent="-384175" eaLnBrk="0" hangingPunct="0">
              <a:lnSpc>
                <a:spcPct val="70000"/>
              </a:lnSpc>
              <a:spcBef>
                <a:spcPct val="30000"/>
              </a:spcBef>
              <a:buClr>
                <a:srgbClr val="008000"/>
              </a:buClr>
              <a:buSzPts val="1300"/>
              <a:buFont typeface="Wingdings" pitchFamily="2" charset="2"/>
              <a:buChar char="u"/>
              <a:defRPr/>
            </a:pPr>
            <a:r>
              <a:rPr lang="en-US" b="1" kern="0" dirty="0">
                <a:solidFill>
                  <a:srgbClr val="FF0000"/>
                </a:solidFill>
                <a:latin typeface="Arial"/>
              </a:rPr>
              <a:t>Tracking with Gas and Solid State Detectors</a:t>
            </a:r>
          </a:p>
          <a:p>
            <a:pPr marL="384175" indent="-384175" eaLnBrk="0" hangingPunct="0">
              <a:lnSpc>
                <a:spcPct val="70000"/>
              </a:lnSpc>
              <a:spcBef>
                <a:spcPct val="30000"/>
              </a:spcBef>
              <a:buClr>
                <a:srgbClr val="008000"/>
              </a:buClr>
              <a:buSzPts val="1300"/>
              <a:buFont typeface="Wingdings" pitchFamily="2" charset="2"/>
              <a:buNone/>
              <a:defRPr/>
            </a:pPr>
            <a:endParaRPr lang="en-US" b="1" kern="0" dirty="0">
              <a:solidFill>
                <a:srgbClr val="008000"/>
              </a:solidFill>
              <a:latin typeface="Arial"/>
            </a:endParaRPr>
          </a:p>
          <a:p>
            <a:pPr marL="384175" indent="-384175" eaLnBrk="0" hangingPunct="0">
              <a:lnSpc>
                <a:spcPct val="70000"/>
              </a:lnSpc>
              <a:spcBef>
                <a:spcPct val="30000"/>
              </a:spcBef>
              <a:buClr>
                <a:srgbClr val="008000"/>
              </a:buClr>
              <a:buSzPts val="1300"/>
              <a:buFont typeface="Wingdings" pitchFamily="2" charset="2"/>
              <a:buChar char="u"/>
              <a:defRPr/>
            </a:pPr>
            <a:r>
              <a:rPr lang="en-US" b="1" kern="0" dirty="0" err="1">
                <a:solidFill>
                  <a:srgbClr val="002060"/>
                </a:solidFill>
                <a:latin typeface="Arial"/>
              </a:rPr>
              <a:t>Calorimetry</a:t>
            </a:r>
            <a:r>
              <a:rPr lang="en-US" b="1" kern="0" dirty="0">
                <a:solidFill>
                  <a:srgbClr val="002060"/>
                </a:solidFill>
                <a:latin typeface="Arial"/>
              </a:rPr>
              <a:t>, Particle ID, Detector Systems</a:t>
            </a:r>
          </a:p>
        </p:txBody>
      </p:sp>
      <p:sp>
        <p:nvSpPr>
          <p:cNvPr id="7" name="Text Box 9"/>
          <p:cNvSpPr txBox="1">
            <a:spLocks noChangeArrowheads="1"/>
          </p:cNvSpPr>
          <p:nvPr/>
        </p:nvSpPr>
        <p:spPr bwMode="auto">
          <a:xfrm>
            <a:off x="1295400" y="1066800"/>
            <a:ext cx="5867400" cy="638175"/>
          </a:xfrm>
          <a:prstGeom prst="rect">
            <a:avLst/>
          </a:prstGeom>
          <a:noFill/>
          <a:ln w="9525">
            <a:noFill/>
            <a:miter lim="800000"/>
            <a:headEnd/>
            <a:tailEnd/>
          </a:ln>
        </p:spPr>
        <p:txBody>
          <a:bodyPr lIns="92075" tIns="46038" rIns="92075" bIns="46038">
            <a:spAutoFit/>
          </a:bodyPr>
          <a:lstStyle/>
          <a:p>
            <a:pPr algn="ctr" fontAlgn="auto">
              <a:spcBef>
                <a:spcPts val="0"/>
              </a:spcBef>
              <a:spcAft>
                <a:spcPts val="0"/>
              </a:spcAft>
              <a:defRPr/>
            </a:pPr>
            <a:r>
              <a:rPr lang="en-US" kern="0" dirty="0">
                <a:solidFill>
                  <a:sysClr val="windowText" lastClr="000000"/>
                </a:solidFill>
                <a:latin typeface="Arial" charset="0"/>
              </a:rPr>
              <a:t> Summer Student </a:t>
            </a:r>
            <a:r>
              <a:rPr lang="en-US" kern="0">
                <a:solidFill>
                  <a:sysClr val="windowText" lastClr="000000"/>
                </a:solidFill>
                <a:latin typeface="Arial" charset="0"/>
              </a:rPr>
              <a:t>Lectures 2010</a:t>
            </a:r>
            <a:endParaRPr lang="en-US" kern="0" dirty="0">
              <a:solidFill>
                <a:sysClr val="windowText" lastClr="000000"/>
              </a:solidFill>
              <a:latin typeface="Arial" charset="0"/>
            </a:endParaRPr>
          </a:p>
          <a:p>
            <a:pPr algn="ctr" fontAlgn="auto">
              <a:spcBef>
                <a:spcPts val="0"/>
              </a:spcBef>
              <a:spcAft>
                <a:spcPts val="0"/>
              </a:spcAft>
              <a:defRPr/>
            </a:pPr>
            <a:r>
              <a:rPr lang="en-US" sz="1600" kern="0" dirty="0">
                <a:solidFill>
                  <a:sysClr val="windowText" lastClr="000000"/>
                </a:solidFill>
                <a:latin typeface="Arial" charset="0"/>
              </a:rPr>
              <a:t>Werner Riegler, CERN,  </a:t>
            </a:r>
            <a:r>
              <a:rPr lang="en-US" sz="1400" kern="0" dirty="0">
                <a:solidFill>
                  <a:srgbClr val="009D00"/>
                </a:solidFill>
                <a:latin typeface="Arial" charset="0"/>
              </a:rPr>
              <a:t>werner.riegler@cern.ch</a:t>
            </a:r>
          </a:p>
        </p:txBody>
      </p:sp>
      <p:sp>
        <p:nvSpPr>
          <p:cNvPr id="7173" name="Slide Number Placeholder 7"/>
          <p:cNvSpPr>
            <a:spLocks noGrp="1"/>
          </p:cNvSpPr>
          <p:nvPr>
            <p:ph type="sldNum" sz="quarter" idx="12"/>
          </p:nvPr>
        </p:nvSpPr>
        <p:spPr>
          <a:noFill/>
        </p:spPr>
        <p:txBody>
          <a:bodyPr/>
          <a:lstStyle/>
          <a:p>
            <a:fld id="{F3107738-892A-4FF6-A535-7AAA14440016}" type="slidenum">
              <a:rPr lang="en-US" smtClean="0"/>
              <a:pPr/>
              <a:t>2</a:t>
            </a:fld>
            <a:endParaRPr lang="en-US" smtClean="0"/>
          </a:p>
        </p:txBody>
      </p:sp>
      <p:sp>
        <p:nvSpPr>
          <p:cNvPr id="7174" name="Footer Placeholder 8"/>
          <p:cNvSpPr>
            <a:spLocks noGrp="1"/>
          </p:cNvSpPr>
          <p:nvPr>
            <p:ph type="ftr" sz="quarter" idx="11"/>
          </p:nvPr>
        </p:nvSpPr>
        <p:spPr>
          <a:noFill/>
        </p:spPr>
        <p:txBody>
          <a:bodyPr/>
          <a:lstStyle/>
          <a:p>
            <a:r>
              <a:rPr lang="en-US" smtClean="0"/>
              <a:t>W. Riegler/CERN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1"/>
          <p:cNvSpPr>
            <a:spLocks noGrp="1"/>
          </p:cNvSpPr>
          <p:nvPr>
            <p:ph type="ftr" sz="quarter" idx="11"/>
          </p:nvPr>
        </p:nvSpPr>
        <p:spPr>
          <a:noFill/>
        </p:spPr>
        <p:txBody>
          <a:bodyPr/>
          <a:lstStyle/>
          <a:p>
            <a:r>
              <a:rPr lang="en-US" smtClean="0"/>
              <a:t>W. Riegler/CERN</a:t>
            </a:r>
          </a:p>
        </p:txBody>
      </p:sp>
      <p:sp>
        <p:nvSpPr>
          <p:cNvPr id="24579" name="Slide Number Placeholder 2"/>
          <p:cNvSpPr>
            <a:spLocks noGrp="1"/>
          </p:cNvSpPr>
          <p:nvPr>
            <p:ph type="sldNum" sz="quarter" idx="12"/>
          </p:nvPr>
        </p:nvSpPr>
        <p:spPr>
          <a:noFill/>
        </p:spPr>
        <p:txBody>
          <a:bodyPr/>
          <a:lstStyle/>
          <a:p>
            <a:fld id="{C2ADADA0-DD18-4906-9467-CE6886ED9D75}" type="slidenum">
              <a:rPr lang="en-US" smtClean="0"/>
              <a:pPr/>
              <a:t>20</a:t>
            </a:fld>
            <a:endParaRPr lang="en-US" smtClean="0"/>
          </a:p>
        </p:txBody>
      </p:sp>
      <p:pic>
        <p:nvPicPr>
          <p:cNvPr id="24580" name="Picture 2"/>
          <p:cNvPicPr>
            <a:picLocks noChangeAspect="1" noChangeArrowheads="1"/>
          </p:cNvPicPr>
          <p:nvPr/>
        </p:nvPicPr>
        <p:blipFill>
          <a:blip r:embed="rId2" cstate="print"/>
          <a:srcRect/>
          <a:stretch>
            <a:fillRect/>
          </a:stretch>
        </p:blipFill>
        <p:spPr bwMode="auto">
          <a:xfrm>
            <a:off x="4572000" y="152400"/>
            <a:ext cx="3810000" cy="6513513"/>
          </a:xfrm>
          <a:prstGeom prst="rect">
            <a:avLst/>
          </a:prstGeom>
          <a:noFill/>
          <a:ln w="9525">
            <a:noFill/>
            <a:miter lim="800000"/>
            <a:headEnd/>
            <a:tailEnd/>
          </a:ln>
        </p:spPr>
      </p:pic>
      <p:sp>
        <p:nvSpPr>
          <p:cNvPr id="24581" name="Rectangle 5"/>
          <p:cNvSpPr>
            <a:spLocks noChangeArrowheads="1"/>
          </p:cNvSpPr>
          <p:nvPr/>
        </p:nvSpPr>
        <p:spPr bwMode="auto">
          <a:xfrm>
            <a:off x="228600" y="2514600"/>
            <a:ext cx="4038600" cy="839788"/>
          </a:xfrm>
          <a:prstGeom prst="rect">
            <a:avLst/>
          </a:prstGeom>
          <a:noFill/>
          <a:ln w="9525">
            <a:noFill/>
            <a:miter lim="800000"/>
            <a:headEnd/>
            <a:tailEnd/>
          </a:ln>
        </p:spPr>
        <p:txBody>
          <a:bodyPr>
            <a:spAutoFit/>
          </a:bodyPr>
          <a:lstStyle/>
          <a:p>
            <a:pPr eaLnBrk="0" hangingPunct="0">
              <a:lnSpc>
                <a:spcPct val="90000"/>
              </a:lnSpc>
              <a:spcBef>
                <a:spcPct val="30000"/>
              </a:spcBef>
              <a:buClr>
                <a:srgbClr val="008000"/>
              </a:buClr>
              <a:buSzPct val="70000"/>
              <a:buFont typeface="Wingdings" pitchFamily="2" charset="2"/>
              <a:buNone/>
            </a:pPr>
            <a:r>
              <a:rPr lang="en-US" b="1">
                <a:solidFill>
                  <a:srgbClr val="000066"/>
                </a:solidFill>
              </a:rPr>
              <a:t>More on signal theorems, readout electronics etc. can be found in this book </a:t>
            </a:r>
            <a:r>
              <a:rPr lang="en-US" b="1">
                <a:solidFill>
                  <a:srgbClr val="000066"/>
                </a:solidFill>
                <a:sym typeface="Wingdings" pitchFamily="2" charset="2"/>
              </a:rPr>
              <a:t> </a:t>
            </a:r>
            <a:endParaRPr lang="en-US" b="1">
              <a:solidFill>
                <a:srgbClr val="000066"/>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81000" y="981075"/>
            <a:ext cx="4198938" cy="923925"/>
          </a:xfrm>
          <a:prstGeom prst="rect">
            <a:avLst/>
          </a:prstGeom>
          <a:noFill/>
          <a:ln w="9525">
            <a:noFill/>
            <a:miter lim="800000"/>
            <a:headEnd/>
            <a:tailEnd/>
          </a:ln>
        </p:spPr>
        <p:txBody>
          <a:bodyPr wrap="none">
            <a:spAutoFit/>
          </a:bodyPr>
          <a:lstStyle/>
          <a:p>
            <a:r>
              <a:rPr lang="en-US" b="1">
                <a:solidFill>
                  <a:srgbClr val="002060"/>
                </a:solidFill>
              </a:rPr>
              <a:t>E.g.: 	Elektron-ion pair in gas</a:t>
            </a:r>
          </a:p>
          <a:p>
            <a:r>
              <a:rPr lang="en-US" b="1">
                <a:solidFill>
                  <a:srgbClr val="008000"/>
                </a:solidFill>
              </a:rPr>
              <a:t>or 	Electron-ion pair in a liquid</a:t>
            </a:r>
          </a:p>
          <a:p>
            <a:r>
              <a:rPr lang="en-US" b="1">
                <a:solidFill>
                  <a:srgbClr val="002060"/>
                </a:solidFill>
              </a:rPr>
              <a:t>or	Electron-hole pair in a solid </a:t>
            </a:r>
          </a:p>
        </p:txBody>
      </p:sp>
      <p:sp>
        <p:nvSpPr>
          <p:cNvPr id="25603" name="Text Box 3"/>
          <p:cNvSpPr txBox="1">
            <a:spLocks noChangeArrowheads="1"/>
          </p:cNvSpPr>
          <p:nvPr/>
        </p:nvSpPr>
        <p:spPr bwMode="auto">
          <a:xfrm>
            <a:off x="304800" y="5715000"/>
            <a:ext cx="8153400" cy="757238"/>
          </a:xfrm>
          <a:prstGeom prst="rect">
            <a:avLst/>
          </a:prstGeom>
          <a:noFill/>
          <a:ln w="9525">
            <a:noFill/>
            <a:miter lim="800000"/>
            <a:headEnd/>
            <a:tailEnd/>
          </a:ln>
        </p:spPr>
        <p:txBody>
          <a:bodyPr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1600" b="1">
                <a:solidFill>
                  <a:srgbClr val="008000"/>
                </a:solidFill>
              </a:rPr>
              <a:t>The total induced charge on a specific electrode, once all the charges have arrived at the electrodes, is equal to the charge that has arrived at this specific electrode.</a:t>
            </a:r>
            <a:endParaRPr lang="en-US" sz="1600" b="1">
              <a:solidFill>
                <a:srgbClr val="008000"/>
              </a:solidFill>
              <a:sym typeface="Symbol" pitchFamily="18" charset="2"/>
            </a:endParaRPr>
          </a:p>
        </p:txBody>
      </p:sp>
      <p:sp>
        <p:nvSpPr>
          <p:cNvPr id="25604" name="Text Box 16"/>
          <p:cNvSpPr txBox="1">
            <a:spLocks noChangeArrowheads="1"/>
          </p:cNvSpPr>
          <p:nvPr/>
        </p:nvSpPr>
        <p:spPr bwMode="auto">
          <a:xfrm>
            <a:off x="381000" y="2209800"/>
            <a:ext cx="3735388" cy="1570038"/>
          </a:xfrm>
          <a:prstGeom prst="rect">
            <a:avLst/>
          </a:prstGeom>
          <a:noFill/>
          <a:ln w="9525">
            <a:noFill/>
            <a:miter lim="800000"/>
            <a:headEnd/>
            <a:tailEnd/>
          </a:ln>
        </p:spPr>
        <p:txBody>
          <a:bodyPr wrap="none">
            <a:spAutoFit/>
          </a:bodyPr>
          <a:lstStyle/>
          <a:p>
            <a:r>
              <a:rPr lang="en-US" sz="1600" b="1"/>
              <a:t>E</a:t>
            </a:r>
            <a:r>
              <a:rPr lang="en-US" sz="1600" b="1" baseline="-25000"/>
              <a:t>1</a:t>
            </a:r>
            <a:r>
              <a:rPr lang="en-US" sz="1600" b="1"/>
              <a:t>=V</a:t>
            </a:r>
            <a:r>
              <a:rPr lang="en-US" sz="1600" b="1" baseline="-25000"/>
              <a:t>0</a:t>
            </a:r>
            <a:r>
              <a:rPr lang="en-US" sz="1600" b="1"/>
              <a:t>/D</a:t>
            </a:r>
          </a:p>
          <a:p>
            <a:r>
              <a:rPr lang="en-US" sz="1600" b="1"/>
              <a:t>E</a:t>
            </a:r>
            <a:r>
              <a:rPr lang="en-US" sz="1600" b="1" baseline="-25000"/>
              <a:t>2</a:t>
            </a:r>
            <a:r>
              <a:rPr lang="en-US" sz="1600" b="1"/>
              <a:t>=-V</a:t>
            </a:r>
            <a:r>
              <a:rPr lang="en-US" sz="1600" b="1" baseline="-25000"/>
              <a:t>0</a:t>
            </a:r>
            <a:r>
              <a:rPr lang="en-US" sz="1600" b="1"/>
              <a:t>/D</a:t>
            </a:r>
          </a:p>
          <a:p>
            <a:endParaRPr lang="en-US" sz="1600" b="1"/>
          </a:p>
          <a:p>
            <a:r>
              <a:rPr lang="en-US" sz="1600" b="1"/>
              <a:t>I</a:t>
            </a:r>
            <a:r>
              <a:rPr lang="en-US" sz="1600" b="1" baseline="-25000"/>
              <a:t>1</a:t>
            </a:r>
            <a:r>
              <a:rPr lang="en-US" sz="1600" b="1"/>
              <a:t>= </a:t>
            </a:r>
            <a:r>
              <a:rPr lang="en-US" sz="1600" b="1">
                <a:solidFill>
                  <a:srgbClr val="FF0000"/>
                </a:solidFill>
              </a:rPr>
              <a:t>-(-q)/V</a:t>
            </a:r>
            <a:r>
              <a:rPr lang="en-US" sz="1600" b="1" baseline="-25000">
                <a:solidFill>
                  <a:srgbClr val="FF0000"/>
                </a:solidFill>
              </a:rPr>
              <a:t>0</a:t>
            </a:r>
            <a:r>
              <a:rPr lang="en-US" sz="1600" b="1">
                <a:solidFill>
                  <a:srgbClr val="FF0000"/>
                </a:solidFill>
              </a:rPr>
              <a:t>*(V</a:t>
            </a:r>
            <a:r>
              <a:rPr lang="en-US" sz="1600" b="1" baseline="-25000">
                <a:solidFill>
                  <a:srgbClr val="FF0000"/>
                </a:solidFill>
              </a:rPr>
              <a:t>0</a:t>
            </a:r>
            <a:r>
              <a:rPr lang="en-US" sz="1600" b="1">
                <a:solidFill>
                  <a:srgbClr val="FF0000"/>
                </a:solidFill>
              </a:rPr>
              <a:t>/D)*v</a:t>
            </a:r>
            <a:r>
              <a:rPr lang="en-US" sz="1600" b="1" baseline="-25000">
                <a:solidFill>
                  <a:srgbClr val="FF0000"/>
                </a:solidFill>
              </a:rPr>
              <a:t>e</a:t>
            </a:r>
            <a:r>
              <a:rPr lang="en-US" sz="1600" b="1">
                <a:solidFill>
                  <a:srgbClr val="FF0000"/>
                </a:solidFill>
              </a:rPr>
              <a:t> </a:t>
            </a:r>
            <a:r>
              <a:rPr lang="en-US" sz="1600" b="1">
                <a:solidFill>
                  <a:srgbClr val="00269E"/>
                </a:solidFill>
              </a:rPr>
              <a:t>- q/V</a:t>
            </a:r>
            <a:r>
              <a:rPr lang="en-US" sz="1600" b="1" baseline="-25000">
                <a:solidFill>
                  <a:srgbClr val="00269E"/>
                </a:solidFill>
              </a:rPr>
              <a:t>0</a:t>
            </a:r>
            <a:r>
              <a:rPr lang="en-US" sz="1600" b="1">
                <a:solidFill>
                  <a:srgbClr val="00269E"/>
                </a:solidFill>
              </a:rPr>
              <a:t> (V</a:t>
            </a:r>
            <a:r>
              <a:rPr lang="en-US" sz="1600" b="1" baseline="-25000">
                <a:solidFill>
                  <a:srgbClr val="00269E"/>
                </a:solidFill>
              </a:rPr>
              <a:t>0</a:t>
            </a:r>
            <a:r>
              <a:rPr lang="en-US" sz="1600" b="1">
                <a:solidFill>
                  <a:srgbClr val="00269E"/>
                </a:solidFill>
              </a:rPr>
              <a:t>/D) (-v</a:t>
            </a:r>
            <a:r>
              <a:rPr lang="en-US" sz="1600" b="1" baseline="-25000">
                <a:solidFill>
                  <a:srgbClr val="00269E"/>
                </a:solidFill>
              </a:rPr>
              <a:t>I</a:t>
            </a:r>
            <a:r>
              <a:rPr lang="en-US" sz="1600" b="1">
                <a:solidFill>
                  <a:srgbClr val="00269E"/>
                </a:solidFill>
              </a:rPr>
              <a:t>) </a:t>
            </a:r>
          </a:p>
          <a:p>
            <a:r>
              <a:rPr lang="en-US" sz="1600" b="1"/>
              <a:t>= </a:t>
            </a:r>
            <a:r>
              <a:rPr lang="en-US" sz="1600" b="1">
                <a:solidFill>
                  <a:srgbClr val="FF0000"/>
                </a:solidFill>
              </a:rPr>
              <a:t>q/D*v</a:t>
            </a:r>
            <a:r>
              <a:rPr lang="en-US" sz="1600" b="1" baseline="-25000">
                <a:solidFill>
                  <a:srgbClr val="FF0000"/>
                </a:solidFill>
              </a:rPr>
              <a:t>e</a:t>
            </a:r>
            <a:r>
              <a:rPr lang="en-US" sz="1600" b="1">
                <a:solidFill>
                  <a:srgbClr val="00B050"/>
                </a:solidFill>
              </a:rPr>
              <a:t>+</a:t>
            </a:r>
            <a:r>
              <a:rPr lang="en-US" sz="1600" b="1">
                <a:solidFill>
                  <a:srgbClr val="00269E"/>
                </a:solidFill>
              </a:rPr>
              <a:t>q/D*v</a:t>
            </a:r>
            <a:r>
              <a:rPr lang="en-US" sz="1600" b="1" baseline="-25000">
                <a:solidFill>
                  <a:srgbClr val="00269E"/>
                </a:solidFill>
              </a:rPr>
              <a:t>I</a:t>
            </a:r>
          </a:p>
          <a:p>
            <a:r>
              <a:rPr lang="en-US" sz="1600" b="1"/>
              <a:t>I</a:t>
            </a:r>
            <a:r>
              <a:rPr lang="en-US" sz="1600" b="1" baseline="-25000"/>
              <a:t>2</a:t>
            </a:r>
            <a:r>
              <a:rPr lang="en-US" sz="1600" b="1"/>
              <a:t>=-I</a:t>
            </a:r>
            <a:r>
              <a:rPr lang="en-US" sz="1600" b="1" baseline="-25000"/>
              <a:t>1</a:t>
            </a:r>
          </a:p>
        </p:txBody>
      </p:sp>
      <p:sp>
        <p:nvSpPr>
          <p:cNvPr id="25605" name="Text Box 29"/>
          <p:cNvSpPr txBox="1">
            <a:spLocks noChangeArrowheads="1"/>
          </p:cNvSpPr>
          <p:nvPr/>
        </p:nvSpPr>
        <p:spPr bwMode="auto">
          <a:xfrm>
            <a:off x="381000" y="4267200"/>
            <a:ext cx="4114800" cy="1200150"/>
          </a:xfrm>
          <a:prstGeom prst="rect">
            <a:avLst/>
          </a:prstGeom>
          <a:noFill/>
          <a:ln w="9525">
            <a:noFill/>
            <a:miter lim="800000"/>
            <a:headEnd/>
            <a:tailEnd/>
          </a:ln>
        </p:spPr>
        <p:txBody>
          <a:bodyPr>
            <a:spAutoFit/>
          </a:bodyPr>
          <a:lstStyle/>
          <a:p>
            <a:r>
              <a:rPr lang="en-US" b="1"/>
              <a:t>Q</a:t>
            </a:r>
            <a:r>
              <a:rPr lang="en-US" b="1" baseline="30000"/>
              <a:t>tot</a:t>
            </a:r>
            <a:r>
              <a:rPr lang="en-US" b="1" baseline="-25000"/>
              <a:t>1</a:t>
            </a:r>
            <a:r>
              <a:rPr lang="en-US" b="1"/>
              <a:t>= </a:t>
            </a:r>
            <a:r>
              <a:rPr lang="en-US" b="1">
                <a:solidFill>
                  <a:srgbClr val="009900"/>
                </a:solidFill>
                <a:sym typeface="Symbol" pitchFamily="18" charset="2"/>
              </a:rPr>
              <a:t>I</a:t>
            </a:r>
            <a:r>
              <a:rPr lang="en-US" b="1" baseline="-25000">
                <a:solidFill>
                  <a:srgbClr val="009900"/>
                </a:solidFill>
                <a:sym typeface="Symbol" pitchFamily="18" charset="2"/>
              </a:rPr>
              <a:t>1</a:t>
            </a:r>
            <a:r>
              <a:rPr lang="en-US" b="1">
                <a:solidFill>
                  <a:srgbClr val="009900"/>
                </a:solidFill>
                <a:sym typeface="Symbol" pitchFamily="18" charset="2"/>
              </a:rPr>
              <a:t>dt</a:t>
            </a:r>
            <a:r>
              <a:rPr lang="en-US" b="1">
                <a:sym typeface="Symbol" pitchFamily="18" charset="2"/>
              </a:rPr>
              <a:t> = </a:t>
            </a:r>
            <a:r>
              <a:rPr lang="en-US" b="1">
                <a:solidFill>
                  <a:srgbClr val="FF0000"/>
                </a:solidFill>
                <a:sym typeface="Symbol" pitchFamily="18" charset="2"/>
              </a:rPr>
              <a:t>q/D*v</a:t>
            </a:r>
            <a:r>
              <a:rPr lang="en-US" b="1" baseline="-25000">
                <a:solidFill>
                  <a:srgbClr val="FF0000"/>
                </a:solidFill>
                <a:sym typeface="Symbol" pitchFamily="18" charset="2"/>
              </a:rPr>
              <a:t>e</a:t>
            </a:r>
            <a:r>
              <a:rPr lang="en-US" b="1">
                <a:solidFill>
                  <a:srgbClr val="FF0000"/>
                </a:solidFill>
                <a:sym typeface="Symbol" pitchFamily="18" charset="2"/>
              </a:rPr>
              <a:t> T</a:t>
            </a:r>
            <a:r>
              <a:rPr lang="en-US" b="1" baseline="-25000">
                <a:solidFill>
                  <a:srgbClr val="FF0000"/>
                </a:solidFill>
                <a:sym typeface="Symbol" pitchFamily="18" charset="2"/>
              </a:rPr>
              <a:t>e </a:t>
            </a:r>
            <a:r>
              <a:rPr lang="en-US" b="1">
                <a:solidFill>
                  <a:schemeClr val="accent2"/>
                </a:solidFill>
                <a:sym typeface="Symbol" pitchFamily="18" charset="2"/>
              </a:rPr>
              <a:t>+ </a:t>
            </a:r>
            <a:r>
              <a:rPr lang="en-US" b="1">
                <a:solidFill>
                  <a:srgbClr val="000099"/>
                </a:solidFill>
                <a:sym typeface="Symbol" pitchFamily="18" charset="2"/>
              </a:rPr>
              <a:t>q/D*v</a:t>
            </a:r>
            <a:r>
              <a:rPr lang="en-US" b="1" baseline="-25000">
                <a:solidFill>
                  <a:srgbClr val="000099"/>
                </a:solidFill>
                <a:sym typeface="Symbol" pitchFamily="18" charset="2"/>
              </a:rPr>
              <a:t>I</a:t>
            </a:r>
            <a:r>
              <a:rPr lang="en-US" b="1">
                <a:solidFill>
                  <a:srgbClr val="000099"/>
                </a:solidFill>
                <a:sym typeface="Symbol" pitchFamily="18" charset="2"/>
              </a:rPr>
              <a:t>*T</a:t>
            </a:r>
            <a:r>
              <a:rPr lang="en-US" b="1" baseline="-25000">
                <a:solidFill>
                  <a:srgbClr val="000099"/>
                </a:solidFill>
                <a:sym typeface="Symbol" pitchFamily="18" charset="2"/>
              </a:rPr>
              <a:t>I</a:t>
            </a:r>
            <a:r>
              <a:rPr lang="en-US" b="1">
                <a:solidFill>
                  <a:srgbClr val="00B0F0"/>
                </a:solidFill>
                <a:sym typeface="Symbol" pitchFamily="18" charset="2"/>
              </a:rPr>
              <a:t> </a:t>
            </a:r>
          </a:p>
          <a:p>
            <a:r>
              <a:rPr lang="en-US" b="1">
                <a:sym typeface="Symbol" pitchFamily="18" charset="2"/>
              </a:rPr>
              <a:t>= </a:t>
            </a:r>
            <a:r>
              <a:rPr lang="en-US" b="1">
                <a:solidFill>
                  <a:srgbClr val="FF0000"/>
                </a:solidFill>
                <a:sym typeface="Symbol" pitchFamily="18" charset="2"/>
              </a:rPr>
              <a:t>q/D*v</a:t>
            </a:r>
            <a:r>
              <a:rPr lang="en-US" b="1" baseline="-25000">
                <a:solidFill>
                  <a:srgbClr val="FF0000"/>
                </a:solidFill>
                <a:sym typeface="Symbol" pitchFamily="18" charset="2"/>
              </a:rPr>
              <a:t>e</a:t>
            </a:r>
            <a:r>
              <a:rPr lang="en-US" b="1">
                <a:solidFill>
                  <a:srgbClr val="FF0000"/>
                </a:solidFill>
                <a:sym typeface="Symbol" pitchFamily="18" charset="2"/>
              </a:rPr>
              <a:t>*(D-z</a:t>
            </a:r>
            <a:r>
              <a:rPr lang="en-US" b="1" baseline="-25000">
                <a:solidFill>
                  <a:srgbClr val="FF0000"/>
                </a:solidFill>
                <a:sym typeface="Symbol" pitchFamily="18" charset="2"/>
              </a:rPr>
              <a:t>0</a:t>
            </a:r>
            <a:r>
              <a:rPr lang="en-US" b="1">
                <a:solidFill>
                  <a:srgbClr val="FF0000"/>
                </a:solidFill>
                <a:sym typeface="Symbol" pitchFamily="18" charset="2"/>
              </a:rPr>
              <a:t>)/v</a:t>
            </a:r>
            <a:r>
              <a:rPr lang="en-US" b="1" baseline="-25000">
                <a:solidFill>
                  <a:srgbClr val="FF0000"/>
                </a:solidFill>
                <a:sym typeface="Symbol" pitchFamily="18" charset="2"/>
              </a:rPr>
              <a:t>e </a:t>
            </a:r>
            <a:r>
              <a:rPr lang="en-US" b="1">
                <a:solidFill>
                  <a:srgbClr val="009900"/>
                </a:solidFill>
                <a:sym typeface="Symbol" pitchFamily="18" charset="2"/>
              </a:rPr>
              <a:t>+ </a:t>
            </a:r>
            <a:r>
              <a:rPr lang="en-US" b="1">
                <a:solidFill>
                  <a:srgbClr val="000099"/>
                </a:solidFill>
                <a:sym typeface="Symbol" pitchFamily="18" charset="2"/>
              </a:rPr>
              <a:t>q/D*v</a:t>
            </a:r>
            <a:r>
              <a:rPr lang="en-US" b="1" baseline="-25000">
                <a:solidFill>
                  <a:srgbClr val="000099"/>
                </a:solidFill>
                <a:sym typeface="Symbol" pitchFamily="18" charset="2"/>
              </a:rPr>
              <a:t>I</a:t>
            </a:r>
            <a:r>
              <a:rPr lang="en-US" b="1">
                <a:solidFill>
                  <a:srgbClr val="000099"/>
                </a:solidFill>
                <a:sym typeface="Symbol" pitchFamily="18" charset="2"/>
              </a:rPr>
              <a:t>*z</a:t>
            </a:r>
            <a:r>
              <a:rPr lang="en-US" b="1" baseline="-25000">
                <a:solidFill>
                  <a:srgbClr val="000099"/>
                </a:solidFill>
                <a:sym typeface="Symbol" pitchFamily="18" charset="2"/>
              </a:rPr>
              <a:t>0</a:t>
            </a:r>
            <a:r>
              <a:rPr lang="en-US" b="1">
                <a:solidFill>
                  <a:srgbClr val="000099"/>
                </a:solidFill>
                <a:sym typeface="Symbol" pitchFamily="18" charset="2"/>
              </a:rPr>
              <a:t>/v</a:t>
            </a:r>
            <a:r>
              <a:rPr lang="en-US" b="1" baseline="-25000">
                <a:solidFill>
                  <a:srgbClr val="000099"/>
                </a:solidFill>
                <a:sym typeface="Symbol" pitchFamily="18" charset="2"/>
              </a:rPr>
              <a:t>I </a:t>
            </a:r>
          </a:p>
          <a:p>
            <a:r>
              <a:rPr lang="en-US" b="1">
                <a:sym typeface="Symbol" pitchFamily="18" charset="2"/>
              </a:rPr>
              <a:t>= </a:t>
            </a:r>
            <a:r>
              <a:rPr lang="en-US" b="1">
                <a:solidFill>
                  <a:srgbClr val="FF0000"/>
                </a:solidFill>
                <a:sym typeface="Symbol" pitchFamily="18" charset="2"/>
              </a:rPr>
              <a:t>q(D-z</a:t>
            </a:r>
            <a:r>
              <a:rPr lang="en-US" b="1" baseline="-25000">
                <a:solidFill>
                  <a:srgbClr val="FF0000"/>
                </a:solidFill>
                <a:sym typeface="Symbol" pitchFamily="18" charset="2"/>
              </a:rPr>
              <a:t>0</a:t>
            </a:r>
            <a:r>
              <a:rPr lang="en-US" b="1">
                <a:solidFill>
                  <a:srgbClr val="FF0000"/>
                </a:solidFill>
                <a:sym typeface="Symbol" pitchFamily="18" charset="2"/>
              </a:rPr>
              <a:t>)/D </a:t>
            </a:r>
            <a:r>
              <a:rPr lang="en-US" b="1">
                <a:solidFill>
                  <a:srgbClr val="009900"/>
                </a:solidFill>
                <a:sym typeface="Symbol" pitchFamily="18" charset="2"/>
              </a:rPr>
              <a:t>+ </a:t>
            </a:r>
            <a:r>
              <a:rPr lang="en-US" b="1">
                <a:solidFill>
                  <a:srgbClr val="000099"/>
                </a:solidFill>
                <a:sym typeface="Symbol" pitchFamily="18" charset="2"/>
              </a:rPr>
              <a:t>qz</a:t>
            </a:r>
            <a:r>
              <a:rPr lang="en-US" b="1" baseline="-25000">
                <a:solidFill>
                  <a:srgbClr val="000099"/>
                </a:solidFill>
                <a:sym typeface="Symbol" pitchFamily="18" charset="2"/>
              </a:rPr>
              <a:t>0</a:t>
            </a:r>
            <a:r>
              <a:rPr lang="en-US" b="1">
                <a:solidFill>
                  <a:srgbClr val="000099"/>
                </a:solidFill>
                <a:sym typeface="Symbol" pitchFamily="18" charset="2"/>
              </a:rPr>
              <a:t>/D</a:t>
            </a:r>
            <a:r>
              <a:rPr lang="en-US" b="1">
                <a:solidFill>
                  <a:srgbClr val="009900"/>
                </a:solidFill>
                <a:sym typeface="Symbol" pitchFamily="18" charset="2"/>
              </a:rPr>
              <a:t> = </a:t>
            </a:r>
            <a:r>
              <a:rPr lang="en-US" b="1" baseline="-25000">
                <a:sym typeface="Symbol" pitchFamily="18" charset="2"/>
              </a:rPr>
              <a:t> </a:t>
            </a:r>
            <a:endParaRPr lang="en-US" b="1">
              <a:sym typeface="Symbol" pitchFamily="18" charset="2"/>
            </a:endParaRPr>
          </a:p>
          <a:p>
            <a:r>
              <a:rPr lang="en-US" b="1">
                <a:solidFill>
                  <a:srgbClr val="FF0000"/>
                </a:solidFill>
                <a:sym typeface="Symbol" pitchFamily="18" charset="2"/>
              </a:rPr>
              <a:t>q</a:t>
            </a:r>
            <a:r>
              <a:rPr lang="en-US" b="1" baseline="-25000">
                <a:solidFill>
                  <a:srgbClr val="FF0000"/>
                </a:solidFill>
                <a:sym typeface="Symbol" pitchFamily="18" charset="2"/>
              </a:rPr>
              <a:t>e</a:t>
            </a:r>
            <a:r>
              <a:rPr lang="en-US" b="1">
                <a:solidFill>
                  <a:srgbClr val="009900"/>
                </a:solidFill>
                <a:sym typeface="Symbol" pitchFamily="18" charset="2"/>
              </a:rPr>
              <a:t>+</a:t>
            </a:r>
            <a:r>
              <a:rPr lang="en-US" b="1">
                <a:solidFill>
                  <a:srgbClr val="000099"/>
                </a:solidFill>
                <a:sym typeface="Symbol" pitchFamily="18" charset="2"/>
              </a:rPr>
              <a:t>q</a:t>
            </a:r>
            <a:r>
              <a:rPr lang="en-US" b="1" baseline="-25000">
                <a:solidFill>
                  <a:srgbClr val="000099"/>
                </a:solidFill>
                <a:sym typeface="Symbol" pitchFamily="18" charset="2"/>
              </a:rPr>
              <a:t>I</a:t>
            </a:r>
            <a:r>
              <a:rPr lang="en-US" b="1">
                <a:solidFill>
                  <a:srgbClr val="FF0000"/>
                </a:solidFill>
                <a:sym typeface="Symbol" pitchFamily="18" charset="2"/>
              </a:rPr>
              <a:t>=</a:t>
            </a:r>
            <a:r>
              <a:rPr lang="en-US" b="1">
                <a:solidFill>
                  <a:srgbClr val="009900"/>
                </a:solidFill>
                <a:sym typeface="Symbol" pitchFamily="18" charset="2"/>
              </a:rPr>
              <a:t>q</a:t>
            </a:r>
          </a:p>
        </p:txBody>
      </p:sp>
      <p:sp>
        <p:nvSpPr>
          <p:cNvPr id="25606" name="Line 20"/>
          <p:cNvSpPr>
            <a:spLocks noChangeShapeType="1"/>
          </p:cNvSpPr>
          <p:nvPr/>
        </p:nvSpPr>
        <p:spPr bwMode="auto">
          <a:xfrm>
            <a:off x="5181600" y="5256213"/>
            <a:ext cx="3200400" cy="0"/>
          </a:xfrm>
          <a:prstGeom prst="line">
            <a:avLst/>
          </a:prstGeom>
          <a:noFill/>
          <a:ln w="9525">
            <a:solidFill>
              <a:schemeClr val="tx1"/>
            </a:solidFill>
            <a:round/>
            <a:headEnd/>
            <a:tailEnd type="triangle" w="med" len="med"/>
          </a:ln>
        </p:spPr>
        <p:txBody>
          <a:bodyPr/>
          <a:lstStyle/>
          <a:p>
            <a:endParaRPr lang="en-US"/>
          </a:p>
        </p:txBody>
      </p:sp>
      <p:sp>
        <p:nvSpPr>
          <p:cNvPr id="25607" name="Rectangle 23"/>
          <p:cNvSpPr>
            <a:spLocks noChangeArrowheads="1"/>
          </p:cNvSpPr>
          <p:nvPr/>
        </p:nvSpPr>
        <p:spPr bwMode="auto">
          <a:xfrm>
            <a:off x="4572000" y="4495800"/>
            <a:ext cx="627063" cy="338138"/>
          </a:xfrm>
          <a:prstGeom prst="rect">
            <a:avLst/>
          </a:prstGeom>
          <a:noFill/>
          <a:ln w="9525">
            <a:noFill/>
            <a:miter lim="800000"/>
            <a:headEnd/>
            <a:tailEnd/>
          </a:ln>
        </p:spPr>
        <p:txBody>
          <a:bodyPr wrap="none">
            <a:spAutoFit/>
          </a:bodyPr>
          <a:lstStyle/>
          <a:p>
            <a:r>
              <a:rPr lang="en-US" sz="1600" b="1"/>
              <a:t>Q</a:t>
            </a:r>
            <a:r>
              <a:rPr lang="en-US" sz="1600" b="1" baseline="-25000"/>
              <a:t>1</a:t>
            </a:r>
            <a:r>
              <a:rPr lang="en-US" sz="1600" b="1"/>
              <a:t>(t)</a:t>
            </a:r>
            <a:endParaRPr lang="en-US" sz="1600" b="1" baseline="-25000"/>
          </a:p>
        </p:txBody>
      </p:sp>
      <p:sp>
        <p:nvSpPr>
          <p:cNvPr id="25608" name="Rectangle 24"/>
          <p:cNvSpPr>
            <a:spLocks noChangeArrowheads="1"/>
          </p:cNvSpPr>
          <p:nvPr/>
        </p:nvSpPr>
        <p:spPr bwMode="auto">
          <a:xfrm>
            <a:off x="7924800" y="5256213"/>
            <a:ext cx="252413" cy="336550"/>
          </a:xfrm>
          <a:prstGeom prst="rect">
            <a:avLst/>
          </a:prstGeom>
          <a:noFill/>
          <a:ln w="9525">
            <a:noFill/>
            <a:miter lim="800000"/>
            <a:headEnd/>
            <a:tailEnd/>
          </a:ln>
        </p:spPr>
        <p:txBody>
          <a:bodyPr wrap="none">
            <a:spAutoFit/>
          </a:bodyPr>
          <a:lstStyle/>
          <a:p>
            <a:r>
              <a:rPr lang="en-US" sz="1600" b="1"/>
              <a:t>t</a:t>
            </a:r>
            <a:endParaRPr lang="en-US" sz="1600" b="1" baseline="-25000"/>
          </a:p>
        </p:txBody>
      </p:sp>
      <p:sp>
        <p:nvSpPr>
          <p:cNvPr id="25609" name="Rectangle 31"/>
          <p:cNvSpPr>
            <a:spLocks noChangeArrowheads="1"/>
          </p:cNvSpPr>
          <p:nvPr/>
        </p:nvSpPr>
        <p:spPr bwMode="auto">
          <a:xfrm>
            <a:off x="5457825" y="5265738"/>
            <a:ext cx="355600" cy="304800"/>
          </a:xfrm>
          <a:prstGeom prst="rect">
            <a:avLst/>
          </a:prstGeom>
          <a:noFill/>
          <a:ln w="9525">
            <a:noFill/>
            <a:miter lim="800000"/>
            <a:headEnd/>
            <a:tailEnd/>
          </a:ln>
        </p:spPr>
        <p:txBody>
          <a:bodyPr wrap="none">
            <a:spAutoFit/>
          </a:bodyPr>
          <a:lstStyle/>
          <a:p>
            <a:r>
              <a:rPr lang="en-US" sz="1400" b="1">
                <a:solidFill>
                  <a:srgbClr val="002060"/>
                </a:solidFill>
                <a:sym typeface="Symbol" pitchFamily="18" charset="2"/>
              </a:rPr>
              <a:t>T</a:t>
            </a:r>
            <a:r>
              <a:rPr lang="en-US" sz="1400" b="1" baseline="-25000">
                <a:solidFill>
                  <a:srgbClr val="002060"/>
                </a:solidFill>
                <a:sym typeface="Symbol" pitchFamily="18" charset="2"/>
              </a:rPr>
              <a:t>e</a:t>
            </a:r>
          </a:p>
        </p:txBody>
      </p:sp>
      <p:sp>
        <p:nvSpPr>
          <p:cNvPr id="25610" name="Rectangle 32"/>
          <p:cNvSpPr>
            <a:spLocks noChangeArrowheads="1"/>
          </p:cNvSpPr>
          <p:nvPr/>
        </p:nvSpPr>
        <p:spPr bwMode="auto">
          <a:xfrm>
            <a:off x="7448550" y="5256213"/>
            <a:ext cx="327025" cy="307975"/>
          </a:xfrm>
          <a:prstGeom prst="rect">
            <a:avLst/>
          </a:prstGeom>
          <a:noFill/>
          <a:ln w="9525">
            <a:noFill/>
            <a:miter lim="800000"/>
            <a:headEnd/>
            <a:tailEnd/>
          </a:ln>
        </p:spPr>
        <p:txBody>
          <a:bodyPr wrap="none">
            <a:spAutoFit/>
          </a:bodyPr>
          <a:lstStyle/>
          <a:p>
            <a:r>
              <a:rPr lang="en-US" sz="1400" b="1">
                <a:solidFill>
                  <a:srgbClr val="002060"/>
                </a:solidFill>
                <a:sym typeface="Symbol" pitchFamily="18" charset="2"/>
              </a:rPr>
              <a:t>T</a:t>
            </a:r>
            <a:r>
              <a:rPr lang="en-US" sz="1400" b="1" baseline="-25000">
                <a:solidFill>
                  <a:srgbClr val="002060"/>
                </a:solidFill>
                <a:sym typeface="Symbol" pitchFamily="18" charset="2"/>
              </a:rPr>
              <a:t>I</a:t>
            </a:r>
          </a:p>
        </p:txBody>
      </p:sp>
      <p:grpSp>
        <p:nvGrpSpPr>
          <p:cNvPr id="25611" name="Group 71"/>
          <p:cNvGrpSpPr>
            <a:grpSpLocks/>
          </p:cNvGrpSpPr>
          <p:nvPr/>
        </p:nvGrpSpPr>
        <p:grpSpPr bwMode="auto">
          <a:xfrm>
            <a:off x="4724400" y="609600"/>
            <a:ext cx="4181475" cy="1828800"/>
            <a:chOff x="4724400" y="858837"/>
            <a:chExt cx="4181475" cy="1828800"/>
          </a:xfrm>
        </p:grpSpPr>
        <p:sp>
          <p:nvSpPr>
            <p:cNvPr id="25632" name="Line 4"/>
            <p:cNvSpPr>
              <a:spLocks noChangeShapeType="1"/>
            </p:cNvSpPr>
            <p:nvPr/>
          </p:nvSpPr>
          <p:spPr bwMode="auto">
            <a:xfrm>
              <a:off x="5638800" y="1371600"/>
              <a:ext cx="2667000" cy="0"/>
            </a:xfrm>
            <a:prstGeom prst="line">
              <a:avLst/>
            </a:prstGeom>
            <a:noFill/>
            <a:ln w="57150">
              <a:solidFill>
                <a:schemeClr val="tx1"/>
              </a:solidFill>
              <a:round/>
              <a:headEnd/>
              <a:tailEnd/>
            </a:ln>
          </p:spPr>
          <p:txBody>
            <a:bodyPr/>
            <a:lstStyle/>
            <a:p>
              <a:endParaRPr lang="en-US"/>
            </a:p>
          </p:txBody>
        </p:sp>
        <p:sp>
          <p:nvSpPr>
            <p:cNvPr id="25633" name="Line 5"/>
            <p:cNvSpPr>
              <a:spLocks noChangeShapeType="1"/>
            </p:cNvSpPr>
            <p:nvPr/>
          </p:nvSpPr>
          <p:spPr bwMode="auto">
            <a:xfrm>
              <a:off x="5638800" y="2154237"/>
              <a:ext cx="2667000" cy="0"/>
            </a:xfrm>
            <a:prstGeom prst="line">
              <a:avLst/>
            </a:prstGeom>
            <a:noFill/>
            <a:ln w="57150">
              <a:solidFill>
                <a:schemeClr val="tx1"/>
              </a:solidFill>
              <a:round/>
              <a:headEnd/>
              <a:tailEnd/>
            </a:ln>
          </p:spPr>
          <p:txBody>
            <a:bodyPr/>
            <a:lstStyle/>
            <a:p>
              <a:endParaRPr lang="en-US"/>
            </a:p>
          </p:txBody>
        </p:sp>
        <p:sp>
          <p:nvSpPr>
            <p:cNvPr id="25634" name="Oval 6"/>
            <p:cNvSpPr>
              <a:spLocks noChangeArrowheads="1"/>
            </p:cNvSpPr>
            <p:nvPr/>
          </p:nvSpPr>
          <p:spPr bwMode="auto">
            <a:xfrm>
              <a:off x="6553200" y="1697037"/>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35" name="Line 7"/>
            <p:cNvSpPr>
              <a:spLocks noChangeShapeType="1"/>
            </p:cNvSpPr>
            <p:nvPr/>
          </p:nvSpPr>
          <p:spPr bwMode="auto">
            <a:xfrm flipV="1">
              <a:off x="6705600" y="858837"/>
              <a:ext cx="0" cy="533400"/>
            </a:xfrm>
            <a:prstGeom prst="line">
              <a:avLst/>
            </a:prstGeom>
            <a:noFill/>
            <a:ln w="38100">
              <a:solidFill>
                <a:schemeClr val="tx1"/>
              </a:solidFill>
              <a:round/>
              <a:headEnd/>
              <a:tailEnd type="triangle" w="med" len="med"/>
            </a:ln>
          </p:spPr>
          <p:txBody>
            <a:bodyPr/>
            <a:lstStyle/>
            <a:p>
              <a:endParaRPr lang="en-US"/>
            </a:p>
          </p:txBody>
        </p:sp>
        <p:sp>
          <p:nvSpPr>
            <p:cNvPr id="25636" name="Line 8"/>
            <p:cNvSpPr>
              <a:spLocks noChangeShapeType="1"/>
            </p:cNvSpPr>
            <p:nvPr/>
          </p:nvSpPr>
          <p:spPr bwMode="auto">
            <a:xfrm>
              <a:off x="6705600" y="2154237"/>
              <a:ext cx="0" cy="533400"/>
            </a:xfrm>
            <a:prstGeom prst="line">
              <a:avLst/>
            </a:prstGeom>
            <a:noFill/>
            <a:ln w="38100">
              <a:solidFill>
                <a:schemeClr val="tx1"/>
              </a:solidFill>
              <a:round/>
              <a:headEnd/>
              <a:tailEnd type="triangle" w="med" len="med"/>
            </a:ln>
          </p:spPr>
          <p:txBody>
            <a:bodyPr/>
            <a:lstStyle/>
            <a:p>
              <a:endParaRPr lang="en-US"/>
            </a:p>
          </p:txBody>
        </p:sp>
        <p:sp>
          <p:nvSpPr>
            <p:cNvPr id="25637" name="Text Box 9"/>
            <p:cNvSpPr txBox="1">
              <a:spLocks noChangeArrowheads="1"/>
            </p:cNvSpPr>
            <p:nvPr/>
          </p:nvSpPr>
          <p:spPr bwMode="auto">
            <a:xfrm>
              <a:off x="6842125" y="2266950"/>
              <a:ext cx="331788" cy="366712"/>
            </a:xfrm>
            <a:prstGeom prst="rect">
              <a:avLst/>
            </a:prstGeom>
            <a:noFill/>
            <a:ln w="9525">
              <a:noFill/>
              <a:miter lim="800000"/>
              <a:headEnd/>
              <a:tailEnd/>
            </a:ln>
          </p:spPr>
          <p:txBody>
            <a:bodyPr wrap="none">
              <a:spAutoFit/>
            </a:bodyPr>
            <a:lstStyle/>
            <a:p>
              <a:r>
                <a:rPr lang="en-US" b="1"/>
                <a:t>I</a:t>
              </a:r>
              <a:r>
                <a:rPr lang="en-US" b="1" baseline="-25000"/>
                <a:t>1</a:t>
              </a:r>
            </a:p>
          </p:txBody>
        </p:sp>
        <p:sp>
          <p:nvSpPr>
            <p:cNvPr id="25638" name="Text Box 10"/>
            <p:cNvSpPr txBox="1">
              <a:spLocks noChangeArrowheads="1"/>
            </p:cNvSpPr>
            <p:nvPr/>
          </p:nvSpPr>
          <p:spPr bwMode="auto">
            <a:xfrm>
              <a:off x="6858000" y="858837"/>
              <a:ext cx="331788" cy="366713"/>
            </a:xfrm>
            <a:prstGeom prst="rect">
              <a:avLst/>
            </a:prstGeom>
            <a:noFill/>
            <a:ln w="9525">
              <a:noFill/>
              <a:miter lim="800000"/>
              <a:headEnd/>
              <a:tailEnd/>
            </a:ln>
          </p:spPr>
          <p:txBody>
            <a:bodyPr wrap="none">
              <a:spAutoFit/>
            </a:bodyPr>
            <a:lstStyle/>
            <a:p>
              <a:r>
                <a:rPr lang="en-US" b="1"/>
                <a:t>I</a:t>
              </a:r>
              <a:r>
                <a:rPr lang="en-US" b="1" baseline="-25000"/>
                <a:t>2</a:t>
              </a:r>
            </a:p>
          </p:txBody>
        </p:sp>
        <p:sp>
          <p:nvSpPr>
            <p:cNvPr id="25639" name="Line 11"/>
            <p:cNvSpPr>
              <a:spLocks noChangeShapeType="1"/>
            </p:cNvSpPr>
            <p:nvPr/>
          </p:nvSpPr>
          <p:spPr bwMode="auto">
            <a:xfrm>
              <a:off x="6705600" y="1697037"/>
              <a:ext cx="0" cy="304800"/>
            </a:xfrm>
            <a:prstGeom prst="line">
              <a:avLst/>
            </a:prstGeom>
            <a:noFill/>
            <a:ln w="9525">
              <a:solidFill>
                <a:schemeClr val="tx1"/>
              </a:solidFill>
              <a:round/>
              <a:headEnd/>
              <a:tailEnd type="triangle" w="med" len="med"/>
            </a:ln>
          </p:spPr>
          <p:txBody>
            <a:bodyPr/>
            <a:lstStyle/>
            <a:p>
              <a:endParaRPr lang="en-US"/>
            </a:p>
          </p:txBody>
        </p:sp>
        <p:sp>
          <p:nvSpPr>
            <p:cNvPr id="25640" name="Text Box 12"/>
            <p:cNvSpPr txBox="1">
              <a:spLocks noChangeArrowheads="1"/>
            </p:cNvSpPr>
            <p:nvPr/>
          </p:nvSpPr>
          <p:spPr bwMode="auto">
            <a:xfrm>
              <a:off x="6705600" y="1544637"/>
              <a:ext cx="471488" cy="304800"/>
            </a:xfrm>
            <a:prstGeom prst="rect">
              <a:avLst/>
            </a:prstGeom>
            <a:noFill/>
            <a:ln w="9525">
              <a:noFill/>
              <a:miter lim="800000"/>
              <a:headEnd/>
              <a:tailEnd/>
            </a:ln>
          </p:spPr>
          <p:txBody>
            <a:bodyPr wrap="none">
              <a:spAutoFit/>
            </a:bodyPr>
            <a:lstStyle/>
            <a:p>
              <a:r>
                <a:rPr lang="en-US" sz="1400" b="1"/>
                <a:t>q,v</a:t>
              </a:r>
              <a:r>
                <a:rPr lang="en-US" sz="1400" b="1" baseline="-25000"/>
                <a:t>I</a:t>
              </a:r>
            </a:p>
          </p:txBody>
        </p:sp>
        <p:sp>
          <p:nvSpPr>
            <p:cNvPr id="25641" name="Text Box 13"/>
            <p:cNvSpPr txBox="1">
              <a:spLocks noChangeArrowheads="1"/>
            </p:cNvSpPr>
            <p:nvPr/>
          </p:nvSpPr>
          <p:spPr bwMode="auto">
            <a:xfrm>
              <a:off x="5715000" y="1620837"/>
              <a:ext cx="611188" cy="304800"/>
            </a:xfrm>
            <a:prstGeom prst="rect">
              <a:avLst/>
            </a:prstGeom>
            <a:noFill/>
            <a:ln w="9525">
              <a:noFill/>
              <a:miter lim="800000"/>
              <a:headEnd/>
              <a:tailEnd/>
            </a:ln>
          </p:spPr>
          <p:txBody>
            <a:bodyPr wrap="none">
              <a:spAutoFit/>
            </a:bodyPr>
            <a:lstStyle/>
            <a:p>
              <a:r>
                <a:rPr lang="en-US" sz="1400" b="1"/>
                <a:t>-q, v</a:t>
              </a:r>
              <a:r>
                <a:rPr lang="en-US" sz="1400" b="1" baseline="-25000"/>
                <a:t>e</a:t>
              </a:r>
            </a:p>
          </p:txBody>
        </p:sp>
        <p:sp>
          <p:nvSpPr>
            <p:cNvPr id="25642" name="Line 14"/>
            <p:cNvSpPr>
              <a:spLocks noChangeShapeType="1"/>
            </p:cNvSpPr>
            <p:nvPr/>
          </p:nvSpPr>
          <p:spPr bwMode="auto">
            <a:xfrm flipV="1">
              <a:off x="4724400" y="1239837"/>
              <a:ext cx="0" cy="990600"/>
            </a:xfrm>
            <a:prstGeom prst="line">
              <a:avLst/>
            </a:prstGeom>
            <a:noFill/>
            <a:ln w="9525">
              <a:solidFill>
                <a:schemeClr val="tx1"/>
              </a:solidFill>
              <a:round/>
              <a:headEnd/>
              <a:tailEnd type="triangle" w="med" len="med"/>
            </a:ln>
          </p:spPr>
          <p:txBody>
            <a:bodyPr/>
            <a:lstStyle/>
            <a:p>
              <a:endParaRPr lang="en-US"/>
            </a:p>
          </p:txBody>
        </p:sp>
        <p:sp>
          <p:nvSpPr>
            <p:cNvPr id="25643" name="Text Box 15"/>
            <p:cNvSpPr txBox="1">
              <a:spLocks noChangeArrowheads="1"/>
            </p:cNvSpPr>
            <p:nvPr/>
          </p:nvSpPr>
          <p:spPr bwMode="auto">
            <a:xfrm>
              <a:off x="4784725" y="1428750"/>
              <a:ext cx="298450" cy="366712"/>
            </a:xfrm>
            <a:prstGeom prst="rect">
              <a:avLst/>
            </a:prstGeom>
            <a:noFill/>
            <a:ln w="9525">
              <a:noFill/>
              <a:miter lim="800000"/>
              <a:headEnd/>
              <a:tailEnd/>
            </a:ln>
          </p:spPr>
          <p:txBody>
            <a:bodyPr wrap="none">
              <a:spAutoFit/>
            </a:bodyPr>
            <a:lstStyle/>
            <a:p>
              <a:r>
                <a:rPr lang="en-US"/>
                <a:t>z</a:t>
              </a:r>
            </a:p>
          </p:txBody>
        </p:sp>
        <p:sp>
          <p:nvSpPr>
            <p:cNvPr id="25644" name="Line 17"/>
            <p:cNvSpPr>
              <a:spLocks noChangeShapeType="1"/>
            </p:cNvSpPr>
            <p:nvPr/>
          </p:nvSpPr>
          <p:spPr bwMode="auto">
            <a:xfrm flipV="1">
              <a:off x="6248400" y="1468437"/>
              <a:ext cx="0" cy="304800"/>
            </a:xfrm>
            <a:prstGeom prst="line">
              <a:avLst/>
            </a:prstGeom>
            <a:noFill/>
            <a:ln w="9525">
              <a:solidFill>
                <a:schemeClr val="tx1"/>
              </a:solidFill>
              <a:round/>
              <a:headEnd/>
              <a:tailEnd type="triangle" w="med" len="med"/>
            </a:ln>
          </p:spPr>
          <p:txBody>
            <a:bodyPr/>
            <a:lstStyle/>
            <a:p>
              <a:endParaRPr lang="en-US"/>
            </a:p>
          </p:txBody>
        </p:sp>
        <p:sp>
          <p:nvSpPr>
            <p:cNvPr id="25645" name="Oval 18"/>
            <p:cNvSpPr>
              <a:spLocks noChangeArrowheads="1"/>
            </p:cNvSpPr>
            <p:nvPr/>
          </p:nvSpPr>
          <p:spPr bwMode="auto">
            <a:xfrm>
              <a:off x="6324600" y="1697037"/>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25646" name="Text Box 25"/>
            <p:cNvSpPr txBox="1">
              <a:spLocks noChangeArrowheads="1"/>
            </p:cNvSpPr>
            <p:nvPr/>
          </p:nvSpPr>
          <p:spPr bwMode="auto">
            <a:xfrm>
              <a:off x="8382000" y="1239837"/>
              <a:ext cx="523875" cy="304800"/>
            </a:xfrm>
            <a:prstGeom prst="rect">
              <a:avLst/>
            </a:prstGeom>
            <a:noFill/>
            <a:ln w="9525">
              <a:noFill/>
              <a:miter lim="800000"/>
              <a:headEnd/>
              <a:tailEnd/>
            </a:ln>
          </p:spPr>
          <p:txBody>
            <a:bodyPr wrap="none">
              <a:spAutoFit/>
            </a:bodyPr>
            <a:lstStyle/>
            <a:p>
              <a:r>
                <a:rPr lang="en-US" sz="1400"/>
                <a:t>Z=D</a:t>
              </a:r>
            </a:p>
          </p:txBody>
        </p:sp>
        <p:sp>
          <p:nvSpPr>
            <p:cNvPr id="25647" name="Text Box 26"/>
            <p:cNvSpPr txBox="1">
              <a:spLocks noChangeArrowheads="1"/>
            </p:cNvSpPr>
            <p:nvPr/>
          </p:nvSpPr>
          <p:spPr bwMode="auto">
            <a:xfrm>
              <a:off x="8382000" y="2001837"/>
              <a:ext cx="493713" cy="304800"/>
            </a:xfrm>
            <a:prstGeom prst="rect">
              <a:avLst/>
            </a:prstGeom>
            <a:noFill/>
            <a:ln w="9525">
              <a:noFill/>
              <a:miter lim="800000"/>
              <a:headEnd/>
              <a:tailEnd/>
            </a:ln>
          </p:spPr>
          <p:txBody>
            <a:bodyPr wrap="none">
              <a:spAutoFit/>
            </a:bodyPr>
            <a:lstStyle/>
            <a:p>
              <a:r>
                <a:rPr lang="en-US" sz="1400"/>
                <a:t>Z=0</a:t>
              </a:r>
            </a:p>
          </p:txBody>
        </p:sp>
        <p:sp>
          <p:nvSpPr>
            <p:cNvPr id="25648" name="Text Box 27"/>
            <p:cNvSpPr txBox="1">
              <a:spLocks noChangeArrowheads="1"/>
            </p:cNvSpPr>
            <p:nvPr/>
          </p:nvSpPr>
          <p:spPr bwMode="auto">
            <a:xfrm>
              <a:off x="8305800" y="1544637"/>
              <a:ext cx="547688" cy="304800"/>
            </a:xfrm>
            <a:prstGeom prst="rect">
              <a:avLst/>
            </a:prstGeom>
            <a:noFill/>
            <a:ln w="9525">
              <a:noFill/>
              <a:miter lim="800000"/>
              <a:headEnd/>
              <a:tailEnd/>
            </a:ln>
          </p:spPr>
          <p:txBody>
            <a:bodyPr wrap="none">
              <a:spAutoFit/>
            </a:bodyPr>
            <a:lstStyle/>
            <a:p>
              <a:r>
                <a:rPr lang="en-US" sz="1400"/>
                <a:t>Z=z</a:t>
              </a:r>
              <a:r>
                <a:rPr lang="en-US" sz="1400" baseline="-25000"/>
                <a:t>0</a:t>
              </a:r>
            </a:p>
          </p:txBody>
        </p:sp>
        <p:sp>
          <p:nvSpPr>
            <p:cNvPr id="25649" name="Line 28"/>
            <p:cNvSpPr>
              <a:spLocks noChangeShapeType="1"/>
            </p:cNvSpPr>
            <p:nvPr/>
          </p:nvSpPr>
          <p:spPr bwMode="auto">
            <a:xfrm>
              <a:off x="7315200" y="1697037"/>
              <a:ext cx="990600" cy="0"/>
            </a:xfrm>
            <a:prstGeom prst="line">
              <a:avLst/>
            </a:prstGeom>
            <a:noFill/>
            <a:ln w="9525">
              <a:solidFill>
                <a:schemeClr val="tx1"/>
              </a:solidFill>
              <a:prstDash val="dash"/>
              <a:round/>
              <a:headEnd/>
              <a:tailEnd/>
            </a:ln>
          </p:spPr>
          <p:txBody>
            <a:bodyPr/>
            <a:lstStyle/>
            <a:p>
              <a:endParaRPr lang="en-US"/>
            </a:p>
          </p:txBody>
        </p:sp>
        <p:sp>
          <p:nvSpPr>
            <p:cNvPr id="25650" name="Line 33"/>
            <p:cNvSpPr>
              <a:spLocks noChangeShapeType="1"/>
            </p:cNvSpPr>
            <p:nvPr/>
          </p:nvSpPr>
          <p:spPr bwMode="auto">
            <a:xfrm>
              <a:off x="5257800" y="1392237"/>
              <a:ext cx="0" cy="762000"/>
            </a:xfrm>
            <a:prstGeom prst="line">
              <a:avLst/>
            </a:prstGeom>
            <a:noFill/>
            <a:ln w="9525">
              <a:solidFill>
                <a:schemeClr val="tx1"/>
              </a:solidFill>
              <a:round/>
              <a:headEnd/>
              <a:tailEnd type="triangle" w="med" len="med"/>
            </a:ln>
          </p:spPr>
          <p:txBody>
            <a:bodyPr/>
            <a:lstStyle/>
            <a:p>
              <a:endParaRPr lang="en-US"/>
            </a:p>
          </p:txBody>
        </p:sp>
        <p:sp>
          <p:nvSpPr>
            <p:cNvPr id="25651" name="Text Box 34"/>
            <p:cNvSpPr txBox="1">
              <a:spLocks noChangeArrowheads="1"/>
            </p:cNvSpPr>
            <p:nvPr/>
          </p:nvSpPr>
          <p:spPr bwMode="auto">
            <a:xfrm>
              <a:off x="5257800" y="1544637"/>
              <a:ext cx="336550" cy="366713"/>
            </a:xfrm>
            <a:prstGeom prst="rect">
              <a:avLst/>
            </a:prstGeom>
            <a:noFill/>
            <a:ln w="9525">
              <a:noFill/>
              <a:miter lim="800000"/>
              <a:headEnd/>
              <a:tailEnd/>
            </a:ln>
          </p:spPr>
          <p:txBody>
            <a:bodyPr wrap="none">
              <a:spAutoFit/>
            </a:bodyPr>
            <a:lstStyle/>
            <a:p>
              <a:r>
                <a:rPr lang="en-US"/>
                <a:t>E</a:t>
              </a:r>
            </a:p>
          </p:txBody>
        </p:sp>
      </p:grpSp>
      <p:sp>
        <p:nvSpPr>
          <p:cNvPr id="25612" name="Slide Number Placeholder 35"/>
          <p:cNvSpPr>
            <a:spLocks noGrp="1"/>
          </p:cNvSpPr>
          <p:nvPr>
            <p:ph type="sldNum" sz="quarter" idx="12"/>
          </p:nvPr>
        </p:nvSpPr>
        <p:spPr>
          <a:noFill/>
        </p:spPr>
        <p:txBody>
          <a:bodyPr/>
          <a:lstStyle/>
          <a:p>
            <a:fld id="{248E51CE-D35C-4348-B130-A8778089BDAC}" type="slidenum">
              <a:rPr lang="en-US" smtClean="0"/>
              <a:pPr/>
              <a:t>21</a:t>
            </a:fld>
            <a:endParaRPr lang="en-US" smtClean="0"/>
          </a:p>
        </p:txBody>
      </p:sp>
      <p:sp>
        <p:nvSpPr>
          <p:cNvPr id="25613" name="Footer Placeholder 36"/>
          <p:cNvSpPr>
            <a:spLocks noGrp="1"/>
          </p:cNvSpPr>
          <p:nvPr>
            <p:ph type="ftr" sz="quarter" idx="11"/>
          </p:nvPr>
        </p:nvSpPr>
        <p:spPr>
          <a:noFill/>
        </p:spPr>
        <p:txBody>
          <a:bodyPr/>
          <a:lstStyle/>
          <a:p>
            <a:r>
              <a:rPr lang="en-US" smtClean="0"/>
              <a:t>W. Riegler/CERN</a:t>
            </a:r>
          </a:p>
        </p:txBody>
      </p:sp>
      <p:sp>
        <p:nvSpPr>
          <p:cNvPr id="25614" name="Rectangle 2"/>
          <p:cNvSpPr>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rPr>
              <a:t>Signals in a Parallel Plate Geometry</a:t>
            </a:r>
          </a:p>
        </p:txBody>
      </p:sp>
      <p:grpSp>
        <p:nvGrpSpPr>
          <p:cNvPr id="25615" name="Group 39"/>
          <p:cNvGrpSpPr>
            <a:grpSpLocks/>
          </p:cNvGrpSpPr>
          <p:nvPr/>
        </p:nvGrpSpPr>
        <p:grpSpPr bwMode="auto">
          <a:xfrm>
            <a:off x="4724400" y="2590800"/>
            <a:ext cx="3657600" cy="1327150"/>
            <a:chOff x="1219200" y="3068637"/>
            <a:chExt cx="3657600" cy="1327150"/>
          </a:xfrm>
        </p:grpSpPr>
        <p:sp>
          <p:nvSpPr>
            <p:cNvPr id="25624" name="Line 19"/>
            <p:cNvSpPr>
              <a:spLocks noChangeShapeType="1"/>
            </p:cNvSpPr>
            <p:nvPr/>
          </p:nvSpPr>
          <p:spPr bwMode="auto">
            <a:xfrm>
              <a:off x="1676400" y="3068637"/>
              <a:ext cx="0" cy="990600"/>
            </a:xfrm>
            <a:prstGeom prst="line">
              <a:avLst/>
            </a:prstGeom>
            <a:noFill/>
            <a:ln w="9525">
              <a:solidFill>
                <a:schemeClr val="tx1"/>
              </a:solidFill>
              <a:round/>
              <a:headEnd type="triangle" w="med" len="med"/>
              <a:tailEnd/>
            </a:ln>
          </p:spPr>
          <p:txBody>
            <a:bodyPr/>
            <a:lstStyle/>
            <a:p>
              <a:endParaRPr lang="en-US"/>
            </a:p>
          </p:txBody>
        </p:sp>
        <p:sp>
          <p:nvSpPr>
            <p:cNvPr id="25625" name="Line 20"/>
            <p:cNvSpPr>
              <a:spLocks noChangeShapeType="1"/>
            </p:cNvSpPr>
            <p:nvPr/>
          </p:nvSpPr>
          <p:spPr bwMode="auto">
            <a:xfrm>
              <a:off x="1676400" y="4059237"/>
              <a:ext cx="3200400" cy="0"/>
            </a:xfrm>
            <a:prstGeom prst="line">
              <a:avLst/>
            </a:prstGeom>
            <a:noFill/>
            <a:ln w="9525">
              <a:solidFill>
                <a:schemeClr val="tx1"/>
              </a:solidFill>
              <a:round/>
              <a:headEnd/>
              <a:tailEnd type="triangle" w="med" len="med"/>
            </a:ln>
          </p:spPr>
          <p:txBody>
            <a:bodyPr/>
            <a:lstStyle/>
            <a:p>
              <a:endParaRPr lang="en-US"/>
            </a:p>
          </p:txBody>
        </p:sp>
        <p:sp>
          <p:nvSpPr>
            <p:cNvPr id="25626" name="Rectangle 21"/>
            <p:cNvSpPr>
              <a:spLocks noChangeArrowheads="1"/>
            </p:cNvSpPr>
            <p:nvPr/>
          </p:nvSpPr>
          <p:spPr bwMode="auto">
            <a:xfrm>
              <a:off x="1676400" y="3449637"/>
              <a:ext cx="457200" cy="609600"/>
            </a:xfrm>
            <a:prstGeom prst="rect">
              <a:avLst/>
            </a:prstGeom>
            <a:noFill/>
            <a:ln w="9525">
              <a:solidFill>
                <a:schemeClr val="tx1"/>
              </a:solidFill>
              <a:miter lim="800000"/>
              <a:headEnd/>
              <a:tailEnd/>
            </a:ln>
          </p:spPr>
          <p:txBody>
            <a:bodyPr wrap="none" anchor="ctr"/>
            <a:lstStyle/>
            <a:p>
              <a:endParaRPr lang="en-US"/>
            </a:p>
          </p:txBody>
        </p:sp>
        <p:sp>
          <p:nvSpPr>
            <p:cNvPr id="25627" name="Rectangle 22"/>
            <p:cNvSpPr>
              <a:spLocks noChangeArrowheads="1"/>
            </p:cNvSpPr>
            <p:nvPr/>
          </p:nvSpPr>
          <p:spPr bwMode="auto">
            <a:xfrm>
              <a:off x="1676400" y="3830637"/>
              <a:ext cx="2438400" cy="228600"/>
            </a:xfrm>
            <a:prstGeom prst="rect">
              <a:avLst/>
            </a:prstGeom>
            <a:noFill/>
            <a:ln w="9525">
              <a:solidFill>
                <a:schemeClr val="tx1"/>
              </a:solidFill>
              <a:miter lim="800000"/>
              <a:headEnd/>
              <a:tailEnd/>
            </a:ln>
          </p:spPr>
          <p:txBody>
            <a:bodyPr wrap="none" anchor="ctr"/>
            <a:lstStyle/>
            <a:p>
              <a:endParaRPr lang="en-US"/>
            </a:p>
          </p:txBody>
        </p:sp>
        <p:sp>
          <p:nvSpPr>
            <p:cNvPr id="25628" name="Rectangle 23"/>
            <p:cNvSpPr>
              <a:spLocks noChangeArrowheads="1"/>
            </p:cNvSpPr>
            <p:nvPr/>
          </p:nvSpPr>
          <p:spPr bwMode="auto">
            <a:xfrm>
              <a:off x="1219200" y="3221037"/>
              <a:ext cx="524503" cy="338554"/>
            </a:xfrm>
            <a:prstGeom prst="rect">
              <a:avLst/>
            </a:prstGeom>
            <a:noFill/>
            <a:ln w="9525">
              <a:noFill/>
              <a:miter lim="800000"/>
              <a:headEnd/>
              <a:tailEnd/>
            </a:ln>
          </p:spPr>
          <p:txBody>
            <a:bodyPr wrap="none">
              <a:spAutoFit/>
            </a:bodyPr>
            <a:lstStyle/>
            <a:p>
              <a:r>
                <a:rPr lang="en-US" sz="1600" b="1"/>
                <a:t>I</a:t>
              </a:r>
              <a:r>
                <a:rPr lang="en-US" sz="1600" b="1" baseline="-25000"/>
                <a:t>1</a:t>
              </a:r>
              <a:r>
                <a:rPr lang="en-US" sz="1600" b="1"/>
                <a:t>(t)</a:t>
              </a:r>
              <a:endParaRPr lang="en-US" sz="1600" b="1" baseline="-25000"/>
            </a:p>
          </p:txBody>
        </p:sp>
        <p:sp>
          <p:nvSpPr>
            <p:cNvPr id="25629" name="Rectangle 24"/>
            <p:cNvSpPr>
              <a:spLocks noChangeArrowheads="1"/>
            </p:cNvSpPr>
            <p:nvPr/>
          </p:nvSpPr>
          <p:spPr bwMode="auto">
            <a:xfrm>
              <a:off x="4419600" y="4059237"/>
              <a:ext cx="252413" cy="336550"/>
            </a:xfrm>
            <a:prstGeom prst="rect">
              <a:avLst/>
            </a:prstGeom>
            <a:noFill/>
            <a:ln w="9525">
              <a:noFill/>
              <a:miter lim="800000"/>
              <a:headEnd/>
              <a:tailEnd/>
            </a:ln>
          </p:spPr>
          <p:txBody>
            <a:bodyPr wrap="none">
              <a:spAutoFit/>
            </a:bodyPr>
            <a:lstStyle/>
            <a:p>
              <a:r>
                <a:rPr lang="en-US" sz="1600" b="1"/>
                <a:t>t</a:t>
              </a:r>
              <a:endParaRPr lang="en-US" sz="1600" b="1" baseline="-25000"/>
            </a:p>
          </p:txBody>
        </p:sp>
        <p:sp>
          <p:nvSpPr>
            <p:cNvPr id="25630" name="Rectangle 31"/>
            <p:cNvSpPr>
              <a:spLocks noChangeArrowheads="1"/>
            </p:cNvSpPr>
            <p:nvPr/>
          </p:nvSpPr>
          <p:spPr bwMode="auto">
            <a:xfrm>
              <a:off x="1952625" y="4067175"/>
              <a:ext cx="355600" cy="304800"/>
            </a:xfrm>
            <a:prstGeom prst="rect">
              <a:avLst/>
            </a:prstGeom>
            <a:noFill/>
            <a:ln w="9525">
              <a:noFill/>
              <a:miter lim="800000"/>
              <a:headEnd/>
              <a:tailEnd/>
            </a:ln>
          </p:spPr>
          <p:txBody>
            <a:bodyPr wrap="none">
              <a:spAutoFit/>
            </a:bodyPr>
            <a:lstStyle/>
            <a:p>
              <a:r>
                <a:rPr lang="en-US" sz="1400" b="1">
                  <a:solidFill>
                    <a:srgbClr val="002060"/>
                  </a:solidFill>
                  <a:sym typeface="Symbol" pitchFamily="18" charset="2"/>
                </a:rPr>
                <a:t>T</a:t>
              </a:r>
              <a:r>
                <a:rPr lang="en-US" sz="1400" b="1" baseline="-25000">
                  <a:solidFill>
                    <a:srgbClr val="002060"/>
                  </a:solidFill>
                  <a:sym typeface="Symbol" pitchFamily="18" charset="2"/>
                </a:rPr>
                <a:t>e</a:t>
              </a:r>
            </a:p>
          </p:txBody>
        </p:sp>
        <p:sp>
          <p:nvSpPr>
            <p:cNvPr id="25631" name="Rectangle 32"/>
            <p:cNvSpPr>
              <a:spLocks noChangeArrowheads="1"/>
            </p:cNvSpPr>
            <p:nvPr/>
          </p:nvSpPr>
          <p:spPr bwMode="auto">
            <a:xfrm>
              <a:off x="3943350" y="4059237"/>
              <a:ext cx="327334" cy="307777"/>
            </a:xfrm>
            <a:prstGeom prst="rect">
              <a:avLst/>
            </a:prstGeom>
            <a:noFill/>
            <a:ln w="9525">
              <a:noFill/>
              <a:miter lim="800000"/>
              <a:headEnd/>
              <a:tailEnd/>
            </a:ln>
          </p:spPr>
          <p:txBody>
            <a:bodyPr wrap="none">
              <a:spAutoFit/>
            </a:bodyPr>
            <a:lstStyle/>
            <a:p>
              <a:r>
                <a:rPr lang="en-US" sz="1400" b="1">
                  <a:solidFill>
                    <a:srgbClr val="002060"/>
                  </a:solidFill>
                  <a:sym typeface="Symbol" pitchFamily="18" charset="2"/>
                </a:rPr>
                <a:t>T</a:t>
              </a:r>
              <a:r>
                <a:rPr lang="en-US" sz="1400" b="1" baseline="-25000">
                  <a:solidFill>
                    <a:srgbClr val="002060"/>
                  </a:solidFill>
                  <a:sym typeface="Symbol" pitchFamily="18" charset="2"/>
                </a:rPr>
                <a:t>I</a:t>
              </a:r>
            </a:p>
          </p:txBody>
        </p:sp>
      </p:grpSp>
      <p:cxnSp>
        <p:nvCxnSpPr>
          <p:cNvPr id="50" name="Straight Connector 49"/>
          <p:cNvCxnSpPr/>
          <p:nvPr/>
        </p:nvCxnSpPr>
        <p:spPr>
          <a:xfrm rot="5400000" flipH="1" flipV="1">
            <a:off x="5105400" y="4722813"/>
            <a:ext cx="609600" cy="457200"/>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p:cNvCxnSpPr/>
          <p:nvPr/>
        </p:nvCxnSpPr>
        <p:spPr>
          <a:xfrm flipV="1">
            <a:off x="5638800" y="4265613"/>
            <a:ext cx="1981200" cy="381000"/>
          </a:xfrm>
          <a:prstGeom prst="line">
            <a:avLst/>
          </a:prstGeom>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a:off x="7620000" y="4265613"/>
            <a:ext cx="914400" cy="3175"/>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Connector 57"/>
          <p:cNvCxnSpPr>
            <a:endCxn id="25630" idx="2"/>
          </p:cNvCxnSpPr>
          <p:nvPr/>
        </p:nvCxnSpPr>
        <p:spPr>
          <a:xfrm rot="16200000" flipV="1">
            <a:off x="4916488" y="4613275"/>
            <a:ext cx="1439862"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rot="5400000" flipH="1" flipV="1">
            <a:off x="6971507" y="4609306"/>
            <a:ext cx="1295400" cy="1587"/>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64" name="Straight Arrow Connector 63"/>
          <p:cNvCxnSpPr/>
          <p:nvPr/>
        </p:nvCxnSpPr>
        <p:spPr>
          <a:xfrm rot="5400000" flipH="1" flipV="1">
            <a:off x="4533901" y="4610100"/>
            <a:ext cx="1295400" cy="31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rot="10800000">
            <a:off x="5105400" y="4267200"/>
            <a:ext cx="2513013" cy="1588"/>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5623" name="Rectangle 23"/>
          <p:cNvSpPr>
            <a:spLocks noChangeArrowheads="1"/>
          </p:cNvSpPr>
          <p:nvPr/>
        </p:nvSpPr>
        <p:spPr bwMode="auto">
          <a:xfrm>
            <a:off x="4667250" y="4057650"/>
            <a:ext cx="309563" cy="338138"/>
          </a:xfrm>
          <a:prstGeom prst="rect">
            <a:avLst/>
          </a:prstGeom>
          <a:noFill/>
          <a:ln w="9525">
            <a:noFill/>
            <a:miter lim="800000"/>
            <a:headEnd/>
            <a:tailEnd/>
          </a:ln>
        </p:spPr>
        <p:txBody>
          <a:bodyPr wrap="none">
            <a:spAutoFit/>
          </a:bodyPr>
          <a:lstStyle/>
          <a:p>
            <a:r>
              <a:rPr lang="en-US" sz="1600" b="1"/>
              <a:t>q</a:t>
            </a:r>
            <a:endParaRPr lang="en-US" sz="1600" b="1" baseline="-250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143000" y="152400"/>
            <a:ext cx="5867400" cy="6124575"/>
          </a:xfrm>
          <a:prstGeom prst="rect">
            <a:avLst/>
          </a:prstGeom>
          <a:noFill/>
          <a:ln w="9525">
            <a:noFill/>
            <a:miter lim="800000"/>
            <a:headEnd/>
            <a:tailEnd/>
          </a:ln>
        </p:spPr>
        <p:txBody>
          <a:bodyPr>
            <a:spAutoFit/>
          </a:bodyPr>
          <a:lstStyle/>
          <a:p>
            <a:pPr marL="342900" indent="-342900"/>
            <a:r>
              <a:rPr lang="en-US" sz="2800" b="1">
                <a:solidFill>
                  <a:srgbClr val="FF0000"/>
                </a:solidFill>
              </a:rPr>
              <a:t>Detectors based on Ionization</a:t>
            </a:r>
          </a:p>
          <a:p>
            <a:pPr marL="342900" indent="-342900"/>
            <a:endParaRPr lang="en-US" sz="2800" b="1">
              <a:solidFill>
                <a:srgbClr val="FF0000"/>
              </a:solidFill>
            </a:endParaRPr>
          </a:p>
          <a:p>
            <a:pPr marL="342900" indent="-342900"/>
            <a:r>
              <a:rPr lang="en-US" sz="2400" b="1">
                <a:solidFill>
                  <a:schemeClr val="accent2"/>
                </a:solidFill>
              </a:rPr>
              <a:t>Gas detectors:</a:t>
            </a:r>
          </a:p>
          <a:p>
            <a:pPr marL="800100" lvl="1" indent="-342900"/>
            <a:endParaRPr lang="en-US" b="1">
              <a:solidFill>
                <a:srgbClr val="009900"/>
              </a:solidFill>
            </a:endParaRPr>
          </a:p>
          <a:p>
            <a:pPr marL="800100" lvl="1" indent="-342900">
              <a:buFontTx/>
              <a:buChar char="•"/>
            </a:pPr>
            <a:r>
              <a:rPr lang="en-US" b="1">
                <a:solidFill>
                  <a:srgbClr val="009900"/>
                </a:solidFill>
              </a:rPr>
              <a:t>Wire Chambers</a:t>
            </a:r>
          </a:p>
          <a:p>
            <a:pPr marL="342900" indent="-342900">
              <a:buFontTx/>
              <a:buChar char="•"/>
            </a:pPr>
            <a:endParaRPr lang="en-US" b="1">
              <a:solidFill>
                <a:srgbClr val="009900"/>
              </a:solidFill>
            </a:endParaRPr>
          </a:p>
          <a:p>
            <a:pPr marL="800100" lvl="1" indent="-342900">
              <a:buFontTx/>
              <a:buChar char="•"/>
            </a:pPr>
            <a:r>
              <a:rPr lang="en-US" b="1">
                <a:solidFill>
                  <a:srgbClr val="009900"/>
                </a:solidFill>
              </a:rPr>
              <a:t>Drift Chambers</a:t>
            </a:r>
          </a:p>
          <a:p>
            <a:pPr marL="342900" indent="-342900">
              <a:buFontTx/>
              <a:buChar char="•"/>
            </a:pPr>
            <a:endParaRPr lang="en-US" b="1">
              <a:solidFill>
                <a:srgbClr val="009900"/>
              </a:solidFill>
            </a:endParaRPr>
          </a:p>
          <a:p>
            <a:pPr marL="800100" lvl="1" indent="-342900">
              <a:buFontTx/>
              <a:buChar char="•"/>
            </a:pPr>
            <a:r>
              <a:rPr lang="en-US" b="1">
                <a:solidFill>
                  <a:srgbClr val="009900"/>
                </a:solidFill>
              </a:rPr>
              <a:t>Time Projection Chambers</a:t>
            </a:r>
          </a:p>
          <a:p>
            <a:pPr marL="800100" lvl="1" indent="-342900">
              <a:buFontTx/>
              <a:buChar char="•"/>
            </a:pPr>
            <a:endParaRPr lang="en-US" b="1">
              <a:solidFill>
                <a:srgbClr val="009900"/>
              </a:solidFill>
            </a:endParaRPr>
          </a:p>
          <a:p>
            <a:pPr marL="800100" lvl="1" indent="-342900">
              <a:buFontTx/>
              <a:buChar char="•"/>
            </a:pPr>
            <a:r>
              <a:rPr lang="en-US" b="1">
                <a:solidFill>
                  <a:srgbClr val="009900"/>
                </a:solidFill>
              </a:rPr>
              <a:t>Transport of Electrons and Ions in Gases</a:t>
            </a:r>
          </a:p>
          <a:p>
            <a:pPr marL="800100" lvl="1" indent="-342900">
              <a:buFontTx/>
              <a:buChar char="•"/>
            </a:pPr>
            <a:endParaRPr lang="en-US" b="1">
              <a:solidFill>
                <a:srgbClr val="009900"/>
              </a:solidFill>
            </a:endParaRPr>
          </a:p>
          <a:p>
            <a:pPr marL="342900" indent="-342900"/>
            <a:endParaRPr lang="en-US" b="1">
              <a:solidFill>
                <a:srgbClr val="009900"/>
              </a:solidFill>
            </a:endParaRPr>
          </a:p>
          <a:p>
            <a:pPr marL="342900" indent="-342900"/>
            <a:r>
              <a:rPr lang="en-US" sz="2400" b="1">
                <a:solidFill>
                  <a:schemeClr val="accent2"/>
                </a:solidFill>
              </a:rPr>
              <a:t>Solid State Detectors</a:t>
            </a:r>
          </a:p>
          <a:p>
            <a:pPr marL="800100" lvl="1" indent="-342900"/>
            <a:endParaRPr lang="en-US" b="1">
              <a:solidFill>
                <a:srgbClr val="009900"/>
              </a:solidFill>
            </a:endParaRPr>
          </a:p>
          <a:p>
            <a:pPr marL="800100" lvl="1" indent="-342900">
              <a:buFontTx/>
              <a:buChar char="•"/>
            </a:pPr>
            <a:r>
              <a:rPr lang="en-US" b="1">
                <a:solidFill>
                  <a:srgbClr val="009900"/>
                </a:solidFill>
              </a:rPr>
              <a:t>Transport of Electrons and Holes in Solids</a:t>
            </a:r>
          </a:p>
          <a:p>
            <a:pPr marL="800100" lvl="1" indent="-342900">
              <a:buFontTx/>
              <a:buChar char="•"/>
            </a:pPr>
            <a:endParaRPr lang="en-US" b="1">
              <a:solidFill>
                <a:srgbClr val="009900"/>
              </a:solidFill>
            </a:endParaRPr>
          </a:p>
          <a:p>
            <a:pPr marL="800100" lvl="1" indent="-342900">
              <a:buFontTx/>
              <a:buChar char="•"/>
            </a:pPr>
            <a:r>
              <a:rPr lang="en-US" b="1">
                <a:solidFill>
                  <a:srgbClr val="009900"/>
                </a:solidFill>
              </a:rPr>
              <a:t>Si- Detectors</a:t>
            </a:r>
          </a:p>
          <a:p>
            <a:pPr marL="800100" lvl="1" indent="-342900">
              <a:buFontTx/>
              <a:buChar char="•"/>
            </a:pPr>
            <a:endParaRPr lang="en-US" b="1">
              <a:solidFill>
                <a:srgbClr val="009900"/>
              </a:solidFill>
            </a:endParaRPr>
          </a:p>
          <a:p>
            <a:pPr marL="800100" lvl="1" indent="-342900">
              <a:buFontTx/>
              <a:buChar char="•"/>
            </a:pPr>
            <a:r>
              <a:rPr lang="en-US" b="1">
                <a:solidFill>
                  <a:srgbClr val="009900"/>
                </a:solidFill>
              </a:rPr>
              <a:t>Diamond Detectors </a:t>
            </a:r>
            <a:endParaRPr lang="en-US" b="1">
              <a:solidFill>
                <a:srgbClr val="009900"/>
              </a:solidFill>
              <a:sym typeface="Symbol" pitchFamily="18" charset="2"/>
            </a:endParaRPr>
          </a:p>
        </p:txBody>
      </p:sp>
      <p:sp>
        <p:nvSpPr>
          <p:cNvPr id="26627" name="Slide Number Placeholder 3"/>
          <p:cNvSpPr>
            <a:spLocks noGrp="1"/>
          </p:cNvSpPr>
          <p:nvPr>
            <p:ph type="sldNum" sz="quarter" idx="12"/>
          </p:nvPr>
        </p:nvSpPr>
        <p:spPr>
          <a:noFill/>
        </p:spPr>
        <p:txBody>
          <a:bodyPr/>
          <a:lstStyle/>
          <a:p>
            <a:fld id="{00D991D6-D4AA-4047-8891-7F2FE10F3517}" type="slidenum">
              <a:rPr lang="en-US" smtClean="0"/>
              <a:pPr/>
              <a:t>22</a:t>
            </a:fld>
            <a:endParaRPr lang="en-US" smtClean="0"/>
          </a:p>
        </p:txBody>
      </p:sp>
      <p:sp>
        <p:nvSpPr>
          <p:cNvPr id="26628" name="Footer Placeholder 4"/>
          <p:cNvSpPr>
            <a:spLocks noGrp="1"/>
          </p:cNvSpPr>
          <p:nvPr>
            <p:ph type="ftr" sz="quarter" idx="11"/>
          </p:nvPr>
        </p:nvSpPr>
        <p:spPr>
          <a:noFill/>
        </p:spPr>
        <p:txBody>
          <a:bodyPr/>
          <a:lstStyle/>
          <a:p>
            <a:r>
              <a:rPr lang="en-US" smtClean="0"/>
              <a:t>W. Riegler/CERN</a:t>
            </a:r>
          </a:p>
        </p:txBody>
      </p:sp>
      <p:cxnSp>
        <p:nvCxnSpPr>
          <p:cNvPr id="6" name="Straight Arrow Connector 5"/>
          <p:cNvCxnSpPr/>
          <p:nvPr/>
        </p:nvCxnSpPr>
        <p:spPr>
          <a:xfrm>
            <a:off x="152400" y="1219200"/>
            <a:ext cx="914400" cy="1588"/>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5"/>
          <p:cNvSpPr>
            <a:spLocks noGrp="1"/>
          </p:cNvSpPr>
          <p:nvPr>
            <p:ph type="ftr" sz="quarter" idx="11"/>
          </p:nvPr>
        </p:nvSpPr>
        <p:spPr>
          <a:noFill/>
        </p:spPr>
        <p:txBody>
          <a:bodyPr/>
          <a:lstStyle/>
          <a:p>
            <a:r>
              <a:rPr lang="en-US" smtClean="0"/>
              <a:t>W. Riegler/CERN</a:t>
            </a:r>
          </a:p>
        </p:txBody>
      </p:sp>
      <p:sp>
        <p:nvSpPr>
          <p:cNvPr id="27651" name="Slide Number Placeholder 4"/>
          <p:cNvSpPr>
            <a:spLocks noGrp="1"/>
          </p:cNvSpPr>
          <p:nvPr>
            <p:ph type="sldNum" sz="quarter" idx="12"/>
          </p:nvPr>
        </p:nvSpPr>
        <p:spPr>
          <a:noFill/>
        </p:spPr>
        <p:txBody>
          <a:bodyPr/>
          <a:lstStyle/>
          <a:p>
            <a:fld id="{6420D7FC-7CB9-4E76-B8FB-106F5226D587}" type="slidenum">
              <a:rPr lang="en-US" smtClean="0"/>
              <a:pPr/>
              <a:t>23</a:t>
            </a:fld>
            <a:endParaRPr lang="en-US" smtClean="0"/>
          </a:p>
        </p:txBody>
      </p:sp>
      <p:sp>
        <p:nvSpPr>
          <p:cNvPr id="27652" name="Rectangle 19"/>
          <p:cNvSpPr>
            <a:spLocks noChangeArrowheads="1"/>
          </p:cNvSpPr>
          <p:nvPr/>
        </p:nvSpPr>
        <p:spPr bwMode="auto">
          <a:xfrm>
            <a:off x="228600" y="304800"/>
            <a:ext cx="8763000" cy="381000"/>
          </a:xfrm>
          <a:prstGeom prst="rect">
            <a:avLst/>
          </a:prstGeom>
          <a:noFill/>
          <a:ln w="9525">
            <a:noFill/>
            <a:miter lim="800000"/>
            <a:headEnd/>
            <a:tailEnd/>
          </a:ln>
        </p:spPr>
        <p:txBody>
          <a:bodyPr anchor="ctr"/>
          <a:lstStyle/>
          <a:p>
            <a:pPr algn="ctr"/>
            <a:r>
              <a:rPr lang="en-US" sz="2800" b="1">
                <a:solidFill>
                  <a:srgbClr val="FF0000"/>
                </a:solidFill>
              </a:rPr>
              <a:t>Gas Detectors with internal Electron Multiplication</a:t>
            </a:r>
          </a:p>
        </p:txBody>
      </p:sp>
      <p:grpSp>
        <p:nvGrpSpPr>
          <p:cNvPr id="27653" name="Group 25"/>
          <p:cNvGrpSpPr>
            <a:grpSpLocks/>
          </p:cNvGrpSpPr>
          <p:nvPr/>
        </p:nvGrpSpPr>
        <p:grpSpPr bwMode="auto">
          <a:xfrm>
            <a:off x="4648200" y="3657600"/>
            <a:ext cx="3124200" cy="1447800"/>
            <a:chOff x="3657600" y="3962400"/>
            <a:chExt cx="3124200" cy="1447800"/>
          </a:xfrm>
        </p:grpSpPr>
        <p:grpSp>
          <p:nvGrpSpPr>
            <p:cNvPr id="27655" name="Group 21"/>
            <p:cNvGrpSpPr>
              <a:grpSpLocks/>
            </p:cNvGrpSpPr>
            <p:nvPr/>
          </p:nvGrpSpPr>
          <p:grpSpPr bwMode="auto">
            <a:xfrm>
              <a:off x="3657600" y="3962400"/>
              <a:ext cx="3124200" cy="1447800"/>
              <a:chOff x="3505200" y="4191000"/>
              <a:chExt cx="2819400" cy="1447800"/>
            </a:xfrm>
          </p:grpSpPr>
          <p:sp>
            <p:nvSpPr>
              <p:cNvPr id="27665" name="Rectangle 6"/>
              <p:cNvSpPr>
                <a:spLocks noChangeArrowheads="1"/>
              </p:cNvSpPr>
              <p:nvPr/>
            </p:nvSpPr>
            <p:spPr bwMode="auto">
              <a:xfrm>
                <a:off x="3505200" y="4191000"/>
                <a:ext cx="2819400" cy="1447800"/>
              </a:xfrm>
              <a:prstGeom prst="rect">
                <a:avLst/>
              </a:prstGeom>
              <a:solidFill>
                <a:srgbClr val="EEEEEE"/>
              </a:solidFill>
              <a:ln w="9525">
                <a:noFill/>
                <a:miter lim="800000"/>
                <a:headEnd/>
                <a:tailEnd/>
              </a:ln>
            </p:spPr>
            <p:txBody>
              <a:bodyPr wrap="none" anchor="ctr"/>
              <a:lstStyle/>
              <a:p>
                <a:endParaRPr lang="en-US"/>
              </a:p>
            </p:txBody>
          </p:sp>
          <p:sp>
            <p:nvSpPr>
              <p:cNvPr id="27666" name="Line 7"/>
              <p:cNvSpPr>
                <a:spLocks noChangeShapeType="1"/>
              </p:cNvSpPr>
              <p:nvPr/>
            </p:nvSpPr>
            <p:spPr bwMode="auto">
              <a:xfrm>
                <a:off x="3505200" y="4191000"/>
                <a:ext cx="2819400" cy="0"/>
              </a:xfrm>
              <a:prstGeom prst="line">
                <a:avLst/>
              </a:prstGeom>
              <a:noFill/>
              <a:ln w="28575">
                <a:solidFill>
                  <a:schemeClr val="tx1"/>
                </a:solidFill>
                <a:round/>
                <a:headEnd/>
                <a:tailEnd/>
              </a:ln>
            </p:spPr>
            <p:txBody>
              <a:bodyPr wrap="none" anchor="ctr"/>
              <a:lstStyle/>
              <a:p>
                <a:endParaRPr lang="en-US"/>
              </a:p>
            </p:txBody>
          </p:sp>
          <p:sp>
            <p:nvSpPr>
              <p:cNvPr id="27667" name="Line 8"/>
              <p:cNvSpPr>
                <a:spLocks noChangeShapeType="1"/>
              </p:cNvSpPr>
              <p:nvPr/>
            </p:nvSpPr>
            <p:spPr bwMode="auto">
              <a:xfrm>
                <a:off x="3505200" y="5638800"/>
                <a:ext cx="2819400" cy="0"/>
              </a:xfrm>
              <a:prstGeom prst="line">
                <a:avLst/>
              </a:prstGeom>
              <a:noFill/>
              <a:ln w="28575">
                <a:solidFill>
                  <a:schemeClr val="tx1"/>
                </a:solidFill>
                <a:round/>
                <a:headEnd/>
                <a:tailEnd/>
              </a:ln>
            </p:spPr>
            <p:txBody>
              <a:bodyPr wrap="none" anchor="ctr"/>
              <a:lstStyle/>
              <a:p>
                <a:endParaRPr lang="en-US"/>
              </a:p>
            </p:txBody>
          </p:sp>
        </p:grpSp>
        <p:grpSp>
          <p:nvGrpSpPr>
            <p:cNvPr id="27656" name="Group 38"/>
            <p:cNvGrpSpPr>
              <a:grpSpLocks/>
            </p:cNvGrpSpPr>
            <p:nvPr/>
          </p:nvGrpSpPr>
          <p:grpSpPr bwMode="auto">
            <a:xfrm rot="10800000">
              <a:off x="4038600" y="4419600"/>
              <a:ext cx="730430" cy="621563"/>
              <a:chOff x="1370806" y="4724400"/>
              <a:chExt cx="611982" cy="457994"/>
            </a:xfrm>
          </p:grpSpPr>
          <p:cxnSp>
            <p:nvCxnSpPr>
              <p:cNvPr id="14" name="Straight Arrow Connector 13"/>
              <p:cNvCxnSpPr/>
              <p:nvPr/>
            </p:nvCxnSpPr>
            <p:spPr>
              <a:xfrm rot="5400000">
                <a:off x="1172199" y="4965913"/>
                <a:ext cx="457367" cy="133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rot="5400000">
                <a:off x="1325158" y="4964742"/>
                <a:ext cx="457368" cy="133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rot="5400000">
                <a:off x="1478115" y="4964743"/>
                <a:ext cx="457368" cy="133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rot="5400000">
                <a:off x="1629743" y="4964743"/>
                <a:ext cx="457368" cy="133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rot="5400000">
                <a:off x="1782701" y="4964742"/>
                <a:ext cx="457368" cy="133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pic>
          <p:nvPicPr>
            <p:cNvPr id="27657" name="Picture 7"/>
            <p:cNvPicPr>
              <a:picLocks noChangeAspect="1" noChangeArrowheads="1"/>
            </p:cNvPicPr>
            <p:nvPr/>
          </p:nvPicPr>
          <p:blipFill>
            <a:blip r:embed="rId2" cstate="print"/>
            <a:srcRect/>
            <a:stretch>
              <a:fillRect/>
            </a:stretch>
          </p:blipFill>
          <p:spPr bwMode="auto">
            <a:xfrm>
              <a:off x="5161211" y="4267200"/>
              <a:ext cx="401389" cy="924646"/>
            </a:xfrm>
            <a:prstGeom prst="rect">
              <a:avLst/>
            </a:prstGeom>
            <a:noFill/>
            <a:ln w="9525">
              <a:noFill/>
              <a:miter lim="800000"/>
              <a:headEnd/>
              <a:tailEnd/>
            </a:ln>
          </p:spPr>
        </p:pic>
        <p:sp>
          <p:nvSpPr>
            <p:cNvPr id="27658" name="TextBox 18"/>
            <p:cNvSpPr txBox="1">
              <a:spLocks noChangeArrowheads="1"/>
            </p:cNvSpPr>
            <p:nvPr/>
          </p:nvSpPr>
          <p:spPr bwMode="auto">
            <a:xfrm>
              <a:off x="3657600" y="4648200"/>
              <a:ext cx="338554" cy="369332"/>
            </a:xfrm>
            <a:prstGeom prst="rect">
              <a:avLst/>
            </a:prstGeom>
            <a:noFill/>
            <a:ln w="9525">
              <a:noFill/>
              <a:miter lim="800000"/>
              <a:headEnd/>
              <a:tailEnd/>
            </a:ln>
          </p:spPr>
          <p:txBody>
            <a:bodyPr wrap="none">
              <a:spAutoFit/>
            </a:bodyPr>
            <a:lstStyle/>
            <a:p>
              <a:r>
                <a:rPr lang="en-US"/>
                <a:t>E</a:t>
              </a:r>
            </a:p>
          </p:txBody>
        </p:sp>
        <p:sp>
          <p:nvSpPr>
            <p:cNvPr id="27659" name="TextBox 19"/>
            <p:cNvSpPr txBox="1">
              <a:spLocks noChangeArrowheads="1"/>
            </p:cNvSpPr>
            <p:nvPr/>
          </p:nvSpPr>
          <p:spPr bwMode="auto">
            <a:xfrm>
              <a:off x="5545564" y="4365171"/>
              <a:ext cx="1236236" cy="923330"/>
            </a:xfrm>
            <a:prstGeom prst="rect">
              <a:avLst/>
            </a:prstGeom>
            <a:noFill/>
            <a:ln w="9525">
              <a:noFill/>
              <a:miter lim="800000"/>
              <a:headEnd/>
              <a:tailEnd/>
            </a:ln>
          </p:spPr>
          <p:txBody>
            <a:bodyPr wrap="none">
              <a:spAutoFit/>
            </a:bodyPr>
            <a:lstStyle/>
            <a:p>
              <a:r>
                <a:rPr lang="en-US" b="1">
                  <a:solidFill>
                    <a:srgbClr val="FF0000"/>
                  </a:solidFill>
                </a:rPr>
                <a:t>Ions</a:t>
              </a:r>
            </a:p>
            <a:p>
              <a:endParaRPr lang="en-US" b="1">
                <a:solidFill>
                  <a:srgbClr val="FF0000"/>
                </a:solidFill>
              </a:endParaRPr>
            </a:p>
            <a:p>
              <a:r>
                <a:rPr lang="en-US" b="1">
                  <a:solidFill>
                    <a:srgbClr val="00269E"/>
                  </a:solidFill>
                </a:rPr>
                <a:t>Electrons</a:t>
              </a:r>
            </a:p>
          </p:txBody>
        </p:sp>
      </p:grpSp>
      <p:sp>
        <p:nvSpPr>
          <p:cNvPr id="27654" name="TextBox 24"/>
          <p:cNvSpPr txBox="1">
            <a:spLocks noChangeArrowheads="1"/>
          </p:cNvSpPr>
          <p:nvPr/>
        </p:nvSpPr>
        <p:spPr bwMode="auto">
          <a:xfrm>
            <a:off x="457200" y="1143000"/>
            <a:ext cx="7772400" cy="4954588"/>
          </a:xfrm>
          <a:prstGeom prst="rect">
            <a:avLst/>
          </a:prstGeom>
          <a:noFill/>
          <a:ln w="9525">
            <a:noFill/>
            <a:miter lim="800000"/>
            <a:headEnd/>
            <a:tailEnd/>
          </a:ln>
        </p:spPr>
        <p:txBody>
          <a:bodyPr>
            <a:spAutoFit/>
          </a:bodyPr>
          <a:lstStyle/>
          <a:p>
            <a:r>
              <a:rPr lang="en-US" b="1">
                <a:solidFill>
                  <a:srgbClr val="002060"/>
                </a:solidFill>
              </a:rPr>
              <a:t>Principle:</a:t>
            </a:r>
            <a:r>
              <a:rPr lang="en-US" b="1">
                <a:solidFill>
                  <a:srgbClr val="009900"/>
                </a:solidFill>
              </a:rPr>
              <a:t> At sufficiently high electric fields (100kV/cm) the electrons gain energy in excess of the ionization energy </a:t>
            </a:r>
            <a:r>
              <a:rPr lang="en-US" b="1">
                <a:solidFill>
                  <a:srgbClr val="009900"/>
                </a:solidFill>
                <a:sym typeface="Wingdings" pitchFamily="2" charset="2"/>
              </a:rPr>
              <a:t> secondary ionzation etc. etc. </a:t>
            </a:r>
          </a:p>
          <a:p>
            <a:endParaRPr lang="en-US" b="1">
              <a:solidFill>
                <a:srgbClr val="009900"/>
              </a:solidFill>
              <a:cs typeface="Times New Roman" pitchFamily="18" charset="0"/>
              <a:sym typeface="Wingdings" pitchFamily="2" charset="2"/>
            </a:endParaRPr>
          </a:p>
          <a:p>
            <a:pPr marL="0" lvl="1"/>
            <a:r>
              <a:rPr lang="en-US" b="1">
                <a:solidFill>
                  <a:srgbClr val="009900"/>
                </a:solidFill>
                <a:cs typeface="Times New Roman" pitchFamily="18" charset="0"/>
              </a:rPr>
              <a:t>dN = N </a:t>
            </a:r>
            <a:r>
              <a:rPr lang="el-GR" b="1">
                <a:solidFill>
                  <a:srgbClr val="009900"/>
                </a:solidFill>
                <a:cs typeface="Times New Roman" pitchFamily="18" charset="0"/>
              </a:rPr>
              <a:t>α</a:t>
            </a:r>
            <a:r>
              <a:rPr lang="en-US" b="1">
                <a:solidFill>
                  <a:srgbClr val="009900"/>
                </a:solidFill>
                <a:cs typeface="Times New Roman" pitchFamily="18" charset="0"/>
              </a:rPr>
              <a:t> dx</a:t>
            </a:r>
            <a:r>
              <a:rPr lang="en-US" b="1">
                <a:solidFill>
                  <a:srgbClr val="000000"/>
                </a:solidFill>
                <a:cs typeface="Times New Roman" pitchFamily="18" charset="0"/>
              </a:rPr>
              <a:t>       	  	</a:t>
            </a:r>
            <a:r>
              <a:rPr lang="el-GR" b="1">
                <a:solidFill>
                  <a:srgbClr val="002060"/>
                </a:solidFill>
                <a:cs typeface="Times New Roman" pitchFamily="18" charset="0"/>
              </a:rPr>
              <a:t>α</a:t>
            </a:r>
            <a:r>
              <a:rPr lang="en-US" b="1">
                <a:solidFill>
                  <a:srgbClr val="002060"/>
                </a:solidFill>
                <a:cs typeface="Times New Roman" pitchFamily="18" charset="0"/>
              </a:rPr>
              <a:t>…Townsend Coefficient</a:t>
            </a:r>
          </a:p>
          <a:p>
            <a:pPr marL="0" lvl="1"/>
            <a:endParaRPr lang="en-US" b="1">
              <a:solidFill>
                <a:srgbClr val="002060"/>
              </a:solidFill>
              <a:cs typeface="Times New Roman" pitchFamily="18" charset="0"/>
            </a:endParaRPr>
          </a:p>
          <a:p>
            <a:pPr marL="0" lvl="1"/>
            <a:r>
              <a:rPr lang="en-US" b="1">
                <a:solidFill>
                  <a:srgbClr val="009900"/>
                </a:solidFill>
                <a:cs typeface="Times New Roman" pitchFamily="18" charset="0"/>
              </a:rPr>
              <a:t>N(x)  = N</a:t>
            </a:r>
            <a:r>
              <a:rPr lang="en-US" b="1" baseline="-25000">
                <a:solidFill>
                  <a:srgbClr val="009900"/>
                </a:solidFill>
                <a:cs typeface="Times New Roman" pitchFamily="18" charset="0"/>
              </a:rPr>
              <a:t>0</a:t>
            </a:r>
            <a:r>
              <a:rPr lang="en-US" b="1">
                <a:solidFill>
                  <a:srgbClr val="009900"/>
                </a:solidFill>
                <a:cs typeface="Times New Roman" pitchFamily="18" charset="0"/>
              </a:rPr>
              <a:t> exp (</a:t>
            </a:r>
            <a:r>
              <a:rPr lang="el-GR" b="1">
                <a:solidFill>
                  <a:srgbClr val="009900"/>
                </a:solidFill>
                <a:cs typeface="Times New Roman" pitchFamily="18" charset="0"/>
              </a:rPr>
              <a:t>α</a:t>
            </a:r>
            <a:r>
              <a:rPr lang="en-US" b="1">
                <a:solidFill>
                  <a:srgbClr val="009900"/>
                </a:solidFill>
                <a:cs typeface="Times New Roman" pitchFamily="18" charset="0"/>
              </a:rPr>
              <a:t>x)</a:t>
            </a:r>
            <a:r>
              <a:rPr lang="en-US" b="1">
                <a:solidFill>
                  <a:srgbClr val="000000"/>
                </a:solidFill>
                <a:cs typeface="Times New Roman" pitchFamily="18" charset="0"/>
              </a:rPr>
              <a:t> 	</a:t>
            </a:r>
            <a:r>
              <a:rPr lang="en-US" b="1">
                <a:solidFill>
                  <a:srgbClr val="002060"/>
                </a:solidFill>
                <a:cs typeface="Times New Roman" pitchFamily="18" charset="0"/>
              </a:rPr>
              <a:t>N/ N</a:t>
            </a:r>
            <a:r>
              <a:rPr lang="en-US" b="1" baseline="-25000">
                <a:solidFill>
                  <a:srgbClr val="002060"/>
                </a:solidFill>
                <a:cs typeface="Times New Roman" pitchFamily="18" charset="0"/>
              </a:rPr>
              <a:t>0</a:t>
            </a:r>
            <a:r>
              <a:rPr lang="en-US" b="1">
                <a:solidFill>
                  <a:srgbClr val="002060"/>
                </a:solidFill>
                <a:cs typeface="Times New Roman" pitchFamily="18" charset="0"/>
              </a:rPr>
              <a:t> = A (Amplification, Gas Gain)</a:t>
            </a:r>
          </a:p>
          <a:p>
            <a:pPr marL="0" lvl="1"/>
            <a:endParaRPr lang="en-US" b="1">
              <a:solidFill>
                <a:srgbClr val="002060"/>
              </a:solidFill>
              <a:cs typeface="Times New Roman" pitchFamily="18" charset="0"/>
            </a:endParaRPr>
          </a:p>
          <a:p>
            <a:pPr marL="0" lvl="1"/>
            <a:endParaRPr lang="en-US" b="1">
              <a:solidFill>
                <a:srgbClr val="002060"/>
              </a:solidFill>
              <a:cs typeface="Times New Roman" pitchFamily="18" charset="0"/>
            </a:endParaRPr>
          </a:p>
          <a:p>
            <a:pPr marL="0" lvl="1"/>
            <a:endParaRPr lang="en-US" b="1">
              <a:solidFill>
                <a:srgbClr val="002060"/>
              </a:solidFill>
              <a:cs typeface="Times New Roman" pitchFamily="18" charset="0"/>
            </a:endParaRPr>
          </a:p>
          <a:p>
            <a:pPr marL="0" lvl="1"/>
            <a:r>
              <a:rPr lang="en-US" sz="1600" b="1">
                <a:solidFill>
                  <a:srgbClr val="002060"/>
                </a:solidFill>
                <a:cs typeface="Times New Roman" pitchFamily="18" charset="0"/>
              </a:rPr>
              <a:t>Avalanche in a homogeneous field:</a:t>
            </a:r>
          </a:p>
          <a:p>
            <a:pPr marL="0" lvl="1"/>
            <a:endParaRPr lang="en-US" sz="1600" b="1">
              <a:solidFill>
                <a:srgbClr val="002060"/>
              </a:solidFill>
              <a:cs typeface="Times New Roman" pitchFamily="18" charset="0"/>
            </a:endParaRPr>
          </a:p>
          <a:p>
            <a:pPr marL="0" lvl="1"/>
            <a:r>
              <a:rPr lang="en-US" sz="1600" b="1">
                <a:solidFill>
                  <a:srgbClr val="009900"/>
                </a:solidFill>
                <a:cs typeface="Times New Roman" pitchFamily="18" charset="0"/>
              </a:rPr>
              <a:t>Problem: High field on electrode surface</a:t>
            </a:r>
          </a:p>
          <a:p>
            <a:pPr marL="0" lvl="1"/>
            <a:r>
              <a:rPr lang="en-US" sz="1600" b="1">
                <a:solidFill>
                  <a:srgbClr val="009900"/>
                </a:solidFill>
                <a:cs typeface="Times New Roman" pitchFamily="18" charset="0"/>
                <a:sym typeface="Wingdings" pitchFamily="2" charset="2"/>
              </a:rPr>
              <a:t> breakdown</a:t>
            </a:r>
            <a:endParaRPr lang="en-US" sz="1600" b="1">
              <a:solidFill>
                <a:srgbClr val="009900"/>
              </a:solidFill>
              <a:cs typeface="Times New Roman" pitchFamily="18" charset="0"/>
            </a:endParaRPr>
          </a:p>
          <a:p>
            <a:pPr marL="0" lvl="1"/>
            <a:endParaRPr lang="en-US" b="1">
              <a:solidFill>
                <a:srgbClr val="002060"/>
              </a:solidFill>
              <a:cs typeface="Times New Roman" pitchFamily="18" charset="0"/>
            </a:endParaRPr>
          </a:p>
          <a:p>
            <a:pPr marL="0" lvl="1"/>
            <a:endParaRPr lang="en-US" b="1">
              <a:solidFill>
                <a:srgbClr val="002060"/>
              </a:solidFill>
              <a:cs typeface="Times New Roman" pitchFamily="18" charset="0"/>
            </a:endParaRPr>
          </a:p>
          <a:p>
            <a:pPr marL="0" lvl="1"/>
            <a:endParaRPr lang="en-US" b="1">
              <a:solidFill>
                <a:srgbClr val="002060"/>
              </a:solidFill>
              <a:cs typeface="Times New Roman" pitchFamily="18" charset="0"/>
            </a:endParaRPr>
          </a:p>
          <a:p>
            <a:pPr marL="0" lvl="1"/>
            <a:r>
              <a:rPr lang="en-US" b="1">
                <a:solidFill>
                  <a:srgbClr val="002060"/>
                </a:solidFill>
                <a:cs typeface="Times New Roman" pitchFamily="18" charset="0"/>
              </a:rPr>
              <a:t>In an inhomogeneous Field: </a:t>
            </a:r>
            <a:r>
              <a:rPr lang="el-GR" b="1">
                <a:solidFill>
                  <a:srgbClr val="009900"/>
                </a:solidFill>
                <a:cs typeface="Times New Roman" pitchFamily="18" charset="0"/>
              </a:rPr>
              <a:t>α</a:t>
            </a:r>
            <a:r>
              <a:rPr lang="en-US" b="1">
                <a:solidFill>
                  <a:srgbClr val="009900"/>
                </a:solidFill>
                <a:cs typeface="Times New Roman" pitchFamily="18" charset="0"/>
              </a:rPr>
              <a:t>(E) </a:t>
            </a:r>
            <a:r>
              <a:rPr lang="en-US" b="1">
                <a:solidFill>
                  <a:srgbClr val="009900"/>
                </a:solidFill>
                <a:cs typeface="Times New Roman" pitchFamily="18" charset="0"/>
                <a:sym typeface="Wingdings" pitchFamily="2" charset="2"/>
              </a:rPr>
              <a:t></a:t>
            </a:r>
            <a:r>
              <a:rPr lang="en-US" b="1">
                <a:solidFill>
                  <a:srgbClr val="009900"/>
                </a:solidFill>
                <a:cs typeface="Times New Roman" pitchFamily="18" charset="0"/>
              </a:rPr>
              <a:t>  N(x)  = N</a:t>
            </a:r>
            <a:r>
              <a:rPr lang="en-US" b="1" baseline="-25000">
                <a:solidFill>
                  <a:srgbClr val="009900"/>
                </a:solidFill>
                <a:cs typeface="Times New Roman" pitchFamily="18" charset="0"/>
              </a:rPr>
              <a:t>0</a:t>
            </a:r>
            <a:r>
              <a:rPr lang="en-US" b="1">
                <a:solidFill>
                  <a:srgbClr val="009900"/>
                </a:solidFill>
                <a:cs typeface="Times New Roman" pitchFamily="18" charset="0"/>
              </a:rPr>
              <a:t> exp [</a:t>
            </a:r>
            <a:r>
              <a:rPr lang="en-US" b="1">
                <a:solidFill>
                  <a:srgbClr val="009900"/>
                </a:solidFill>
                <a:cs typeface="Times New Roman" pitchFamily="18" charset="0"/>
                <a:sym typeface="Mathematica1" pitchFamily="2" charset="2"/>
              </a:rPr>
              <a:t></a:t>
            </a:r>
            <a:r>
              <a:rPr lang="el-GR" b="1">
                <a:solidFill>
                  <a:srgbClr val="009900"/>
                </a:solidFill>
                <a:cs typeface="Times New Roman" pitchFamily="18" charset="0"/>
              </a:rPr>
              <a:t>α</a:t>
            </a:r>
            <a:r>
              <a:rPr lang="en-US" b="1">
                <a:solidFill>
                  <a:srgbClr val="009900"/>
                </a:solidFill>
                <a:cs typeface="Times New Roman" pitchFamily="18" charset="0"/>
              </a:rPr>
              <a:t>(E(x’))dx’]  </a:t>
            </a:r>
            <a:r>
              <a:rPr lang="en-US" b="1">
                <a:solidFill>
                  <a:srgbClr val="000000"/>
                </a:solidFill>
                <a:cs typeface="Times New Roman" pitchFamily="18" charset="0"/>
              </a:rPr>
              <a:t> </a:t>
            </a:r>
            <a:endParaRPr lang="en-US" b="1">
              <a:solidFill>
                <a:srgbClr val="002060"/>
              </a:solidFill>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5"/>
          <p:cNvSpPr>
            <a:spLocks noChangeArrowheads="1"/>
          </p:cNvSpPr>
          <p:nvPr/>
        </p:nvSpPr>
        <p:spPr bwMode="auto">
          <a:xfrm>
            <a:off x="457200" y="152400"/>
            <a:ext cx="7772400" cy="381000"/>
          </a:xfrm>
          <a:prstGeom prst="rect">
            <a:avLst/>
          </a:prstGeom>
          <a:noFill/>
          <a:ln w="9525">
            <a:noFill/>
            <a:miter lim="800000"/>
            <a:headEnd/>
            <a:tailEnd/>
          </a:ln>
        </p:spPr>
        <p:txBody>
          <a:bodyPr anchor="ctr"/>
          <a:lstStyle/>
          <a:p>
            <a:pPr algn="ctr"/>
            <a:r>
              <a:rPr lang="en-US" sz="2800" b="1">
                <a:solidFill>
                  <a:srgbClr val="FF0000"/>
                </a:solidFill>
              </a:rPr>
              <a:t>Wire Chamber: Electron Avalanche</a:t>
            </a:r>
          </a:p>
        </p:txBody>
      </p:sp>
      <p:pic>
        <p:nvPicPr>
          <p:cNvPr id="28675" name="Picture 18" descr="fig2_24"/>
          <p:cNvPicPr>
            <a:picLocks noChangeAspect="1" noChangeArrowheads="1"/>
          </p:cNvPicPr>
          <p:nvPr/>
        </p:nvPicPr>
        <p:blipFill>
          <a:blip r:embed="rId2" cstate="print"/>
          <a:srcRect/>
          <a:stretch>
            <a:fillRect/>
          </a:stretch>
        </p:blipFill>
        <p:spPr bwMode="auto">
          <a:xfrm>
            <a:off x="2971800" y="3962400"/>
            <a:ext cx="5791200" cy="1981200"/>
          </a:xfrm>
          <a:prstGeom prst="rect">
            <a:avLst/>
          </a:prstGeom>
          <a:noFill/>
          <a:ln w="9525">
            <a:noFill/>
            <a:miter lim="800000"/>
            <a:headEnd/>
            <a:tailEnd/>
          </a:ln>
        </p:spPr>
      </p:pic>
      <p:sp>
        <p:nvSpPr>
          <p:cNvPr id="28676" name="Text Box 19"/>
          <p:cNvSpPr txBox="1">
            <a:spLocks noChangeArrowheads="1"/>
          </p:cNvSpPr>
          <p:nvPr/>
        </p:nvSpPr>
        <p:spPr bwMode="auto">
          <a:xfrm>
            <a:off x="685800" y="2057400"/>
            <a:ext cx="7467600" cy="1323975"/>
          </a:xfrm>
          <a:prstGeom prst="rect">
            <a:avLst/>
          </a:prstGeom>
          <a:noFill/>
          <a:ln w="9525">
            <a:noFill/>
            <a:miter lim="800000"/>
            <a:headEnd/>
            <a:tailEnd/>
          </a:ln>
        </p:spPr>
        <p:txBody>
          <a:bodyPr>
            <a:spAutoFit/>
          </a:bodyPr>
          <a:lstStyle/>
          <a:p>
            <a:r>
              <a:rPr lang="en-US" sz="1600" b="1">
                <a:solidFill>
                  <a:srgbClr val="008000"/>
                </a:solidFill>
              </a:rPr>
              <a:t>Electric field close to a thin wire</a:t>
            </a:r>
            <a:r>
              <a:rPr lang="en-US" sz="1600" b="1">
                <a:solidFill>
                  <a:srgbClr val="008000"/>
                </a:solidFill>
                <a:cs typeface="Arial" pitchFamily="34" charset="0"/>
              </a:rPr>
              <a:t> (100-300kV/cm). E.g. V</a:t>
            </a:r>
            <a:r>
              <a:rPr lang="en-US" sz="1600" b="1" baseline="-25000">
                <a:solidFill>
                  <a:srgbClr val="008000"/>
                </a:solidFill>
                <a:cs typeface="Arial" pitchFamily="34" charset="0"/>
              </a:rPr>
              <a:t>0</a:t>
            </a:r>
            <a:r>
              <a:rPr lang="en-US" sz="1600" b="1">
                <a:solidFill>
                  <a:srgbClr val="008000"/>
                </a:solidFill>
                <a:cs typeface="Arial" pitchFamily="34" charset="0"/>
              </a:rPr>
              <a:t>=1000V, a=10</a:t>
            </a:r>
            <a:r>
              <a:rPr lang="en-US" sz="1600" b="1">
                <a:solidFill>
                  <a:srgbClr val="008000"/>
                </a:solidFill>
                <a:cs typeface="Arial" pitchFamily="34" charset="0"/>
                <a:sym typeface="Symbol" pitchFamily="18" charset="2"/>
              </a:rPr>
              <a:t></a:t>
            </a:r>
            <a:r>
              <a:rPr lang="en-US" sz="1600" b="1">
                <a:solidFill>
                  <a:srgbClr val="008000"/>
                </a:solidFill>
                <a:cs typeface="Arial" pitchFamily="34" charset="0"/>
              </a:rPr>
              <a:t>m, b=10mm, E(a)=150kV/cm </a:t>
            </a:r>
          </a:p>
          <a:p>
            <a:endParaRPr lang="en-US" sz="1600" b="1">
              <a:solidFill>
                <a:srgbClr val="009900"/>
              </a:solidFill>
              <a:cs typeface="Arial" pitchFamily="34" charset="0"/>
            </a:endParaRPr>
          </a:p>
          <a:p>
            <a:r>
              <a:rPr lang="en-US" sz="1600" b="1">
                <a:solidFill>
                  <a:srgbClr val="002060"/>
                </a:solidFill>
                <a:cs typeface="Arial" pitchFamily="34" charset="0"/>
              </a:rPr>
              <a:t>Electric field is sufficient to accelerate electrons to energies which are sufficient to produce secondary ionization </a:t>
            </a:r>
            <a:r>
              <a:rPr lang="en-US" sz="1600" b="1">
                <a:solidFill>
                  <a:srgbClr val="002060"/>
                </a:solidFill>
                <a:cs typeface="Arial" pitchFamily="34" charset="0"/>
                <a:sym typeface="Wingdings" pitchFamily="2" charset="2"/>
              </a:rPr>
              <a:t> electron avalanche  signal.</a:t>
            </a:r>
            <a:endParaRPr lang="en-US" sz="1600" b="1">
              <a:solidFill>
                <a:srgbClr val="002060"/>
              </a:solidFill>
              <a:cs typeface="Arial" pitchFamily="34" charset="0"/>
            </a:endParaRPr>
          </a:p>
        </p:txBody>
      </p:sp>
      <p:pic>
        <p:nvPicPr>
          <p:cNvPr id="28677" name="Picture 22"/>
          <p:cNvPicPr>
            <a:picLocks noChangeAspect="1" noChangeArrowheads="1"/>
          </p:cNvPicPr>
          <p:nvPr/>
        </p:nvPicPr>
        <p:blipFill>
          <a:blip r:embed="rId3" cstate="print"/>
          <a:srcRect/>
          <a:stretch>
            <a:fillRect/>
          </a:stretch>
        </p:blipFill>
        <p:spPr bwMode="auto">
          <a:xfrm>
            <a:off x="1981200" y="1219200"/>
            <a:ext cx="4267200" cy="801688"/>
          </a:xfrm>
          <a:prstGeom prst="rect">
            <a:avLst/>
          </a:prstGeom>
          <a:noFill/>
          <a:ln w="9525">
            <a:noFill/>
            <a:miter lim="800000"/>
            <a:headEnd/>
            <a:tailEnd/>
          </a:ln>
        </p:spPr>
      </p:pic>
      <p:sp>
        <p:nvSpPr>
          <p:cNvPr id="28678" name="Rectangle 23"/>
          <p:cNvSpPr>
            <a:spLocks noChangeArrowheads="1"/>
          </p:cNvSpPr>
          <p:nvPr/>
        </p:nvSpPr>
        <p:spPr bwMode="auto">
          <a:xfrm>
            <a:off x="762000" y="838200"/>
            <a:ext cx="7315200" cy="338138"/>
          </a:xfrm>
          <a:prstGeom prst="rect">
            <a:avLst/>
          </a:prstGeom>
          <a:noFill/>
          <a:ln w="9525">
            <a:noFill/>
            <a:miter lim="800000"/>
            <a:headEnd/>
            <a:tailEnd/>
          </a:ln>
        </p:spPr>
        <p:txBody>
          <a:bodyPr>
            <a:spAutoFit/>
          </a:bodyPr>
          <a:lstStyle/>
          <a:p>
            <a:r>
              <a:rPr lang="en-US" sz="1600" b="1">
                <a:solidFill>
                  <a:srgbClr val="002060"/>
                </a:solidFill>
              </a:rPr>
              <a:t>Wire with radius (10-25</a:t>
            </a:r>
            <a:r>
              <a:rPr lang="en-US" sz="1600" b="1">
                <a:solidFill>
                  <a:srgbClr val="002060"/>
                </a:solidFill>
                <a:sym typeface="Symbol" pitchFamily="18" charset="2"/>
              </a:rPr>
              <a:t></a:t>
            </a:r>
            <a:r>
              <a:rPr lang="en-US" sz="1600" b="1">
                <a:solidFill>
                  <a:srgbClr val="002060"/>
                </a:solidFill>
              </a:rPr>
              <a:t>m) in a tube of radius b (1-3cm):</a:t>
            </a:r>
          </a:p>
        </p:txBody>
      </p:sp>
      <p:sp>
        <p:nvSpPr>
          <p:cNvPr id="28679" name="Footer Placeholder 9"/>
          <p:cNvSpPr>
            <a:spLocks noGrp="1"/>
          </p:cNvSpPr>
          <p:nvPr>
            <p:ph type="ftr" sz="quarter" idx="11"/>
          </p:nvPr>
        </p:nvSpPr>
        <p:spPr>
          <a:noFill/>
        </p:spPr>
        <p:txBody>
          <a:bodyPr/>
          <a:lstStyle/>
          <a:p>
            <a:r>
              <a:rPr lang="en-US" smtClean="0"/>
              <a:t>W. Riegler/CERN</a:t>
            </a:r>
          </a:p>
        </p:txBody>
      </p:sp>
      <p:sp>
        <p:nvSpPr>
          <p:cNvPr id="28680" name="Slide Number Placeholder 8"/>
          <p:cNvSpPr>
            <a:spLocks noGrp="1"/>
          </p:cNvSpPr>
          <p:nvPr>
            <p:ph type="sldNum" sz="quarter" idx="12"/>
          </p:nvPr>
        </p:nvSpPr>
        <p:spPr>
          <a:noFill/>
        </p:spPr>
        <p:txBody>
          <a:bodyPr/>
          <a:lstStyle/>
          <a:p>
            <a:fld id="{BF7DB807-FB4F-47A7-A4A0-D139B94F050C}" type="slidenum">
              <a:rPr lang="en-US" smtClean="0"/>
              <a:pPr/>
              <a:t>24</a:t>
            </a:fld>
            <a:endParaRPr lang="en-US" smtClean="0"/>
          </a:p>
        </p:txBody>
      </p:sp>
      <p:sp>
        <p:nvSpPr>
          <p:cNvPr id="14" name="Oval 13"/>
          <p:cNvSpPr/>
          <p:nvPr/>
        </p:nvSpPr>
        <p:spPr>
          <a:xfrm>
            <a:off x="381000" y="3962400"/>
            <a:ext cx="2057400" cy="1981200"/>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b</a:t>
            </a:r>
          </a:p>
        </p:txBody>
      </p:sp>
      <p:sp>
        <p:nvSpPr>
          <p:cNvPr id="16" name="Oval 15"/>
          <p:cNvSpPr/>
          <p:nvPr/>
        </p:nvSpPr>
        <p:spPr>
          <a:xfrm>
            <a:off x="1333500" y="4876800"/>
            <a:ext cx="152400" cy="152400"/>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cxnSp>
        <p:nvCxnSpPr>
          <p:cNvPr id="26" name="Straight Arrow Connector 25"/>
          <p:cNvCxnSpPr>
            <a:stCxn id="16" idx="7"/>
            <a:endCxn id="14" idx="7"/>
          </p:cNvCxnSpPr>
          <p:nvPr/>
        </p:nvCxnSpPr>
        <p:spPr>
          <a:xfrm rot="5400000" flipH="1" flipV="1">
            <a:off x="1477169" y="4239419"/>
            <a:ext cx="646112" cy="673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684" name="TextBox 26"/>
          <p:cNvSpPr txBox="1">
            <a:spLocks noChangeArrowheads="1"/>
          </p:cNvSpPr>
          <p:nvPr/>
        </p:nvSpPr>
        <p:spPr bwMode="auto">
          <a:xfrm>
            <a:off x="1752600" y="4572000"/>
            <a:ext cx="325438" cy="369888"/>
          </a:xfrm>
          <a:prstGeom prst="rect">
            <a:avLst/>
          </a:prstGeom>
          <a:noFill/>
          <a:ln w="9525">
            <a:noFill/>
            <a:miter lim="800000"/>
            <a:headEnd/>
            <a:tailEnd/>
          </a:ln>
        </p:spPr>
        <p:txBody>
          <a:bodyPr wrap="none">
            <a:spAutoFit/>
          </a:bodyPr>
          <a:lstStyle/>
          <a:p>
            <a:r>
              <a:rPr lang="en-US" b="1">
                <a:solidFill>
                  <a:srgbClr val="00B050"/>
                </a:solidFill>
              </a:rPr>
              <a:t>b</a:t>
            </a:r>
          </a:p>
        </p:txBody>
      </p:sp>
      <p:sp>
        <p:nvSpPr>
          <p:cNvPr id="28685" name="TextBox 27"/>
          <p:cNvSpPr txBox="1">
            <a:spLocks noChangeArrowheads="1"/>
          </p:cNvSpPr>
          <p:nvPr/>
        </p:nvSpPr>
        <p:spPr bwMode="auto">
          <a:xfrm>
            <a:off x="1066800" y="4876800"/>
            <a:ext cx="312738" cy="369888"/>
          </a:xfrm>
          <a:prstGeom prst="rect">
            <a:avLst/>
          </a:prstGeom>
          <a:noFill/>
          <a:ln w="9525">
            <a:noFill/>
            <a:miter lim="800000"/>
            <a:headEnd/>
            <a:tailEnd/>
          </a:ln>
        </p:spPr>
        <p:txBody>
          <a:bodyPr wrap="none">
            <a:spAutoFit/>
          </a:bodyPr>
          <a:lstStyle/>
          <a:p>
            <a:r>
              <a:rPr lang="en-US" b="1">
                <a:solidFill>
                  <a:srgbClr val="00B050"/>
                </a:solidFill>
              </a:rPr>
              <a:t>a</a:t>
            </a:r>
          </a:p>
        </p:txBody>
      </p:sp>
      <p:sp>
        <p:nvSpPr>
          <p:cNvPr id="28686" name="TextBox 28"/>
          <p:cNvSpPr txBox="1">
            <a:spLocks noChangeArrowheads="1"/>
          </p:cNvSpPr>
          <p:nvPr/>
        </p:nvSpPr>
        <p:spPr bwMode="auto">
          <a:xfrm>
            <a:off x="3048000" y="4876800"/>
            <a:ext cx="682625" cy="369888"/>
          </a:xfrm>
          <a:prstGeom prst="rect">
            <a:avLst/>
          </a:prstGeom>
          <a:noFill/>
          <a:ln w="9525">
            <a:noFill/>
            <a:miter lim="800000"/>
            <a:headEnd/>
            <a:tailEnd/>
          </a:ln>
        </p:spPr>
        <p:txBody>
          <a:bodyPr wrap="none">
            <a:spAutoFit/>
          </a:bodyPr>
          <a:lstStyle/>
          <a:p>
            <a:r>
              <a:rPr lang="en-US" b="1">
                <a:solidFill>
                  <a:srgbClr val="008000"/>
                </a:solidFill>
              </a:rPr>
              <a:t>Wire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7"/>
          <p:cNvSpPr txBox="1">
            <a:spLocks noChangeArrowheads="1"/>
          </p:cNvSpPr>
          <p:nvPr/>
        </p:nvSpPr>
        <p:spPr bwMode="auto">
          <a:xfrm>
            <a:off x="533400" y="1143000"/>
            <a:ext cx="4191000" cy="4849813"/>
          </a:xfrm>
          <a:prstGeom prst="rect">
            <a:avLst/>
          </a:prstGeom>
          <a:noFill/>
          <a:ln w="9525">
            <a:noFill/>
            <a:miter lim="800000"/>
            <a:headEnd/>
            <a:tailEnd/>
          </a:ln>
        </p:spPr>
        <p:txBody>
          <a:bodyPr>
            <a:spAutoFit/>
          </a:bodyPr>
          <a:lstStyle/>
          <a:p>
            <a:pPr>
              <a:spcBef>
                <a:spcPct val="20000"/>
              </a:spcBef>
            </a:pPr>
            <a:r>
              <a:rPr lang="en-US" sz="1600" b="1">
                <a:solidFill>
                  <a:srgbClr val="002060"/>
                </a:solidFill>
              </a:rPr>
              <a:t>Proportional region: </a:t>
            </a:r>
            <a:r>
              <a:rPr lang="en-US" sz="1600" b="1">
                <a:solidFill>
                  <a:srgbClr val="009900"/>
                </a:solidFill>
              </a:rPr>
              <a:t>A</a:t>
            </a:r>
            <a:r>
              <a:rPr lang="en-US" sz="1600" b="1">
                <a:solidFill>
                  <a:srgbClr val="009900"/>
                </a:solidFill>
                <a:sym typeface="Symbol" pitchFamily="18" charset="2"/>
              </a:rPr>
              <a:t>10</a:t>
            </a:r>
            <a:r>
              <a:rPr lang="en-US" sz="1600" b="1" baseline="30000">
                <a:solidFill>
                  <a:srgbClr val="009900"/>
                </a:solidFill>
                <a:sym typeface="Symbol" pitchFamily="18" charset="2"/>
              </a:rPr>
              <a:t>3</a:t>
            </a:r>
            <a:r>
              <a:rPr lang="en-US" sz="1600" b="1">
                <a:solidFill>
                  <a:srgbClr val="009900"/>
                </a:solidFill>
                <a:sym typeface="Symbol" pitchFamily="18" charset="2"/>
              </a:rPr>
              <a:t>-10</a:t>
            </a:r>
            <a:r>
              <a:rPr lang="en-US" sz="1600" b="1" baseline="30000">
                <a:solidFill>
                  <a:srgbClr val="009900"/>
                </a:solidFill>
                <a:sym typeface="Symbol" pitchFamily="18" charset="2"/>
              </a:rPr>
              <a:t>4</a:t>
            </a:r>
          </a:p>
          <a:p>
            <a:pPr>
              <a:spcBef>
                <a:spcPct val="20000"/>
              </a:spcBef>
            </a:pPr>
            <a:endParaRPr lang="en-US" sz="1600" b="1">
              <a:solidFill>
                <a:srgbClr val="009900"/>
              </a:solidFill>
            </a:endParaRPr>
          </a:p>
          <a:p>
            <a:pPr>
              <a:spcBef>
                <a:spcPct val="20000"/>
              </a:spcBef>
            </a:pPr>
            <a:r>
              <a:rPr lang="en-US" sz="1600" b="1">
                <a:solidFill>
                  <a:srgbClr val="002060"/>
                </a:solidFill>
              </a:rPr>
              <a:t>Semi proportional region:  </a:t>
            </a:r>
            <a:r>
              <a:rPr lang="en-US" sz="1600" b="1">
                <a:solidFill>
                  <a:srgbClr val="009900"/>
                </a:solidFill>
              </a:rPr>
              <a:t>A</a:t>
            </a:r>
            <a:r>
              <a:rPr lang="en-US" sz="1600" b="1">
                <a:solidFill>
                  <a:srgbClr val="009900"/>
                </a:solidFill>
                <a:sym typeface="Symbol" pitchFamily="18" charset="2"/>
              </a:rPr>
              <a:t>10</a:t>
            </a:r>
            <a:r>
              <a:rPr lang="en-US" sz="1600" b="1" baseline="30000">
                <a:solidFill>
                  <a:srgbClr val="009900"/>
                </a:solidFill>
                <a:sym typeface="Symbol" pitchFamily="18" charset="2"/>
              </a:rPr>
              <a:t>4</a:t>
            </a:r>
            <a:r>
              <a:rPr lang="en-US" sz="1600" b="1">
                <a:solidFill>
                  <a:srgbClr val="009900"/>
                </a:solidFill>
                <a:sym typeface="Symbol" pitchFamily="18" charset="2"/>
              </a:rPr>
              <a:t>-10</a:t>
            </a:r>
            <a:r>
              <a:rPr lang="en-US" sz="1600" b="1" baseline="30000">
                <a:solidFill>
                  <a:srgbClr val="009900"/>
                </a:solidFill>
                <a:sym typeface="Symbol" pitchFamily="18" charset="2"/>
              </a:rPr>
              <a:t>5</a:t>
            </a:r>
            <a:r>
              <a:rPr lang="en-US" sz="1600" b="1">
                <a:solidFill>
                  <a:schemeClr val="accent2"/>
                </a:solidFill>
              </a:rPr>
              <a:t> </a:t>
            </a:r>
          </a:p>
          <a:p>
            <a:pPr>
              <a:spcBef>
                <a:spcPct val="20000"/>
              </a:spcBef>
            </a:pPr>
            <a:r>
              <a:rPr lang="en-US" sz="1600" b="1">
                <a:solidFill>
                  <a:srgbClr val="002060"/>
                </a:solidFill>
              </a:rPr>
              <a:t>(space charge effect)</a:t>
            </a:r>
          </a:p>
          <a:p>
            <a:endParaRPr lang="en-US" sz="1600" b="1">
              <a:solidFill>
                <a:srgbClr val="009900"/>
              </a:solidFill>
            </a:endParaRPr>
          </a:p>
          <a:p>
            <a:r>
              <a:rPr lang="en-US" sz="1600" b="1">
                <a:solidFill>
                  <a:srgbClr val="002060"/>
                </a:solidFill>
              </a:rPr>
              <a:t>Saturation region: </a:t>
            </a:r>
            <a:r>
              <a:rPr lang="en-US" sz="1600" b="1">
                <a:solidFill>
                  <a:srgbClr val="009900"/>
                </a:solidFill>
              </a:rPr>
              <a:t>A </a:t>
            </a:r>
            <a:r>
              <a:rPr lang="en-US" sz="1600" b="1">
                <a:solidFill>
                  <a:srgbClr val="009900"/>
                </a:solidFill>
                <a:sym typeface="Symbol" pitchFamily="18" charset="2"/>
              </a:rPr>
              <a:t>&gt;10</a:t>
            </a:r>
            <a:r>
              <a:rPr lang="en-US" sz="1600" b="1" baseline="30000">
                <a:solidFill>
                  <a:srgbClr val="009900"/>
                </a:solidFill>
                <a:sym typeface="Symbol" pitchFamily="18" charset="2"/>
              </a:rPr>
              <a:t>6</a:t>
            </a:r>
            <a:r>
              <a:rPr lang="en-US" sz="1600" b="1">
                <a:solidFill>
                  <a:schemeClr val="accent2"/>
                </a:solidFill>
              </a:rPr>
              <a:t> </a:t>
            </a:r>
          </a:p>
          <a:p>
            <a:r>
              <a:rPr lang="en-US" sz="1600" b="1">
                <a:solidFill>
                  <a:srgbClr val="002060"/>
                </a:solidFill>
              </a:rPr>
              <a:t>Independent  the number of primary electrons. </a:t>
            </a:r>
          </a:p>
          <a:p>
            <a:endParaRPr lang="en-US" sz="1600" b="1">
              <a:solidFill>
                <a:schemeClr val="accent2"/>
              </a:solidFill>
            </a:endParaRPr>
          </a:p>
          <a:p>
            <a:r>
              <a:rPr lang="en-US" sz="1600" b="1">
                <a:solidFill>
                  <a:srgbClr val="002060"/>
                </a:solidFill>
              </a:rPr>
              <a:t>Streamer region: </a:t>
            </a:r>
            <a:r>
              <a:rPr lang="en-US" sz="1600" b="1">
                <a:solidFill>
                  <a:srgbClr val="009900"/>
                </a:solidFill>
              </a:rPr>
              <a:t>A </a:t>
            </a:r>
            <a:r>
              <a:rPr lang="en-US" sz="1600" b="1">
                <a:solidFill>
                  <a:srgbClr val="009900"/>
                </a:solidFill>
                <a:sym typeface="Symbol" pitchFamily="18" charset="2"/>
              </a:rPr>
              <a:t>&gt;10</a:t>
            </a:r>
            <a:r>
              <a:rPr lang="en-US" sz="1600" b="1" baseline="30000">
                <a:solidFill>
                  <a:srgbClr val="009900"/>
                </a:solidFill>
                <a:sym typeface="Symbol" pitchFamily="18" charset="2"/>
              </a:rPr>
              <a:t>7</a:t>
            </a:r>
            <a:r>
              <a:rPr lang="en-US" sz="1600">
                <a:solidFill>
                  <a:schemeClr val="accent2"/>
                </a:solidFill>
              </a:rPr>
              <a:t> </a:t>
            </a:r>
            <a:endParaRPr lang="en-US" sz="1600" b="1">
              <a:solidFill>
                <a:schemeClr val="accent2"/>
              </a:solidFill>
            </a:endParaRPr>
          </a:p>
          <a:p>
            <a:r>
              <a:rPr lang="en-US" sz="1600" b="1">
                <a:solidFill>
                  <a:srgbClr val="002060"/>
                </a:solidFill>
              </a:rPr>
              <a:t>Avalanche along the particle track.</a:t>
            </a:r>
          </a:p>
          <a:p>
            <a:endParaRPr lang="en-US" sz="1600" b="1">
              <a:solidFill>
                <a:schemeClr val="accent2"/>
              </a:solidFill>
            </a:endParaRPr>
          </a:p>
          <a:p>
            <a:r>
              <a:rPr lang="en-US" sz="1600" b="1">
                <a:solidFill>
                  <a:srgbClr val="002060"/>
                </a:solidFill>
              </a:rPr>
              <a:t>Limited Geiger region:</a:t>
            </a:r>
          </a:p>
          <a:p>
            <a:r>
              <a:rPr lang="en-US" sz="1600" b="1">
                <a:solidFill>
                  <a:srgbClr val="002060"/>
                </a:solidFill>
              </a:rPr>
              <a:t>Avalanche propagated by UV photons.</a:t>
            </a:r>
          </a:p>
          <a:p>
            <a:pPr>
              <a:spcBef>
                <a:spcPct val="20000"/>
              </a:spcBef>
            </a:pPr>
            <a:endParaRPr lang="en-US" sz="1600" b="1">
              <a:solidFill>
                <a:schemeClr val="accent2"/>
              </a:solidFill>
            </a:endParaRPr>
          </a:p>
          <a:p>
            <a:pPr>
              <a:spcBef>
                <a:spcPct val="20000"/>
              </a:spcBef>
            </a:pPr>
            <a:r>
              <a:rPr lang="en-US" sz="1600" b="1">
                <a:solidFill>
                  <a:srgbClr val="002060"/>
                </a:solidFill>
              </a:rPr>
              <a:t>Geiger region: </a:t>
            </a:r>
            <a:r>
              <a:rPr lang="en-US" sz="1600" b="1">
                <a:solidFill>
                  <a:srgbClr val="009900"/>
                </a:solidFill>
              </a:rPr>
              <a:t>A</a:t>
            </a:r>
            <a:r>
              <a:rPr lang="en-US" sz="1600" b="1">
                <a:solidFill>
                  <a:srgbClr val="009900"/>
                </a:solidFill>
                <a:sym typeface="Symbol" pitchFamily="18" charset="2"/>
              </a:rPr>
              <a:t>10</a:t>
            </a:r>
            <a:r>
              <a:rPr lang="en-US" sz="1600" b="1" baseline="30000">
                <a:solidFill>
                  <a:srgbClr val="009900"/>
                </a:solidFill>
                <a:sym typeface="Symbol" pitchFamily="18" charset="2"/>
              </a:rPr>
              <a:t>9</a:t>
            </a:r>
            <a:r>
              <a:rPr lang="en-US" sz="1600"/>
              <a:t> </a:t>
            </a:r>
          </a:p>
          <a:p>
            <a:pPr>
              <a:spcBef>
                <a:spcPct val="20000"/>
              </a:spcBef>
            </a:pPr>
            <a:r>
              <a:rPr lang="en-US" sz="1600" b="1">
                <a:solidFill>
                  <a:srgbClr val="002060"/>
                </a:solidFill>
              </a:rPr>
              <a:t>Avalanche along the entire wire.</a:t>
            </a:r>
          </a:p>
          <a:p>
            <a:endParaRPr lang="en-US"/>
          </a:p>
        </p:txBody>
      </p:sp>
      <p:sp>
        <p:nvSpPr>
          <p:cNvPr id="29699" name="Rectangle 19"/>
          <p:cNvSpPr>
            <a:spLocks noChangeArrowheads="1"/>
          </p:cNvSpPr>
          <p:nvPr/>
        </p:nvSpPr>
        <p:spPr bwMode="auto">
          <a:xfrm>
            <a:off x="304800" y="304800"/>
            <a:ext cx="8458200" cy="381000"/>
          </a:xfrm>
          <a:prstGeom prst="rect">
            <a:avLst/>
          </a:prstGeom>
          <a:noFill/>
          <a:ln w="9525">
            <a:noFill/>
            <a:miter lim="800000"/>
            <a:headEnd/>
            <a:tailEnd/>
          </a:ln>
        </p:spPr>
        <p:txBody>
          <a:bodyPr anchor="ctr"/>
          <a:lstStyle/>
          <a:p>
            <a:pPr algn="ctr"/>
            <a:r>
              <a:rPr lang="en-US" sz="2800" b="1">
                <a:solidFill>
                  <a:srgbClr val="FF0000"/>
                </a:solidFill>
              </a:rPr>
              <a:t>Wire Chamber: Electron Avalanches on the Wire</a:t>
            </a:r>
          </a:p>
        </p:txBody>
      </p:sp>
      <p:sp>
        <p:nvSpPr>
          <p:cNvPr id="29700" name="Footer Placeholder 6"/>
          <p:cNvSpPr>
            <a:spLocks noGrp="1"/>
          </p:cNvSpPr>
          <p:nvPr>
            <p:ph type="ftr" sz="quarter" idx="11"/>
          </p:nvPr>
        </p:nvSpPr>
        <p:spPr>
          <a:noFill/>
        </p:spPr>
        <p:txBody>
          <a:bodyPr/>
          <a:lstStyle/>
          <a:p>
            <a:r>
              <a:rPr lang="en-US" smtClean="0"/>
              <a:t>W. Riegler/CERN</a:t>
            </a:r>
          </a:p>
        </p:txBody>
      </p:sp>
      <p:sp>
        <p:nvSpPr>
          <p:cNvPr id="29701" name="Slide Number Placeholder 5"/>
          <p:cNvSpPr>
            <a:spLocks noGrp="1"/>
          </p:cNvSpPr>
          <p:nvPr>
            <p:ph type="sldNum" sz="quarter" idx="12"/>
          </p:nvPr>
        </p:nvSpPr>
        <p:spPr>
          <a:noFill/>
        </p:spPr>
        <p:txBody>
          <a:bodyPr/>
          <a:lstStyle/>
          <a:p>
            <a:fld id="{A4DCFE8C-2C8C-4163-B44E-55C2A7415674}" type="slidenum">
              <a:rPr lang="en-US" smtClean="0"/>
              <a:pPr/>
              <a:t>25</a:t>
            </a:fld>
            <a:endParaRPr lang="en-US" smtClean="0"/>
          </a:p>
        </p:txBody>
      </p:sp>
      <p:pic>
        <p:nvPicPr>
          <p:cNvPr id="29702" name="Picture 4"/>
          <p:cNvPicPr>
            <a:picLocks noChangeAspect="1" noChangeArrowheads="1"/>
          </p:cNvPicPr>
          <p:nvPr/>
        </p:nvPicPr>
        <p:blipFill>
          <a:blip r:embed="rId2" cstate="print"/>
          <a:srcRect r="55093"/>
          <a:stretch>
            <a:fillRect/>
          </a:stretch>
        </p:blipFill>
        <p:spPr bwMode="auto">
          <a:xfrm>
            <a:off x="5486400" y="914400"/>
            <a:ext cx="2743200" cy="5254625"/>
          </a:xfrm>
          <a:prstGeom prst="rect">
            <a:avLst/>
          </a:prstGeom>
          <a:noFill/>
          <a:ln w="9525">
            <a:noFill/>
            <a:miter lim="800000"/>
            <a:headEnd/>
            <a:tailEnd/>
          </a:ln>
        </p:spPr>
      </p:pic>
      <p:sp>
        <p:nvSpPr>
          <p:cNvPr id="29703" name="TextBox 6"/>
          <p:cNvSpPr txBox="1">
            <a:spLocks noChangeArrowheads="1"/>
          </p:cNvSpPr>
          <p:nvPr/>
        </p:nvSpPr>
        <p:spPr bwMode="auto">
          <a:xfrm>
            <a:off x="4392613" y="1143000"/>
            <a:ext cx="1017587" cy="4246563"/>
          </a:xfrm>
          <a:prstGeom prst="rect">
            <a:avLst/>
          </a:prstGeom>
          <a:noFill/>
          <a:ln w="9525">
            <a:noFill/>
            <a:miter lim="800000"/>
            <a:headEnd/>
            <a:tailEnd/>
          </a:ln>
        </p:spPr>
        <p:txBody>
          <a:bodyPr wrap="none">
            <a:spAutoFit/>
          </a:bodyPr>
          <a:lstStyle/>
          <a:p>
            <a:r>
              <a:rPr lang="en-US" b="1">
                <a:solidFill>
                  <a:srgbClr val="FF0000"/>
                </a:solidFill>
              </a:rPr>
              <a:t>LHC</a:t>
            </a:r>
          </a:p>
          <a:p>
            <a:endParaRPr lang="en-US"/>
          </a:p>
          <a:p>
            <a:endParaRPr lang="en-US"/>
          </a:p>
          <a:p>
            <a:endParaRPr lang="en-US"/>
          </a:p>
          <a:p>
            <a:endParaRPr lang="en-US"/>
          </a:p>
          <a:p>
            <a:endParaRPr lang="en-US"/>
          </a:p>
          <a:p>
            <a:endParaRPr lang="en-US"/>
          </a:p>
          <a:p>
            <a:r>
              <a:rPr lang="en-US" b="1">
                <a:solidFill>
                  <a:srgbClr val="FF0000"/>
                </a:solidFill>
              </a:rPr>
              <a:t>1970ies</a:t>
            </a:r>
          </a:p>
          <a:p>
            <a:endParaRPr lang="en-US"/>
          </a:p>
          <a:p>
            <a:endParaRPr lang="en-US"/>
          </a:p>
          <a:p>
            <a:endParaRPr lang="en-US"/>
          </a:p>
          <a:p>
            <a:endParaRPr lang="en-US"/>
          </a:p>
          <a:p>
            <a:endParaRPr lang="en-US"/>
          </a:p>
          <a:p>
            <a:endParaRPr lang="en-US"/>
          </a:p>
          <a:p>
            <a:r>
              <a:rPr lang="en-US" b="1">
                <a:solidFill>
                  <a:srgbClr val="FF0000"/>
                </a:solidFill>
              </a:rPr>
              <a:t>1950ies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fig2_24"/>
          <p:cNvPicPr>
            <a:picLocks noChangeAspect="1" noChangeArrowheads="1"/>
          </p:cNvPicPr>
          <p:nvPr/>
        </p:nvPicPr>
        <p:blipFill>
          <a:blip r:embed="rId2" cstate="print"/>
          <a:srcRect l="11765"/>
          <a:stretch>
            <a:fillRect/>
          </a:stretch>
        </p:blipFill>
        <p:spPr bwMode="auto">
          <a:xfrm>
            <a:off x="304800" y="4267200"/>
            <a:ext cx="4572000" cy="1908175"/>
          </a:xfrm>
          <a:prstGeom prst="rect">
            <a:avLst/>
          </a:prstGeom>
          <a:noFill/>
          <a:ln w="9525">
            <a:noFill/>
            <a:miter lim="800000"/>
            <a:headEnd/>
            <a:tailEnd/>
          </a:ln>
        </p:spPr>
      </p:pic>
      <p:sp>
        <p:nvSpPr>
          <p:cNvPr id="30723" name="Text Box 2"/>
          <p:cNvSpPr txBox="1">
            <a:spLocks noChangeArrowheads="1"/>
          </p:cNvSpPr>
          <p:nvPr/>
        </p:nvSpPr>
        <p:spPr bwMode="auto">
          <a:xfrm>
            <a:off x="381000" y="1219200"/>
            <a:ext cx="8153400" cy="2541588"/>
          </a:xfrm>
          <a:prstGeom prst="rect">
            <a:avLst/>
          </a:prstGeom>
          <a:noFill/>
          <a:ln w="9525">
            <a:noFill/>
            <a:miter lim="800000"/>
            <a:headEnd/>
            <a:tailEnd/>
          </a:ln>
        </p:spPr>
        <p:txBody>
          <a:bodyPr>
            <a:spAutoFit/>
          </a:bodyPr>
          <a:lstStyle/>
          <a:p>
            <a:pPr>
              <a:spcBef>
                <a:spcPct val="20000"/>
              </a:spcBef>
            </a:pPr>
            <a:r>
              <a:rPr lang="en-US" sz="1600" b="1">
                <a:solidFill>
                  <a:srgbClr val="002060"/>
                </a:solidFill>
              </a:rPr>
              <a:t>The electron avalanche happens very close to the wire. First multiplication only around R =2x wire radius. Electrons are moving to the wire surface very quickly (&lt;&lt;1ns). Ions are difting towards the tube wall (typically several 100</a:t>
            </a:r>
            <a:r>
              <a:rPr lang="en-US" sz="1600" b="1">
                <a:solidFill>
                  <a:srgbClr val="002060"/>
                </a:solidFill>
                <a:sym typeface="Symbol" pitchFamily="18" charset="2"/>
              </a:rPr>
              <a:t></a:t>
            </a:r>
            <a:r>
              <a:rPr lang="en-US" sz="1600" b="1">
                <a:solidFill>
                  <a:srgbClr val="002060"/>
                </a:solidFill>
              </a:rPr>
              <a:t>s. )</a:t>
            </a:r>
          </a:p>
          <a:p>
            <a:pPr>
              <a:spcBef>
                <a:spcPct val="20000"/>
              </a:spcBef>
            </a:pPr>
            <a:endParaRPr lang="en-US" sz="1600" b="1">
              <a:solidFill>
                <a:schemeClr val="accent2"/>
              </a:solidFill>
            </a:endParaRPr>
          </a:p>
          <a:p>
            <a:pPr>
              <a:spcBef>
                <a:spcPct val="20000"/>
              </a:spcBef>
            </a:pPr>
            <a:r>
              <a:rPr lang="en-US" sz="1600" b="1">
                <a:solidFill>
                  <a:srgbClr val="008000"/>
                </a:solidFill>
              </a:rPr>
              <a:t>The signal is characterized by a very fast ‘spike’ from the electrons and a long Ion tail.</a:t>
            </a:r>
          </a:p>
          <a:p>
            <a:pPr>
              <a:spcBef>
                <a:spcPct val="20000"/>
              </a:spcBef>
            </a:pPr>
            <a:endParaRPr lang="en-US">
              <a:solidFill>
                <a:srgbClr val="009900"/>
              </a:solidFill>
            </a:endParaRPr>
          </a:p>
          <a:p>
            <a:pPr>
              <a:spcBef>
                <a:spcPct val="20000"/>
              </a:spcBef>
            </a:pPr>
            <a:r>
              <a:rPr lang="en-US" sz="1600" b="1">
                <a:solidFill>
                  <a:srgbClr val="002060"/>
                </a:solidFill>
              </a:rPr>
              <a:t>The total charge induced by the electrons, i.e. the charge of the current spike due to the short electron movement amounts to 1-2% of the total induced charge.</a:t>
            </a:r>
          </a:p>
        </p:txBody>
      </p:sp>
      <p:sp>
        <p:nvSpPr>
          <p:cNvPr id="30724" name="Footer Placeholder 6"/>
          <p:cNvSpPr>
            <a:spLocks noGrp="1"/>
          </p:cNvSpPr>
          <p:nvPr>
            <p:ph type="ftr" sz="quarter" idx="11"/>
          </p:nvPr>
        </p:nvSpPr>
        <p:spPr>
          <a:noFill/>
        </p:spPr>
        <p:txBody>
          <a:bodyPr/>
          <a:lstStyle/>
          <a:p>
            <a:r>
              <a:rPr lang="en-US" smtClean="0"/>
              <a:t>W. Riegler/CERN</a:t>
            </a:r>
          </a:p>
        </p:txBody>
      </p:sp>
      <p:sp>
        <p:nvSpPr>
          <p:cNvPr id="30725" name="Slide Number Placeholder 5"/>
          <p:cNvSpPr>
            <a:spLocks noGrp="1"/>
          </p:cNvSpPr>
          <p:nvPr>
            <p:ph type="sldNum" sz="quarter" idx="12"/>
          </p:nvPr>
        </p:nvSpPr>
        <p:spPr>
          <a:noFill/>
        </p:spPr>
        <p:txBody>
          <a:bodyPr/>
          <a:lstStyle/>
          <a:p>
            <a:fld id="{02A9B184-6EE5-4C82-AEB0-0C4929BF7089}" type="slidenum">
              <a:rPr lang="en-US" smtClean="0"/>
              <a:pPr/>
              <a:t>26</a:t>
            </a:fld>
            <a:endParaRPr lang="en-US" smtClean="0"/>
          </a:p>
        </p:txBody>
      </p:sp>
      <p:sp>
        <p:nvSpPr>
          <p:cNvPr id="30726" name="Rectangle 19"/>
          <p:cNvSpPr>
            <a:spLocks noChangeArrowheads="1"/>
          </p:cNvSpPr>
          <p:nvPr/>
        </p:nvSpPr>
        <p:spPr bwMode="auto">
          <a:xfrm>
            <a:off x="0" y="228600"/>
            <a:ext cx="9144000" cy="381000"/>
          </a:xfrm>
          <a:prstGeom prst="rect">
            <a:avLst/>
          </a:prstGeom>
          <a:noFill/>
          <a:ln w="9525">
            <a:noFill/>
            <a:miter lim="800000"/>
            <a:headEnd/>
            <a:tailEnd/>
          </a:ln>
        </p:spPr>
        <p:txBody>
          <a:bodyPr anchor="ctr"/>
          <a:lstStyle/>
          <a:p>
            <a:pPr algn="ctr"/>
            <a:r>
              <a:rPr lang="en-US" sz="2800" b="1">
                <a:solidFill>
                  <a:srgbClr val="FF0000"/>
                </a:solidFill>
              </a:rPr>
              <a:t>Wire Chamber: Signals from Electron Avalanches</a:t>
            </a:r>
          </a:p>
        </p:txBody>
      </p:sp>
      <p:pic>
        <p:nvPicPr>
          <p:cNvPr id="30727" name="Picture 1"/>
          <p:cNvPicPr>
            <a:picLocks noChangeAspect="1" noChangeArrowheads="1"/>
          </p:cNvPicPr>
          <p:nvPr/>
        </p:nvPicPr>
        <p:blipFill>
          <a:blip r:embed="rId3" cstate="print"/>
          <a:srcRect/>
          <a:stretch>
            <a:fillRect/>
          </a:stretch>
        </p:blipFill>
        <p:spPr bwMode="auto">
          <a:xfrm>
            <a:off x="4953000" y="3886200"/>
            <a:ext cx="3581400" cy="259556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0"/>
          <p:cNvSpPr txBox="1">
            <a:spLocks noChangeArrowheads="1"/>
          </p:cNvSpPr>
          <p:nvPr/>
        </p:nvSpPr>
        <p:spPr bwMode="auto">
          <a:xfrm>
            <a:off x="304800" y="1066800"/>
            <a:ext cx="4267200" cy="298450"/>
          </a:xfrm>
          <a:prstGeom prst="rect">
            <a:avLst/>
          </a:prstGeom>
          <a:noFill/>
          <a:ln w="9525">
            <a:noFill/>
            <a:miter lim="800000"/>
            <a:headEnd/>
            <a:tailEnd/>
          </a:ln>
        </p:spPr>
        <p:txBody>
          <a:bodyPr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1500" b="1">
                <a:solidFill>
                  <a:srgbClr val="002060"/>
                </a:solidFill>
              </a:rPr>
              <a:t>Rossi 1930:  Coincidence circuit for n tubes</a:t>
            </a:r>
          </a:p>
        </p:txBody>
      </p:sp>
      <p:pic>
        <p:nvPicPr>
          <p:cNvPr id="31747" name="Picture 11" descr="rossi"/>
          <p:cNvPicPr>
            <a:picLocks noChangeAspect="1" noChangeArrowheads="1"/>
          </p:cNvPicPr>
          <p:nvPr/>
        </p:nvPicPr>
        <p:blipFill>
          <a:blip r:embed="rId2" cstate="print"/>
          <a:srcRect/>
          <a:stretch>
            <a:fillRect/>
          </a:stretch>
        </p:blipFill>
        <p:spPr bwMode="auto">
          <a:xfrm>
            <a:off x="304800" y="1600200"/>
            <a:ext cx="4114800" cy="2695575"/>
          </a:xfrm>
          <a:prstGeom prst="rect">
            <a:avLst/>
          </a:prstGeom>
          <a:noFill/>
          <a:ln w="9525">
            <a:noFill/>
            <a:miter lim="800000"/>
            <a:headEnd/>
            <a:tailEnd/>
          </a:ln>
        </p:spPr>
      </p:pic>
      <p:pic>
        <p:nvPicPr>
          <p:cNvPr id="31748" name="Picture 12" descr="tubes"/>
          <p:cNvPicPr>
            <a:picLocks noChangeAspect="1" noChangeArrowheads="1"/>
          </p:cNvPicPr>
          <p:nvPr/>
        </p:nvPicPr>
        <p:blipFill>
          <a:blip r:embed="rId3" cstate="print"/>
          <a:srcRect/>
          <a:stretch>
            <a:fillRect/>
          </a:stretch>
        </p:blipFill>
        <p:spPr bwMode="auto">
          <a:xfrm>
            <a:off x="4876800" y="1600200"/>
            <a:ext cx="3940175" cy="4343400"/>
          </a:xfrm>
          <a:prstGeom prst="rect">
            <a:avLst/>
          </a:prstGeom>
          <a:noFill/>
          <a:ln w="9525">
            <a:noFill/>
            <a:miter lim="800000"/>
            <a:headEnd/>
            <a:tailEnd/>
          </a:ln>
        </p:spPr>
      </p:pic>
      <p:sp>
        <p:nvSpPr>
          <p:cNvPr id="31749" name="Text Box 13"/>
          <p:cNvSpPr txBox="1">
            <a:spLocks noChangeArrowheads="1"/>
          </p:cNvSpPr>
          <p:nvPr/>
        </p:nvSpPr>
        <p:spPr bwMode="auto">
          <a:xfrm>
            <a:off x="5486400" y="1066800"/>
            <a:ext cx="2674938" cy="298450"/>
          </a:xfrm>
          <a:prstGeom prst="rect">
            <a:avLst/>
          </a:prstGeom>
          <a:noFill/>
          <a:ln w="9525">
            <a:noFill/>
            <a:miter lim="800000"/>
            <a:headEnd/>
            <a:tailEnd/>
          </a:ln>
        </p:spPr>
        <p:txBody>
          <a:bodyPr wrap="none"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1500" b="1">
                <a:solidFill>
                  <a:srgbClr val="002060"/>
                </a:solidFill>
              </a:rPr>
              <a:t>Cosmic ray telescope 1934 </a:t>
            </a:r>
          </a:p>
        </p:txBody>
      </p:sp>
      <p:sp>
        <p:nvSpPr>
          <p:cNvPr id="31750" name="Text Box 15"/>
          <p:cNvSpPr txBox="1">
            <a:spLocks noChangeArrowheads="1"/>
          </p:cNvSpPr>
          <p:nvPr/>
        </p:nvSpPr>
        <p:spPr bwMode="auto">
          <a:xfrm>
            <a:off x="304800" y="4549775"/>
            <a:ext cx="3521075" cy="2308225"/>
          </a:xfrm>
          <a:prstGeom prst="rect">
            <a:avLst/>
          </a:prstGeom>
          <a:noFill/>
          <a:ln w="9525">
            <a:noFill/>
            <a:miter lim="800000"/>
            <a:headEnd/>
            <a:tailEnd/>
          </a:ln>
        </p:spPr>
        <p:txBody>
          <a:bodyPr>
            <a:spAutoFit/>
          </a:bodyPr>
          <a:lstStyle/>
          <a:p>
            <a:r>
              <a:rPr lang="en-US" sz="1600" b="1">
                <a:solidFill>
                  <a:srgbClr val="008000"/>
                </a:solidFill>
              </a:rPr>
              <a:t>Geiger mode, large deadtime</a:t>
            </a:r>
          </a:p>
          <a:p>
            <a:endParaRPr lang="en-US" sz="1600" b="1">
              <a:solidFill>
                <a:schemeClr val="accent2"/>
              </a:solidFill>
            </a:endParaRPr>
          </a:p>
          <a:p>
            <a:r>
              <a:rPr lang="en-US" sz="1600" b="1">
                <a:solidFill>
                  <a:srgbClr val="002060"/>
                </a:solidFill>
              </a:rPr>
              <a:t>Position resolution is determined by the size of the tubes.</a:t>
            </a:r>
          </a:p>
          <a:p>
            <a:endParaRPr lang="en-US" sz="1600" b="1">
              <a:solidFill>
                <a:schemeClr val="accent2"/>
              </a:solidFill>
            </a:endParaRPr>
          </a:p>
          <a:p>
            <a:r>
              <a:rPr lang="en-US" sz="1600" b="1">
                <a:solidFill>
                  <a:srgbClr val="008000"/>
                </a:solidFill>
              </a:rPr>
              <a:t>Signal was directly fed into an electronic tube.</a:t>
            </a:r>
          </a:p>
          <a:p>
            <a:endParaRPr lang="en-US" sz="1600" b="1">
              <a:solidFill>
                <a:srgbClr val="009900"/>
              </a:solidFill>
            </a:endParaRPr>
          </a:p>
          <a:p>
            <a:endParaRPr lang="en-US" sz="1600" b="1">
              <a:solidFill>
                <a:srgbClr val="009900"/>
              </a:solidFill>
            </a:endParaRPr>
          </a:p>
        </p:txBody>
      </p:sp>
      <p:sp>
        <p:nvSpPr>
          <p:cNvPr id="31751" name="Footer Placeholder 9"/>
          <p:cNvSpPr>
            <a:spLocks noGrp="1"/>
          </p:cNvSpPr>
          <p:nvPr>
            <p:ph type="ftr" sz="quarter" idx="11"/>
          </p:nvPr>
        </p:nvSpPr>
        <p:spPr>
          <a:noFill/>
        </p:spPr>
        <p:txBody>
          <a:bodyPr/>
          <a:lstStyle/>
          <a:p>
            <a:r>
              <a:rPr lang="en-US" smtClean="0"/>
              <a:t>W. Riegler/CERN</a:t>
            </a:r>
          </a:p>
        </p:txBody>
      </p:sp>
      <p:sp>
        <p:nvSpPr>
          <p:cNvPr id="31752" name="Slide Number Placeholder 8"/>
          <p:cNvSpPr>
            <a:spLocks noGrp="1"/>
          </p:cNvSpPr>
          <p:nvPr>
            <p:ph type="sldNum" sz="quarter" idx="12"/>
          </p:nvPr>
        </p:nvSpPr>
        <p:spPr>
          <a:noFill/>
        </p:spPr>
        <p:txBody>
          <a:bodyPr/>
          <a:lstStyle/>
          <a:p>
            <a:fld id="{6FA71F98-8B2E-4793-9D08-3618F7AB57FC}" type="slidenum">
              <a:rPr lang="en-US" smtClean="0"/>
              <a:pPr/>
              <a:t>27</a:t>
            </a:fld>
            <a:endParaRPr lang="en-US" smtClean="0"/>
          </a:p>
        </p:txBody>
      </p:sp>
      <p:sp>
        <p:nvSpPr>
          <p:cNvPr id="31753" name="Rectangle 19"/>
          <p:cNvSpPr>
            <a:spLocks noChangeArrowheads="1"/>
          </p:cNvSpPr>
          <p:nvPr/>
        </p:nvSpPr>
        <p:spPr bwMode="auto">
          <a:xfrm>
            <a:off x="381000" y="228600"/>
            <a:ext cx="7772400" cy="381000"/>
          </a:xfrm>
          <a:prstGeom prst="rect">
            <a:avLst/>
          </a:prstGeom>
          <a:noFill/>
          <a:ln w="9525">
            <a:noFill/>
            <a:miter lim="800000"/>
            <a:headEnd/>
            <a:tailEnd/>
          </a:ln>
        </p:spPr>
        <p:txBody>
          <a:bodyPr anchor="ctr"/>
          <a:lstStyle/>
          <a:p>
            <a:pPr algn="ctr"/>
            <a:r>
              <a:rPr lang="en-US" sz="2800" b="1">
                <a:solidFill>
                  <a:srgbClr val="FF0000"/>
                </a:solidFill>
              </a:rPr>
              <a:t>Detectors with Electron Multiplication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cstate="print"/>
          <a:srcRect/>
          <a:stretch>
            <a:fillRect/>
          </a:stretch>
        </p:blipFill>
        <p:spPr bwMode="auto">
          <a:xfrm>
            <a:off x="533400" y="457200"/>
            <a:ext cx="4038600" cy="2516188"/>
          </a:xfrm>
          <a:prstGeom prst="rect">
            <a:avLst/>
          </a:prstGeom>
          <a:noFill/>
          <a:ln w="9525">
            <a:noFill/>
            <a:miter lim="800000"/>
            <a:headEnd/>
            <a:tailEnd/>
          </a:ln>
        </p:spPr>
      </p:pic>
      <p:sp>
        <p:nvSpPr>
          <p:cNvPr id="32771" name="Text Box 9"/>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rPr>
              <a:t>Multi Wire Proportional Chamber</a:t>
            </a:r>
          </a:p>
        </p:txBody>
      </p:sp>
      <p:grpSp>
        <p:nvGrpSpPr>
          <p:cNvPr id="32772" name="Group 15"/>
          <p:cNvGrpSpPr>
            <a:grpSpLocks/>
          </p:cNvGrpSpPr>
          <p:nvPr/>
        </p:nvGrpSpPr>
        <p:grpSpPr bwMode="auto">
          <a:xfrm>
            <a:off x="0" y="2971800"/>
            <a:ext cx="4572000" cy="3429000"/>
            <a:chOff x="0" y="2971800"/>
            <a:chExt cx="4572000" cy="3429000"/>
          </a:xfrm>
        </p:grpSpPr>
        <p:pic>
          <p:nvPicPr>
            <p:cNvPr id="32777" name="Picture 8" descr="det1"/>
            <p:cNvPicPr>
              <a:picLocks noChangeAspect="1" noChangeArrowheads="1"/>
            </p:cNvPicPr>
            <p:nvPr/>
          </p:nvPicPr>
          <p:blipFill>
            <a:blip r:embed="rId3" cstate="print"/>
            <a:srcRect/>
            <a:stretch>
              <a:fillRect/>
            </a:stretch>
          </p:blipFill>
          <p:spPr bwMode="auto">
            <a:xfrm>
              <a:off x="0" y="3124200"/>
              <a:ext cx="4572000" cy="3076575"/>
            </a:xfrm>
            <a:prstGeom prst="rect">
              <a:avLst/>
            </a:prstGeom>
            <a:noFill/>
            <a:ln w="9525">
              <a:noFill/>
              <a:miter lim="800000"/>
              <a:headEnd/>
              <a:tailEnd/>
            </a:ln>
          </p:spPr>
        </p:pic>
        <p:sp>
          <p:nvSpPr>
            <p:cNvPr id="32778" name="Line 10"/>
            <p:cNvSpPr>
              <a:spLocks noChangeShapeType="1"/>
            </p:cNvSpPr>
            <p:nvPr/>
          </p:nvSpPr>
          <p:spPr bwMode="auto">
            <a:xfrm flipV="1">
              <a:off x="2971800" y="2971800"/>
              <a:ext cx="0" cy="3429000"/>
            </a:xfrm>
            <a:prstGeom prst="line">
              <a:avLst/>
            </a:prstGeom>
            <a:noFill/>
            <a:ln w="38100">
              <a:solidFill>
                <a:srgbClr val="FF0000"/>
              </a:solidFill>
              <a:round/>
              <a:headEnd/>
              <a:tailEnd type="triangle" w="med" len="med"/>
            </a:ln>
          </p:spPr>
          <p:txBody>
            <a:bodyPr/>
            <a:lstStyle/>
            <a:p>
              <a:endParaRPr lang="en-US"/>
            </a:p>
          </p:txBody>
        </p:sp>
        <p:sp>
          <p:nvSpPr>
            <p:cNvPr id="32779" name="Line 11"/>
            <p:cNvSpPr>
              <a:spLocks noChangeShapeType="1"/>
            </p:cNvSpPr>
            <p:nvPr/>
          </p:nvSpPr>
          <p:spPr bwMode="auto">
            <a:xfrm>
              <a:off x="2971800" y="3810000"/>
              <a:ext cx="76200" cy="381000"/>
            </a:xfrm>
            <a:prstGeom prst="line">
              <a:avLst/>
            </a:prstGeom>
            <a:noFill/>
            <a:ln w="9525">
              <a:solidFill>
                <a:schemeClr val="tx1"/>
              </a:solidFill>
              <a:round/>
              <a:headEnd/>
              <a:tailEnd type="triangle" w="med" len="med"/>
            </a:ln>
          </p:spPr>
          <p:txBody>
            <a:bodyPr/>
            <a:lstStyle/>
            <a:p>
              <a:endParaRPr lang="en-US"/>
            </a:p>
          </p:txBody>
        </p:sp>
        <p:sp>
          <p:nvSpPr>
            <p:cNvPr id="32780" name="Line 12"/>
            <p:cNvSpPr>
              <a:spLocks noChangeShapeType="1"/>
            </p:cNvSpPr>
            <p:nvPr/>
          </p:nvSpPr>
          <p:spPr bwMode="auto">
            <a:xfrm>
              <a:off x="2971800" y="3581400"/>
              <a:ext cx="76200" cy="381000"/>
            </a:xfrm>
            <a:prstGeom prst="line">
              <a:avLst/>
            </a:prstGeom>
            <a:noFill/>
            <a:ln w="9525">
              <a:solidFill>
                <a:schemeClr val="tx1"/>
              </a:solidFill>
              <a:round/>
              <a:headEnd/>
              <a:tailEnd type="triangle" w="med" len="med"/>
            </a:ln>
          </p:spPr>
          <p:txBody>
            <a:bodyPr/>
            <a:lstStyle/>
            <a:p>
              <a:endParaRPr lang="en-US"/>
            </a:p>
          </p:txBody>
        </p:sp>
        <p:sp>
          <p:nvSpPr>
            <p:cNvPr id="32781" name="Line 13"/>
            <p:cNvSpPr>
              <a:spLocks noChangeShapeType="1"/>
            </p:cNvSpPr>
            <p:nvPr/>
          </p:nvSpPr>
          <p:spPr bwMode="auto">
            <a:xfrm flipV="1">
              <a:off x="2971800" y="4495800"/>
              <a:ext cx="76200" cy="152400"/>
            </a:xfrm>
            <a:prstGeom prst="line">
              <a:avLst/>
            </a:prstGeom>
            <a:noFill/>
            <a:ln w="9525">
              <a:solidFill>
                <a:schemeClr val="tx1"/>
              </a:solidFill>
              <a:round/>
              <a:headEnd/>
              <a:tailEnd type="triangle" w="med" len="med"/>
            </a:ln>
          </p:spPr>
          <p:txBody>
            <a:bodyPr/>
            <a:lstStyle/>
            <a:p>
              <a:endParaRPr lang="en-US"/>
            </a:p>
          </p:txBody>
        </p:sp>
        <p:sp>
          <p:nvSpPr>
            <p:cNvPr id="32782" name="Line 14"/>
            <p:cNvSpPr>
              <a:spLocks noChangeShapeType="1"/>
            </p:cNvSpPr>
            <p:nvPr/>
          </p:nvSpPr>
          <p:spPr bwMode="auto">
            <a:xfrm>
              <a:off x="2971800" y="4191000"/>
              <a:ext cx="76200" cy="152400"/>
            </a:xfrm>
            <a:prstGeom prst="line">
              <a:avLst/>
            </a:prstGeom>
            <a:noFill/>
            <a:ln w="9525">
              <a:solidFill>
                <a:schemeClr val="tx1"/>
              </a:solidFill>
              <a:round/>
              <a:headEnd/>
              <a:tailEnd type="triangle" w="med" len="med"/>
            </a:ln>
          </p:spPr>
          <p:txBody>
            <a:bodyPr/>
            <a:lstStyle/>
            <a:p>
              <a:endParaRPr lang="en-US"/>
            </a:p>
          </p:txBody>
        </p:sp>
        <p:sp>
          <p:nvSpPr>
            <p:cNvPr id="32783" name="Line 15"/>
            <p:cNvSpPr>
              <a:spLocks noChangeShapeType="1"/>
            </p:cNvSpPr>
            <p:nvPr/>
          </p:nvSpPr>
          <p:spPr bwMode="auto">
            <a:xfrm flipV="1">
              <a:off x="2971800" y="4953000"/>
              <a:ext cx="76200" cy="381000"/>
            </a:xfrm>
            <a:prstGeom prst="line">
              <a:avLst/>
            </a:prstGeom>
            <a:noFill/>
            <a:ln w="9525">
              <a:solidFill>
                <a:schemeClr val="tx1"/>
              </a:solidFill>
              <a:round/>
              <a:headEnd/>
              <a:tailEnd type="triangle" w="med" len="med"/>
            </a:ln>
          </p:spPr>
          <p:txBody>
            <a:bodyPr/>
            <a:lstStyle/>
            <a:p>
              <a:endParaRPr lang="en-US"/>
            </a:p>
          </p:txBody>
        </p:sp>
        <p:sp>
          <p:nvSpPr>
            <p:cNvPr id="32784" name="Line 16"/>
            <p:cNvSpPr>
              <a:spLocks noChangeShapeType="1"/>
            </p:cNvSpPr>
            <p:nvPr/>
          </p:nvSpPr>
          <p:spPr bwMode="auto">
            <a:xfrm flipV="1">
              <a:off x="2971800" y="4648200"/>
              <a:ext cx="76200" cy="304800"/>
            </a:xfrm>
            <a:prstGeom prst="line">
              <a:avLst/>
            </a:prstGeom>
            <a:noFill/>
            <a:ln w="9525">
              <a:solidFill>
                <a:schemeClr val="tx1"/>
              </a:solidFill>
              <a:round/>
              <a:headEnd/>
              <a:tailEnd type="triangle" w="med" len="med"/>
            </a:ln>
          </p:spPr>
          <p:txBody>
            <a:bodyPr/>
            <a:lstStyle/>
            <a:p>
              <a:endParaRPr lang="en-US"/>
            </a:p>
          </p:txBody>
        </p:sp>
      </p:grpSp>
      <p:sp>
        <p:nvSpPr>
          <p:cNvPr id="32773" name="Line 17"/>
          <p:cNvSpPr>
            <a:spLocks noChangeShapeType="1"/>
          </p:cNvSpPr>
          <p:nvPr/>
        </p:nvSpPr>
        <p:spPr bwMode="auto">
          <a:xfrm flipV="1">
            <a:off x="1905000" y="914400"/>
            <a:ext cx="0" cy="1524000"/>
          </a:xfrm>
          <a:prstGeom prst="line">
            <a:avLst/>
          </a:prstGeom>
          <a:noFill/>
          <a:ln w="28575">
            <a:solidFill>
              <a:srgbClr val="FF0000"/>
            </a:solidFill>
            <a:round/>
            <a:headEnd/>
            <a:tailEnd type="triangle" w="med" len="med"/>
          </a:ln>
        </p:spPr>
        <p:txBody>
          <a:bodyPr/>
          <a:lstStyle/>
          <a:p>
            <a:endParaRPr lang="en-US"/>
          </a:p>
        </p:txBody>
      </p:sp>
      <p:sp>
        <p:nvSpPr>
          <p:cNvPr id="32774" name="Footer Placeholder 15"/>
          <p:cNvSpPr>
            <a:spLocks noGrp="1"/>
          </p:cNvSpPr>
          <p:nvPr>
            <p:ph type="ftr" sz="quarter" idx="11"/>
          </p:nvPr>
        </p:nvSpPr>
        <p:spPr>
          <a:noFill/>
        </p:spPr>
        <p:txBody>
          <a:bodyPr/>
          <a:lstStyle/>
          <a:p>
            <a:r>
              <a:rPr lang="en-US" smtClean="0"/>
              <a:t>W. Riegler/CERN</a:t>
            </a:r>
          </a:p>
        </p:txBody>
      </p:sp>
      <p:sp>
        <p:nvSpPr>
          <p:cNvPr id="32775" name="Slide Number Placeholder 14"/>
          <p:cNvSpPr>
            <a:spLocks noGrp="1"/>
          </p:cNvSpPr>
          <p:nvPr>
            <p:ph type="sldNum" sz="quarter" idx="12"/>
          </p:nvPr>
        </p:nvSpPr>
        <p:spPr>
          <a:noFill/>
        </p:spPr>
        <p:txBody>
          <a:bodyPr/>
          <a:lstStyle/>
          <a:p>
            <a:fld id="{E1CC5E65-AB15-4F24-80EE-A2FF0C68239F}" type="slidenum">
              <a:rPr lang="en-US" smtClean="0"/>
              <a:pPr/>
              <a:t>28</a:t>
            </a:fld>
            <a:endParaRPr lang="en-US" smtClean="0"/>
          </a:p>
        </p:txBody>
      </p:sp>
      <p:sp>
        <p:nvSpPr>
          <p:cNvPr id="32776" name="Rectangle 17"/>
          <p:cNvSpPr>
            <a:spLocks noChangeArrowheads="1"/>
          </p:cNvSpPr>
          <p:nvPr/>
        </p:nvSpPr>
        <p:spPr bwMode="auto">
          <a:xfrm>
            <a:off x="4572000" y="1066800"/>
            <a:ext cx="4572000" cy="4770438"/>
          </a:xfrm>
          <a:prstGeom prst="rect">
            <a:avLst/>
          </a:prstGeom>
          <a:noFill/>
          <a:ln w="9525">
            <a:noFill/>
            <a:miter lim="800000"/>
            <a:headEnd/>
            <a:tailEnd/>
          </a:ln>
        </p:spPr>
        <p:txBody>
          <a:bodyPr>
            <a:spAutoFit/>
          </a:bodyPr>
          <a:lstStyle/>
          <a:p>
            <a:pPr>
              <a:spcBef>
                <a:spcPct val="50000"/>
              </a:spcBef>
            </a:pPr>
            <a:r>
              <a:rPr lang="de-DE" sz="1600" b="1">
                <a:solidFill>
                  <a:srgbClr val="002060"/>
                </a:solidFill>
              </a:rPr>
              <a:t>Classic geometry (Crossection), Charpak 1968 :</a:t>
            </a:r>
          </a:p>
          <a:p>
            <a:pPr>
              <a:spcBef>
                <a:spcPct val="50000"/>
              </a:spcBef>
            </a:pPr>
            <a:r>
              <a:rPr lang="en-US" sz="1600" b="1">
                <a:solidFill>
                  <a:srgbClr val="009900"/>
                </a:solidFill>
              </a:rPr>
              <a:t>One plane of thin sense wires is placed between two parallel plates.</a:t>
            </a:r>
            <a:endParaRPr lang="de-DE" sz="1600" b="1">
              <a:solidFill>
                <a:srgbClr val="009900"/>
              </a:solidFill>
            </a:endParaRPr>
          </a:p>
          <a:p>
            <a:pPr>
              <a:spcBef>
                <a:spcPct val="50000"/>
              </a:spcBef>
            </a:pPr>
            <a:r>
              <a:rPr lang="de-DE" sz="1600" b="1">
                <a:solidFill>
                  <a:srgbClr val="002060"/>
                </a:solidFill>
              </a:rPr>
              <a:t>Typical dimensions:</a:t>
            </a:r>
          </a:p>
          <a:p>
            <a:pPr>
              <a:spcBef>
                <a:spcPct val="50000"/>
              </a:spcBef>
            </a:pPr>
            <a:r>
              <a:rPr lang="de-DE" sz="1600" b="1">
                <a:solidFill>
                  <a:srgbClr val="002060"/>
                </a:solidFill>
              </a:rPr>
              <a:t>Wire distance 2-5mm,  distance between cathode planes ~10mm. </a:t>
            </a:r>
          </a:p>
          <a:p>
            <a:pPr>
              <a:spcBef>
                <a:spcPct val="50000"/>
              </a:spcBef>
            </a:pPr>
            <a:r>
              <a:rPr lang="de-DE" sz="1600" b="1">
                <a:solidFill>
                  <a:srgbClr val="009900"/>
                </a:solidFill>
              </a:rPr>
              <a:t>Electrons (v</a:t>
            </a:r>
            <a:r>
              <a:rPr lang="de-DE" sz="1600" b="1">
                <a:solidFill>
                  <a:srgbClr val="009900"/>
                </a:solidFill>
                <a:sym typeface="Symbol" pitchFamily="18" charset="2"/>
              </a:rPr>
              <a:t></a:t>
            </a:r>
            <a:r>
              <a:rPr lang="de-DE" sz="1600" b="1">
                <a:solidFill>
                  <a:srgbClr val="009900"/>
                </a:solidFill>
              </a:rPr>
              <a:t>5cm/</a:t>
            </a:r>
            <a:r>
              <a:rPr lang="de-DE" sz="1600" b="1">
                <a:solidFill>
                  <a:srgbClr val="009900"/>
                </a:solidFill>
                <a:sym typeface="Symbol" pitchFamily="18" charset="2"/>
              </a:rPr>
              <a:t>s) are collected within</a:t>
            </a:r>
            <a:r>
              <a:rPr lang="de-DE" sz="1600" b="1">
                <a:solidFill>
                  <a:srgbClr val="009900"/>
                </a:solidFill>
              </a:rPr>
              <a:t> </a:t>
            </a:r>
            <a:r>
              <a:rPr lang="de-DE" sz="1600" b="1">
                <a:solidFill>
                  <a:srgbClr val="009900"/>
                </a:solidFill>
                <a:sym typeface="Symbol" pitchFamily="18" charset="2"/>
              </a:rPr>
              <a:t></a:t>
            </a:r>
            <a:r>
              <a:rPr lang="de-DE" sz="1600" b="1">
                <a:solidFill>
                  <a:srgbClr val="009900"/>
                </a:solidFill>
              </a:rPr>
              <a:t> 100ns. The ion tail can be eliminated by electronics filters </a:t>
            </a:r>
            <a:r>
              <a:rPr lang="de-DE" sz="1600" b="1">
                <a:solidFill>
                  <a:srgbClr val="009900"/>
                </a:solidFill>
                <a:sym typeface="Wingdings" pitchFamily="2" charset="2"/>
              </a:rPr>
              <a:t> pulses  of &lt;100ns length.</a:t>
            </a:r>
            <a:endParaRPr lang="de-DE" sz="1600" b="1">
              <a:solidFill>
                <a:srgbClr val="009900"/>
              </a:solidFill>
            </a:endParaRPr>
          </a:p>
          <a:p>
            <a:pPr>
              <a:spcBef>
                <a:spcPct val="50000"/>
              </a:spcBef>
            </a:pPr>
            <a:r>
              <a:rPr lang="de-DE" sz="1600" b="1">
                <a:solidFill>
                  <a:srgbClr val="009900"/>
                </a:solidFill>
              </a:rPr>
              <a:t> </a:t>
            </a:r>
          </a:p>
          <a:p>
            <a:pPr>
              <a:spcBef>
                <a:spcPct val="50000"/>
              </a:spcBef>
            </a:pPr>
            <a:r>
              <a:rPr lang="de-DE" sz="1600" b="1">
                <a:solidFill>
                  <a:srgbClr val="002060"/>
                </a:solidFill>
                <a:sym typeface="Wingdings" pitchFamily="2" charset="2"/>
              </a:rPr>
              <a:t>F</a:t>
            </a:r>
            <a:r>
              <a:rPr lang="en-US" sz="1600" b="1">
                <a:solidFill>
                  <a:srgbClr val="002060"/>
                </a:solidFill>
                <a:cs typeface="Arial" pitchFamily="34" charset="0"/>
                <a:sym typeface="Wingdings" pitchFamily="2" charset="2"/>
              </a:rPr>
              <a:t>or</a:t>
            </a:r>
            <a:r>
              <a:rPr lang="de-DE" sz="1600" b="1">
                <a:solidFill>
                  <a:srgbClr val="002060"/>
                </a:solidFill>
                <a:sym typeface="Wingdings" pitchFamily="2" charset="2"/>
              </a:rPr>
              <a:t> 10% occupancy  every </a:t>
            </a:r>
            <a:r>
              <a:rPr lang="de-DE" sz="1600" b="1">
                <a:solidFill>
                  <a:srgbClr val="002060"/>
                </a:solidFill>
                <a:sym typeface="Symbol" pitchFamily="18" charset="2"/>
              </a:rPr>
              <a:t></a:t>
            </a:r>
            <a:r>
              <a:rPr lang="de-DE" sz="1600" b="1">
                <a:solidFill>
                  <a:srgbClr val="002060"/>
                </a:solidFill>
                <a:sym typeface="Wingdings" pitchFamily="2" charset="2"/>
              </a:rPr>
              <a:t>s one pulse </a:t>
            </a:r>
          </a:p>
          <a:p>
            <a:pPr>
              <a:spcBef>
                <a:spcPct val="50000"/>
              </a:spcBef>
            </a:pPr>
            <a:r>
              <a:rPr lang="de-DE" sz="1600" b="1">
                <a:solidFill>
                  <a:srgbClr val="009900"/>
                </a:solidFill>
                <a:sym typeface="Wingdings" pitchFamily="2" charset="2"/>
              </a:rPr>
              <a:t> 1MHz/wire rate capabiliy !</a:t>
            </a:r>
          </a:p>
          <a:p>
            <a:pPr>
              <a:spcBef>
                <a:spcPct val="50000"/>
              </a:spcBef>
            </a:pPr>
            <a:r>
              <a:rPr lang="de-DE" sz="1600" b="1">
                <a:solidFill>
                  <a:srgbClr val="002060"/>
                </a:solidFill>
                <a:sym typeface="Wingdings" pitchFamily="2" charset="2"/>
              </a:rPr>
              <a:t> Compare to Bubble Chamber with 10 Hz !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533400" y="457200"/>
            <a:ext cx="4038600" cy="2516188"/>
          </a:xfrm>
          <a:prstGeom prst="rect">
            <a:avLst/>
          </a:prstGeom>
          <a:noFill/>
          <a:ln w="9525">
            <a:noFill/>
            <a:miter lim="800000"/>
            <a:headEnd/>
            <a:tailEnd/>
          </a:ln>
        </p:spPr>
      </p:pic>
      <p:sp>
        <p:nvSpPr>
          <p:cNvPr id="33795" name="Text Box 3"/>
          <p:cNvSpPr txBox="1">
            <a:spLocks noChangeArrowheads="1"/>
          </p:cNvSpPr>
          <p:nvPr/>
        </p:nvSpPr>
        <p:spPr bwMode="auto">
          <a:xfrm>
            <a:off x="4800600" y="990600"/>
            <a:ext cx="4343400" cy="5607050"/>
          </a:xfrm>
          <a:prstGeom prst="rect">
            <a:avLst/>
          </a:prstGeom>
          <a:noFill/>
          <a:ln w="9525">
            <a:noFill/>
            <a:miter lim="800000"/>
            <a:headEnd/>
            <a:tailEnd/>
          </a:ln>
        </p:spPr>
        <p:txBody>
          <a:bodyPr>
            <a:spAutoFit/>
          </a:bodyPr>
          <a:lstStyle/>
          <a:p>
            <a:pPr>
              <a:spcBef>
                <a:spcPct val="50000"/>
              </a:spcBef>
            </a:pPr>
            <a:r>
              <a:rPr lang="de-DE" sz="1600" b="1">
                <a:solidFill>
                  <a:srgbClr val="008000"/>
                </a:solidFill>
                <a:sym typeface="Symbol" pitchFamily="18" charset="2"/>
              </a:rPr>
              <a:t>In order to eliminate the left/right ambiguities: Shift two wire chambers by half the wire pitch.</a:t>
            </a:r>
          </a:p>
          <a:p>
            <a:pPr>
              <a:spcBef>
                <a:spcPct val="50000"/>
              </a:spcBef>
            </a:pPr>
            <a:r>
              <a:rPr lang="de-DE" sz="1600" b="1">
                <a:solidFill>
                  <a:srgbClr val="002060"/>
                </a:solidFill>
                <a:sym typeface="Symbol" pitchFamily="18" charset="2"/>
              </a:rPr>
              <a:t>For second coordinate:</a:t>
            </a:r>
          </a:p>
          <a:p>
            <a:pPr>
              <a:spcBef>
                <a:spcPct val="50000"/>
              </a:spcBef>
              <a:buFont typeface="Wingdings" pitchFamily="2" charset="2"/>
              <a:buChar char="à"/>
            </a:pPr>
            <a:r>
              <a:rPr lang="de-DE" sz="1600" b="1">
                <a:solidFill>
                  <a:srgbClr val="008000"/>
                </a:solidFill>
                <a:sym typeface="Symbol" pitchFamily="18" charset="2"/>
              </a:rPr>
              <a:t>Another chamber at 90</a:t>
            </a:r>
            <a:r>
              <a:rPr lang="de-DE" sz="1600" b="1" baseline="30000">
                <a:solidFill>
                  <a:srgbClr val="008000"/>
                </a:solidFill>
                <a:sym typeface="Symbol" pitchFamily="18" charset="2"/>
              </a:rPr>
              <a:t>0  </a:t>
            </a:r>
            <a:r>
              <a:rPr lang="de-DE" sz="1600" b="1">
                <a:solidFill>
                  <a:srgbClr val="008000"/>
                </a:solidFill>
                <a:sym typeface="Symbol" pitchFamily="18" charset="2"/>
              </a:rPr>
              <a:t>relative rotation</a:t>
            </a:r>
          </a:p>
          <a:p>
            <a:pPr>
              <a:spcBef>
                <a:spcPct val="50000"/>
              </a:spcBef>
              <a:buFont typeface="Wingdings" pitchFamily="2" charset="2"/>
              <a:buChar char="à"/>
            </a:pPr>
            <a:r>
              <a:rPr lang="de-DE" sz="1600" b="1">
                <a:solidFill>
                  <a:srgbClr val="002060"/>
                </a:solidFill>
                <a:sym typeface="Symbol" pitchFamily="18" charset="2"/>
              </a:rPr>
              <a:t>Signal propagation to the two ends of the wire.</a:t>
            </a:r>
          </a:p>
          <a:p>
            <a:pPr>
              <a:spcBef>
                <a:spcPct val="50000"/>
              </a:spcBef>
              <a:buFont typeface="Wingdings" pitchFamily="2" charset="2"/>
              <a:buChar char="à"/>
            </a:pPr>
            <a:r>
              <a:rPr lang="de-DE" sz="1600" b="1">
                <a:solidFill>
                  <a:srgbClr val="008000"/>
                </a:solidFill>
                <a:sym typeface="Symbol" pitchFamily="18" charset="2"/>
              </a:rPr>
              <a:t>Pulse height measurement on both ends of the wire. Because of resisitvity of the wire, both ends see different charge</a:t>
            </a:r>
            <a:r>
              <a:rPr lang="de-DE" sz="1600" b="1">
                <a:solidFill>
                  <a:srgbClr val="009900"/>
                </a:solidFill>
                <a:sym typeface="Symbol" pitchFamily="18" charset="2"/>
              </a:rPr>
              <a:t>.</a:t>
            </a:r>
          </a:p>
          <a:p>
            <a:pPr>
              <a:spcBef>
                <a:spcPct val="50000"/>
              </a:spcBef>
            </a:pPr>
            <a:r>
              <a:rPr lang="de-DE" sz="1600" b="1">
                <a:solidFill>
                  <a:srgbClr val="002060"/>
                </a:solidFill>
                <a:sym typeface="Symbol" pitchFamily="18" charset="2"/>
              </a:rPr>
              <a:t>Segmenting of the cathode into strips or pads:</a:t>
            </a:r>
          </a:p>
          <a:p>
            <a:pPr>
              <a:spcBef>
                <a:spcPct val="50000"/>
              </a:spcBef>
              <a:buFont typeface="Wingdings" pitchFamily="2" charset="2"/>
              <a:buNone/>
            </a:pPr>
            <a:r>
              <a:rPr lang="de-DE" sz="1600" b="1">
                <a:solidFill>
                  <a:srgbClr val="008000"/>
                </a:solidFill>
                <a:sym typeface="Symbol" pitchFamily="18" charset="2"/>
              </a:rPr>
              <a:t>The movement of the charges induces a signal on the wire AND on the cathode. By segmentation of  the cathode plane and charge interpolation, resolutions of 50m can be achieved.</a:t>
            </a:r>
          </a:p>
          <a:p>
            <a:pPr>
              <a:lnSpc>
                <a:spcPct val="70000"/>
              </a:lnSpc>
              <a:spcBef>
                <a:spcPct val="50000"/>
              </a:spcBef>
              <a:buFont typeface="Wingdings" pitchFamily="2" charset="2"/>
              <a:buNone/>
            </a:pPr>
            <a:endParaRPr lang="de-DE" sz="1600" b="1">
              <a:solidFill>
                <a:schemeClr val="accent2"/>
              </a:solidFill>
            </a:endParaRPr>
          </a:p>
          <a:p>
            <a:pPr>
              <a:lnSpc>
                <a:spcPct val="70000"/>
              </a:lnSpc>
              <a:spcBef>
                <a:spcPct val="50000"/>
              </a:spcBef>
            </a:pPr>
            <a:endParaRPr lang="de-DE" sz="1600" b="1">
              <a:solidFill>
                <a:schemeClr val="accent2"/>
              </a:solidFill>
            </a:endParaRPr>
          </a:p>
        </p:txBody>
      </p:sp>
      <p:pic>
        <p:nvPicPr>
          <p:cNvPr id="33796" name="Picture 4" descr="det1"/>
          <p:cNvPicPr>
            <a:picLocks noChangeAspect="1" noChangeArrowheads="1"/>
          </p:cNvPicPr>
          <p:nvPr/>
        </p:nvPicPr>
        <p:blipFill>
          <a:blip r:embed="rId3" cstate="print"/>
          <a:srcRect/>
          <a:stretch>
            <a:fillRect/>
          </a:stretch>
        </p:blipFill>
        <p:spPr bwMode="auto">
          <a:xfrm>
            <a:off x="0" y="3124200"/>
            <a:ext cx="4572000" cy="3076575"/>
          </a:xfrm>
          <a:prstGeom prst="rect">
            <a:avLst/>
          </a:prstGeom>
          <a:noFill/>
          <a:ln w="9525">
            <a:noFill/>
            <a:miter lim="800000"/>
            <a:headEnd/>
            <a:tailEnd/>
          </a:ln>
        </p:spPr>
      </p:pic>
      <p:sp>
        <p:nvSpPr>
          <p:cNvPr id="33797" name="Line 6"/>
          <p:cNvSpPr>
            <a:spLocks noChangeShapeType="1"/>
          </p:cNvSpPr>
          <p:nvPr/>
        </p:nvSpPr>
        <p:spPr bwMode="auto">
          <a:xfrm flipV="1">
            <a:off x="2971800" y="2971800"/>
            <a:ext cx="0" cy="3429000"/>
          </a:xfrm>
          <a:prstGeom prst="line">
            <a:avLst/>
          </a:prstGeom>
          <a:noFill/>
          <a:ln w="38100">
            <a:solidFill>
              <a:srgbClr val="FF0000"/>
            </a:solidFill>
            <a:round/>
            <a:headEnd/>
            <a:tailEnd type="triangle" w="med" len="med"/>
          </a:ln>
        </p:spPr>
        <p:txBody>
          <a:bodyPr/>
          <a:lstStyle/>
          <a:p>
            <a:endParaRPr lang="en-US"/>
          </a:p>
        </p:txBody>
      </p:sp>
      <p:sp>
        <p:nvSpPr>
          <p:cNvPr id="33798" name="Line 7"/>
          <p:cNvSpPr>
            <a:spLocks noChangeShapeType="1"/>
          </p:cNvSpPr>
          <p:nvPr/>
        </p:nvSpPr>
        <p:spPr bwMode="auto">
          <a:xfrm>
            <a:off x="2971800" y="3810000"/>
            <a:ext cx="76200" cy="381000"/>
          </a:xfrm>
          <a:prstGeom prst="line">
            <a:avLst/>
          </a:prstGeom>
          <a:noFill/>
          <a:ln w="9525">
            <a:solidFill>
              <a:schemeClr val="tx1"/>
            </a:solidFill>
            <a:round/>
            <a:headEnd/>
            <a:tailEnd type="triangle" w="med" len="med"/>
          </a:ln>
        </p:spPr>
        <p:txBody>
          <a:bodyPr/>
          <a:lstStyle/>
          <a:p>
            <a:endParaRPr lang="en-US"/>
          </a:p>
        </p:txBody>
      </p:sp>
      <p:sp>
        <p:nvSpPr>
          <p:cNvPr id="33799" name="Line 8"/>
          <p:cNvSpPr>
            <a:spLocks noChangeShapeType="1"/>
          </p:cNvSpPr>
          <p:nvPr/>
        </p:nvSpPr>
        <p:spPr bwMode="auto">
          <a:xfrm>
            <a:off x="2971800" y="3581400"/>
            <a:ext cx="76200" cy="381000"/>
          </a:xfrm>
          <a:prstGeom prst="line">
            <a:avLst/>
          </a:prstGeom>
          <a:noFill/>
          <a:ln w="9525">
            <a:solidFill>
              <a:schemeClr val="tx1"/>
            </a:solidFill>
            <a:round/>
            <a:headEnd/>
            <a:tailEnd type="triangle" w="med" len="med"/>
          </a:ln>
        </p:spPr>
        <p:txBody>
          <a:bodyPr/>
          <a:lstStyle/>
          <a:p>
            <a:endParaRPr lang="en-US"/>
          </a:p>
        </p:txBody>
      </p:sp>
      <p:sp>
        <p:nvSpPr>
          <p:cNvPr id="33800" name="Line 9"/>
          <p:cNvSpPr>
            <a:spLocks noChangeShapeType="1"/>
          </p:cNvSpPr>
          <p:nvPr/>
        </p:nvSpPr>
        <p:spPr bwMode="auto">
          <a:xfrm flipV="1">
            <a:off x="2971800" y="4495800"/>
            <a:ext cx="76200" cy="152400"/>
          </a:xfrm>
          <a:prstGeom prst="line">
            <a:avLst/>
          </a:prstGeom>
          <a:noFill/>
          <a:ln w="9525">
            <a:solidFill>
              <a:schemeClr val="tx1"/>
            </a:solidFill>
            <a:round/>
            <a:headEnd/>
            <a:tailEnd type="triangle" w="med" len="med"/>
          </a:ln>
        </p:spPr>
        <p:txBody>
          <a:bodyPr/>
          <a:lstStyle/>
          <a:p>
            <a:endParaRPr lang="en-US"/>
          </a:p>
        </p:txBody>
      </p:sp>
      <p:sp>
        <p:nvSpPr>
          <p:cNvPr id="33801" name="Line 10"/>
          <p:cNvSpPr>
            <a:spLocks noChangeShapeType="1"/>
          </p:cNvSpPr>
          <p:nvPr/>
        </p:nvSpPr>
        <p:spPr bwMode="auto">
          <a:xfrm>
            <a:off x="2971800" y="4191000"/>
            <a:ext cx="76200" cy="152400"/>
          </a:xfrm>
          <a:prstGeom prst="line">
            <a:avLst/>
          </a:prstGeom>
          <a:noFill/>
          <a:ln w="9525">
            <a:solidFill>
              <a:schemeClr val="tx1"/>
            </a:solidFill>
            <a:round/>
            <a:headEnd/>
            <a:tailEnd type="triangle" w="med" len="med"/>
          </a:ln>
        </p:spPr>
        <p:txBody>
          <a:bodyPr/>
          <a:lstStyle/>
          <a:p>
            <a:endParaRPr lang="en-US"/>
          </a:p>
        </p:txBody>
      </p:sp>
      <p:sp>
        <p:nvSpPr>
          <p:cNvPr id="33802" name="Line 11"/>
          <p:cNvSpPr>
            <a:spLocks noChangeShapeType="1"/>
          </p:cNvSpPr>
          <p:nvPr/>
        </p:nvSpPr>
        <p:spPr bwMode="auto">
          <a:xfrm flipV="1">
            <a:off x="2971800" y="4953000"/>
            <a:ext cx="76200" cy="381000"/>
          </a:xfrm>
          <a:prstGeom prst="line">
            <a:avLst/>
          </a:prstGeom>
          <a:noFill/>
          <a:ln w="9525">
            <a:solidFill>
              <a:schemeClr val="tx1"/>
            </a:solidFill>
            <a:round/>
            <a:headEnd/>
            <a:tailEnd type="triangle" w="med" len="med"/>
          </a:ln>
        </p:spPr>
        <p:txBody>
          <a:bodyPr/>
          <a:lstStyle/>
          <a:p>
            <a:endParaRPr lang="en-US"/>
          </a:p>
        </p:txBody>
      </p:sp>
      <p:sp>
        <p:nvSpPr>
          <p:cNvPr id="33803" name="Line 12"/>
          <p:cNvSpPr>
            <a:spLocks noChangeShapeType="1"/>
          </p:cNvSpPr>
          <p:nvPr/>
        </p:nvSpPr>
        <p:spPr bwMode="auto">
          <a:xfrm flipV="1">
            <a:off x="2971800" y="4648200"/>
            <a:ext cx="76200" cy="304800"/>
          </a:xfrm>
          <a:prstGeom prst="line">
            <a:avLst/>
          </a:prstGeom>
          <a:noFill/>
          <a:ln w="9525">
            <a:solidFill>
              <a:schemeClr val="tx1"/>
            </a:solidFill>
            <a:round/>
            <a:headEnd/>
            <a:tailEnd type="triangle" w="med" len="med"/>
          </a:ln>
        </p:spPr>
        <p:txBody>
          <a:bodyPr/>
          <a:lstStyle/>
          <a:p>
            <a:endParaRPr lang="en-US"/>
          </a:p>
        </p:txBody>
      </p:sp>
      <p:sp>
        <p:nvSpPr>
          <p:cNvPr id="33804" name="Line 13"/>
          <p:cNvSpPr>
            <a:spLocks noChangeShapeType="1"/>
          </p:cNvSpPr>
          <p:nvPr/>
        </p:nvSpPr>
        <p:spPr bwMode="auto">
          <a:xfrm flipV="1">
            <a:off x="1905000" y="914400"/>
            <a:ext cx="0" cy="1524000"/>
          </a:xfrm>
          <a:prstGeom prst="line">
            <a:avLst/>
          </a:prstGeom>
          <a:noFill/>
          <a:ln w="28575">
            <a:solidFill>
              <a:srgbClr val="FF0000"/>
            </a:solidFill>
            <a:round/>
            <a:headEnd/>
            <a:tailEnd type="triangle" w="med" len="med"/>
          </a:ln>
        </p:spPr>
        <p:txBody>
          <a:bodyPr/>
          <a:lstStyle/>
          <a:p>
            <a:endParaRPr lang="en-US"/>
          </a:p>
        </p:txBody>
      </p:sp>
      <p:sp>
        <p:nvSpPr>
          <p:cNvPr id="33805" name="Footer Placeholder 15"/>
          <p:cNvSpPr>
            <a:spLocks noGrp="1"/>
          </p:cNvSpPr>
          <p:nvPr>
            <p:ph type="ftr" sz="quarter" idx="11"/>
          </p:nvPr>
        </p:nvSpPr>
        <p:spPr>
          <a:noFill/>
        </p:spPr>
        <p:txBody>
          <a:bodyPr/>
          <a:lstStyle/>
          <a:p>
            <a:r>
              <a:rPr lang="en-US" smtClean="0"/>
              <a:t>W. Riegler/CERN</a:t>
            </a:r>
          </a:p>
        </p:txBody>
      </p:sp>
      <p:sp>
        <p:nvSpPr>
          <p:cNvPr id="33806" name="Slide Number Placeholder 14"/>
          <p:cNvSpPr>
            <a:spLocks noGrp="1"/>
          </p:cNvSpPr>
          <p:nvPr>
            <p:ph type="sldNum" sz="quarter" idx="12"/>
          </p:nvPr>
        </p:nvSpPr>
        <p:spPr>
          <a:noFill/>
        </p:spPr>
        <p:txBody>
          <a:bodyPr/>
          <a:lstStyle/>
          <a:p>
            <a:fld id="{0EF6AF63-9B13-4680-BA6C-3F5141F69CF4}" type="slidenum">
              <a:rPr lang="en-US" smtClean="0"/>
              <a:pPr/>
              <a:t>29</a:t>
            </a:fld>
            <a:endParaRPr lang="en-US" smtClean="0"/>
          </a:p>
        </p:txBody>
      </p:sp>
      <p:sp>
        <p:nvSpPr>
          <p:cNvPr id="33807" name="Text Box 9"/>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rPr>
              <a:t>Multi Wire Proportional Chamber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13"/>
          <p:cNvGrpSpPr>
            <a:grpSpLocks/>
          </p:cNvGrpSpPr>
          <p:nvPr/>
        </p:nvGrpSpPr>
        <p:grpSpPr bwMode="auto">
          <a:xfrm>
            <a:off x="228600" y="685800"/>
            <a:ext cx="8077200" cy="3292475"/>
            <a:chOff x="228600" y="685800"/>
            <a:chExt cx="8077200" cy="3292257"/>
          </a:xfrm>
        </p:grpSpPr>
        <p:grpSp>
          <p:nvGrpSpPr>
            <p:cNvPr id="8202" name="Group 18"/>
            <p:cNvGrpSpPr>
              <a:grpSpLocks/>
            </p:cNvGrpSpPr>
            <p:nvPr/>
          </p:nvGrpSpPr>
          <p:grpSpPr bwMode="auto">
            <a:xfrm>
              <a:off x="2590800" y="2073057"/>
              <a:ext cx="990600" cy="1066800"/>
              <a:chOff x="2286000" y="1447800"/>
              <a:chExt cx="990600" cy="1066800"/>
            </a:xfrm>
          </p:grpSpPr>
          <p:sp>
            <p:nvSpPr>
              <p:cNvPr id="5" name="Oval 4"/>
              <p:cNvSpPr/>
              <p:nvPr/>
            </p:nvSpPr>
            <p:spPr>
              <a:xfrm>
                <a:off x="2706688" y="1954305"/>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a:off x="2819400" y="175270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3200400" y="190509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2667000" y="243846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a:off x="2590800" y="220987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2362200" y="167651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3124200" y="228607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2743200" y="14479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3048000" y="160031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2362200" y="228607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2286000" y="198129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2514600" y="1752706"/>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2286000" y="1524121"/>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8203" name="Group 19"/>
            <p:cNvGrpSpPr>
              <a:grpSpLocks/>
            </p:cNvGrpSpPr>
            <p:nvPr/>
          </p:nvGrpSpPr>
          <p:grpSpPr bwMode="auto">
            <a:xfrm>
              <a:off x="3886200" y="2454057"/>
              <a:ext cx="990600" cy="1066800"/>
              <a:chOff x="2286000" y="1447800"/>
              <a:chExt cx="990600" cy="1066800"/>
            </a:xfrm>
          </p:grpSpPr>
          <p:sp>
            <p:nvSpPr>
              <p:cNvPr id="21" name="Oval 20"/>
              <p:cNvSpPr/>
              <p:nvPr/>
            </p:nvSpPr>
            <p:spPr>
              <a:xfrm>
                <a:off x="2706688" y="1954280"/>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a:off x="2819400" y="175268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Oval 22"/>
              <p:cNvSpPr/>
              <p:nvPr/>
            </p:nvSpPr>
            <p:spPr>
              <a:xfrm>
                <a:off x="3200400" y="190507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23"/>
              <p:cNvSpPr/>
              <p:nvPr/>
            </p:nvSpPr>
            <p:spPr>
              <a:xfrm>
                <a:off x="2667000" y="243843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Oval 24"/>
              <p:cNvSpPr/>
              <p:nvPr/>
            </p:nvSpPr>
            <p:spPr>
              <a:xfrm>
                <a:off x="2590800" y="220985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p:nvPr/>
            </p:nvSpPr>
            <p:spPr>
              <a:xfrm>
                <a:off x="2362200" y="167648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p:cNvSpPr/>
              <p:nvPr/>
            </p:nvSpPr>
            <p:spPr>
              <a:xfrm>
                <a:off x="3124200" y="228604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Oval 27"/>
              <p:cNvSpPr/>
              <p:nvPr/>
            </p:nvSpPr>
            <p:spPr>
              <a:xfrm>
                <a:off x="2743200" y="144790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Oval 28"/>
              <p:cNvSpPr/>
              <p:nvPr/>
            </p:nvSpPr>
            <p:spPr>
              <a:xfrm>
                <a:off x="3048000" y="160029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Oval 29"/>
              <p:cNvSpPr/>
              <p:nvPr/>
            </p:nvSpPr>
            <p:spPr>
              <a:xfrm>
                <a:off x="2362200" y="228604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Oval 30"/>
              <p:cNvSpPr/>
              <p:nvPr/>
            </p:nvSpPr>
            <p:spPr>
              <a:xfrm>
                <a:off x="2286000" y="198126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Oval 31"/>
              <p:cNvSpPr/>
              <p:nvPr/>
            </p:nvSpPr>
            <p:spPr>
              <a:xfrm>
                <a:off x="2514600" y="1752681"/>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Oval 32"/>
              <p:cNvSpPr/>
              <p:nvPr/>
            </p:nvSpPr>
            <p:spPr>
              <a:xfrm>
                <a:off x="2286000" y="1524096"/>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8204" name="Group 47"/>
            <p:cNvGrpSpPr>
              <a:grpSpLocks/>
            </p:cNvGrpSpPr>
            <p:nvPr/>
          </p:nvGrpSpPr>
          <p:grpSpPr bwMode="auto">
            <a:xfrm>
              <a:off x="4876800" y="1234857"/>
              <a:ext cx="990600" cy="1066800"/>
              <a:chOff x="2286000" y="1447800"/>
              <a:chExt cx="990600" cy="1066800"/>
            </a:xfrm>
          </p:grpSpPr>
          <p:sp>
            <p:nvSpPr>
              <p:cNvPr id="49" name="Oval 48"/>
              <p:cNvSpPr/>
              <p:nvPr/>
            </p:nvSpPr>
            <p:spPr>
              <a:xfrm>
                <a:off x="2706688" y="1954361"/>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Oval 49"/>
              <p:cNvSpPr/>
              <p:nvPr/>
            </p:nvSpPr>
            <p:spPr>
              <a:xfrm>
                <a:off x="2819400" y="175276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Oval 50"/>
              <p:cNvSpPr/>
              <p:nvPr/>
            </p:nvSpPr>
            <p:spPr>
              <a:xfrm>
                <a:off x="3200400" y="190515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Oval 51"/>
              <p:cNvSpPr/>
              <p:nvPr/>
            </p:nvSpPr>
            <p:spPr>
              <a:xfrm>
                <a:off x="2667000" y="243851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Oval 52"/>
              <p:cNvSpPr/>
              <p:nvPr/>
            </p:nvSpPr>
            <p:spPr>
              <a:xfrm>
                <a:off x="2590800" y="220993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Oval 53"/>
              <p:cNvSpPr/>
              <p:nvPr/>
            </p:nvSpPr>
            <p:spPr>
              <a:xfrm>
                <a:off x="2362200" y="1676567"/>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Oval 54"/>
              <p:cNvSpPr/>
              <p:nvPr/>
            </p:nvSpPr>
            <p:spPr>
              <a:xfrm>
                <a:off x="3124200" y="22861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Oval 55"/>
              <p:cNvSpPr/>
              <p:nvPr/>
            </p:nvSpPr>
            <p:spPr>
              <a:xfrm>
                <a:off x="2743200" y="144798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Oval 56"/>
              <p:cNvSpPr/>
              <p:nvPr/>
            </p:nvSpPr>
            <p:spPr>
              <a:xfrm>
                <a:off x="3048000" y="160037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Oval 57"/>
              <p:cNvSpPr/>
              <p:nvPr/>
            </p:nvSpPr>
            <p:spPr>
              <a:xfrm>
                <a:off x="2362200" y="22861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 name="Oval 58"/>
              <p:cNvSpPr/>
              <p:nvPr/>
            </p:nvSpPr>
            <p:spPr>
              <a:xfrm>
                <a:off x="2286000" y="198134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Oval 59"/>
              <p:cNvSpPr/>
              <p:nvPr/>
            </p:nvSpPr>
            <p:spPr>
              <a:xfrm>
                <a:off x="2514600" y="1752762"/>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Oval 60"/>
              <p:cNvSpPr/>
              <p:nvPr/>
            </p:nvSpPr>
            <p:spPr>
              <a:xfrm>
                <a:off x="2286000" y="1524177"/>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8205" name="Group 103"/>
            <p:cNvGrpSpPr>
              <a:grpSpLocks/>
            </p:cNvGrpSpPr>
            <p:nvPr/>
          </p:nvGrpSpPr>
          <p:grpSpPr bwMode="auto">
            <a:xfrm>
              <a:off x="3200400" y="1082457"/>
              <a:ext cx="990600" cy="1066800"/>
              <a:chOff x="2286000" y="1447800"/>
              <a:chExt cx="990600" cy="1066800"/>
            </a:xfrm>
          </p:grpSpPr>
          <p:sp>
            <p:nvSpPr>
              <p:cNvPr id="105" name="Oval 104"/>
              <p:cNvSpPr/>
              <p:nvPr/>
            </p:nvSpPr>
            <p:spPr>
              <a:xfrm>
                <a:off x="2706688" y="1954371"/>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 name="Oval 105"/>
              <p:cNvSpPr/>
              <p:nvPr/>
            </p:nvSpPr>
            <p:spPr>
              <a:xfrm>
                <a:off x="2819400" y="175277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7" name="Oval 106"/>
              <p:cNvSpPr/>
              <p:nvPr/>
            </p:nvSpPr>
            <p:spPr>
              <a:xfrm>
                <a:off x="3200400" y="190516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8" name="Oval 107"/>
              <p:cNvSpPr/>
              <p:nvPr/>
            </p:nvSpPr>
            <p:spPr>
              <a:xfrm>
                <a:off x="2667000" y="24385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9" name="Oval 108"/>
              <p:cNvSpPr/>
              <p:nvPr/>
            </p:nvSpPr>
            <p:spPr>
              <a:xfrm>
                <a:off x="2590800" y="220994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0" name="Oval 109"/>
              <p:cNvSpPr/>
              <p:nvPr/>
            </p:nvSpPr>
            <p:spPr>
              <a:xfrm>
                <a:off x="2362200" y="1676577"/>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1" name="Oval 110"/>
              <p:cNvSpPr/>
              <p:nvPr/>
            </p:nvSpPr>
            <p:spPr>
              <a:xfrm>
                <a:off x="3124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 name="Oval 111"/>
              <p:cNvSpPr/>
              <p:nvPr/>
            </p:nvSpPr>
            <p:spPr>
              <a:xfrm>
                <a:off x="2743200" y="144799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3" name="Oval 112"/>
              <p:cNvSpPr/>
              <p:nvPr/>
            </p:nvSpPr>
            <p:spPr>
              <a:xfrm>
                <a:off x="3048000" y="160038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4" name="Oval 113"/>
              <p:cNvSpPr/>
              <p:nvPr/>
            </p:nvSpPr>
            <p:spPr>
              <a:xfrm>
                <a:off x="2362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5" name="Oval 114"/>
              <p:cNvSpPr/>
              <p:nvPr/>
            </p:nvSpPr>
            <p:spPr>
              <a:xfrm>
                <a:off x="2286000" y="19813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6" name="Oval 115"/>
              <p:cNvSpPr/>
              <p:nvPr/>
            </p:nvSpPr>
            <p:spPr>
              <a:xfrm>
                <a:off x="2514600" y="1752772"/>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7" name="Oval 116"/>
              <p:cNvSpPr/>
              <p:nvPr/>
            </p:nvSpPr>
            <p:spPr>
              <a:xfrm>
                <a:off x="2286000" y="1524187"/>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8206" name="Group 117"/>
            <p:cNvGrpSpPr>
              <a:grpSpLocks/>
            </p:cNvGrpSpPr>
            <p:nvPr/>
          </p:nvGrpSpPr>
          <p:grpSpPr bwMode="auto">
            <a:xfrm>
              <a:off x="5105400" y="2682657"/>
              <a:ext cx="990600" cy="1066800"/>
              <a:chOff x="2286000" y="1447800"/>
              <a:chExt cx="990600" cy="1066800"/>
            </a:xfrm>
          </p:grpSpPr>
          <p:sp>
            <p:nvSpPr>
              <p:cNvPr id="119" name="Oval 118"/>
              <p:cNvSpPr/>
              <p:nvPr/>
            </p:nvSpPr>
            <p:spPr>
              <a:xfrm>
                <a:off x="2706688" y="1954265"/>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0" name="Oval 119"/>
              <p:cNvSpPr/>
              <p:nvPr/>
            </p:nvSpPr>
            <p:spPr>
              <a:xfrm>
                <a:off x="2819400" y="175266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1" name="Oval 120"/>
              <p:cNvSpPr/>
              <p:nvPr/>
            </p:nvSpPr>
            <p:spPr>
              <a:xfrm>
                <a:off x="3200400" y="19050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2" name="Oval 121"/>
              <p:cNvSpPr/>
              <p:nvPr/>
            </p:nvSpPr>
            <p:spPr>
              <a:xfrm>
                <a:off x="2667000" y="243842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3" name="Oval 122"/>
              <p:cNvSpPr/>
              <p:nvPr/>
            </p:nvSpPr>
            <p:spPr>
              <a:xfrm>
                <a:off x="2590800" y="220983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4" name="Oval 123"/>
              <p:cNvSpPr/>
              <p:nvPr/>
            </p:nvSpPr>
            <p:spPr>
              <a:xfrm>
                <a:off x="2362200" y="167647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5" name="Oval 124"/>
              <p:cNvSpPr/>
              <p:nvPr/>
            </p:nvSpPr>
            <p:spPr>
              <a:xfrm>
                <a:off x="3124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6" name="Oval 125"/>
              <p:cNvSpPr/>
              <p:nvPr/>
            </p:nvSpPr>
            <p:spPr>
              <a:xfrm>
                <a:off x="2743200" y="144788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7" name="Oval 126"/>
              <p:cNvSpPr/>
              <p:nvPr/>
            </p:nvSpPr>
            <p:spPr>
              <a:xfrm>
                <a:off x="3048000" y="160027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8" name="Oval 127"/>
              <p:cNvSpPr/>
              <p:nvPr/>
            </p:nvSpPr>
            <p:spPr>
              <a:xfrm>
                <a:off x="2362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9" name="Oval 128"/>
              <p:cNvSpPr/>
              <p:nvPr/>
            </p:nvSpPr>
            <p:spPr>
              <a:xfrm>
                <a:off x="2286000" y="198125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0" name="Oval 129"/>
              <p:cNvSpPr/>
              <p:nvPr/>
            </p:nvSpPr>
            <p:spPr>
              <a:xfrm>
                <a:off x="2514600" y="1752666"/>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1" name="Oval 130"/>
              <p:cNvSpPr/>
              <p:nvPr/>
            </p:nvSpPr>
            <p:spPr>
              <a:xfrm>
                <a:off x="2286000" y="1524081"/>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8207" name="Group 145"/>
            <p:cNvGrpSpPr>
              <a:grpSpLocks/>
            </p:cNvGrpSpPr>
            <p:nvPr/>
          </p:nvGrpSpPr>
          <p:grpSpPr bwMode="auto">
            <a:xfrm>
              <a:off x="1600200" y="1082457"/>
              <a:ext cx="990600" cy="1066800"/>
              <a:chOff x="2286000" y="1447800"/>
              <a:chExt cx="990600" cy="1066800"/>
            </a:xfrm>
          </p:grpSpPr>
          <p:sp>
            <p:nvSpPr>
              <p:cNvPr id="147" name="Oval 146"/>
              <p:cNvSpPr/>
              <p:nvPr/>
            </p:nvSpPr>
            <p:spPr>
              <a:xfrm>
                <a:off x="2706688" y="1954371"/>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8" name="Oval 147"/>
              <p:cNvSpPr/>
              <p:nvPr/>
            </p:nvSpPr>
            <p:spPr>
              <a:xfrm>
                <a:off x="2819400" y="175277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9" name="Oval 148"/>
              <p:cNvSpPr/>
              <p:nvPr/>
            </p:nvSpPr>
            <p:spPr>
              <a:xfrm>
                <a:off x="3200400" y="190516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0" name="Oval 149"/>
              <p:cNvSpPr/>
              <p:nvPr/>
            </p:nvSpPr>
            <p:spPr>
              <a:xfrm>
                <a:off x="2667000" y="24385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1" name="Oval 150"/>
              <p:cNvSpPr/>
              <p:nvPr/>
            </p:nvSpPr>
            <p:spPr>
              <a:xfrm>
                <a:off x="2590800" y="220994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2" name="Oval 151"/>
              <p:cNvSpPr/>
              <p:nvPr/>
            </p:nvSpPr>
            <p:spPr>
              <a:xfrm>
                <a:off x="2362200" y="1676577"/>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3" name="Oval 152"/>
              <p:cNvSpPr/>
              <p:nvPr/>
            </p:nvSpPr>
            <p:spPr>
              <a:xfrm>
                <a:off x="3124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4" name="Oval 153"/>
              <p:cNvSpPr/>
              <p:nvPr/>
            </p:nvSpPr>
            <p:spPr>
              <a:xfrm>
                <a:off x="2743200" y="144799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5" name="Oval 154"/>
              <p:cNvSpPr/>
              <p:nvPr/>
            </p:nvSpPr>
            <p:spPr>
              <a:xfrm>
                <a:off x="3048000" y="160038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6" name="Oval 155"/>
              <p:cNvSpPr/>
              <p:nvPr/>
            </p:nvSpPr>
            <p:spPr>
              <a:xfrm>
                <a:off x="2362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7" name="Oval 156"/>
              <p:cNvSpPr/>
              <p:nvPr/>
            </p:nvSpPr>
            <p:spPr>
              <a:xfrm>
                <a:off x="2286000" y="19813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8" name="Oval 157"/>
              <p:cNvSpPr/>
              <p:nvPr/>
            </p:nvSpPr>
            <p:spPr>
              <a:xfrm>
                <a:off x="2514600" y="1752772"/>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9" name="Oval 158"/>
              <p:cNvSpPr/>
              <p:nvPr/>
            </p:nvSpPr>
            <p:spPr>
              <a:xfrm>
                <a:off x="2286000" y="1524187"/>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8208" name="Group 159"/>
            <p:cNvGrpSpPr>
              <a:grpSpLocks/>
            </p:cNvGrpSpPr>
            <p:nvPr/>
          </p:nvGrpSpPr>
          <p:grpSpPr bwMode="auto">
            <a:xfrm>
              <a:off x="1371600" y="2682657"/>
              <a:ext cx="990600" cy="1066800"/>
              <a:chOff x="2286000" y="1447800"/>
              <a:chExt cx="990600" cy="1066800"/>
            </a:xfrm>
          </p:grpSpPr>
          <p:sp>
            <p:nvSpPr>
              <p:cNvPr id="161" name="Oval 160"/>
              <p:cNvSpPr/>
              <p:nvPr/>
            </p:nvSpPr>
            <p:spPr>
              <a:xfrm>
                <a:off x="2706688" y="1954265"/>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2" name="Oval 161"/>
              <p:cNvSpPr/>
              <p:nvPr/>
            </p:nvSpPr>
            <p:spPr>
              <a:xfrm>
                <a:off x="2819400" y="175266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3" name="Oval 162"/>
              <p:cNvSpPr/>
              <p:nvPr/>
            </p:nvSpPr>
            <p:spPr>
              <a:xfrm>
                <a:off x="3200400" y="19050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4" name="Oval 163"/>
              <p:cNvSpPr/>
              <p:nvPr/>
            </p:nvSpPr>
            <p:spPr>
              <a:xfrm>
                <a:off x="2667000" y="243842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5" name="Oval 164"/>
              <p:cNvSpPr/>
              <p:nvPr/>
            </p:nvSpPr>
            <p:spPr>
              <a:xfrm>
                <a:off x="2590800" y="220983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6" name="Oval 165"/>
              <p:cNvSpPr/>
              <p:nvPr/>
            </p:nvSpPr>
            <p:spPr>
              <a:xfrm>
                <a:off x="2362200" y="167647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7" name="Oval 166"/>
              <p:cNvSpPr/>
              <p:nvPr/>
            </p:nvSpPr>
            <p:spPr>
              <a:xfrm>
                <a:off x="3124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8" name="Oval 167"/>
              <p:cNvSpPr/>
              <p:nvPr/>
            </p:nvSpPr>
            <p:spPr>
              <a:xfrm>
                <a:off x="2743200" y="144788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9" name="Oval 168"/>
              <p:cNvSpPr/>
              <p:nvPr/>
            </p:nvSpPr>
            <p:spPr>
              <a:xfrm>
                <a:off x="3048000" y="160027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0" name="Oval 169"/>
              <p:cNvSpPr/>
              <p:nvPr/>
            </p:nvSpPr>
            <p:spPr>
              <a:xfrm>
                <a:off x="2362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1" name="Oval 170"/>
              <p:cNvSpPr/>
              <p:nvPr/>
            </p:nvSpPr>
            <p:spPr>
              <a:xfrm>
                <a:off x="2286000" y="198125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2" name="Oval 171"/>
              <p:cNvSpPr/>
              <p:nvPr/>
            </p:nvSpPr>
            <p:spPr>
              <a:xfrm>
                <a:off x="2514600" y="1752666"/>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3" name="Oval 172"/>
              <p:cNvSpPr/>
              <p:nvPr/>
            </p:nvSpPr>
            <p:spPr>
              <a:xfrm>
                <a:off x="2286000" y="1524081"/>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175" name="Straight Connector 174"/>
            <p:cNvCxnSpPr/>
            <p:nvPr/>
          </p:nvCxnSpPr>
          <p:spPr>
            <a:xfrm flipV="1">
              <a:off x="3124200" y="1616013"/>
              <a:ext cx="4038600" cy="685755"/>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179" name="Straight Connector 178"/>
            <p:cNvCxnSpPr/>
            <p:nvPr/>
          </p:nvCxnSpPr>
          <p:spPr>
            <a:xfrm>
              <a:off x="228600" y="2285894"/>
              <a:ext cx="2895600" cy="17462"/>
            </a:xfrm>
            <a:prstGeom prst="line">
              <a:avLst/>
            </a:prstGeom>
          </p:spPr>
          <p:style>
            <a:lnRef idx="2">
              <a:schemeClr val="dk1"/>
            </a:lnRef>
            <a:fillRef idx="0">
              <a:schemeClr val="dk1"/>
            </a:fillRef>
            <a:effectRef idx="1">
              <a:schemeClr val="dk1"/>
            </a:effectRef>
            <a:fontRef idx="minor">
              <a:schemeClr val="tx1"/>
            </a:fontRef>
          </p:style>
        </p:cxnSp>
        <p:cxnSp>
          <p:nvCxnSpPr>
            <p:cNvPr id="184" name="Straight Arrow Connector 183"/>
            <p:cNvCxnSpPr/>
            <p:nvPr/>
          </p:nvCxnSpPr>
          <p:spPr>
            <a:xfrm rot="16200000" flipH="1">
              <a:off x="1524013" y="2377955"/>
              <a:ext cx="392087" cy="239713"/>
            </a:xfrm>
            <a:prstGeom prst="straightConnector1">
              <a:avLst/>
            </a:prstGeom>
            <a:ln w="38100">
              <a:solidFill>
                <a:srgbClr val="FF0000"/>
              </a:solidFill>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88" name="Straight Arrow Connector 187"/>
            <p:cNvCxnSpPr/>
            <p:nvPr/>
          </p:nvCxnSpPr>
          <p:spPr>
            <a:xfrm rot="16200000" flipH="1">
              <a:off x="2929740" y="2420028"/>
              <a:ext cx="276207" cy="39688"/>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01" name="Straight Arrow Connector 200"/>
            <p:cNvCxnSpPr/>
            <p:nvPr/>
          </p:nvCxnSpPr>
          <p:spPr>
            <a:xfrm>
              <a:off x="3200400" y="2301768"/>
              <a:ext cx="762000" cy="30478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206" name="Rectangle 205"/>
            <p:cNvSpPr/>
            <p:nvPr/>
          </p:nvSpPr>
          <p:spPr>
            <a:xfrm>
              <a:off x="4876800" y="701674"/>
              <a:ext cx="1905000" cy="3276383"/>
            </a:xfrm>
            <a:prstGeom prst="rect">
              <a:avLst/>
            </a:prstGeom>
            <a:solidFill>
              <a:srgbClr val="00B050">
                <a:alpha val="36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7" name="Rectangle 206"/>
            <p:cNvSpPr/>
            <p:nvPr/>
          </p:nvSpPr>
          <p:spPr>
            <a:xfrm>
              <a:off x="6781800" y="701674"/>
              <a:ext cx="1524000" cy="3276383"/>
            </a:xfrm>
            <a:prstGeom prst="rect">
              <a:avLst/>
            </a:prstGeom>
            <a:solidFill>
              <a:srgbClr val="009644">
                <a:alpha val="72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216" name="Rectangle 211"/>
            <p:cNvSpPr>
              <a:spLocks noChangeArrowheads="1"/>
            </p:cNvSpPr>
            <p:nvPr/>
          </p:nvSpPr>
          <p:spPr bwMode="auto">
            <a:xfrm>
              <a:off x="1524000" y="685800"/>
              <a:ext cx="1943545" cy="369332"/>
            </a:xfrm>
            <a:prstGeom prst="rect">
              <a:avLst/>
            </a:prstGeom>
            <a:noFill/>
            <a:ln w="9525">
              <a:noFill/>
              <a:miter lim="800000"/>
              <a:headEnd/>
              <a:tailEnd/>
            </a:ln>
          </p:spPr>
          <p:txBody>
            <a:bodyPr wrap="none">
              <a:spAutoFit/>
            </a:bodyPr>
            <a:lstStyle/>
            <a:p>
              <a:r>
                <a:rPr lang="en-US" b="1">
                  <a:latin typeface="Calibri" pitchFamily="34" charset="0"/>
                </a:rPr>
                <a:t>Z</a:t>
              </a:r>
              <a:r>
                <a:rPr lang="en-US" b="1" baseline="-25000">
                  <a:latin typeface="Calibri" pitchFamily="34" charset="0"/>
                </a:rPr>
                <a:t>2 </a:t>
              </a:r>
              <a:r>
                <a:rPr lang="en-US" b="1">
                  <a:latin typeface="Calibri" pitchFamily="34" charset="0"/>
                </a:rPr>
                <a:t>electrons, q=-e</a:t>
              </a:r>
              <a:r>
                <a:rPr lang="en-US" b="1" baseline="-25000">
                  <a:latin typeface="Calibri" pitchFamily="34" charset="0"/>
                </a:rPr>
                <a:t>0</a:t>
              </a:r>
              <a:endParaRPr lang="en-US" baseline="-25000">
                <a:latin typeface="Calibri" pitchFamily="34" charset="0"/>
              </a:endParaRPr>
            </a:p>
          </p:txBody>
        </p:sp>
      </p:grpSp>
      <p:sp>
        <p:nvSpPr>
          <p:cNvPr id="8195" name="Date Placeholder 1"/>
          <p:cNvSpPr>
            <a:spLocks noGrp="1"/>
          </p:cNvSpPr>
          <p:nvPr>
            <p:ph type="dt" sz="quarter" idx="10"/>
          </p:nvPr>
        </p:nvSpPr>
        <p:spPr>
          <a:noFill/>
        </p:spPr>
        <p:txBody>
          <a:bodyPr/>
          <a:lstStyle/>
          <a:p>
            <a:fld id="{A702DCEF-AD33-4F52-9C82-83541B310AE9}" type="datetime1">
              <a:rPr lang="en-US" smtClean="0"/>
              <a:pPr/>
              <a:t>3/21/2011</a:t>
            </a:fld>
            <a:endParaRPr lang="en-US" smtClean="0"/>
          </a:p>
        </p:txBody>
      </p:sp>
      <p:sp>
        <p:nvSpPr>
          <p:cNvPr id="8196" name="Slide Number Placeholder 3"/>
          <p:cNvSpPr>
            <a:spLocks noGrp="1"/>
          </p:cNvSpPr>
          <p:nvPr>
            <p:ph type="sldNum" sz="quarter" idx="12"/>
          </p:nvPr>
        </p:nvSpPr>
        <p:spPr>
          <a:noFill/>
        </p:spPr>
        <p:txBody>
          <a:bodyPr/>
          <a:lstStyle/>
          <a:p>
            <a:fld id="{269AE509-DBA5-4C8E-AFE1-67F01A166383}" type="slidenum">
              <a:rPr lang="en-US" smtClean="0"/>
              <a:pPr/>
              <a:t>3</a:t>
            </a:fld>
            <a:endParaRPr lang="en-US" smtClean="0"/>
          </a:p>
        </p:txBody>
      </p:sp>
      <p:sp>
        <p:nvSpPr>
          <p:cNvPr id="8197" name="TextBox 186"/>
          <p:cNvSpPr txBox="1">
            <a:spLocks noChangeArrowheads="1"/>
          </p:cNvSpPr>
          <p:nvPr/>
        </p:nvSpPr>
        <p:spPr bwMode="auto">
          <a:xfrm>
            <a:off x="304800" y="4303713"/>
            <a:ext cx="2133600" cy="2030412"/>
          </a:xfrm>
          <a:prstGeom prst="rect">
            <a:avLst/>
          </a:prstGeom>
          <a:noFill/>
          <a:ln w="9525">
            <a:noFill/>
            <a:miter lim="800000"/>
            <a:headEnd/>
            <a:tailEnd/>
          </a:ln>
        </p:spPr>
        <p:txBody>
          <a:bodyPr>
            <a:spAutoFit/>
          </a:bodyPr>
          <a:lstStyle/>
          <a:p>
            <a:r>
              <a:rPr lang="en-US" sz="1400" b="1">
                <a:solidFill>
                  <a:srgbClr val="002060"/>
                </a:solidFill>
                <a:cs typeface="Arial" pitchFamily="34" charset="0"/>
              </a:rPr>
              <a:t>Interaction with the atomic electrons. The incoming particle loses energy and the atoms are </a:t>
            </a:r>
            <a:r>
              <a:rPr lang="en-US" sz="1400" b="1" u="sng">
                <a:solidFill>
                  <a:srgbClr val="002060"/>
                </a:solidFill>
                <a:cs typeface="Arial" pitchFamily="34" charset="0"/>
              </a:rPr>
              <a:t>excited</a:t>
            </a:r>
            <a:r>
              <a:rPr lang="en-US" sz="1400" b="1">
                <a:solidFill>
                  <a:srgbClr val="002060"/>
                </a:solidFill>
                <a:cs typeface="Arial" pitchFamily="34" charset="0"/>
              </a:rPr>
              <a:t> or  </a:t>
            </a:r>
            <a:r>
              <a:rPr lang="en-US" sz="1400" b="1" u="sng">
                <a:solidFill>
                  <a:srgbClr val="002060"/>
                </a:solidFill>
                <a:cs typeface="Arial" pitchFamily="34" charset="0"/>
              </a:rPr>
              <a:t>ionized.</a:t>
            </a:r>
            <a:r>
              <a:rPr lang="en-US" sz="1400" b="1">
                <a:solidFill>
                  <a:srgbClr val="002060"/>
                </a:solidFill>
                <a:cs typeface="Arial" pitchFamily="34" charset="0"/>
              </a:rPr>
              <a:t> </a:t>
            </a:r>
          </a:p>
          <a:p>
            <a:endParaRPr lang="en-US" sz="1400" b="1">
              <a:solidFill>
                <a:srgbClr val="009644"/>
              </a:solidFill>
              <a:cs typeface="Arial" pitchFamily="34" charset="0"/>
            </a:endParaRPr>
          </a:p>
          <a:p>
            <a:endParaRPr lang="en-US" sz="1400" b="1">
              <a:solidFill>
                <a:srgbClr val="009644"/>
              </a:solidFill>
              <a:cs typeface="Arial" pitchFamily="34" charset="0"/>
            </a:endParaRPr>
          </a:p>
          <a:p>
            <a:endParaRPr lang="en-US" sz="1400" b="1">
              <a:solidFill>
                <a:srgbClr val="009644"/>
              </a:solidFill>
              <a:cs typeface="Arial" pitchFamily="34" charset="0"/>
            </a:endParaRPr>
          </a:p>
        </p:txBody>
      </p:sp>
      <p:sp>
        <p:nvSpPr>
          <p:cNvPr id="8198" name="TextBox 193"/>
          <p:cNvSpPr txBox="1">
            <a:spLocks noChangeArrowheads="1"/>
          </p:cNvSpPr>
          <p:nvPr/>
        </p:nvSpPr>
        <p:spPr bwMode="auto">
          <a:xfrm>
            <a:off x="2743200" y="4267200"/>
            <a:ext cx="2133600" cy="2246313"/>
          </a:xfrm>
          <a:prstGeom prst="rect">
            <a:avLst/>
          </a:prstGeom>
          <a:noFill/>
          <a:ln w="9525">
            <a:noFill/>
            <a:miter lim="800000"/>
            <a:headEnd/>
            <a:tailEnd/>
          </a:ln>
        </p:spPr>
        <p:txBody>
          <a:bodyPr>
            <a:spAutoFit/>
          </a:bodyPr>
          <a:lstStyle/>
          <a:p>
            <a:r>
              <a:rPr lang="en-US" sz="1400" b="1">
                <a:solidFill>
                  <a:srgbClr val="008000"/>
                </a:solidFill>
                <a:cs typeface="Arial" pitchFamily="34" charset="0"/>
              </a:rPr>
              <a:t>Interaction with the atomic nucleus. The particle is deflected (scattered)  causing </a:t>
            </a:r>
            <a:r>
              <a:rPr lang="en-US" sz="1400" b="1" u="sng">
                <a:solidFill>
                  <a:srgbClr val="008000"/>
                </a:solidFill>
                <a:cs typeface="Arial" pitchFamily="34" charset="0"/>
              </a:rPr>
              <a:t>multiple scattering </a:t>
            </a:r>
            <a:r>
              <a:rPr lang="en-US" sz="1400" b="1">
                <a:solidFill>
                  <a:srgbClr val="008000"/>
                </a:solidFill>
                <a:cs typeface="Arial" pitchFamily="34" charset="0"/>
              </a:rPr>
              <a:t>of the particle in the material. During this scattering a </a:t>
            </a:r>
            <a:r>
              <a:rPr lang="en-US" sz="1400" b="1" u="sng">
                <a:solidFill>
                  <a:srgbClr val="008000"/>
                </a:solidFill>
                <a:cs typeface="Arial" pitchFamily="34" charset="0"/>
              </a:rPr>
              <a:t>Bremsstrahlung </a:t>
            </a:r>
            <a:r>
              <a:rPr lang="en-US" sz="1400" b="1">
                <a:solidFill>
                  <a:srgbClr val="008000"/>
                </a:solidFill>
                <a:cs typeface="Arial" pitchFamily="34" charset="0"/>
              </a:rPr>
              <a:t>photon can be emitted.</a:t>
            </a:r>
          </a:p>
        </p:txBody>
      </p:sp>
      <p:sp>
        <p:nvSpPr>
          <p:cNvPr id="8199" name="TextBox 204"/>
          <p:cNvSpPr txBox="1">
            <a:spLocks noChangeArrowheads="1"/>
          </p:cNvSpPr>
          <p:nvPr/>
        </p:nvSpPr>
        <p:spPr bwMode="auto">
          <a:xfrm>
            <a:off x="5029200" y="4279900"/>
            <a:ext cx="3657600" cy="1816100"/>
          </a:xfrm>
          <a:prstGeom prst="rect">
            <a:avLst/>
          </a:prstGeom>
          <a:noFill/>
          <a:ln w="9525">
            <a:noFill/>
            <a:miter lim="800000"/>
            <a:headEnd/>
            <a:tailEnd/>
          </a:ln>
        </p:spPr>
        <p:txBody>
          <a:bodyPr>
            <a:spAutoFit/>
          </a:bodyPr>
          <a:lstStyle/>
          <a:p>
            <a:r>
              <a:rPr lang="en-US" sz="1400" b="1">
                <a:solidFill>
                  <a:srgbClr val="002060"/>
                </a:solidFill>
                <a:cs typeface="Arial" pitchFamily="34" charset="0"/>
              </a:rPr>
              <a:t>In case the particle’s velocity is larger than the velocity of light in the medium, the resulting EM shockwave manifests itself as </a:t>
            </a:r>
            <a:r>
              <a:rPr lang="en-US" sz="1400" b="1" u="sng">
                <a:solidFill>
                  <a:srgbClr val="002060"/>
                </a:solidFill>
                <a:cs typeface="Arial" pitchFamily="34" charset="0"/>
              </a:rPr>
              <a:t>Cherenkov Radiation</a:t>
            </a:r>
            <a:r>
              <a:rPr lang="en-US" sz="1400" b="1">
                <a:solidFill>
                  <a:srgbClr val="002060"/>
                </a:solidFill>
                <a:cs typeface="Arial" pitchFamily="34" charset="0"/>
              </a:rPr>
              <a:t>. When the particle crosses the boundary between two media, there is a probability of the order of 1% to produced and X ray photon, called </a:t>
            </a:r>
            <a:r>
              <a:rPr lang="en-US" sz="1400" b="1" u="sng">
                <a:solidFill>
                  <a:srgbClr val="002060"/>
                </a:solidFill>
                <a:cs typeface="Arial" pitchFamily="34" charset="0"/>
              </a:rPr>
              <a:t>Transition radiation</a:t>
            </a:r>
            <a:r>
              <a:rPr lang="en-US" sz="1400" b="1">
                <a:solidFill>
                  <a:srgbClr val="002060"/>
                </a:solidFill>
                <a:cs typeface="Arial" pitchFamily="34" charset="0"/>
              </a:rPr>
              <a:t>. </a:t>
            </a:r>
          </a:p>
        </p:txBody>
      </p:sp>
      <p:sp>
        <p:nvSpPr>
          <p:cNvPr id="8200" name="TextBox 208"/>
          <p:cNvSpPr txBox="1">
            <a:spLocks noChangeArrowheads="1"/>
          </p:cNvSpPr>
          <p:nvPr/>
        </p:nvSpPr>
        <p:spPr bwMode="auto">
          <a:xfrm>
            <a:off x="0" y="76200"/>
            <a:ext cx="9144000" cy="523875"/>
          </a:xfrm>
          <a:prstGeom prst="rect">
            <a:avLst/>
          </a:prstGeom>
          <a:noFill/>
          <a:ln w="9525">
            <a:noFill/>
            <a:miter lim="800000"/>
            <a:headEnd/>
            <a:tailEnd/>
          </a:ln>
        </p:spPr>
        <p:txBody>
          <a:bodyPr>
            <a:spAutoFit/>
          </a:bodyPr>
          <a:lstStyle/>
          <a:p>
            <a:pPr algn="ctr"/>
            <a:r>
              <a:rPr lang="en-US" sz="2800" b="1">
                <a:solidFill>
                  <a:srgbClr val="FF0000"/>
                </a:solidFill>
                <a:cs typeface="Arial" pitchFamily="34" charset="0"/>
              </a:rPr>
              <a:t>Electromagnetic Interaction of Particles with Matter</a:t>
            </a:r>
          </a:p>
        </p:txBody>
      </p:sp>
      <p:sp>
        <p:nvSpPr>
          <p:cNvPr id="8201" name="Rectangle 212"/>
          <p:cNvSpPr>
            <a:spLocks noChangeArrowheads="1"/>
          </p:cNvSpPr>
          <p:nvPr/>
        </p:nvSpPr>
        <p:spPr bwMode="auto">
          <a:xfrm>
            <a:off x="63500" y="1905000"/>
            <a:ext cx="1155700" cy="369888"/>
          </a:xfrm>
          <a:prstGeom prst="rect">
            <a:avLst/>
          </a:prstGeom>
          <a:noFill/>
          <a:ln w="9525">
            <a:noFill/>
            <a:miter lim="800000"/>
            <a:headEnd/>
            <a:tailEnd/>
          </a:ln>
        </p:spPr>
        <p:txBody>
          <a:bodyPr wrap="none">
            <a:spAutoFit/>
          </a:bodyPr>
          <a:lstStyle/>
          <a:p>
            <a:r>
              <a:rPr lang="en-US" b="1">
                <a:latin typeface="Calibri" pitchFamily="34" charset="0"/>
              </a:rPr>
              <a:t>M, q=Z</a:t>
            </a:r>
            <a:r>
              <a:rPr lang="en-US" b="1" baseline="-25000">
                <a:latin typeface="Calibri" pitchFamily="34" charset="0"/>
              </a:rPr>
              <a:t>1 </a:t>
            </a:r>
            <a:r>
              <a:rPr lang="en-US" b="1">
                <a:latin typeface="Calibri" pitchFamily="34" charset="0"/>
              </a:rPr>
              <a:t>e</a:t>
            </a:r>
            <a:r>
              <a:rPr lang="en-US" b="1" baseline="-25000">
                <a:latin typeface="Calibri" pitchFamily="34" charset="0"/>
              </a:rPr>
              <a:t>0</a:t>
            </a:r>
            <a:endParaRPr lang="en-US">
              <a:latin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2" cstate="print"/>
          <a:srcRect/>
          <a:stretch>
            <a:fillRect/>
          </a:stretch>
        </p:blipFill>
        <p:spPr bwMode="auto">
          <a:xfrm>
            <a:off x="609600" y="3352800"/>
            <a:ext cx="7467600" cy="3170238"/>
          </a:xfrm>
          <a:prstGeom prst="rect">
            <a:avLst/>
          </a:prstGeom>
          <a:noFill/>
          <a:ln w="9525">
            <a:noFill/>
            <a:miter lim="800000"/>
            <a:headEnd/>
            <a:tailEnd/>
          </a:ln>
        </p:spPr>
      </p:pic>
      <p:pic>
        <p:nvPicPr>
          <p:cNvPr id="34819" name="Picture 5" descr="det1"/>
          <p:cNvPicPr>
            <a:picLocks noChangeAspect="1" noChangeArrowheads="1"/>
          </p:cNvPicPr>
          <p:nvPr/>
        </p:nvPicPr>
        <p:blipFill>
          <a:blip r:embed="rId3" cstate="print"/>
          <a:srcRect/>
          <a:stretch>
            <a:fillRect/>
          </a:stretch>
        </p:blipFill>
        <p:spPr bwMode="auto">
          <a:xfrm>
            <a:off x="533400" y="609600"/>
            <a:ext cx="3505200" cy="2359025"/>
          </a:xfrm>
          <a:prstGeom prst="rect">
            <a:avLst/>
          </a:prstGeom>
          <a:noFill/>
          <a:ln w="9525">
            <a:noFill/>
            <a:miter lim="800000"/>
            <a:headEnd/>
            <a:tailEnd/>
          </a:ln>
        </p:spPr>
      </p:pic>
      <p:sp>
        <p:nvSpPr>
          <p:cNvPr id="34820" name="Text Box 6"/>
          <p:cNvSpPr txBox="1">
            <a:spLocks noChangeArrowheads="1"/>
          </p:cNvSpPr>
          <p:nvPr/>
        </p:nvSpPr>
        <p:spPr bwMode="auto">
          <a:xfrm>
            <a:off x="4495800" y="838200"/>
            <a:ext cx="4191000" cy="2062163"/>
          </a:xfrm>
          <a:prstGeom prst="rect">
            <a:avLst/>
          </a:prstGeom>
          <a:noFill/>
          <a:ln w="9525">
            <a:noFill/>
            <a:miter lim="800000"/>
            <a:headEnd/>
            <a:tailEnd/>
          </a:ln>
        </p:spPr>
        <p:txBody>
          <a:bodyPr>
            <a:spAutoFit/>
          </a:bodyPr>
          <a:lstStyle/>
          <a:p>
            <a:r>
              <a:rPr lang="en-US" sz="1600" b="1">
                <a:solidFill>
                  <a:srgbClr val="002060"/>
                </a:solidFill>
              </a:rPr>
              <a:t>Cathode strip: </a:t>
            </a:r>
          </a:p>
          <a:p>
            <a:endParaRPr lang="en-US" sz="1600" b="1">
              <a:solidFill>
                <a:schemeClr val="accent2"/>
              </a:solidFill>
            </a:endParaRPr>
          </a:p>
          <a:p>
            <a:r>
              <a:rPr lang="en-US" sz="1600" b="1">
                <a:solidFill>
                  <a:srgbClr val="009900"/>
                </a:solidFill>
              </a:rPr>
              <a:t>Width (1</a:t>
            </a:r>
            <a:r>
              <a:rPr lang="en-US" sz="1600" b="1">
                <a:solidFill>
                  <a:srgbClr val="009900"/>
                </a:solidFill>
                <a:sym typeface="Symbol" pitchFamily="18" charset="2"/>
              </a:rPr>
              <a:t>) </a:t>
            </a:r>
            <a:r>
              <a:rPr lang="en-US" sz="1600" b="1">
                <a:solidFill>
                  <a:srgbClr val="009900"/>
                </a:solidFill>
              </a:rPr>
              <a:t>of the charge distribution </a:t>
            </a:r>
            <a:r>
              <a:rPr lang="en-US" sz="1600" b="1">
                <a:solidFill>
                  <a:srgbClr val="009900"/>
                </a:solidFill>
                <a:sym typeface="Symbol" pitchFamily="18" charset="2"/>
              </a:rPr>
              <a:t> distance between Wire</a:t>
            </a:r>
            <a:r>
              <a:rPr lang="en-US" sz="1600" b="1">
                <a:solidFill>
                  <a:srgbClr val="009900"/>
                </a:solidFill>
                <a:sym typeface="Wingdings" pitchFamily="2" charset="2"/>
              </a:rPr>
              <a:t>s and cathode plane.</a:t>
            </a:r>
          </a:p>
          <a:p>
            <a:endParaRPr lang="en-US" sz="1600" b="1">
              <a:solidFill>
                <a:srgbClr val="009900"/>
              </a:solidFill>
              <a:sym typeface="Symbol" pitchFamily="18" charset="2"/>
            </a:endParaRPr>
          </a:p>
          <a:p>
            <a:r>
              <a:rPr lang="en-US" sz="1600" b="1">
                <a:solidFill>
                  <a:srgbClr val="002060"/>
                </a:solidFill>
                <a:sym typeface="Symbol" pitchFamily="18" charset="2"/>
              </a:rPr>
              <a:t>‘Center of gravity’ defines the particle trajectory. </a:t>
            </a:r>
            <a:endParaRPr lang="en-US" sz="1600" b="1">
              <a:solidFill>
                <a:srgbClr val="002060"/>
              </a:solidFill>
            </a:endParaRPr>
          </a:p>
        </p:txBody>
      </p:sp>
      <p:sp>
        <p:nvSpPr>
          <p:cNvPr id="34821" name="Line 7"/>
          <p:cNvSpPr>
            <a:spLocks noChangeShapeType="1"/>
          </p:cNvSpPr>
          <p:nvPr/>
        </p:nvSpPr>
        <p:spPr bwMode="auto">
          <a:xfrm>
            <a:off x="5791200" y="3429000"/>
            <a:ext cx="0" cy="457200"/>
          </a:xfrm>
          <a:prstGeom prst="line">
            <a:avLst/>
          </a:prstGeom>
          <a:noFill/>
          <a:ln w="28575">
            <a:solidFill>
              <a:srgbClr val="FF0000"/>
            </a:solidFill>
            <a:round/>
            <a:headEnd/>
            <a:tailEnd type="triangle" w="med" len="med"/>
          </a:ln>
        </p:spPr>
        <p:txBody>
          <a:bodyPr/>
          <a:lstStyle/>
          <a:p>
            <a:endParaRPr lang="en-US"/>
          </a:p>
        </p:txBody>
      </p:sp>
      <p:sp>
        <p:nvSpPr>
          <p:cNvPr id="34822" name="Text Box 8"/>
          <p:cNvSpPr txBox="1">
            <a:spLocks noChangeArrowheads="1"/>
          </p:cNvSpPr>
          <p:nvPr/>
        </p:nvSpPr>
        <p:spPr bwMode="auto">
          <a:xfrm>
            <a:off x="5105400" y="3048000"/>
            <a:ext cx="1136650" cy="338138"/>
          </a:xfrm>
          <a:prstGeom prst="rect">
            <a:avLst/>
          </a:prstGeom>
          <a:noFill/>
          <a:ln w="9525">
            <a:noFill/>
            <a:miter lim="800000"/>
            <a:headEnd/>
            <a:tailEnd/>
          </a:ln>
        </p:spPr>
        <p:txBody>
          <a:bodyPr wrap="none">
            <a:spAutoFit/>
          </a:bodyPr>
          <a:lstStyle/>
          <a:p>
            <a:r>
              <a:rPr lang="en-US" sz="1600"/>
              <a:t>Avalanche</a:t>
            </a:r>
          </a:p>
        </p:txBody>
      </p:sp>
      <p:sp>
        <p:nvSpPr>
          <p:cNvPr id="34823" name="Rectangle 11"/>
          <p:cNvSpPr>
            <a:spLocks noChangeArrowheads="1"/>
          </p:cNvSpPr>
          <p:nvPr/>
        </p:nvSpPr>
        <p:spPr bwMode="auto">
          <a:xfrm>
            <a:off x="5486400" y="4191000"/>
            <a:ext cx="381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824" name="Rectangle 12"/>
          <p:cNvSpPr>
            <a:spLocks noChangeArrowheads="1"/>
          </p:cNvSpPr>
          <p:nvPr/>
        </p:nvSpPr>
        <p:spPr bwMode="auto">
          <a:xfrm>
            <a:off x="6019800" y="4267200"/>
            <a:ext cx="381000" cy="228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825" name="Rectangle 13"/>
          <p:cNvSpPr>
            <a:spLocks noChangeArrowheads="1"/>
          </p:cNvSpPr>
          <p:nvPr/>
        </p:nvSpPr>
        <p:spPr bwMode="auto">
          <a:xfrm>
            <a:off x="4953000" y="4343400"/>
            <a:ext cx="3810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826" name="Footer Placeholder 11"/>
          <p:cNvSpPr>
            <a:spLocks noGrp="1"/>
          </p:cNvSpPr>
          <p:nvPr>
            <p:ph type="ftr" sz="quarter" idx="11"/>
          </p:nvPr>
        </p:nvSpPr>
        <p:spPr>
          <a:noFill/>
        </p:spPr>
        <p:txBody>
          <a:bodyPr/>
          <a:lstStyle/>
          <a:p>
            <a:r>
              <a:rPr lang="en-US" smtClean="0"/>
              <a:t>W. Riegler/CERN</a:t>
            </a:r>
          </a:p>
        </p:txBody>
      </p:sp>
      <p:sp>
        <p:nvSpPr>
          <p:cNvPr id="34827" name="Slide Number Placeholder 10"/>
          <p:cNvSpPr>
            <a:spLocks noGrp="1"/>
          </p:cNvSpPr>
          <p:nvPr>
            <p:ph type="sldNum" sz="quarter" idx="12"/>
          </p:nvPr>
        </p:nvSpPr>
        <p:spPr>
          <a:noFill/>
        </p:spPr>
        <p:txBody>
          <a:bodyPr/>
          <a:lstStyle/>
          <a:p>
            <a:fld id="{B4B0FF78-3880-439C-AA82-AB7BB3F565BB}" type="slidenum">
              <a:rPr lang="en-US" smtClean="0"/>
              <a:pPr/>
              <a:t>30</a:t>
            </a:fld>
            <a:endParaRPr lang="en-US" smtClean="0"/>
          </a:p>
        </p:txBody>
      </p:sp>
      <p:sp>
        <p:nvSpPr>
          <p:cNvPr id="34828" name="Text Box 9"/>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rPr>
              <a:t>Multi Wire Proportional Chamber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1"/>
          <p:cNvPicPr>
            <a:picLocks noChangeAspect="1" noChangeArrowheads="1"/>
          </p:cNvPicPr>
          <p:nvPr/>
        </p:nvPicPr>
        <p:blipFill>
          <a:blip r:embed="rId2" cstate="print"/>
          <a:srcRect/>
          <a:stretch>
            <a:fillRect/>
          </a:stretch>
        </p:blipFill>
        <p:spPr bwMode="auto">
          <a:xfrm>
            <a:off x="381000" y="152400"/>
            <a:ext cx="7848600" cy="3070225"/>
          </a:xfrm>
          <a:prstGeom prst="rect">
            <a:avLst/>
          </a:prstGeom>
          <a:noFill/>
          <a:ln w="9525" algn="ctr">
            <a:noFill/>
            <a:miter lim="800000"/>
            <a:headEnd/>
            <a:tailEnd/>
          </a:ln>
        </p:spPr>
      </p:pic>
      <p:sp>
        <p:nvSpPr>
          <p:cNvPr id="35843" name="Text Box 2"/>
          <p:cNvSpPr txBox="1">
            <a:spLocks noChangeArrowheads="1"/>
          </p:cNvSpPr>
          <p:nvPr/>
        </p:nvSpPr>
        <p:spPr bwMode="auto">
          <a:xfrm>
            <a:off x="381000" y="152400"/>
            <a:ext cx="2781300" cy="523875"/>
          </a:xfrm>
          <a:prstGeom prst="rect">
            <a:avLst/>
          </a:prstGeom>
          <a:noFill/>
          <a:ln w="9525">
            <a:noFill/>
            <a:miter lim="800000"/>
            <a:headEnd/>
            <a:tailEnd/>
          </a:ln>
        </p:spPr>
        <p:txBody>
          <a:bodyPr wrap="none">
            <a:spAutoFit/>
          </a:bodyPr>
          <a:lstStyle/>
          <a:p>
            <a:r>
              <a:rPr lang="en-US" sz="2800" b="1">
                <a:solidFill>
                  <a:srgbClr val="FF0000"/>
                </a:solidFill>
              </a:rPr>
              <a:t>Drift Chambers</a:t>
            </a:r>
            <a:endParaRPr lang="en-US" sz="2800" b="1">
              <a:solidFill>
                <a:srgbClr val="FF0000"/>
              </a:solidFill>
              <a:sym typeface="Symbol" pitchFamily="18" charset="2"/>
            </a:endParaRPr>
          </a:p>
        </p:txBody>
      </p:sp>
      <p:pic>
        <p:nvPicPr>
          <p:cNvPr id="35844" name="Picture 10"/>
          <p:cNvPicPr>
            <a:picLocks noChangeAspect="1" noChangeArrowheads="1"/>
          </p:cNvPicPr>
          <p:nvPr/>
        </p:nvPicPr>
        <p:blipFill>
          <a:blip r:embed="rId3" cstate="print">
            <a:lum bright="70000" contrast="-70000"/>
          </a:blip>
          <a:srcRect/>
          <a:stretch>
            <a:fillRect/>
          </a:stretch>
        </p:blipFill>
        <p:spPr bwMode="auto">
          <a:xfrm>
            <a:off x="8089900" y="6697663"/>
            <a:ext cx="1033463" cy="134937"/>
          </a:xfrm>
          <a:prstGeom prst="rect">
            <a:avLst/>
          </a:prstGeom>
          <a:noFill/>
          <a:ln w="9525" algn="ctr">
            <a:noFill/>
            <a:miter lim="800000"/>
            <a:headEnd/>
            <a:tailEnd/>
          </a:ln>
        </p:spPr>
      </p:pic>
      <p:sp>
        <p:nvSpPr>
          <p:cNvPr id="35845" name="Text Box 12"/>
          <p:cNvSpPr txBox="1">
            <a:spLocks noChangeArrowheads="1"/>
          </p:cNvSpPr>
          <p:nvPr/>
        </p:nvSpPr>
        <p:spPr bwMode="auto">
          <a:xfrm>
            <a:off x="533400" y="3352800"/>
            <a:ext cx="7772400" cy="2892425"/>
          </a:xfrm>
          <a:prstGeom prst="rect">
            <a:avLst/>
          </a:prstGeom>
          <a:noFill/>
          <a:ln w="9525">
            <a:noFill/>
            <a:miter lim="800000"/>
            <a:headEnd/>
            <a:tailEnd/>
          </a:ln>
        </p:spPr>
        <p:txBody>
          <a:bodyPr>
            <a:spAutoFit/>
          </a:bodyPr>
          <a:lstStyle/>
          <a:p>
            <a:r>
              <a:rPr lang="en-US" sz="1400" b="1">
                <a:solidFill>
                  <a:srgbClr val="002060"/>
                </a:solidFill>
              </a:rPr>
              <a:t>In an alternating sequence of wires with different potentials one finds an electric field between the ‘sense wires’ and ‘field wires’.</a:t>
            </a:r>
          </a:p>
          <a:p>
            <a:endParaRPr lang="en-US" sz="1400" b="1">
              <a:solidFill>
                <a:schemeClr val="accent2"/>
              </a:solidFill>
            </a:endParaRPr>
          </a:p>
          <a:p>
            <a:r>
              <a:rPr lang="en-US" sz="1400" b="1">
                <a:solidFill>
                  <a:srgbClr val="008000"/>
                </a:solidFill>
              </a:rPr>
              <a:t>The electrons are moving to the sense wires  and produce an avalanche which induces a signal that is read out by electronics. </a:t>
            </a:r>
          </a:p>
          <a:p>
            <a:endParaRPr lang="en-US" sz="1400" b="1">
              <a:solidFill>
                <a:srgbClr val="009900"/>
              </a:solidFill>
            </a:endParaRPr>
          </a:p>
          <a:p>
            <a:r>
              <a:rPr lang="en-US" sz="1400" b="1">
                <a:solidFill>
                  <a:srgbClr val="002060"/>
                </a:solidFill>
              </a:rPr>
              <a:t>The time between the passage of the particle and the arrival of the electrons at the wire is measured.</a:t>
            </a:r>
          </a:p>
          <a:p>
            <a:endParaRPr lang="en-US" sz="1400" b="1">
              <a:solidFill>
                <a:schemeClr val="accent2"/>
              </a:solidFill>
            </a:endParaRPr>
          </a:p>
          <a:p>
            <a:r>
              <a:rPr lang="en-US" sz="1400" b="1">
                <a:solidFill>
                  <a:srgbClr val="008000"/>
                </a:solidFill>
              </a:rPr>
              <a:t>The drift time T is a measure of the position of the particle !</a:t>
            </a:r>
          </a:p>
          <a:p>
            <a:endParaRPr lang="en-US" sz="1400" b="1">
              <a:solidFill>
                <a:srgbClr val="009900"/>
              </a:solidFill>
            </a:endParaRPr>
          </a:p>
          <a:p>
            <a:r>
              <a:rPr lang="en-US" sz="1400" b="1">
                <a:solidFill>
                  <a:srgbClr val="002060"/>
                </a:solidFill>
              </a:rPr>
              <a:t>By measuring the drift time, the wire distance can be increased (compared to the Multi Wire Proportional Chamber) </a:t>
            </a:r>
            <a:r>
              <a:rPr lang="en-US" sz="1400" b="1">
                <a:solidFill>
                  <a:srgbClr val="002060"/>
                </a:solidFill>
                <a:sym typeface="Wingdings" pitchFamily="2" charset="2"/>
              </a:rPr>
              <a:t> save electronics channels !</a:t>
            </a:r>
            <a:endParaRPr lang="en-US" sz="1400" b="1">
              <a:solidFill>
                <a:srgbClr val="002060"/>
              </a:solidFill>
            </a:endParaRPr>
          </a:p>
        </p:txBody>
      </p:sp>
      <p:sp>
        <p:nvSpPr>
          <p:cNvPr id="35846" name="Line 13"/>
          <p:cNvSpPr>
            <a:spLocks noChangeShapeType="1"/>
          </p:cNvSpPr>
          <p:nvPr/>
        </p:nvSpPr>
        <p:spPr bwMode="auto">
          <a:xfrm>
            <a:off x="3505200" y="1752600"/>
            <a:ext cx="381000" cy="0"/>
          </a:xfrm>
          <a:prstGeom prst="line">
            <a:avLst/>
          </a:prstGeom>
          <a:noFill/>
          <a:ln w="9525">
            <a:solidFill>
              <a:srgbClr val="FF0000"/>
            </a:solidFill>
            <a:round/>
            <a:headEnd/>
            <a:tailEnd type="triangle" w="med" len="med"/>
          </a:ln>
        </p:spPr>
        <p:txBody>
          <a:bodyPr/>
          <a:lstStyle/>
          <a:p>
            <a:endParaRPr lang="en-US"/>
          </a:p>
        </p:txBody>
      </p:sp>
      <p:sp>
        <p:nvSpPr>
          <p:cNvPr id="35847" name="Line 14"/>
          <p:cNvSpPr>
            <a:spLocks noChangeShapeType="1"/>
          </p:cNvSpPr>
          <p:nvPr/>
        </p:nvSpPr>
        <p:spPr bwMode="auto">
          <a:xfrm flipH="1">
            <a:off x="4038600" y="1752600"/>
            <a:ext cx="381000" cy="0"/>
          </a:xfrm>
          <a:prstGeom prst="line">
            <a:avLst/>
          </a:prstGeom>
          <a:noFill/>
          <a:ln w="9525">
            <a:solidFill>
              <a:srgbClr val="FF0000"/>
            </a:solidFill>
            <a:round/>
            <a:headEnd/>
            <a:tailEnd type="triangle" w="med" len="med"/>
          </a:ln>
        </p:spPr>
        <p:txBody>
          <a:bodyPr/>
          <a:lstStyle/>
          <a:p>
            <a:endParaRPr lang="en-US"/>
          </a:p>
        </p:txBody>
      </p:sp>
      <p:sp>
        <p:nvSpPr>
          <p:cNvPr id="35848" name="Line 15"/>
          <p:cNvSpPr>
            <a:spLocks noChangeShapeType="1"/>
          </p:cNvSpPr>
          <p:nvPr/>
        </p:nvSpPr>
        <p:spPr bwMode="auto">
          <a:xfrm>
            <a:off x="2362200" y="1752600"/>
            <a:ext cx="381000" cy="0"/>
          </a:xfrm>
          <a:prstGeom prst="line">
            <a:avLst/>
          </a:prstGeom>
          <a:noFill/>
          <a:ln w="9525">
            <a:solidFill>
              <a:srgbClr val="FF0000"/>
            </a:solidFill>
            <a:round/>
            <a:headEnd/>
            <a:tailEnd type="triangle" w="med" len="med"/>
          </a:ln>
        </p:spPr>
        <p:txBody>
          <a:bodyPr/>
          <a:lstStyle/>
          <a:p>
            <a:endParaRPr lang="en-US"/>
          </a:p>
        </p:txBody>
      </p:sp>
      <p:sp>
        <p:nvSpPr>
          <p:cNvPr id="35849" name="Line 16"/>
          <p:cNvSpPr>
            <a:spLocks noChangeShapeType="1"/>
          </p:cNvSpPr>
          <p:nvPr/>
        </p:nvSpPr>
        <p:spPr bwMode="auto">
          <a:xfrm>
            <a:off x="4648200" y="1752600"/>
            <a:ext cx="381000" cy="0"/>
          </a:xfrm>
          <a:prstGeom prst="line">
            <a:avLst/>
          </a:prstGeom>
          <a:noFill/>
          <a:ln w="9525">
            <a:solidFill>
              <a:srgbClr val="FF0000"/>
            </a:solidFill>
            <a:round/>
            <a:headEnd/>
            <a:tailEnd type="triangle" w="med" len="med"/>
          </a:ln>
        </p:spPr>
        <p:txBody>
          <a:bodyPr/>
          <a:lstStyle/>
          <a:p>
            <a:endParaRPr lang="en-US"/>
          </a:p>
        </p:txBody>
      </p:sp>
      <p:sp>
        <p:nvSpPr>
          <p:cNvPr id="35850" name="Line 17"/>
          <p:cNvSpPr>
            <a:spLocks noChangeShapeType="1"/>
          </p:cNvSpPr>
          <p:nvPr/>
        </p:nvSpPr>
        <p:spPr bwMode="auto">
          <a:xfrm flipH="1">
            <a:off x="5181600" y="1752600"/>
            <a:ext cx="381000" cy="0"/>
          </a:xfrm>
          <a:prstGeom prst="line">
            <a:avLst/>
          </a:prstGeom>
          <a:noFill/>
          <a:ln w="9525">
            <a:solidFill>
              <a:srgbClr val="FF0000"/>
            </a:solidFill>
            <a:round/>
            <a:headEnd/>
            <a:tailEnd type="triangle" w="med" len="med"/>
          </a:ln>
        </p:spPr>
        <p:txBody>
          <a:bodyPr/>
          <a:lstStyle/>
          <a:p>
            <a:endParaRPr lang="en-US"/>
          </a:p>
        </p:txBody>
      </p:sp>
      <p:sp>
        <p:nvSpPr>
          <p:cNvPr id="35851" name="Line 18"/>
          <p:cNvSpPr>
            <a:spLocks noChangeShapeType="1"/>
          </p:cNvSpPr>
          <p:nvPr/>
        </p:nvSpPr>
        <p:spPr bwMode="auto">
          <a:xfrm flipH="1">
            <a:off x="2895600" y="1752600"/>
            <a:ext cx="381000" cy="0"/>
          </a:xfrm>
          <a:prstGeom prst="line">
            <a:avLst/>
          </a:prstGeom>
          <a:noFill/>
          <a:ln w="9525">
            <a:solidFill>
              <a:srgbClr val="FF0000"/>
            </a:solidFill>
            <a:round/>
            <a:headEnd/>
            <a:tailEnd type="triangle" w="med" len="med"/>
          </a:ln>
        </p:spPr>
        <p:txBody>
          <a:bodyPr/>
          <a:lstStyle/>
          <a:p>
            <a:endParaRPr lang="en-US"/>
          </a:p>
        </p:txBody>
      </p:sp>
      <p:sp>
        <p:nvSpPr>
          <p:cNvPr id="35852" name="Text Box 19"/>
          <p:cNvSpPr txBox="1">
            <a:spLocks noChangeArrowheads="1"/>
          </p:cNvSpPr>
          <p:nvPr/>
        </p:nvSpPr>
        <p:spPr bwMode="auto">
          <a:xfrm>
            <a:off x="2286000" y="1371600"/>
            <a:ext cx="336550" cy="366713"/>
          </a:xfrm>
          <a:prstGeom prst="rect">
            <a:avLst/>
          </a:prstGeom>
          <a:noFill/>
          <a:ln w="9525">
            <a:noFill/>
            <a:miter lim="800000"/>
            <a:headEnd/>
            <a:tailEnd/>
          </a:ln>
        </p:spPr>
        <p:txBody>
          <a:bodyPr wrap="none">
            <a:spAutoFit/>
          </a:bodyPr>
          <a:lstStyle/>
          <a:p>
            <a:pPr algn="ctr"/>
            <a:r>
              <a:rPr lang="en-US" b="1">
                <a:solidFill>
                  <a:srgbClr val="FF0000"/>
                </a:solidFill>
              </a:rPr>
              <a:t>E</a:t>
            </a:r>
          </a:p>
        </p:txBody>
      </p:sp>
      <p:sp>
        <p:nvSpPr>
          <p:cNvPr id="35853" name="Rectangle 20"/>
          <p:cNvSpPr>
            <a:spLocks noChangeArrowheads="1"/>
          </p:cNvSpPr>
          <p:nvPr/>
        </p:nvSpPr>
        <p:spPr bwMode="auto">
          <a:xfrm>
            <a:off x="2438400" y="2667000"/>
            <a:ext cx="34290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5854" name="Text Box 21"/>
          <p:cNvSpPr txBox="1">
            <a:spLocks noChangeArrowheads="1"/>
          </p:cNvSpPr>
          <p:nvPr/>
        </p:nvSpPr>
        <p:spPr bwMode="auto">
          <a:xfrm>
            <a:off x="6003925" y="2574925"/>
            <a:ext cx="1676400" cy="338138"/>
          </a:xfrm>
          <a:prstGeom prst="rect">
            <a:avLst/>
          </a:prstGeom>
          <a:noFill/>
          <a:ln w="9525">
            <a:noFill/>
            <a:miter lim="800000"/>
            <a:headEnd/>
            <a:tailEnd/>
          </a:ln>
        </p:spPr>
        <p:txBody>
          <a:bodyPr wrap="none">
            <a:spAutoFit/>
          </a:bodyPr>
          <a:lstStyle/>
          <a:p>
            <a:r>
              <a:rPr lang="en-US" sz="1600" b="1">
                <a:solidFill>
                  <a:srgbClr val="FF0000"/>
                </a:solidFill>
              </a:rPr>
              <a:t>Scintillator: t=0</a:t>
            </a:r>
          </a:p>
        </p:txBody>
      </p:sp>
      <p:sp>
        <p:nvSpPr>
          <p:cNvPr id="35855" name="AutoShape 22"/>
          <p:cNvSpPr>
            <a:spLocks noChangeArrowheads="1"/>
          </p:cNvSpPr>
          <p:nvPr/>
        </p:nvSpPr>
        <p:spPr bwMode="auto">
          <a:xfrm rot="-8167398">
            <a:off x="5105400" y="381000"/>
            <a:ext cx="457200" cy="457200"/>
          </a:xfrm>
          <a:prstGeom prst="rtTriangle">
            <a:avLst/>
          </a:prstGeom>
          <a:solidFill>
            <a:schemeClr val="accent1"/>
          </a:solidFill>
          <a:ln w="9525">
            <a:solidFill>
              <a:schemeClr val="tx1"/>
            </a:solidFill>
            <a:miter lim="800000"/>
            <a:headEnd/>
            <a:tailEnd/>
          </a:ln>
        </p:spPr>
        <p:txBody>
          <a:bodyPr wrap="none" anchor="ctr"/>
          <a:lstStyle/>
          <a:p>
            <a:endParaRPr lang="en-US"/>
          </a:p>
        </p:txBody>
      </p:sp>
      <p:sp>
        <p:nvSpPr>
          <p:cNvPr id="35856" name="Line 25"/>
          <p:cNvSpPr>
            <a:spLocks noChangeShapeType="1"/>
          </p:cNvSpPr>
          <p:nvPr/>
        </p:nvSpPr>
        <p:spPr bwMode="auto">
          <a:xfrm flipV="1">
            <a:off x="4572000" y="457200"/>
            <a:ext cx="0" cy="1219200"/>
          </a:xfrm>
          <a:prstGeom prst="line">
            <a:avLst/>
          </a:prstGeom>
          <a:noFill/>
          <a:ln w="9525">
            <a:solidFill>
              <a:schemeClr val="tx1"/>
            </a:solidFill>
            <a:round/>
            <a:headEnd/>
            <a:tailEnd/>
          </a:ln>
        </p:spPr>
        <p:txBody>
          <a:bodyPr/>
          <a:lstStyle/>
          <a:p>
            <a:endParaRPr lang="en-US"/>
          </a:p>
        </p:txBody>
      </p:sp>
      <p:sp>
        <p:nvSpPr>
          <p:cNvPr id="35857" name="Line 26"/>
          <p:cNvSpPr>
            <a:spLocks noChangeShapeType="1"/>
          </p:cNvSpPr>
          <p:nvPr/>
        </p:nvSpPr>
        <p:spPr bwMode="auto">
          <a:xfrm>
            <a:off x="4572000" y="457200"/>
            <a:ext cx="762000" cy="0"/>
          </a:xfrm>
          <a:prstGeom prst="line">
            <a:avLst/>
          </a:prstGeom>
          <a:noFill/>
          <a:ln w="9525">
            <a:solidFill>
              <a:schemeClr val="tx1"/>
            </a:solidFill>
            <a:round/>
            <a:headEnd/>
            <a:tailEnd/>
          </a:ln>
        </p:spPr>
        <p:txBody>
          <a:bodyPr/>
          <a:lstStyle/>
          <a:p>
            <a:endParaRPr lang="en-US"/>
          </a:p>
        </p:txBody>
      </p:sp>
      <p:sp>
        <p:nvSpPr>
          <p:cNvPr id="35858" name="Line 27"/>
          <p:cNvSpPr>
            <a:spLocks noChangeShapeType="1"/>
          </p:cNvSpPr>
          <p:nvPr/>
        </p:nvSpPr>
        <p:spPr bwMode="auto">
          <a:xfrm flipV="1">
            <a:off x="4876800" y="762000"/>
            <a:ext cx="0" cy="609600"/>
          </a:xfrm>
          <a:prstGeom prst="line">
            <a:avLst/>
          </a:prstGeom>
          <a:noFill/>
          <a:ln w="9525">
            <a:solidFill>
              <a:schemeClr val="tx1"/>
            </a:solidFill>
            <a:round/>
            <a:headEnd/>
            <a:tailEnd/>
          </a:ln>
        </p:spPr>
        <p:txBody>
          <a:bodyPr/>
          <a:lstStyle/>
          <a:p>
            <a:endParaRPr lang="en-US"/>
          </a:p>
        </p:txBody>
      </p:sp>
      <p:sp>
        <p:nvSpPr>
          <p:cNvPr id="35859" name="Line 28"/>
          <p:cNvSpPr>
            <a:spLocks noChangeShapeType="1"/>
          </p:cNvSpPr>
          <p:nvPr/>
        </p:nvSpPr>
        <p:spPr bwMode="auto">
          <a:xfrm>
            <a:off x="4876800" y="762000"/>
            <a:ext cx="457200" cy="0"/>
          </a:xfrm>
          <a:prstGeom prst="line">
            <a:avLst/>
          </a:prstGeom>
          <a:noFill/>
          <a:ln w="9525">
            <a:solidFill>
              <a:schemeClr val="tx1"/>
            </a:solidFill>
            <a:round/>
            <a:headEnd/>
            <a:tailEnd/>
          </a:ln>
        </p:spPr>
        <p:txBody>
          <a:bodyPr/>
          <a:lstStyle/>
          <a:p>
            <a:endParaRPr lang="en-US"/>
          </a:p>
        </p:txBody>
      </p:sp>
      <p:sp>
        <p:nvSpPr>
          <p:cNvPr id="35860" name="Line 29"/>
          <p:cNvSpPr>
            <a:spLocks noChangeShapeType="1"/>
          </p:cNvSpPr>
          <p:nvPr/>
        </p:nvSpPr>
        <p:spPr bwMode="auto">
          <a:xfrm>
            <a:off x="5638800" y="609600"/>
            <a:ext cx="381000" cy="0"/>
          </a:xfrm>
          <a:prstGeom prst="line">
            <a:avLst/>
          </a:prstGeom>
          <a:noFill/>
          <a:ln w="9525">
            <a:solidFill>
              <a:schemeClr val="tx1"/>
            </a:solidFill>
            <a:round/>
            <a:headEnd/>
            <a:tailEnd/>
          </a:ln>
        </p:spPr>
        <p:txBody>
          <a:bodyPr/>
          <a:lstStyle/>
          <a:p>
            <a:endParaRPr lang="en-US"/>
          </a:p>
        </p:txBody>
      </p:sp>
      <p:sp>
        <p:nvSpPr>
          <p:cNvPr id="35861" name="Text Box 30"/>
          <p:cNvSpPr txBox="1">
            <a:spLocks noChangeArrowheads="1"/>
          </p:cNvSpPr>
          <p:nvPr/>
        </p:nvSpPr>
        <p:spPr bwMode="auto">
          <a:xfrm>
            <a:off x="6096000" y="457200"/>
            <a:ext cx="1516063" cy="338138"/>
          </a:xfrm>
          <a:prstGeom prst="rect">
            <a:avLst/>
          </a:prstGeom>
          <a:noFill/>
          <a:ln w="9525">
            <a:noFill/>
            <a:miter lim="800000"/>
            <a:headEnd/>
            <a:tailEnd/>
          </a:ln>
        </p:spPr>
        <p:txBody>
          <a:bodyPr wrap="none">
            <a:spAutoFit/>
          </a:bodyPr>
          <a:lstStyle/>
          <a:p>
            <a:r>
              <a:rPr lang="en-US" sz="1600" b="1">
                <a:solidFill>
                  <a:srgbClr val="FF0000"/>
                </a:solidFill>
              </a:rPr>
              <a:t>Amplifier: t=T</a:t>
            </a:r>
          </a:p>
        </p:txBody>
      </p:sp>
      <p:sp>
        <p:nvSpPr>
          <p:cNvPr id="35862" name="Line 31"/>
          <p:cNvSpPr>
            <a:spLocks noChangeShapeType="1"/>
          </p:cNvSpPr>
          <p:nvPr/>
        </p:nvSpPr>
        <p:spPr bwMode="auto">
          <a:xfrm>
            <a:off x="4267200" y="1600200"/>
            <a:ext cx="152400" cy="76200"/>
          </a:xfrm>
          <a:prstGeom prst="line">
            <a:avLst/>
          </a:prstGeom>
          <a:noFill/>
          <a:ln w="9525">
            <a:solidFill>
              <a:schemeClr val="tx1"/>
            </a:solidFill>
            <a:round/>
            <a:headEnd/>
            <a:tailEnd type="triangle" w="med" len="med"/>
          </a:ln>
        </p:spPr>
        <p:txBody>
          <a:bodyPr/>
          <a:lstStyle/>
          <a:p>
            <a:endParaRPr lang="en-US"/>
          </a:p>
        </p:txBody>
      </p:sp>
      <p:sp>
        <p:nvSpPr>
          <p:cNvPr id="35863" name="Line 32"/>
          <p:cNvSpPr>
            <a:spLocks noChangeShapeType="1"/>
          </p:cNvSpPr>
          <p:nvPr/>
        </p:nvSpPr>
        <p:spPr bwMode="auto">
          <a:xfrm>
            <a:off x="4267200" y="1752600"/>
            <a:ext cx="152400" cy="0"/>
          </a:xfrm>
          <a:prstGeom prst="line">
            <a:avLst/>
          </a:prstGeom>
          <a:noFill/>
          <a:ln w="9525">
            <a:solidFill>
              <a:schemeClr val="tx1"/>
            </a:solidFill>
            <a:round/>
            <a:headEnd/>
            <a:tailEnd type="triangle" w="med" len="med"/>
          </a:ln>
        </p:spPr>
        <p:txBody>
          <a:bodyPr/>
          <a:lstStyle/>
          <a:p>
            <a:endParaRPr lang="en-US"/>
          </a:p>
        </p:txBody>
      </p:sp>
      <p:sp>
        <p:nvSpPr>
          <p:cNvPr id="35864" name="Line 33"/>
          <p:cNvSpPr>
            <a:spLocks noChangeShapeType="1"/>
          </p:cNvSpPr>
          <p:nvPr/>
        </p:nvSpPr>
        <p:spPr bwMode="auto">
          <a:xfrm flipV="1">
            <a:off x="4267200" y="1828800"/>
            <a:ext cx="152400" cy="76200"/>
          </a:xfrm>
          <a:prstGeom prst="line">
            <a:avLst/>
          </a:prstGeom>
          <a:noFill/>
          <a:ln w="9525">
            <a:solidFill>
              <a:schemeClr val="tx1"/>
            </a:solidFill>
            <a:round/>
            <a:headEnd/>
            <a:tailEnd type="triangle" w="med" len="med"/>
          </a:ln>
        </p:spPr>
        <p:txBody>
          <a:bodyPr/>
          <a:lstStyle/>
          <a:p>
            <a:endParaRPr lang="en-US"/>
          </a:p>
        </p:txBody>
      </p:sp>
      <p:sp>
        <p:nvSpPr>
          <p:cNvPr id="35865" name="Footer Placeholder 26"/>
          <p:cNvSpPr>
            <a:spLocks noGrp="1"/>
          </p:cNvSpPr>
          <p:nvPr>
            <p:ph type="ftr" sz="quarter" idx="11"/>
          </p:nvPr>
        </p:nvSpPr>
        <p:spPr>
          <a:noFill/>
        </p:spPr>
        <p:txBody>
          <a:bodyPr/>
          <a:lstStyle/>
          <a:p>
            <a:r>
              <a:rPr lang="en-US" smtClean="0"/>
              <a:t>W. Riegler/CERN</a:t>
            </a:r>
          </a:p>
        </p:txBody>
      </p:sp>
      <p:sp>
        <p:nvSpPr>
          <p:cNvPr id="35866" name="Slide Number Placeholder 25"/>
          <p:cNvSpPr>
            <a:spLocks noGrp="1"/>
          </p:cNvSpPr>
          <p:nvPr>
            <p:ph type="sldNum" sz="quarter" idx="12"/>
          </p:nvPr>
        </p:nvSpPr>
        <p:spPr>
          <a:noFill/>
        </p:spPr>
        <p:txBody>
          <a:bodyPr/>
          <a:lstStyle/>
          <a:p>
            <a:fld id="{E2EBC725-7170-43A7-82B4-F76F6AC6DA37}" type="slidenum">
              <a:rPr lang="en-US" smtClean="0"/>
              <a:pPr/>
              <a:t>31</a:t>
            </a:fld>
            <a:endParaRPr lang="en-US"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5"/>
          <p:cNvGraphicFramePr>
            <a:graphicFrameLocks noChangeAspect="1"/>
          </p:cNvGraphicFramePr>
          <p:nvPr/>
        </p:nvGraphicFramePr>
        <p:xfrm>
          <a:off x="646113" y="1127125"/>
          <a:ext cx="2581275" cy="1238250"/>
        </p:xfrm>
        <a:graphic>
          <a:graphicData uri="http://schemas.openxmlformats.org/presentationml/2006/ole">
            <p:oleObj spid="_x0000_s2050" name="Ulead Image Editor Image" r:id="rId3" imgW="2234188" imgH="1027091" progId="">
              <p:embed/>
            </p:oleObj>
          </a:graphicData>
        </a:graphic>
      </p:graphicFrame>
      <p:graphicFrame>
        <p:nvGraphicFramePr>
          <p:cNvPr id="2051" name="Object 6"/>
          <p:cNvGraphicFramePr>
            <a:graphicFrameLocks noChangeAspect="1"/>
          </p:cNvGraphicFramePr>
          <p:nvPr/>
        </p:nvGraphicFramePr>
        <p:xfrm>
          <a:off x="3378200" y="1014413"/>
          <a:ext cx="3962400" cy="1423987"/>
        </p:xfrm>
        <a:graphic>
          <a:graphicData uri="http://schemas.openxmlformats.org/presentationml/2006/ole">
            <p:oleObj spid="_x0000_s2051" name="Ulead Image Editor Image" r:id="rId4" imgW="3797494" imgH="1365507" progId="">
              <p:embed/>
            </p:oleObj>
          </a:graphicData>
        </a:graphic>
      </p:graphicFrame>
      <p:graphicFrame>
        <p:nvGraphicFramePr>
          <p:cNvPr id="2052" name="Object 7"/>
          <p:cNvGraphicFramePr>
            <a:graphicFrameLocks noChangeAspect="1"/>
          </p:cNvGraphicFramePr>
          <p:nvPr/>
        </p:nvGraphicFramePr>
        <p:xfrm>
          <a:off x="781050" y="3003550"/>
          <a:ext cx="2438400" cy="1039813"/>
        </p:xfrm>
        <a:graphic>
          <a:graphicData uri="http://schemas.openxmlformats.org/presentationml/2006/ole">
            <p:oleObj spid="_x0000_s2052" name="Ulead Image Editor Image" r:id="rId5" imgW="1935320" imgH="825870" progId="">
              <p:embed/>
            </p:oleObj>
          </a:graphicData>
        </a:graphic>
      </p:graphicFrame>
      <p:graphicFrame>
        <p:nvGraphicFramePr>
          <p:cNvPr id="2053" name="Object 8"/>
          <p:cNvGraphicFramePr>
            <a:graphicFrameLocks noChangeAspect="1"/>
          </p:cNvGraphicFramePr>
          <p:nvPr/>
        </p:nvGraphicFramePr>
        <p:xfrm>
          <a:off x="3500438" y="2690813"/>
          <a:ext cx="3878262" cy="1423987"/>
        </p:xfrm>
        <a:graphic>
          <a:graphicData uri="http://schemas.openxmlformats.org/presentationml/2006/ole">
            <p:oleObj spid="_x0000_s2053" name="Ulead Image Editor Image" r:id="rId6" imgW="3788672" imgH="1392821" progId="">
              <p:embed/>
            </p:oleObj>
          </a:graphicData>
        </a:graphic>
      </p:graphicFrame>
      <p:graphicFrame>
        <p:nvGraphicFramePr>
          <p:cNvPr id="2054" name="Object 9"/>
          <p:cNvGraphicFramePr>
            <a:graphicFrameLocks noChangeAspect="1"/>
          </p:cNvGraphicFramePr>
          <p:nvPr/>
        </p:nvGraphicFramePr>
        <p:xfrm>
          <a:off x="733425" y="4741863"/>
          <a:ext cx="2798763" cy="1077912"/>
        </p:xfrm>
        <a:graphic>
          <a:graphicData uri="http://schemas.openxmlformats.org/presentationml/2006/ole">
            <p:oleObj spid="_x0000_s2054" name="Ulead Image Editor Image" r:id="rId7" imgW="2301050" imgH="886669" progId="">
              <p:embed/>
            </p:oleObj>
          </a:graphicData>
        </a:graphic>
      </p:graphicFrame>
      <p:graphicFrame>
        <p:nvGraphicFramePr>
          <p:cNvPr id="2055" name="Object 10"/>
          <p:cNvGraphicFramePr>
            <a:graphicFrameLocks noChangeAspect="1"/>
          </p:cNvGraphicFramePr>
          <p:nvPr/>
        </p:nvGraphicFramePr>
        <p:xfrm>
          <a:off x="3586163" y="4419600"/>
          <a:ext cx="3767137" cy="1749425"/>
        </p:xfrm>
        <a:graphic>
          <a:graphicData uri="http://schemas.openxmlformats.org/presentationml/2006/ole">
            <p:oleObj spid="_x0000_s2055" name="Ulead Image Editor Image" r:id="rId8" imgW="3880112" imgH="1758551" progId="">
              <p:embed/>
            </p:oleObj>
          </a:graphicData>
        </a:graphic>
      </p:graphicFrame>
      <p:pic>
        <p:nvPicPr>
          <p:cNvPr id="2056" name="Picture 13"/>
          <p:cNvPicPr>
            <a:picLocks noChangeAspect="1" noChangeArrowheads="1"/>
          </p:cNvPicPr>
          <p:nvPr/>
        </p:nvPicPr>
        <p:blipFill>
          <a:blip r:embed="rId9" cstate="print">
            <a:lum bright="70000" contrast="-70000"/>
          </a:blip>
          <a:srcRect/>
          <a:stretch>
            <a:fillRect/>
          </a:stretch>
        </p:blipFill>
        <p:spPr bwMode="auto">
          <a:xfrm>
            <a:off x="8089900" y="6697663"/>
            <a:ext cx="1033463" cy="134937"/>
          </a:xfrm>
          <a:prstGeom prst="rect">
            <a:avLst/>
          </a:prstGeom>
          <a:noFill/>
          <a:ln w="9525" algn="ctr">
            <a:noFill/>
            <a:miter lim="800000"/>
            <a:headEnd/>
            <a:tailEnd/>
          </a:ln>
        </p:spPr>
      </p:pic>
      <p:sp>
        <p:nvSpPr>
          <p:cNvPr id="2057" name="Text Box 14"/>
          <p:cNvSpPr txBox="1">
            <a:spLocks noChangeArrowheads="1"/>
          </p:cNvSpPr>
          <p:nvPr/>
        </p:nvSpPr>
        <p:spPr bwMode="auto">
          <a:xfrm>
            <a:off x="5410200" y="533400"/>
            <a:ext cx="2466975" cy="338138"/>
          </a:xfrm>
          <a:prstGeom prst="rect">
            <a:avLst/>
          </a:prstGeom>
          <a:noFill/>
          <a:ln w="9525">
            <a:noFill/>
            <a:miter lim="800000"/>
            <a:headEnd/>
            <a:tailEnd/>
          </a:ln>
        </p:spPr>
        <p:txBody>
          <a:bodyPr wrap="none">
            <a:spAutoFit/>
          </a:bodyPr>
          <a:lstStyle/>
          <a:p>
            <a:r>
              <a:rPr lang="en-US" sz="1600" b="1">
                <a:solidFill>
                  <a:srgbClr val="009900"/>
                </a:solidFill>
              </a:rPr>
              <a:t>Electric Field </a:t>
            </a:r>
            <a:r>
              <a:rPr lang="en-US" sz="1600" b="1">
                <a:solidFill>
                  <a:srgbClr val="009900"/>
                </a:solidFill>
                <a:sym typeface="Symbol" pitchFamily="18" charset="2"/>
              </a:rPr>
              <a:t></a:t>
            </a:r>
            <a:r>
              <a:rPr lang="en-US" sz="1600" b="1">
                <a:solidFill>
                  <a:srgbClr val="009900"/>
                </a:solidFill>
              </a:rPr>
              <a:t> 1kV/cm</a:t>
            </a:r>
          </a:p>
        </p:txBody>
      </p:sp>
      <p:sp>
        <p:nvSpPr>
          <p:cNvPr id="2058" name="Footer Placeholder 13"/>
          <p:cNvSpPr>
            <a:spLocks noGrp="1"/>
          </p:cNvSpPr>
          <p:nvPr>
            <p:ph type="ftr" sz="quarter" idx="11"/>
          </p:nvPr>
        </p:nvSpPr>
        <p:spPr>
          <a:noFill/>
        </p:spPr>
        <p:txBody>
          <a:bodyPr/>
          <a:lstStyle/>
          <a:p>
            <a:r>
              <a:rPr lang="en-US" smtClean="0"/>
              <a:t>W. Riegler/CERN</a:t>
            </a:r>
          </a:p>
        </p:txBody>
      </p:sp>
      <p:sp>
        <p:nvSpPr>
          <p:cNvPr id="2059" name="Slide Number Placeholder 12"/>
          <p:cNvSpPr>
            <a:spLocks noGrp="1"/>
          </p:cNvSpPr>
          <p:nvPr>
            <p:ph type="sldNum" sz="quarter" idx="12"/>
          </p:nvPr>
        </p:nvSpPr>
        <p:spPr>
          <a:noFill/>
        </p:spPr>
        <p:txBody>
          <a:bodyPr/>
          <a:lstStyle/>
          <a:p>
            <a:fld id="{9071FD24-59D6-4640-932B-DA3BCB0AA5DC}" type="slidenum">
              <a:rPr lang="en-US" smtClean="0"/>
              <a:pPr/>
              <a:t>32</a:t>
            </a:fld>
            <a:endParaRPr lang="en-US" smtClean="0"/>
          </a:p>
        </p:txBody>
      </p:sp>
      <p:sp>
        <p:nvSpPr>
          <p:cNvPr id="2060" name="Text Box 2"/>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rPr>
              <a:t>Drift Chambers, typical Geometries</a:t>
            </a:r>
            <a:endParaRPr lang="en-US" sz="2800" b="1">
              <a:solidFill>
                <a:srgbClr val="FF0000"/>
              </a:solidFill>
              <a:sym typeface="Symbol" pitchFamily="18" charset="2"/>
            </a:endParaRPr>
          </a:p>
        </p:txBody>
      </p:sp>
      <p:sp>
        <p:nvSpPr>
          <p:cNvPr id="2061" name="Rectangle 13"/>
          <p:cNvSpPr>
            <a:spLocks noChangeArrowheads="1"/>
          </p:cNvSpPr>
          <p:nvPr/>
        </p:nvSpPr>
        <p:spPr bwMode="auto">
          <a:xfrm>
            <a:off x="152400" y="6172200"/>
            <a:ext cx="4572000" cy="276225"/>
          </a:xfrm>
          <a:prstGeom prst="rect">
            <a:avLst/>
          </a:prstGeom>
          <a:noFill/>
          <a:ln w="9525">
            <a:noFill/>
            <a:miter lim="800000"/>
            <a:headEnd/>
            <a:tailEnd/>
          </a:ln>
        </p:spPr>
        <p:txBody>
          <a:bodyPr>
            <a:spAutoFit/>
          </a:bodyPr>
          <a:lstStyle/>
          <a:p>
            <a:r>
              <a:rPr lang="en-US" sz="1200">
                <a:latin typeface="Times New Roman" pitchFamily="18" charset="0"/>
                <a:cs typeface="Times New Roman" pitchFamily="18" charset="0"/>
              </a:rPr>
              <a:t>U.Becker Instr. of HEP, Vol#9, p516 World Scientific (1992) ed F.Sauli</a:t>
            </a:r>
            <a:endParaRPr lang="en-US" sz="12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rPr>
              <a:t>The Geiger Counter reloaded: Drift Tube</a:t>
            </a:r>
            <a:endParaRPr lang="en-US" sz="2800" b="1">
              <a:solidFill>
                <a:srgbClr val="FF0000"/>
              </a:solidFill>
              <a:sym typeface="Symbol" pitchFamily="18" charset="2"/>
            </a:endParaRPr>
          </a:p>
        </p:txBody>
      </p:sp>
      <p:pic>
        <p:nvPicPr>
          <p:cNvPr id="36867" name="Picture 6" descr="MDT_principle"/>
          <p:cNvPicPr>
            <a:picLocks noChangeAspect="1" noChangeArrowheads="1"/>
          </p:cNvPicPr>
          <p:nvPr/>
        </p:nvPicPr>
        <p:blipFill>
          <a:blip r:embed="rId2" cstate="print"/>
          <a:srcRect/>
          <a:stretch>
            <a:fillRect/>
          </a:stretch>
        </p:blipFill>
        <p:spPr bwMode="auto">
          <a:xfrm>
            <a:off x="228600" y="1905000"/>
            <a:ext cx="5181600" cy="1485900"/>
          </a:xfrm>
          <a:prstGeom prst="rect">
            <a:avLst/>
          </a:prstGeom>
          <a:noFill/>
          <a:ln w="9525">
            <a:noFill/>
            <a:miter lim="800000"/>
            <a:headEnd/>
            <a:tailEnd/>
          </a:ln>
        </p:spPr>
      </p:pic>
      <p:pic>
        <p:nvPicPr>
          <p:cNvPr id="184327" name="Picture 7" descr="chamber"/>
          <p:cNvPicPr>
            <a:picLocks noChangeAspect="1" noChangeArrowheads="1"/>
          </p:cNvPicPr>
          <p:nvPr/>
        </p:nvPicPr>
        <p:blipFill>
          <a:blip r:embed="rId3" cstate="print"/>
          <a:srcRect/>
          <a:stretch>
            <a:fillRect/>
          </a:stretch>
        </p:blipFill>
        <p:spPr bwMode="auto">
          <a:xfrm>
            <a:off x="381000" y="4114800"/>
            <a:ext cx="3124200" cy="2051050"/>
          </a:xfrm>
          <a:prstGeom prst="rect">
            <a:avLst/>
          </a:prstGeom>
          <a:noFill/>
          <a:ln w="9525">
            <a:noFill/>
            <a:miter lim="800000"/>
            <a:headEnd/>
            <a:tailEnd/>
          </a:ln>
        </p:spPr>
      </p:pic>
      <p:pic>
        <p:nvPicPr>
          <p:cNvPr id="184328" name="Picture 8" descr="chamber_track"/>
          <p:cNvPicPr>
            <a:picLocks noChangeAspect="1" noChangeArrowheads="1"/>
          </p:cNvPicPr>
          <p:nvPr/>
        </p:nvPicPr>
        <p:blipFill>
          <a:blip r:embed="rId4" cstate="print"/>
          <a:srcRect/>
          <a:stretch>
            <a:fillRect/>
          </a:stretch>
        </p:blipFill>
        <p:spPr bwMode="auto">
          <a:xfrm>
            <a:off x="4191000" y="4419600"/>
            <a:ext cx="4495800" cy="1631950"/>
          </a:xfrm>
          <a:prstGeom prst="rect">
            <a:avLst/>
          </a:prstGeom>
          <a:noFill/>
          <a:ln w="9525">
            <a:noFill/>
            <a:miter lim="800000"/>
            <a:headEnd/>
            <a:tailEnd/>
          </a:ln>
        </p:spPr>
      </p:pic>
      <p:sp>
        <p:nvSpPr>
          <p:cNvPr id="36870" name="Line 10"/>
          <p:cNvSpPr>
            <a:spLocks noChangeShapeType="1"/>
          </p:cNvSpPr>
          <p:nvPr/>
        </p:nvSpPr>
        <p:spPr bwMode="auto">
          <a:xfrm flipV="1">
            <a:off x="228600" y="1752600"/>
            <a:ext cx="1524000" cy="1295400"/>
          </a:xfrm>
          <a:prstGeom prst="line">
            <a:avLst/>
          </a:prstGeom>
          <a:noFill/>
          <a:ln w="28575">
            <a:solidFill>
              <a:schemeClr val="hlink"/>
            </a:solidFill>
            <a:round/>
            <a:headEnd/>
            <a:tailEnd type="triangle" w="med" len="med"/>
          </a:ln>
        </p:spPr>
        <p:txBody>
          <a:bodyPr lIns="92075" tIns="46038" rIns="92075" bIns="46038"/>
          <a:lstStyle/>
          <a:p>
            <a:endParaRPr lang="en-US"/>
          </a:p>
        </p:txBody>
      </p:sp>
      <p:sp>
        <p:nvSpPr>
          <p:cNvPr id="36871" name="Text Box 11"/>
          <p:cNvSpPr txBox="1">
            <a:spLocks noChangeArrowheads="1"/>
          </p:cNvSpPr>
          <p:nvPr/>
        </p:nvSpPr>
        <p:spPr bwMode="auto">
          <a:xfrm>
            <a:off x="5562600" y="762000"/>
            <a:ext cx="3311525" cy="3001963"/>
          </a:xfrm>
          <a:prstGeom prst="rect">
            <a:avLst/>
          </a:prstGeom>
          <a:noFill/>
          <a:ln w="9525">
            <a:noFill/>
            <a:miter lim="800000"/>
            <a:headEnd/>
            <a:tailEnd/>
          </a:ln>
        </p:spPr>
        <p:txBody>
          <a:bodyPr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1500" b="1">
                <a:solidFill>
                  <a:srgbClr val="002060"/>
                </a:solidFill>
              </a:rPr>
              <a:t>Primary electrons are drifting to the wire.</a:t>
            </a:r>
          </a:p>
          <a:p>
            <a:pPr eaLnBrk="0" hangingPunct="0">
              <a:lnSpc>
                <a:spcPct val="90000"/>
              </a:lnSpc>
              <a:spcBef>
                <a:spcPct val="30000"/>
              </a:spcBef>
              <a:buClr>
                <a:srgbClr val="008000"/>
              </a:buClr>
              <a:buSzPct val="70000"/>
              <a:buFont typeface="Wingdings" pitchFamily="2" charset="2"/>
              <a:buNone/>
            </a:pPr>
            <a:endParaRPr lang="en-US" sz="1500" b="1">
              <a:solidFill>
                <a:schemeClr val="accent2"/>
              </a:solidFill>
            </a:endParaRPr>
          </a:p>
          <a:p>
            <a:pPr eaLnBrk="0" hangingPunct="0">
              <a:lnSpc>
                <a:spcPct val="90000"/>
              </a:lnSpc>
              <a:spcBef>
                <a:spcPct val="30000"/>
              </a:spcBef>
              <a:buClr>
                <a:srgbClr val="008000"/>
              </a:buClr>
              <a:buSzPct val="70000"/>
              <a:buFont typeface="Wingdings" pitchFamily="2" charset="2"/>
              <a:buNone/>
            </a:pPr>
            <a:r>
              <a:rPr lang="en-US" sz="1500" b="1">
                <a:solidFill>
                  <a:srgbClr val="008000"/>
                </a:solidFill>
              </a:rPr>
              <a:t>Electron avalanche at the wire.</a:t>
            </a:r>
          </a:p>
          <a:p>
            <a:pPr eaLnBrk="0" hangingPunct="0">
              <a:lnSpc>
                <a:spcPct val="90000"/>
              </a:lnSpc>
              <a:spcBef>
                <a:spcPct val="30000"/>
              </a:spcBef>
              <a:buClr>
                <a:srgbClr val="008000"/>
              </a:buClr>
              <a:buSzPct val="70000"/>
              <a:buFont typeface="Wingdings" pitchFamily="2" charset="2"/>
              <a:buNone/>
            </a:pPr>
            <a:endParaRPr lang="en-US" sz="1500" b="1">
              <a:solidFill>
                <a:srgbClr val="008000"/>
              </a:solidFill>
            </a:endParaRPr>
          </a:p>
          <a:p>
            <a:pPr eaLnBrk="0" hangingPunct="0">
              <a:lnSpc>
                <a:spcPct val="90000"/>
              </a:lnSpc>
              <a:spcBef>
                <a:spcPct val="30000"/>
              </a:spcBef>
              <a:buClr>
                <a:srgbClr val="008000"/>
              </a:buClr>
              <a:buSzPct val="70000"/>
              <a:buFont typeface="Wingdings" pitchFamily="2" charset="2"/>
              <a:buNone/>
            </a:pPr>
            <a:r>
              <a:rPr lang="en-US" sz="1500" b="1">
                <a:solidFill>
                  <a:srgbClr val="002060"/>
                </a:solidFill>
              </a:rPr>
              <a:t>The measured drift time is converted to a radius by a (calibrated) radius-time correlation.</a:t>
            </a:r>
          </a:p>
          <a:p>
            <a:pPr eaLnBrk="0" hangingPunct="0">
              <a:lnSpc>
                <a:spcPct val="90000"/>
              </a:lnSpc>
              <a:spcBef>
                <a:spcPct val="30000"/>
              </a:spcBef>
              <a:buClr>
                <a:srgbClr val="008000"/>
              </a:buClr>
              <a:buSzPct val="70000"/>
              <a:buFont typeface="Wingdings" pitchFamily="2" charset="2"/>
              <a:buNone/>
            </a:pPr>
            <a:endParaRPr lang="en-US" sz="1500" b="1">
              <a:solidFill>
                <a:schemeClr val="accent2"/>
              </a:solidFill>
            </a:endParaRPr>
          </a:p>
          <a:p>
            <a:pPr eaLnBrk="0" hangingPunct="0">
              <a:lnSpc>
                <a:spcPct val="90000"/>
              </a:lnSpc>
              <a:spcBef>
                <a:spcPct val="30000"/>
              </a:spcBef>
              <a:buClr>
                <a:srgbClr val="008000"/>
              </a:buClr>
              <a:buSzPct val="70000"/>
              <a:buFont typeface="Wingdings" pitchFamily="2" charset="2"/>
              <a:buNone/>
            </a:pPr>
            <a:r>
              <a:rPr lang="en-US" sz="1500" b="1">
                <a:solidFill>
                  <a:srgbClr val="008000"/>
                </a:solidFill>
              </a:rPr>
              <a:t>Many of these circles define the particle track. </a:t>
            </a:r>
            <a:endParaRPr lang="en-US" sz="1500" b="1">
              <a:solidFill>
                <a:srgbClr val="009900"/>
              </a:solidFill>
            </a:endParaRPr>
          </a:p>
        </p:txBody>
      </p:sp>
      <p:sp>
        <p:nvSpPr>
          <p:cNvPr id="184332" name="Text Box 12"/>
          <p:cNvSpPr txBox="1">
            <a:spLocks noChangeArrowheads="1"/>
          </p:cNvSpPr>
          <p:nvPr/>
        </p:nvSpPr>
        <p:spPr bwMode="auto">
          <a:xfrm>
            <a:off x="4724400" y="6248400"/>
            <a:ext cx="2798763" cy="312738"/>
          </a:xfrm>
          <a:prstGeom prst="rect">
            <a:avLst/>
          </a:prstGeom>
          <a:noFill/>
          <a:ln w="9525">
            <a:noFill/>
            <a:miter lim="800000"/>
            <a:headEnd/>
            <a:tailEnd/>
          </a:ln>
        </p:spPr>
        <p:txBody>
          <a:bodyPr wrap="none"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1500" b="1">
                <a:solidFill>
                  <a:srgbClr val="008000"/>
                </a:solidFill>
              </a:rPr>
              <a:t>ATLAS MDTs, 80</a:t>
            </a:r>
            <a:r>
              <a:rPr lang="en-US" sz="1600" b="1">
                <a:solidFill>
                  <a:srgbClr val="008000"/>
                </a:solidFill>
                <a:sym typeface="Symbol" pitchFamily="18" charset="2"/>
              </a:rPr>
              <a:t></a:t>
            </a:r>
            <a:r>
              <a:rPr lang="en-US" sz="1500" b="1">
                <a:solidFill>
                  <a:srgbClr val="008000"/>
                </a:solidFill>
              </a:rPr>
              <a:t>m per tube</a:t>
            </a:r>
          </a:p>
        </p:txBody>
      </p:sp>
      <p:sp>
        <p:nvSpPr>
          <p:cNvPr id="184333" name="Text Box 13"/>
          <p:cNvSpPr txBox="1">
            <a:spLocks noChangeArrowheads="1"/>
          </p:cNvSpPr>
          <p:nvPr/>
        </p:nvSpPr>
        <p:spPr bwMode="auto">
          <a:xfrm>
            <a:off x="228600" y="3994150"/>
            <a:ext cx="1928813" cy="257175"/>
          </a:xfrm>
          <a:prstGeom prst="rect">
            <a:avLst/>
          </a:prstGeom>
          <a:noFill/>
          <a:ln w="9525">
            <a:noFill/>
            <a:miter lim="800000"/>
            <a:headEnd/>
            <a:tailEnd/>
          </a:ln>
        </p:spPr>
        <p:txBody>
          <a:bodyPr wrap="none"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1200" b="1">
                <a:solidFill>
                  <a:srgbClr val="0000FF"/>
                </a:solidFill>
              </a:rPr>
              <a:t>ATLAS Muon Chambers</a:t>
            </a:r>
          </a:p>
        </p:txBody>
      </p:sp>
      <p:sp>
        <p:nvSpPr>
          <p:cNvPr id="36874" name="Text Box 14"/>
          <p:cNvSpPr txBox="1">
            <a:spLocks noChangeArrowheads="1"/>
          </p:cNvSpPr>
          <p:nvPr/>
        </p:nvSpPr>
        <p:spPr bwMode="auto">
          <a:xfrm>
            <a:off x="304800" y="1371600"/>
            <a:ext cx="2211388" cy="257175"/>
          </a:xfrm>
          <a:prstGeom prst="rect">
            <a:avLst/>
          </a:prstGeom>
          <a:noFill/>
          <a:ln w="9525">
            <a:noFill/>
            <a:miter lim="800000"/>
            <a:headEnd/>
            <a:tailEnd/>
          </a:ln>
        </p:spPr>
        <p:txBody>
          <a:bodyPr wrap="none"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1200" b="1">
                <a:solidFill>
                  <a:srgbClr val="008000"/>
                </a:solidFill>
              </a:rPr>
              <a:t>ATLAS MDT R(tube) =15mm</a:t>
            </a:r>
          </a:p>
        </p:txBody>
      </p:sp>
      <p:sp>
        <p:nvSpPr>
          <p:cNvPr id="36875" name="Text Box 15"/>
          <p:cNvSpPr txBox="1">
            <a:spLocks noChangeArrowheads="1"/>
          </p:cNvSpPr>
          <p:nvPr/>
        </p:nvSpPr>
        <p:spPr bwMode="auto">
          <a:xfrm>
            <a:off x="3200400" y="1371600"/>
            <a:ext cx="2057400" cy="422275"/>
          </a:xfrm>
          <a:prstGeom prst="rect">
            <a:avLst/>
          </a:prstGeom>
          <a:noFill/>
          <a:ln w="9525">
            <a:noFill/>
            <a:miter lim="800000"/>
            <a:headEnd/>
            <a:tailEnd/>
          </a:ln>
        </p:spPr>
        <p:txBody>
          <a:bodyPr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1200" b="1">
                <a:solidFill>
                  <a:srgbClr val="008000"/>
                </a:solidFill>
              </a:rPr>
              <a:t>Calibrated Radius-Time correlation</a:t>
            </a:r>
          </a:p>
        </p:txBody>
      </p:sp>
      <p:sp>
        <p:nvSpPr>
          <p:cNvPr id="36876" name="Footer Placeholder 13"/>
          <p:cNvSpPr>
            <a:spLocks noGrp="1"/>
          </p:cNvSpPr>
          <p:nvPr>
            <p:ph type="ftr" sz="quarter" idx="11"/>
          </p:nvPr>
        </p:nvSpPr>
        <p:spPr>
          <a:noFill/>
        </p:spPr>
        <p:txBody>
          <a:bodyPr/>
          <a:lstStyle/>
          <a:p>
            <a:r>
              <a:rPr lang="en-US" smtClean="0"/>
              <a:t>W. Riegler/CERN</a:t>
            </a:r>
          </a:p>
        </p:txBody>
      </p:sp>
      <p:sp>
        <p:nvSpPr>
          <p:cNvPr id="36877" name="Slide Number Placeholder 12"/>
          <p:cNvSpPr>
            <a:spLocks noGrp="1"/>
          </p:cNvSpPr>
          <p:nvPr>
            <p:ph type="sldNum" sz="quarter" idx="12"/>
          </p:nvPr>
        </p:nvSpPr>
        <p:spPr>
          <a:noFill/>
        </p:spPr>
        <p:txBody>
          <a:bodyPr/>
          <a:lstStyle/>
          <a:p>
            <a:fld id="{0622AE6D-030F-4F07-8E3F-8B8B1FBCC878}" type="slidenum">
              <a:rPr lang="en-US" smtClean="0"/>
              <a:pPr/>
              <a:t>33</a:t>
            </a:fld>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3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4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2" grpId="0"/>
      <p:bldP spid="1843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atlas_atlas_muon_xy"/>
          <p:cNvPicPr>
            <a:picLocks noChangeAspect="1" noChangeArrowheads="1"/>
          </p:cNvPicPr>
          <p:nvPr/>
        </p:nvPicPr>
        <p:blipFill>
          <a:blip r:embed="rId2" cstate="print"/>
          <a:srcRect/>
          <a:stretch>
            <a:fillRect/>
          </a:stretch>
        </p:blipFill>
        <p:spPr bwMode="auto">
          <a:xfrm>
            <a:off x="381000" y="2743200"/>
            <a:ext cx="3214688" cy="3429000"/>
          </a:xfrm>
          <a:prstGeom prst="rect">
            <a:avLst/>
          </a:prstGeom>
          <a:noFill/>
          <a:ln w="9525">
            <a:noFill/>
            <a:miter lim="800000"/>
            <a:headEnd/>
            <a:tailEnd/>
          </a:ln>
        </p:spPr>
      </p:pic>
      <p:pic>
        <p:nvPicPr>
          <p:cNvPr id="37891" name="Picture 5" descr="chamber"/>
          <p:cNvPicPr>
            <a:picLocks noChangeAspect="1" noChangeArrowheads="1"/>
          </p:cNvPicPr>
          <p:nvPr/>
        </p:nvPicPr>
        <p:blipFill>
          <a:blip r:embed="rId3" cstate="print"/>
          <a:srcRect/>
          <a:stretch>
            <a:fillRect/>
          </a:stretch>
        </p:blipFill>
        <p:spPr bwMode="auto">
          <a:xfrm>
            <a:off x="5410200" y="228600"/>
            <a:ext cx="3733800" cy="2451100"/>
          </a:xfrm>
          <a:prstGeom prst="rect">
            <a:avLst/>
          </a:prstGeom>
          <a:noFill/>
          <a:ln w="9525">
            <a:noFill/>
            <a:miter lim="800000"/>
            <a:headEnd/>
            <a:tailEnd/>
          </a:ln>
        </p:spPr>
      </p:pic>
      <p:pic>
        <p:nvPicPr>
          <p:cNvPr id="37892" name="Picture 6"/>
          <p:cNvPicPr>
            <a:picLocks noChangeAspect="1" noChangeArrowheads="1"/>
          </p:cNvPicPr>
          <p:nvPr/>
        </p:nvPicPr>
        <p:blipFill>
          <a:blip r:embed="rId4" cstate="print"/>
          <a:srcRect/>
          <a:stretch>
            <a:fillRect/>
          </a:stretch>
        </p:blipFill>
        <p:spPr bwMode="auto">
          <a:xfrm>
            <a:off x="3733800" y="2971800"/>
            <a:ext cx="5410200" cy="3182938"/>
          </a:xfrm>
          <a:prstGeom prst="rect">
            <a:avLst/>
          </a:prstGeom>
          <a:noFill/>
          <a:ln w="9525">
            <a:noFill/>
            <a:miter lim="800000"/>
            <a:headEnd/>
            <a:tailEnd/>
          </a:ln>
        </p:spPr>
      </p:pic>
      <p:sp>
        <p:nvSpPr>
          <p:cNvPr id="37893" name="Text Box 8"/>
          <p:cNvSpPr txBox="1">
            <a:spLocks noChangeArrowheads="1"/>
          </p:cNvSpPr>
          <p:nvPr/>
        </p:nvSpPr>
        <p:spPr bwMode="auto">
          <a:xfrm>
            <a:off x="152400" y="762000"/>
            <a:ext cx="5715000" cy="1962150"/>
          </a:xfrm>
          <a:prstGeom prst="rect">
            <a:avLst/>
          </a:prstGeom>
          <a:noFill/>
          <a:ln w="9525">
            <a:noFill/>
            <a:miter lim="800000"/>
            <a:headEnd/>
            <a:tailEnd/>
          </a:ln>
        </p:spPr>
        <p:txBody>
          <a:bodyPr lIns="92075" tIns="46038" rIns="92075" bIns="46038">
            <a:spAutoFit/>
          </a:bodyPr>
          <a:lstStyle/>
          <a:p>
            <a:pPr eaLnBrk="0" hangingPunct="0">
              <a:lnSpc>
                <a:spcPct val="90000"/>
              </a:lnSpc>
              <a:spcBef>
                <a:spcPct val="30000"/>
              </a:spcBef>
              <a:buClr>
                <a:srgbClr val="008000"/>
              </a:buClr>
              <a:buSzPct val="70000"/>
              <a:buFont typeface="Wingdings" pitchFamily="2" charset="2"/>
              <a:buNone/>
            </a:pPr>
            <a:r>
              <a:rPr lang="en-US" sz="1500" b="1">
                <a:solidFill>
                  <a:srgbClr val="002060"/>
                </a:solidFill>
              </a:rPr>
              <a:t>Atlas Muon Spectrometer, 44m long, from r=5 to11m.</a:t>
            </a:r>
          </a:p>
          <a:p>
            <a:pPr eaLnBrk="0" hangingPunct="0">
              <a:lnSpc>
                <a:spcPct val="90000"/>
              </a:lnSpc>
              <a:spcBef>
                <a:spcPct val="30000"/>
              </a:spcBef>
              <a:buClr>
                <a:srgbClr val="008000"/>
              </a:buClr>
              <a:buSzPct val="70000"/>
              <a:buFont typeface="Wingdings" pitchFamily="2" charset="2"/>
              <a:buNone/>
            </a:pPr>
            <a:r>
              <a:rPr lang="en-US" sz="1500" b="1">
                <a:solidFill>
                  <a:srgbClr val="009900"/>
                </a:solidFill>
              </a:rPr>
              <a:t>1200 Chambers</a:t>
            </a:r>
          </a:p>
          <a:p>
            <a:pPr eaLnBrk="0" hangingPunct="0">
              <a:lnSpc>
                <a:spcPct val="90000"/>
              </a:lnSpc>
              <a:spcBef>
                <a:spcPct val="30000"/>
              </a:spcBef>
              <a:buClr>
                <a:srgbClr val="008000"/>
              </a:buClr>
              <a:buSzPct val="70000"/>
              <a:buFont typeface="Wingdings" pitchFamily="2" charset="2"/>
              <a:buNone/>
            </a:pPr>
            <a:r>
              <a:rPr lang="en-US" sz="1500" b="1">
                <a:solidFill>
                  <a:srgbClr val="002060"/>
                </a:solidFill>
              </a:rPr>
              <a:t>6 layers of 3cm tubes per chamber. </a:t>
            </a:r>
          </a:p>
          <a:p>
            <a:pPr eaLnBrk="0" hangingPunct="0">
              <a:lnSpc>
                <a:spcPct val="90000"/>
              </a:lnSpc>
              <a:spcBef>
                <a:spcPct val="30000"/>
              </a:spcBef>
              <a:buClr>
                <a:srgbClr val="008000"/>
              </a:buClr>
              <a:buSzPct val="70000"/>
              <a:buFont typeface="Wingdings" pitchFamily="2" charset="2"/>
              <a:buNone/>
            </a:pPr>
            <a:r>
              <a:rPr lang="en-US" sz="1500" b="1">
                <a:solidFill>
                  <a:srgbClr val="009900"/>
                </a:solidFill>
              </a:rPr>
              <a:t>Length of the chambers  1-6m !</a:t>
            </a:r>
          </a:p>
          <a:p>
            <a:pPr eaLnBrk="0" hangingPunct="0">
              <a:lnSpc>
                <a:spcPct val="90000"/>
              </a:lnSpc>
              <a:spcBef>
                <a:spcPct val="30000"/>
              </a:spcBef>
              <a:buClr>
                <a:srgbClr val="008000"/>
              </a:buClr>
              <a:buSzPct val="70000"/>
              <a:buFont typeface="Wingdings" pitchFamily="2" charset="2"/>
              <a:buNone/>
            </a:pPr>
            <a:r>
              <a:rPr lang="en-US" sz="1500" b="1">
                <a:solidFill>
                  <a:srgbClr val="002060"/>
                </a:solidFill>
              </a:rPr>
              <a:t>Position resolution: 80</a:t>
            </a:r>
            <a:r>
              <a:rPr lang="en-US" sz="1500" b="1">
                <a:solidFill>
                  <a:srgbClr val="002060"/>
                </a:solidFill>
                <a:sym typeface="Symbol" pitchFamily="18" charset="2"/>
              </a:rPr>
              <a:t></a:t>
            </a:r>
            <a:r>
              <a:rPr lang="en-US" sz="1500" b="1">
                <a:solidFill>
                  <a:srgbClr val="002060"/>
                </a:solidFill>
              </a:rPr>
              <a:t>m/tube, &lt;50</a:t>
            </a:r>
            <a:r>
              <a:rPr lang="en-US" sz="1500" b="1">
                <a:solidFill>
                  <a:srgbClr val="002060"/>
                </a:solidFill>
                <a:sym typeface="Symbol" pitchFamily="18" charset="2"/>
              </a:rPr>
              <a:t></a:t>
            </a:r>
            <a:r>
              <a:rPr lang="en-US" sz="1500" b="1">
                <a:solidFill>
                  <a:srgbClr val="002060"/>
                </a:solidFill>
              </a:rPr>
              <a:t>m/chamber (3 bar)</a:t>
            </a:r>
          </a:p>
          <a:p>
            <a:pPr eaLnBrk="0" hangingPunct="0">
              <a:lnSpc>
                <a:spcPct val="90000"/>
              </a:lnSpc>
              <a:spcBef>
                <a:spcPct val="30000"/>
              </a:spcBef>
              <a:buClr>
                <a:srgbClr val="008000"/>
              </a:buClr>
              <a:buSzPct val="70000"/>
              <a:buFont typeface="Wingdings" pitchFamily="2" charset="2"/>
              <a:buNone/>
            </a:pPr>
            <a:r>
              <a:rPr lang="en-US" sz="1500" b="1">
                <a:solidFill>
                  <a:srgbClr val="009900"/>
                </a:solidFill>
              </a:rPr>
              <a:t>Maximum drift time </a:t>
            </a:r>
            <a:r>
              <a:rPr lang="en-US" sz="1500" b="1">
                <a:solidFill>
                  <a:srgbClr val="009900"/>
                </a:solidFill>
                <a:sym typeface="Symbol" pitchFamily="18" charset="2"/>
              </a:rPr>
              <a:t></a:t>
            </a:r>
            <a:r>
              <a:rPr lang="en-US" sz="1500" b="1">
                <a:solidFill>
                  <a:srgbClr val="009900"/>
                </a:solidFill>
              </a:rPr>
              <a:t>700ns</a:t>
            </a:r>
          </a:p>
          <a:p>
            <a:pPr eaLnBrk="0" hangingPunct="0">
              <a:lnSpc>
                <a:spcPct val="90000"/>
              </a:lnSpc>
              <a:spcBef>
                <a:spcPct val="30000"/>
              </a:spcBef>
              <a:buClr>
                <a:srgbClr val="008000"/>
              </a:buClr>
              <a:buSzPct val="70000"/>
              <a:buFont typeface="Wingdings" pitchFamily="2" charset="2"/>
              <a:buNone/>
            </a:pPr>
            <a:r>
              <a:rPr lang="en-US" sz="1500" b="1">
                <a:solidFill>
                  <a:srgbClr val="002060"/>
                </a:solidFill>
              </a:rPr>
              <a:t>Gas Ar/CO</a:t>
            </a:r>
            <a:r>
              <a:rPr lang="en-US" sz="1500" b="1" baseline="-25000">
                <a:solidFill>
                  <a:srgbClr val="002060"/>
                </a:solidFill>
              </a:rPr>
              <a:t>2 </a:t>
            </a:r>
            <a:r>
              <a:rPr lang="en-US" sz="1500" b="1">
                <a:solidFill>
                  <a:srgbClr val="002060"/>
                </a:solidFill>
              </a:rPr>
              <a:t>93/7</a:t>
            </a:r>
          </a:p>
        </p:txBody>
      </p:sp>
      <p:sp>
        <p:nvSpPr>
          <p:cNvPr id="37894" name="Footer Placeholder 8"/>
          <p:cNvSpPr>
            <a:spLocks noGrp="1"/>
          </p:cNvSpPr>
          <p:nvPr>
            <p:ph type="ftr" sz="quarter" idx="11"/>
          </p:nvPr>
        </p:nvSpPr>
        <p:spPr>
          <a:noFill/>
        </p:spPr>
        <p:txBody>
          <a:bodyPr/>
          <a:lstStyle/>
          <a:p>
            <a:r>
              <a:rPr lang="en-US" smtClean="0"/>
              <a:t>W. Riegler/CERN</a:t>
            </a:r>
          </a:p>
        </p:txBody>
      </p:sp>
      <p:sp>
        <p:nvSpPr>
          <p:cNvPr id="37895" name="Slide Number Placeholder 7"/>
          <p:cNvSpPr>
            <a:spLocks noGrp="1"/>
          </p:cNvSpPr>
          <p:nvPr>
            <p:ph type="sldNum" sz="quarter" idx="12"/>
          </p:nvPr>
        </p:nvSpPr>
        <p:spPr>
          <a:noFill/>
        </p:spPr>
        <p:txBody>
          <a:bodyPr/>
          <a:lstStyle/>
          <a:p>
            <a:fld id="{8A4AF0EC-1673-42E1-8951-4A64F2351A48}" type="slidenum">
              <a:rPr lang="en-US" smtClean="0"/>
              <a:pPr/>
              <a:t>34</a:t>
            </a:fld>
            <a:endParaRPr lang="en-US" smtClean="0"/>
          </a:p>
        </p:txBody>
      </p:sp>
      <p:sp>
        <p:nvSpPr>
          <p:cNvPr id="37896" name="Text Box 4"/>
          <p:cNvSpPr txBox="1">
            <a:spLocks noChangeArrowheads="1"/>
          </p:cNvSpPr>
          <p:nvPr/>
        </p:nvSpPr>
        <p:spPr bwMode="auto">
          <a:xfrm>
            <a:off x="228600" y="0"/>
            <a:ext cx="6969125" cy="523875"/>
          </a:xfrm>
          <a:prstGeom prst="rect">
            <a:avLst/>
          </a:prstGeom>
          <a:noFill/>
          <a:ln w="9525">
            <a:noFill/>
            <a:miter lim="800000"/>
            <a:headEnd/>
            <a:tailEnd/>
          </a:ln>
        </p:spPr>
        <p:txBody>
          <a:bodyPr wrap="none">
            <a:spAutoFit/>
          </a:bodyPr>
          <a:lstStyle/>
          <a:p>
            <a:r>
              <a:rPr lang="en-US" sz="2800" b="1">
                <a:solidFill>
                  <a:srgbClr val="FF0000"/>
                </a:solidFill>
              </a:rPr>
              <a:t>The Geiger counter reloaded: Drift Tube</a:t>
            </a:r>
            <a:endParaRPr lang="en-US" sz="2800" b="1">
              <a:solidFill>
                <a:srgbClr val="FF0000"/>
              </a:solidFill>
              <a:sym typeface="Symbol" pitchFamily="18" charset="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2" cstate="print"/>
          <a:srcRect l="868" b="-722"/>
          <a:stretch>
            <a:fillRect/>
          </a:stretch>
        </p:blipFill>
        <p:spPr bwMode="auto">
          <a:xfrm>
            <a:off x="381000" y="838200"/>
            <a:ext cx="2743200" cy="3352800"/>
          </a:xfrm>
          <a:prstGeom prst="rect">
            <a:avLst/>
          </a:prstGeom>
          <a:noFill/>
          <a:ln w="9525">
            <a:noFill/>
            <a:miter lim="800000"/>
            <a:headEnd/>
            <a:tailEnd/>
          </a:ln>
        </p:spPr>
      </p:pic>
      <p:pic>
        <p:nvPicPr>
          <p:cNvPr id="38915" name="Picture 5"/>
          <p:cNvPicPr>
            <a:picLocks noChangeAspect="1" noChangeArrowheads="1"/>
          </p:cNvPicPr>
          <p:nvPr/>
        </p:nvPicPr>
        <p:blipFill>
          <a:blip r:embed="rId3" cstate="print"/>
          <a:srcRect/>
          <a:stretch>
            <a:fillRect/>
          </a:stretch>
        </p:blipFill>
        <p:spPr bwMode="auto">
          <a:xfrm>
            <a:off x="381000" y="4343400"/>
            <a:ext cx="5257800" cy="2266950"/>
          </a:xfrm>
          <a:prstGeom prst="rect">
            <a:avLst/>
          </a:prstGeom>
          <a:noFill/>
          <a:ln w="9525">
            <a:noFill/>
            <a:miter lim="800000"/>
            <a:headEnd/>
            <a:tailEnd/>
          </a:ln>
        </p:spPr>
      </p:pic>
      <p:sp>
        <p:nvSpPr>
          <p:cNvPr id="38916" name="Text Box 6"/>
          <p:cNvSpPr txBox="1">
            <a:spLocks noChangeArrowheads="1"/>
          </p:cNvSpPr>
          <p:nvPr/>
        </p:nvSpPr>
        <p:spPr bwMode="auto">
          <a:xfrm>
            <a:off x="2590800" y="152400"/>
            <a:ext cx="3860800" cy="523875"/>
          </a:xfrm>
          <a:prstGeom prst="rect">
            <a:avLst/>
          </a:prstGeom>
          <a:noFill/>
          <a:ln w="9525">
            <a:noFill/>
            <a:miter lim="800000"/>
            <a:headEnd/>
            <a:tailEnd/>
          </a:ln>
        </p:spPr>
        <p:txBody>
          <a:bodyPr wrap="none">
            <a:spAutoFit/>
          </a:bodyPr>
          <a:lstStyle/>
          <a:p>
            <a:r>
              <a:rPr lang="en-US" sz="2800" b="1">
                <a:solidFill>
                  <a:srgbClr val="FF0000"/>
                </a:solidFill>
              </a:rPr>
              <a:t>Large Drift Chambers</a:t>
            </a:r>
            <a:endParaRPr lang="en-US" sz="2800" b="1">
              <a:solidFill>
                <a:srgbClr val="009900"/>
              </a:solidFill>
              <a:sym typeface="Symbol" pitchFamily="18" charset="2"/>
            </a:endParaRPr>
          </a:p>
        </p:txBody>
      </p:sp>
      <p:sp>
        <p:nvSpPr>
          <p:cNvPr id="38917" name="Text Box 8"/>
          <p:cNvSpPr txBox="1">
            <a:spLocks noChangeArrowheads="1"/>
          </p:cNvSpPr>
          <p:nvPr/>
        </p:nvSpPr>
        <p:spPr bwMode="auto">
          <a:xfrm>
            <a:off x="6096000" y="5029200"/>
            <a:ext cx="2743200" cy="366713"/>
          </a:xfrm>
          <a:prstGeom prst="rect">
            <a:avLst/>
          </a:prstGeom>
          <a:noFill/>
          <a:ln w="9525">
            <a:noFill/>
            <a:miter lim="800000"/>
            <a:headEnd/>
            <a:tailEnd/>
          </a:ln>
        </p:spPr>
        <p:txBody>
          <a:bodyPr>
            <a:spAutoFit/>
          </a:bodyPr>
          <a:lstStyle/>
          <a:p>
            <a:r>
              <a:rPr lang="en-US" b="1">
                <a:solidFill>
                  <a:srgbClr val="009900"/>
                </a:solidFill>
              </a:rPr>
              <a:t>Drift cell</a:t>
            </a:r>
          </a:p>
        </p:txBody>
      </p:sp>
      <p:sp>
        <p:nvSpPr>
          <p:cNvPr id="38918" name="Footer Placeholder 8"/>
          <p:cNvSpPr>
            <a:spLocks noGrp="1"/>
          </p:cNvSpPr>
          <p:nvPr>
            <p:ph type="ftr" sz="quarter" idx="11"/>
          </p:nvPr>
        </p:nvSpPr>
        <p:spPr>
          <a:noFill/>
        </p:spPr>
        <p:txBody>
          <a:bodyPr/>
          <a:lstStyle/>
          <a:p>
            <a:r>
              <a:rPr lang="en-US" smtClean="0"/>
              <a:t>W. Riegler/CERN</a:t>
            </a:r>
          </a:p>
        </p:txBody>
      </p:sp>
      <p:sp>
        <p:nvSpPr>
          <p:cNvPr id="38919" name="Slide Number Placeholder 7"/>
          <p:cNvSpPr>
            <a:spLocks noGrp="1"/>
          </p:cNvSpPr>
          <p:nvPr>
            <p:ph type="sldNum" sz="quarter" idx="12"/>
          </p:nvPr>
        </p:nvSpPr>
        <p:spPr>
          <a:noFill/>
        </p:spPr>
        <p:txBody>
          <a:bodyPr/>
          <a:lstStyle/>
          <a:p>
            <a:fld id="{62F2C2A6-B447-409E-9338-33DAFD9F3E8A}" type="slidenum">
              <a:rPr lang="en-US" smtClean="0"/>
              <a:pPr/>
              <a:t>35</a:t>
            </a:fld>
            <a:endParaRPr lang="en-US" smtClean="0"/>
          </a:p>
        </p:txBody>
      </p:sp>
      <p:sp>
        <p:nvSpPr>
          <p:cNvPr id="38920" name="Rectangle 9"/>
          <p:cNvSpPr>
            <a:spLocks noChangeArrowheads="1"/>
          </p:cNvSpPr>
          <p:nvPr/>
        </p:nvSpPr>
        <p:spPr bwMode="auto">
          <a:xfrm>
            <a:off x="3886200" y="1219200"/>
            <a:ext cx="4572000" cy="1754188"/>
          </a:xfrm>
          <a:prstGeom prst="rect">
            <a:avLst/>
          </a:prstGeom>
          <a:noFill/>
          <a:ln w="9525">
            <a:noFill/>
            <a:miter lim="800000"/>
            <a:headEnd/>
            <a:tailEnd/>
          </a:ln>
        </p:spPr>
        <p:txBody>
          <a:bodyPr>
            <a:spAutoFit/>
          </a:bodyPr>
          <a:lstStyle/>
          <a:p>
            <a:r>
              <a:rPr lang="en-US" b="1">
                <a:solidFill>
                  <a:srgbClr val="009900"/>
                </a:solidFill>
              </a:rPr>
              <a:t>Central Tracking Chamber CDF Experiment.</a:t>
            </a:r>
          </a:p>
          <a:p>
            <a:endParaRPr lang="en-US" b="1">
              <a:solidFill>
                <a:srgbClr val="009900"/>
              </a:solidFill>
            </a:endParaRPr>
          </a:p>
          <a:p>
            <a:r>
              <a:rPr lang="en-US" b="1">
                <a:solidFill>
                  <a:srgbClr val="002060"/>
                </a:solidFill>
              </a:rPr>
              <a:t>660 drift cells tilted 45</a:t>
            </a:r>
            <a:r>
              <a:rPr lang="en-US" b="1" baseline="30000">
                <a:solidFill>
                  <a:srgbClr val="002060"/>
                </a:solidFill>
              </a:rPr>
              <a:t>0 </a:t>
            </a:r>
            <a:r>
              <a:rPr lang="en-US" b="1">
                <a:solidFill>
                  <a:srgbClr val="002060"/>
                </a:solidFill>
              </a:rPr>
              <a:t> with respect to the particle track.</a:t>
            </a:r>
          </a:p>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228600" y="895350"/>
            <a:ext cx="5181600" cy="5048250"/>
          </a:xfrm>
          <a:prstGeom prst="rect">
            <a:avLst/>
          </a:prstGeom>
          <a:noFill/>
          <a:ln w="9525">
            <a:noFill/>
            <a:miter lim="800000"/>
            <a:headEnd/>
            <a:tailEnd/>
          </a:ln>
        </p:spPr>
        <p:txBody>
          <a:bodyPr>
            <a:spAutoFit/>
          </a:bodyPr>
          <a:lstStyle/>
          <a:p>
            <a:r>
              <a:rPr lang="en-US" sz="1400" b="1">
                <a:solidFill>
                  <a:srgbClr val="002060"/>
                </a:solidFill>
              </a:rPr>
              <a:t>Electrons are completely ‘randomized’ in each collision.</a:t>
            </a:r>
          </a:p>
          <a:p>
            <a:r>
              <a:rPr lang="en-US" sz="1400" b="1">
                <a:solidFill>
                  <a:srgbClr val="002060"/>
                </a:solidFill>
              </a:rPr>
              <a:t>The actual drift velocity v along the electric field is quite different from the average velocity u of the electrons i.e. </a:t>
            </a:r>
          </a:p>
          <a:p>
            <a:pPr>
              <a:buFont typeface="Wingdings" pitchFamily="2" charset="2"/>
              <a:buChar char="à"/>
            </a:pPr>
            <a:r>
              <a:rPr lang="en-US" sz="1400" b="1">
                <a:solidFill>
                  <a:srgbClr val="002060"/>
                </a:solidFill>
              </a:rPr>
              <a:t>about 100 times smaller.</a:t>
            </a:r>
          </a:p>
          <a:p>
            <a:endParaRPr lang="en-US" sz="1400" b="1">
              <a:solidFill>
                <a:schemeClr val="accent2"/>
              </a:solidFill>
            </a:endParaRPr>
          </a:p>
          <a:p>
            <a:r>
              <a:rPr lang="en-US" sz="1400" b="1">
                <a:solidFill>
                  <a:srgbClr val="008000"/>
                </a:solidFill>
              </a:rPr>
              <a:t>The velocities v and u are determined by the atomic crossection </a:t>
            </a:r>
            <a:r>
              <a:rPr lang="en-US" sz="1400" b="1">
                <a:solidFill>
                  <a:srgbClr val="008000"/>
                </a:solidFill>
                <a:sym typeface="Symbol" pitchFamily="18" charset="2"/>
              </a:rPr>
              <a:t>( )  </a:t>
            </a:r>
            <a:r>
              <a:rPr lang="en-US" sz="1400" b="1">
                <a:solidFill>
                  <a:srgbClr val="008000"/>
                </a:solidFill>
              </a:rPr>
              <a:t>and the fractional energy loss </a:t>
            </a:r>
            <a:r>
              <a:rPr lang="en-US" sz="1400" b="1">
                <a:solidFill>
                  <a:srgbClr val="008000"/>
                </a:solidFill>
                <a:sym typeface="Symbol" pitchFamily="18" charset="2"/>
              </a:rPr>
              <a:t></a:t>
            </a:r>
            <a:r>
              <a:rPr lang="en-US" sz="1200" b="1">
                <a:solidFill>
                  <a:srgbClr val="008000"/>
                </a:solidFill>
                <a:sym typeface="Symbol" pitchFamily="18" charset="2"/>
              </a:rPr>
              <a:t>(</a:t>
            </a:r>
            <a:r>
              <a:rPr lang="en-US" sz="1400" b="1">
                <a:solidFill>
                  <a:srgbClr val="008000"/>
                </a:solidFill>
                <a:sym typeface="Symbol" pitchFamily="18" charset="2"/>
              </a:rPr>
              <a:t>)  </a:t>
            </a:r>
            <a:r>
              <a:rPr lang="en-US" sz="1400" b="1">
                <a:solidFill>
                  <a:srgbClr val="008000"/>
                </a:solidFill>
              </a:rPr>
              <a:t>per collision (N is the gas density i.e. number of gas atoms/m</a:t>
            </a:r>
            <a:r>
              <a:rPr lang="en-US" sz="1400" b="1" baseline="30000">
                <a:solidFill>
                  <a:srgbClr val="008000"/>
                </a:solidFill>
              </a:rPr>
              <a:t>3</a:t>
            </a:r>
            <a:r>
              <a:rPr lang="en-US" sz="1400" b="1">
                <a:solidFill>
                  <a:srgbClr val="008000"/>
                </a:solidFill>
              </a:rPr>
              <a:t>, m is the electron mass.):</a:t>
            </a:r>
          </a:p>
          <a:p>
            <a:endParaRPr lang="en-US" sz="1400" b="1">
              <a:solidFill>
                <a:srgbClr val="008000"/>
              </a:solidFill>
            </a:endParaRPr>
          </a:p>
          <a:p>
            <a:endParaRPr lang="en-US" sz="1400" b="1">
              <a:solidFill>
                <a:srgbClr val="008000"/>
              </a:solidFill>
            </a:endParaRPr>
          </a:p>
          <a:p>
            <a:endParaRPr lang="en-US" sz="1400" b="1">
              <a:solidFill>
                <a:srgbClr val="008000"/>
              </a:solidFill>
            </a:endParaRPr>
          </a:p>
          <a:p>
            <a:endParaRPr lang="en-US" sz="1400" b="1">
              <a:solidFill>
                <a:srgbClr val="008000"/>
              </a:solidFill>
            </a:endParaRPr>
          </a:p>
          <a:p>
            <a:endParaRPr lang="en-US" sz="1400" b="1">
              <a:solidFill>
                <a:srgbClr val="008000"/>
              </a:solidFill>
            </a:endParaRPr>
          </a:p>
          <a:p>
            <a:endParaRPr lang="en-US" sz="1400" b="1">
              <a:solidFill>
                <a:srgbClr val="008000"/>
              </a:solidFill>
            </a:endParaRPr>
          </a:p>
          <a:p>
            <a:r>
              <a:rPr lang="en-US" sz="1400" b="1">
                <a:solidFill>
                  <a:srgbClr val="002060"/>
                </a:solidFill>
                <a:sym typeface="Symbol" pitchFamily="18" charset="2"/>
              </a:rPr>
              <a:t>Because  ( )und ()  show a strong dependence on the electron energy in the typical electric fields, the electron drift velocity v  shows a strong and complex variation with the  applied electric field.</a:t>
            </a:r>
          </a:p>
          <a:p>
            <a:endParaRPr lang="en-US" sz="1400" b="1">
              <a:solidFill>
                <a:srgbClr val="009900"/>
              </a:solidFill>
              <a:sym typeface="Symbol" pitchFamily="18" charset="2"/>
            </a:endParaRPr>
          </a:p>
          <a:p>
            <a:r>
              <a:rPr lang="en-US" sz="1400" b="1">
                <a:solidFill>
                  <a:srgbClr val="008000"/>
                </a:solidFill>
              </a:rPr>
              <a:t>v is depending on E/N: doubling the electric field and doubling the gas pressure at the same time results in the same electric field.</a:t>
            </a:r>
          </a:p>
        </p:txBody>
      </p:sp>
      <p:pic>
        <p:nvPicPr>
          <p:cNvPr id="39939" name="Picture 5"/>
          <p:cNvPicPr>
            <a:picLocks noChangeAspect="1" noChangeArrowheads="1"/>
          </p:cNvPicPr>
          <p:nvPr/>
        </p:nvPicPr>
        <p:blipFill>
          <a:blip r:embed="rId2" cstate="print"/>
          <a:srcRect r="26437"/>
          <a:stretch>
            <a:fillRect/>
          </a:stretch>
        </p:blipFill>
        <p:spPr bwMode="auto">
          <a:xfrm>
            <a:off x="228600" y="3028950"/>
            <a:ext cx="4876800" cy="989013"/>
          </a:xfrm>
          <a:prstGeom prst="rect">
            <a:avLst/>
          </a:prstGeom>
          <a:noFill/>
          <a:ln w="9525">
            <a:noFill/>
            <a:miter lim="800000"/>
            <a:headEnd/>
            <a:tailEnd/>
          </a:ln>
        </p:spPr>
      </p:pic>
      <p:pic>
        <p:nvPicPr>
          <p:cNvPr id="39940" name="Picture 8"/>
          <p:cNvPicPr>
            <a:picLocks noChangeAspect="1" noChangeArrowheads="1"/>
          </p:cNvPicPr>
          <p:nvPr/>
        </p:nvPicPr>
        <p:blipFill>
          <a:blip r:embed="rId3" cstate="print"/>
          <a:srcRect/>
          <a:stretch>
            <a:fillRect/>
          </a:stretch>
        </p:blipFill>
        <p:spPr bwMode="auto">
          <a:xfrm>
            <a:off x="5486400" y="552450"/>
            <a:ext cx="3273425" cy="6153150"/>
          </a:xfrm>
          <a:prstGeom prst="rect">
            <a:avLst/>
          </a:prstGeom>
          <a:noFill/>
          <a:ln w="9525">
            <a:noFill/>
            <a:miter lim="800000"/>
            <a:headEnd/>
            <a:tailEnd/>
          </a:ln>
        </p:spPr>
      </p:pic>
      <p:pic>
        <p:nvPicPr>
          <p:cNvPr id="39941" name="Picture 9"/>
          <p:cNvPicPr>
            <a:picLocks noChangeAspect="1" noChangeArrowheads="1"/>
          </p:cNvPicPr>
          <p:nvPr/>
        </p:nvPicPr>
        <p:blipFill>
          <a:blip r:embed="rId2" cstate="print"/>
          <a:srcRect l="77011"/>
          <a:stretch>
            <a:fillRect/>
          </a:stretch>
        </p:blipFill>
        <p:spPr bwMode="auto">
          <a:xfrm>
            <a:off x="5029200" y="2667000"/>
            <a:ext cx="990600" cy="642938"/>
          </a:xfrm>
          <a:prstGeom prst="rect">
            <a:avLst/>
          </a:prstGeom>
          <a:noFill/>
          <a:ln w="9525">
            <a:noFill/>
            <a:miter lim="800000"/>
            <a:headEnd/>
            <a:tailEnd/>
          </a:ln>
        </p:spPr>
      </p:pic>
      <p:sp>
        <p:nvSpPr>
          <p:cNvPr id="39942" name="Rectangle 10"/>
          <p:cNvSpPr>
            <a:spLocks noChangeArrowheads="1"/>
          </p:cNvSpPr>
          <p:nvPr/>
        </p:nvSpPr>
        <p:spPr bwMode="auto">
          <a:xfrm>
            <a:off x="6096000" y="3581400"/>
            <a:ext cx="323850" cy="366713"/>
          </a:xfrm>
          <a:prstGeom prst="rect">
            <a:avLst/>
          </a:prstGeom>
          <a:solidFill>
            <a:schemeClr val="bg1"/>
          </a:solidFill>
          <a:ln w="9525">
            <a:noFill/>
            <a:miter lim="800000"/>
            <a:headEnd/>
            <a:tailEnd/>
          </a:ln>
        </p:spPr>
        <p:txBody>
          <a:bodyPr wrap="none">
            <a:spAutoFit/>
          </a:bodyPr>
          <a:lstStyle/>
          <a:p>
            <a:r>
              <a:rPr lang="en-US" b="1">
                <a:solidFill>
                  <a:schemeClr val="accent2"/>
                </a:solidFill>
                <a:sym typeface="Symbol" pitchFamily="18" charset="2"/>
              </a:rPr>
              <a:t></a:t>
            </a:r>
          </a:p>
        </p:txBody>
      </p:sp>
      <p:sp>
        <p:nvSpPr>
          <p:cNvPr id="39943" name="Text Box 11"/>
          <p:cNvSpPr txBox="1">
            <a:spLocks noChangeArrowheads="1"/>
          </p:cNvSpPr>
          <p:nvPr/>
        </p:nvSpPr>
        <p:spPr bwMode="auto">
          <a:xfrm>
            <a:off x="6781800" y="781050"/>
            <a:ext cx="1803400" cy="338138"/>
          </a:xfrm>
          <a:prstGeom prst="rect">
            <a:avLst/>
          </a:prstGeom>
          <a:noFill/>
          <a:ln w="9525">
            <a:noFill/>
            <a:miter lim="800000"/>
            <a:headEnd/>
            <a:tailEnd/>
          </a:ln>
        </p:spPr>
        <p:txBody>
          <a:bodyPr wrap="none">
            <a:spAutoFit/>
          </a:bodyPr>
          <a:lstStyle/>
          <a:p>
            <a:r>
              <a:rPr lang="en-US" sz="1600" b="1">
                <a:solidFill>
                  <a:srgbClr val="009900"/>
                </a:solidFill>
              </a:rPr>
              <a:t>Ramsauer Effect</a:t>
            </a:r>
          </a:p>
        </p:txBody>
      </p:sp>
      <p:sp>
        <p:nvSpPr>
          <p:cNvPr id="39944" name="Line 12"/>
          <p:cNvSpPr>
            <a:spLocks noChangeShapeType="1"/>
          </p:cNvSpPr>
          <p:nvPr/>
        </p:nvSpPr>
        <p:spPr bwMode="auto">
          <a:xfrm flipH="1">
            <a:off x="7620000" y="1162050"/>
            <a:ext cx="76200" cy="609600"/>
          </a:xfrm>
          <a:prstGeom prst="line">
            <a:avLst/>
          </a:prstGeom>
          <a:noFill/>
          <a:ln w="38100">
            <a:solidFill>
              <a:srgbClr val="009900"/>
            </a:solidFill>
            <a:round/>
            <a:headEnd/>
            <a:tailEnd type="triangle" w="med" len="med"/>
          </a:ln>
        </p:spPr>
        <p:txBody>
          <a:bodyPr/>
          <a:lstStyle/>
          <a:p>
            <a:endParaRPr lang="en-US"/>
          </a:p>
        </p:txBody>
      </p:sp>
      <p:sp>
        <p:nvSpPr>
          <p:cNvPr id="39945" name="Slide Number Placeholder 10"/>
          <p:cNvSpPr>
            <a:spLocks noGrp="1"/>
          </p:cNvSpPr>
          <p:nvPr>
            <p:ph type="sldNum" sz="quarter" idx="12"/>
          </p:nvPr>
        </p:nvSpPr>
        <p:spPr>
          <a:noFill/>
        </p:spPr>
        <p:txBody>
          <a:bodyPr/>
          <a:lstStyle/>
          <a:p>
            <a:fld id="{84B96FF5-EC88-4F31-A23C-574182A2809E}" type="slidenum">
              <a:rPr lang="en-US" smtClean="0"/>
              <a:pPr/>
              <a:t>36</a:t>
            </a:fld>
            <a:endParaRPr lang="en-US" smtClean="0"/>
          </a:p>
        </p:txBody>
      </p:sp>
      <p:sp>
        <p:nvSpPr>
          <p:cNvPr id="39946" name="Footer Placeholder 11"/>
          <p:cNvSpPr>
            <a:spLocks noGrp="1"/>
          </p:cNvSpPr>
          <p:nvPr>
            <p:ph type="ftr" sz="quarter" idx="11"/>
          </p:nvPr>
        </p:nvSpPr>
        <p:spPr>
          <a:noFill/>
        </p:spPr>
        <p:txBody>
          <a:bodyPr/>
          <a:lstStyle/>
          <a:p>
            <a:r>
              <a:rPr lang="en-US" smtClean="0"/>
              <a:t>W. Riegler/CERN</a:t>
            </a:r>
          </a:p>
        </p:txBody>
      </p:sp>
      <p:sp>
        <p:nvSpPr>
          <p:cNvPr id="39947" name="Rectangle 11"/>
          <p:cNvSpPr>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rPr>
              <a:t>Transport of Electrons in Gases: Drift-velocity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7"/>
          <p:cNvPicPr>
            <a:picLocks noChangeAspect="1" noChangeArrowheads="1"/>
          </p:cNvPicPr>
          <p:nvPr/>
        </p:nvPicPr>
        <p:blipFill>
          <a:blip r:embed="rId2" cstate="print"/>
          <a:srcRect/>
          <a:stretch>
            <a:fillRect/>
          </a:stretch>
        </p:blipFill>
        <p:spPr bwMode="auto">
          <a:xfrm>
            <a:off x="1371600" y="609600"/>
            <a:ext cx="5638800" cy="3914775"/>
          </a:xfrm>
          <a:prstGeom prst="rect">
            <a:avLst/>
          </a:prstGeom>
          <a:noFill/>
          <a:ln w="9525">
            <a:noFill/>
            <a:miter lim="800000"/>
            <a:headEnd/>
            <a:tailEnd/>
          </a:ln>
        </p:spPr>
      </p:pic>
      <p:sp>
        <p:nvSpPr>
          <p:cNvPr id="40963" name="Text Box 9"/>
          <p:cNvSpPr txBox="1">
            <a:spLocks noChangeArrowheads="1"/>
          </p:cNvSpPr>
          <p:nvPr/>
        </p:nvSpPr>
        <p:spPr bwMode="auto">
          <a:xfrm>
            <a:off x="304800" y="4724400"/>
            <a:ext cx="8610600" cy="1816100"/>
          </a:xfrm>
          <a:prstGeom prst="rect">
            <a:avLst/>
          </a:prstGeom>
          <a:noFill/>
          <a:ln w="9525">
            <a:noFill/>
            <a:miter lim="800000"/>
            <a:headEnd/>
            <a:tailEnd/>
          </a:ln>
        </p:spPr>
        <p:txBody>
          <a:bodyPr>
            <a:spAutoFit/>
          </a:bodyPr>
          <a:lstStyle/>
          <a:p>
            <a:r>
              <a:rPr lang="en-US" sz="1600" b="1">
                <a:solidFill>
                  <a:srgbClr val="002060"/>
                </a:solidFill>
              </a:rPr>
              <a:t>Typical Drift velocities are v=5-10cm/</a:t>
            </a:r>
            <a:r>
              <a:rPr lang="en-US" sz="1600" b="1">
                <a:solidFill>
                  <a:srgbClr val="002060"/>
                </a:solidFill>
                <a:sym typeface="Symbol" pitchFamily="18" charset="2"/>
              </a:rPr>
              <a:t></a:t>
            </a:r>
            <a:r>
              <a:rPr lang="en-US" sz="1600" b="1">
                <a:solidFill>
                  <a:srgbClr val="002060"/>
                </a:solidFill>
              </a:rPr>
              <a:t>s (50 000-100 000m/s).</a:t>
            </a:r>
          </a:p>
          <a:p>
            <a:r>
              <a:rPr lang="en-US" sz="1600" b="1">
                <a:solidFill>
                  <a:srgbClr val="002060"/>
                </a:solidFill>
              </a:rPr>
              <a:t>The microscopic velocity u is about ca. 100mal larger. </a:t>
            </a:r>
          </a:p>
          <a:p>
            <a:endParaRPr lang="en-US" sz="1600" b="1">
              <a:solidFill>
                <a:schemeClr val="accent2"/>
              </a:solidFill>
            </a:endParaRPr>
          </a:p>
          <a:p>
            <a:r>
              <a:rPr lang="en-US" sz="1600" b="1">
                <a:solidFill>
                  <a:srgbClr val="009900"/>
                </a:solidFill>
              </a:rPr>
              <a:t>Only gases with very small electro negativity are useful (electron attachment)</a:t>
            </a:r>
          </a:p>
          <a:p>
            <a:pPr>
              <a:buFont typeface="Wingdings" pitchFamily="2" charset="2"/>
              <a:buChar char="à"/>
            </a:pPr>
            <a:r>
              <a:rPr lang="en-US" sz="1600" b="1">
                <a:solidFill>
                  <a:srgbClr val="009900"/>
                </a:solidFill>
                <a:sym typeface="Wingdings" pitchFamily="2" charset="2"/>
              </a:rPr>
              <a:t>Noble Gases (Ar/Ne) are most of the time the main component of the gas.</a:t>
            </a:r>
            <a:endParaRPr lang="en-US" sz="1600" b="1">
              <a:solidFill>
                <a:srgbClr val="009900"/>
              </a:solidFill>
            </a:endParaRPr>
          </a:p>
          <a:p>
            <a:pPr>
              <a:buFont typeface="Wingdings" pitchFamily="2" charset="2"/>
              <a:buChar char="à"/>
            </a:pPr>
            <a:r>
              <a:rPr lang="en-US" sz="1600" b="1">
                <a:solidFill>
                  <a:srgbClr val="009900"/>
                </a:solidFill>
              </a:rPr>
              <a:t>Admixture of CO</a:t>
            </a:r>
            <a:r>
              <a:rPr lang="en-US" sz="1600" b="1" baseline="-25000">
                <a:solidFill>
                  <a:srgbClr val="009900"/>
                </a:solidFill>
              </a:rPr>
              <a:t>2</a:t>
            </a:r>
            <a:r>
              <a:rPr lang="en-US" sz="1600" b="1">
                <a:solidFill>
                  <a:srgbClr val="009900"/>
                </a:solidFill>
              </a:rPr>
              <a:t>, CH</a:t>
            </a:r>
            <a:r>
              <a:rPr lang="en-US" sz="1600" b="1" baseline="-25000">
                <a:solidFill>
                  <a:srgbClr val="009900"/>
                </a:solidFill>
              </a:rPr>
              <a:t>4</a:t>
            </a:r>
            <a:r>
              <a:rPr lang="en-US" sz="1600" b="1">
                <a:solidFill>
                  <a:srgbClr val="009900"/>
                </a:solidFill>
              </a:rPr>
              <a:t>, Isobutane etc. for ‘quenching’ is necessary (avalanche multiplication – see later).</a:t>
            </a:r>
          </a:p>
        </p:txBody>
      </p:sp>
      <p:sp>
        <p:nvSpPr>
          <p:cNvPr id="40964" name="Slide Number Placeholder 5"/>
          <p:cNvSpPr>
            <a:spLocks noGrp="1"/>
          </p:cNvSpPr>
          <p:nvPr>
            <p:ph type="sldNum" sz="quarter" idx="12"/>
          </p:nvPr>
        </p:nvSpPr>
        <p:spPr>
          <a:noFill/>
        </p:spPr>
        <p:txBody>
          <a:bodyPr/>
          <a:lstStyle/>
          <a:p>
            <a:fld id="{C9A133CC-3EAB-4162-B7AA-7F53A39EDCEA}" type="slidenum">
              <a:rPr lang="en-US" smtClean="0"/>
              <a:pPr/>
              <a:t>37</a:t>
            </a:fld>
            <a:endParaRPr lang="en-US" smtClean="0"/>
          </a:p>
        </p:txBody>
      </p:sp>
      <p:sp>
        <p:nvSpPr>
          <p:cNvPr id="40965" name="Footer Placeholder 6"/>
          <p:cNvSpPr>
            <a:spLocks noGrp="1"/>
          </p:cNvSpPr>
          <p:nvPr>
            <p:ph type="ftr" sz="quarter" idx="11"/>
          </p:nvPr>
        </p:nvSpPr>
        <p:spPr>
          <a:noFill/>
        </p:spPr>
        <p:txBody>
          <a:bodyPr/>
          <a:lstStyle/>
          <a:p>
            <a:r>
              <a:rPr lang="en-US" smtClean="0"/>
              <a:t>W. Riegler/CERN</a:t>
            </a:r>
          </a:p>
        </p:txBody>
      </p:sp>
      <p:sp>
        <p:nvSpPr>
          <p:cNvPr id="40966" name="Rectangle 6"/>
          <p:cNvSpPr>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rPr>
              <a:t>Transport of Electrons in Gases: Drift-velocity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304800" y="685800"/>
            <a:ext cx="8534400" cy="954088"/>
          </a:xfrm>
          <a:prstGeom prst="rect">
            <a:avLst/>
          </a:prstGeom>
          <a:noFill/>
          <a:ln w="9525">
            <a:noFill/>
            <a:miter lim="800000"/>
            <a:headEnd/>
            <a:tailEnd/>
          </a:ln>
        </p:spPr>
        <p:txBody>
          <a:bodyPr>
            <a:spAutoFit/>
          </a:bodyPr>
          <a:lstStyle/>
          <a:p>
            <a:r>
              <a:rPr lang="en-US" sz="1400" b="1">
                <a:solidFill>
                  <a:srgbClr val="002060"/>
                </a:solidFill>
              </a:rPr>
              <a:t>An initially point like cloud of electrons will ‘diffuse’ because of multiple collisions and assume a Gaussian shape. The diffusion depends on the average energy of the electrons. The variance </a:t>
            </a:r>
            <a:r>
              <a:rPr lang="el-GR" sz="1400" b="1">
                <a:solidFill>
                  <a:srgbClr val="002060"/>
                </a:solidFill>
              </a:rPr>
              <a:t>σ</a:t>
            </a:r>
            <a:r>
              <a:rPr lang="en-US" sz="1400" b="1" baseline="30000">
                <a:solidFill>
                  <a:srgbClr val="002060"/>
                </a:solidFill>
              </a:rPr>
              <a:t>2 </a:t>
            </a:r>
            <a:r>
              <a:rPr lang="en-US" sz="1400" b="1">
                <a:solidFill>
                  <a:srgbClr val="002060"/>
                </a:solidFill>
              </a:rPr>
              <a:t>of the distribution grows linearly with time. In case of  an applied electric field it grows linearly with the distance.</a:t>
            </a:r>
          </a:p>
        </p:txBody>
      </p:sp>
      <p:sp>
        <p:nvSpPr>
          <p:cNvPr id="3076" name="Oval 5"/>
          <p:cNvSpPr>
            <a:spLocks noChangeArrowheads="1"/>
          </p:cNvSpPr>
          <p:nvPr/>
        </p:nvSpPr>
        <p:spPr bwMode="auto">
          <a:xfrm>
            <a:off x="3695700" y="2247900"/>
            <a:ext cx="533400" cy="533400"/>
          </a:xfrm>
          <a:prstGeom prst="ellipse">
            <a:avLst/>
          </a:prstGeom>
          <a:gradFill rotWithShape="0">
            <a:gsLst>
              <a:gs pos="0">
                <a:schemeClr val="tx2"/>
              </a:gs>
              <a:gs pos="100000">
                <a:srgbClr val="AEAEAE"/>
              </a:gs>
            </a:gsLst>
            <a:path path="shape">
              <a:fillToRect l="50000" t="50000" r="50000" b="50000"/>
            </a:path>
          </a:gradFill>
          <a:ln w="9525">
            <a:noFill/>
            <a:round/>
            <a:headEnd/>
            <a:tailEnd/>
          </a:ln>
        </p:spPr>
        <p:txBody>
          <a:bodyPr wrap="none" anchor="ctr"/>
          <a:lstStyle/>
          <a:p>
            <a:endParaRPr lang="en-US"/>
          </a:p>
        </p:txBody>
      </p:sp>
      <p:sp>
        <p:nvSpPr>
          <p:cNvPr id="3077" name="Line 7"/>
          <p:cNvSpPr>
            <a:spLocks noChangeShapeType="1"/>
          </p:cNvSpPr>
          <p:nvPr/>
        </p:nvSpPr>
        <p:spPr bwMode="auto">
          <a:xfrm>
            <a:off x="977900" y="1524000"/>
            <a:ext cx="0" cy="1752600"/>
          </a:xfrm>
          <a:prstGeom prst="line">
            <a:avLst/>
          </a:prstGeom>
          <a:noFill/>
          <a:ln w="9525">
            <a:solidFill>
              <a:schemeClr val="hlink"/>
            </a:solidFill>
            <a:round/>
            <a:headEnd/>
            <a:tailEnd type="triangle" w="med" len="med"/>
          </a:ln>
        </p:spPr>
        <p:txBody>
          <a:bodyPr wrap="none" anchor="ctr"/>
          <a:lstStyle/>
          <a:p>
            <a:endParaRPr lang="en-US"/>
          </a:p>
        </p:txBody>
      </p:sp>
      <p:sp>
        <p:nvSpPr>
          <p:cNvPr id="3078" name="Line 8"/>
          <p:cNvSpPr>
            <a:spLocks noChangeShapeType="1"/>
          </p:cNvSpPr>
          <p:nvPr/>
        </p:nvSpPr>
        <p:spPr bwMode="auto">
          <a:xfrm>
            <a:off x="990600" y="1752600"/>
            <a:ext cx="0" cy="1219200"/>
          </a:xfrm>
          <a:prstGeom prst="line">
            <a:avLst/>
          </a:prstGeom>
          <a:noFill/>
          <a:ln w="28575">
            <a:solidFill>
              <a:schemeClr val="tx1"/>
            </a:solidFill>
            <a:round/>
            <a:headEnd/>
            <a:tailEnd/>
          </a:ln>
        </p:spPr>
        <p:txBody>
          <a:bodyPr wrap="none" anchor="ctr"/>
          <a:lstStyle/>
          <a:p>
            <a:endParaRPr lang="en-US"/>
          </a:p>
        </p:txBody>
      </p:sp>
      <p:sp>
        <p:nvSpPr>
          <p:cNvPr id="3079" name="Line 10"/>
          <p:cNvSpPr>
            <a:spLocks noChangeShapeType="1"/>
          </p:cNvSpPr>
          <p:nvPr/>
        </p:nvSpPr>
        <p:spPr bwMode="auto">
          <a:xfrm>
            <a:off x="304800" y="2971800"/>
            <a:ext cx="5486400" cy="0"/>
          </a:xfrm>
          <a:prstGeom prst="line">
            <a:avLst/>
          </a:prstGeom>
          <a:noFill/>
          <a:ln w="19050">
            <a:solidFill>
              <a:srgbClr val="3B21FF"/>
            </a:solidFill>
            <a:round/>
            <a:headEnd/>
            <a:tailEnd/>
          </a:ln>
        </p:spPr>
        <p:txBody>
          <a:bodyPr wrap="none" anchor="ctr"/>
          <a:lstStyle/>
          <a:p>
            <a:endParaRPr lang="en-US"/>
          </a:p>
        </p:txBody>
      </p:sp>
      <p:pic>
        <p:nvPicPr>
          <p:cNvPr id="3080" name="Picture 11"/>
          <p:cNvPicPr>
            <a:picLocks noChangeAspect="1" noChangeArrowheads="1"/>
          </p:cNvPicPr>
          <p:nvPr/>
        </p:nvPicPr>
        <p:blipFill>
          <a:blip r:embed="rId3" cstate="print"/>
          <a:srcRect/>
          <a:stretch>
            <a:fillRect/>
          </a:stretch>
        </p:blipFill>
        <p:spPr bwMode="auto">
          <a:xfrm>
            <a:off x="3581400" y="3810000"/>
            <a:ext cx="736600" cy="754063"/>
          </a:xfrm>
          <a:prstGeom prst="rect">
            <a:avLst/>
          </a:prstGeom>
          <a:noFill/>
          <a:ln w="9525">
            <a:noFill/>
            <a:miter lim="800000"/>
            <a:headEnd/>
            <a:tailEnd/>
          </a:ln>
        </p:spPr>
      </p:pic>
      <p:pic>
        <p:nvPicPr>
          <p:cNvPr id="3081" name="Picture 12"/>
          <p:cNvPicPr>
            <a:picLocks noChangeAspect="1" noChangeArrowheads="1"/>
          </p:cNvPicPr>
          <p:nvPr/>
        </p:nvPicPr>
        <p:blipFill>
          <a:blip r:embed="rId3" cstate="print"/>
          <a:srcRect/>
          <a:stretch>
            <a:fillRect/>
          </a:stretch>
        </p:blipFill>
        <p:spPr bwMode="auto">
          <a:xfrm>
            <a:off x="2819400" y="3505200"/>
            <a:ext cx="304800" cy="1058863"/>
          </a:xfrm>
          <a:prstGeom prst="rect">
            <a:avLst/>
          </a:prstGeom>
          <a:noFill/>
          <a:ln w="9525">
            <a:noFill/>
            <a:miter lim="800000"/>
            <a:headEnd/>
            <a:tailEnd/>
          </a:ln>
        </p:spPr>
      </p:pic>
      <p:pic>
        <p:nvPicPr>
          <p:cNvPr id="3082" name="Picture 13"/>
          <p:cNvPicPr>
            <a:picLocks noChangeAspect="1" noChangeArrowheads="1"/>
          </p:cNvPicPr>
          <p:nvPr/>
        </p:nvPicPr>
        <p:blipFill>
          <a:blip r:embed="rId3" cstate="print"/>
          <a:srcRect/>
          <a:stretch>
            <a:fillRect/>
          </a:stretch>
        </p:blipFill>
        <p:spPr bwMode="auto">
          <a:xfrm>
            <a:off x="1905000" y="3276600"/>
            <a:ext cx="152400" cy="1287463"/>
          </a:xfrm>
          <a:prstGeom prst="rect">
            <a:avLst/>
          </a:prstGeom>
          <a:noFill/>
          <a:ln w="9525">
            <a:noFill/>
            <a:miter lim="800000"/>
            <a:headEnd/>
            <a:tailEnd/>
          </a:ln>
        </p:spPr>
      </p:pic>
      <p:sp>
        <p:nvSpPr>
          <p:cNvPr id="3083" name="Line 14"/>
          <p:cNvSpPr>
            <a:spLocks noChangeShapeType="1"/>
          </p:cNvSpPr>
          <p:nvPr/>
        </p:nvSpPr>
        <p:spPr bwMode="auto">
          <a:xfrm>
            <a:off x="990600" y="3124200"/>
            <a:ext cx="0" cy="1447800"/>
          </a:xfrm>
          <a:prstGeom prst="line">
            <a:avLst/>
          </a:prstGeom>
          <a:noFill/>
          <a:ln w="19050">
            <a:solidFill>
              <a:schemeClr val="tx1"/>
            </a:solidFill>
            <a:round/>
            <a:headEnd/>
            <a:tailEnd/>
          </a:ln>
        </p:spPr>
        <p:txBody>
          <a:bodyPr wrap="none" anchor="ctr"/>
          <a:lstStyle/>
          <a:p>
            <a:endParaRPr lang="en-US"/>
          </a:p>
        </p:txBody>
      </p:sp>
      <p:sp>
        <p:nvSpPr>
          <p:cNvPr id="3084" name="Text Box 16"/>
          <p:cNvSpPr txBox="1">
            <a:spLocks noChangeArrowheads="1"/>
          </p:cNvSpPr>
          <p:nvPr/>
        </p:nvSpPr>
        <p:spPr bwMode="auto">
          <a:xfrm>
            <a:off x="152400" y="1752600"/>
            <a:ext cx="825500" cy="517525"/>
          </a:xfrm>
          <a:prstGeom prst="rect">
            <a:avLst/>
          </a:prstGeom>
          <a:noFill/>
          <a:ln w="9525">
            <a:noFill/>
            <a:miter lim="800000"/>
            <a:headEnd/>
            <a:tailEnd/>
          </a:ln>
        </p:spPr>
        <p:txBody>
          <a:bodyPr wrap="none">
            <a:spAutoFit/>
          </a:bodyPr>
          <a:lstStyle/>
          <a:p>
            <a:pPr eaLnBrk="0" hangingPunct="0"/>
            <a:r>
              <a:rPr lang="en-US" sz="1400" b="1" i="1">
                <a:solidFill>
                  <a:srgbClr val="FF1814"/>
                </a:solidFill>
              </a:rPr>
              <a:t>Electric</a:t>
            </a:r>
          </a:p>
          <a:p>
            <a:pPr eaLnBrk="0" hangingPunct="0"/>
            <a:r>
              <a:rPr lang="en-US" sz="1400" b="1" i="1">
                <a:solidFill>
                  <a:srgbClr val="FF1814"/>
                </a:solidFill>
              </a:rPr>
              <a:t>Field</a:t>
            </a:r>
          </a:p>
        </p:txBody>
      </p:sp>
      <p:sp>
        <p:nvSpPr>
          <p:cNvPr id="3085" name="Line 17"/>
          <p:cNvSpPr>
            <a:spLocks noChangeShapeType="1"/>
          </p:cNvSpPr>
          <p:nvPr/>
        </p:nvSpPr>
        <p:spPr bwMode="auto">
          <a:xfrm flipH="1">
            <a:off x="762000" y="2209800"/>
            <a:ext cx="4114800" cy="0"/>
          </a:xfrm>
          <a:prstGeom prst="line">
            <a:avLst/>
          </a:prstGeom>
          <a:noFill/>
          <a:ln w="9525">
            <a:solidFill>
              <a:srgbClr val="FF1814"/>
            </a:solidFill>
            <a:round/>
            <a:headEnd/>
            <a:tailEnd type="triangle" w="med" len="med"/>
          </a:ln>
        </p:spPr>
        <p:txBody>
          <a:bodyPr wrap="none" anchor="ctr"/>
          <a:lstStyle/>
          <a:p>
            <a:endParaRPr lang="en-US"/>
          </a:p>
        </p:txBody>
      </p:sp>
      <p:sp>
        <p:nvSpPr>
          <p:cNvPr id="3086" name="Line 18"/>
          <p:cNvSpPr>
            <a:spLocks noChangeShapeType="1"/>
          </p:cNvSpPr>
          <p:nvPr/>
        </p:nvSpPr>
        <p:spPr bwMode="auto">
          <a:xfrm>
            <a:off x="2971800" y="2362200"/>
            <a:ext cx="0" cy="2209800"/>
          </a:xfrm>
          <a:prstGeom prst="line">
            <a:avLst/>
          </a:prstGeom>
          <a:noFill/>
          <a:ln w="9525">
            <a:solidFill>
              <a:schemeClr val="hlink"/>
            </a:solidFill>
            <a:round/>
            <a:headEnd/>
            <a:tailEnd/>
          </a:ln>
        </p:spPr>
        <p:txBody>
          <a:bodyPr wrap="none" anchor="ctr"/>
          <a:lstStyle/>
          <a:p>
            <a:endParaRPr lang="en-US"/>
          </a:p>
        </p:txBody>
      </p:sp>
      <p:sp>
        <p:nvSpPr>
          <p:cNvPr id="3087" name="Line 19"/>
          <p:cNvSpPr>
            <a:spLocks noChangeShapeType="1"/>
          </p:cNvSpPr>
          <p:nvPr/>
        </p:nvSpPr>
        <p:spPr bwMode="auto">
          <a:xfrm>
            <a:off x="3962400" y="2133600"/>
            <a:ext cx="0" cy="2438400"/>
          </a:xfrm>
          <a:prstGeom prst="line">
            <a:avLst/>
          </a:prstGeom>
          <a:noFill/>
          <a:ln w="9525">
            <a:solidFill>
              <a:schemeClr val="hlink"/>
            </a:solidFill>
            <a:round/>
            <a:headEnd/>
            <a:tailEnd/>
          </a:ln>
        </p:spPr>
        <p:txBody>
          <a:bodyPr wrap="none" anchor="ctr"/>
          <a:lstStyle/>
          <a:p>
            <a:endParaRPr lang="en-US"/>
          </a:p>
        </p:txBody>
      </p:sp>
      <p:sp>
        <p:nvSpPr>
          <p:cNvPr id="3088" name="Line 20"/>
          <p:cNvSpPr>
            <a:spLocks noChangeShapeType="1"/>
          </p:cNvSpPr>
          <p:nvPr/>
        </p:nvSpPr>
        <p:spPr bwMode="auto">
          <a:xfrm>
            <a:off x="1981200" y="2362200"/>
            <a:ext cx="0" cy="1143000"/>
          </a:xfrm>
          <a:prstGeom prst="line">
            <a:avLst/>
          </a:prstGeom>
          <a:noFill/>
          <a:ln w="9525">
            <a:solidFill>
              <a:schemeClr val="hlink"/>
            </a:solidFill>
            <a:round/>
            <a:headEnd/>
            <a:tailEnd/>
          </a:ln>
        </p:spPr>
        <p:txBody>
          <a:bodyPr wrap="none" anchor="ctr"/>
          <a:lstStyle/>
          <a:p>
            <a:endParaRPr lang="en-US"/>
          </a:p>
        </p:txBody>
      </p:sp>
      <p:sp>
        <p:nvSpPr>
          <p:cNvPr id="3089" name="Line 25"/>
          <p:cNvSpPr>
            <a:spLocks noChangeShapeType="1"/>
          </p:cNvSpPr>
          <p:nvPr/>
        </p:nvSpPr>
        <p:spPr bwMode="auto">
          <a:xfrm>
            <a:off x="990600" y="3429000"/>
            <a:ext cx="2971800" cy="0"/>
          </a:xfrm>
          <a:prstGeom prst="line">
            <a:avLst/>
          </a:prstGeom>
          <a:noFill/>
          <a:ln w="9525">
            <a:solidFill>
              <a:schemeClr val="tx1"/>
            </a:solidFill>
            <a:round/>
            <a:headEnd/>
            <a:tailEnd type="triangle" w="med" len="med"/>
          </a:ln>
        </p:spPr>
        <p:txBody>
          <a:bodyPr wrap="none" anchor="ctr"/>
          <a:lstStyle/>
          <a:p>
            <a:endParaRPr lang="en-US"/>
          </a:p>
        </p:txBody>
      </p:sp>
      <p:sp>
        <p:nvSpPr>
          <p:cNvPr id="3090" name="Text Box 26"/>
          <p:cNvSpPr txBox="1">
            <a:spLocks noChangeArrowheads="1"/>
          </p:cNvSpPr>
          <p:nvPr/>
        </p:nvSpPr>
        <p:spPr bwMode="auto">
          <a:xfrm>
            <a:off x="2286000" y="3124200"/>
            <a:ext cx="296863" cy="336550"/>
          </a:xfrm>
          <a:prstGeom prst="rect">
            <a:avLst/>
          </a:prstGeom>
          <a:noFill/>
          <a:ln w="9525">
            <a:noFill/>
            <a:miter lim="800000"/>
            <a:headEnd/>
            <a:tailEnd/>
          </a:ln>
        </p:spPr>
        <p:txBody>
          <a:bodyPr wrap="none">
            <a:spAutoFit/>
          </a:bodyPr>
          <a:lstStyle/>
          <a:p>
            <a:pPr eaLnBrk="0" hangingPunct="0"/>
            <a:r>
              <a:rPr lang="en-US" sz="1600" b="1" i="1"/>
              <a:t>x</a:t>
            </a:r>
          </a:p>
        </p:txBody>
      </p:sp>
      <p:sp>
        <p:nvSpPr>
          <p:cNvPr id="3091" name="Oval 29"/>
          <p:cNvSpPr>
            <a:spLocks noChangeArrowheads="1"/>
          </p:cNvSpPr>
          <p:nvPr/>
        </p:nvSpPr>
        <p:spPr bwMode="auto">
          <a:xfrm>
            <a:off x="2832100" y="2362200"/>
            <a:ext cx="304800" cy="304800"/>
          </a:xfrm>
          <a:prstGeom prst="ellipse">
            <a:avLst/>
          </a:prstGeom>
          <a:gradFill rotWithShape="0">
            <a:gsLst>
              <a:gs pos="0">
                <a:schemeClr val="tx1"/>
              </a:gs>
              <a:gs pos="100000">
                <a:srgbClr val="CCCCCC"/>
              </a:gs>
            </a:gsLst>
            <a:path path="shape">
              <a:fillToRect l="50000" t="50000" r="50000" b="50000"/>
            </a:path>
          </a:gradFill>
          <a:ln w="9525">
            <a:noFill/>
            <a:round/>
            <a:headEnd/>
            <a:tailEnd/>
          </a:ln>
        </p:spPr>
        <p:txBody>
          <a:bodyPr wrap="none" anchor="ctr"/>
          <a:lstStyle/>
          <a:p>
            <a:endParaRPr lang="en-US"/>
          </a:p>
        </p:txBody>
      </p:sp>
      <p:sp>
        <p:nvSpPr>
          <p:cNvPr id="3092" name="Oval 30"/>
          <p:cNvSpPr>
            <a:spLocks noChangeArrowheads="1"/>
          </p:cNvSpPr>
          <p:nvPr/>
        </p:nvSpPr>
        <p:spPr bwMode="auto">
          <a:xfrm>
            <a:off x="1892300" y="2438400"/>
            <a:ext cx="152400" cy="152400"/>
          </a:xfrm>
          <a:prstGeom prst="ellipse">
            <a:avLst/>
          </a:prstGeom>
          <a:gradFill rotWithShape="0">
            <a:gsLst>
              <a:gs pos="0">
                <a:schemeClr val="tx1"/>
              </a:gs>
              <a:gs pos="100000">
                <a:srgbClr val="CCCCCC"/>
              </a:gs>
            </a:gsLst>
            <a:path path="shape">
              <a:fillToRect l="50000" t="50000" r="50000" b="50000"/>
            </a:path>
          </a:gradFill>
          <a:ln w="9525">
            <a:noFill/>
            <a:round/>
            <a:headEnd/>
            <a:tailEnd/>
          </a:ln>
        </p:spPr>
        <p:txBody>
          <a:bodyPr wrap="none" anchor="ctr"/>
          <a:lstStyle/>
          <a:p>
            <a:endParaRPr lang="en-US"/>
          </a:p>
        </p:txBody>
      </p:sp>
      <p:sp>
        <p:nvSpPr>
          <p:cNvPr id="3093" name="Line 31"/>
          <p:cNvSpPr>
            <a:spLocks noChangeShapeType="1"/>
          </p:cNvSpPr>
          <p:nvPr/>
        </p:nvSpPr>
        <p:spPr bwMode="auto">
          <a:xfrm>
            <a:off x="762000" y="2514600"/>
            <a:ext cx="4191000" cy="0"/>
          </a:xfrm>
          <a:prstGeom prst="line">
            <a:avLst/>
          </a:prstGeom>
          <a:noFill/>
          <a:ln w="9525">
            <a:solidFill>
              <a:srgbClr val="3B21FF"/>
            </a:solidFill>
            <a:round/>
            <a:headEnd/>
            <a:tailEnd type="triangle" w="med" len="med"/>
          </a:ln>
        </p:spPr>
        <p:txBody>
          <a:bodyPr wrap="none" anchor="ctr"/>
          <a:lstStyle/>
          <a:p>
            <a:endParaRPr lang="en-US"/>
          </a:p>
        </p:txBody>
      </p:sp>
      <p:pic>
        <p:nvPicPr>
          <p:cNvPr id="3094" name="Picture 33"/>
          <p:cNvPicPr>
            <a:picLocks noChangeAspect="1" noChangeArrowheads="1"/>
          </p:cNvPicPr>
          <p:nvPr/>
        </p:nvPicPr>
        <p:blipFill>
          <a:blip r:embed="rId4" cstate="print"/>
          <a:srcRect/>
          <a:stretch>
            <a:fillRect/>
          </a:stretch>
        </p:blipFill>
        <p:spPr bwMode="auto">
          <a:xfrm>
            <a:off x="5181600" y="1752600"/>
            <a:ext cx="3429000" cy="1038225"/>
          </a:xfrm>
          <a:prstGeom prst="rect">
            <a:avLst/>
          </a:prstGeom>
          <a:noFill/>
          <a:ln w="9525">
            <a:noFill/>
            <a:miter lim="800000"/>
            <a:headEnd/>
            <a:tailEnd/>
          </a:ln>
        </p:spPr>
      </p:pic>
      <p:pic>
        <p:nvPicPr>
          <p:cNvPr id="3095" name="Picture 34"/>
          <p:cNvPicPr>
            <a:picLocks noChangeAspect="1" noChangeArrowheads="1"/>
          </p:cNvPicPr>
          <p:nvPr/>
        </p:nvPicPr>
        <p:blipFill>
          <a:blip r:embed="rId5" cstate="print"/>
          <a:srcRect/>
          <a:stretch>
            <a:fillRect/>
          </a:stretch>
        </p:blipFill>
        <p:spPr bwMode="auto">
          <a:xfrm>
            <a:off x="6324600" y="2971800"/>
            <a:ext cx="1441450" cy="403225"/>
          </a:xfrm>
          <a:prstGeom prst="rect">
            <a:avLst/>
          </a:prstGeom>
          <a:noFill/>
          <a:ln w="9525">
            <a:noFill/>
            <a:miter lim="800000"/>
            <a:headEnd/>
            <a:tailEnd/>
          </a:ln>
        </p:spPr>
      </p:pic>
      <p:sp>
        <p:nvSpPr>
          <p:cNvPr id="3096" name="Text Box 37"/>
          <p:cNvSpPr txBox="1">
            <a:spLocks noChangeArrowheads="1"/>
          </p:cNvSpPr>
          <p:nvPr/>
        </p:nvSpPr>
        <p:spPr bwMode="auto">
          <a:xfrm>
            <a:off x="304800" y="5105400"/>
            <a:ext cx="2646363" cy="369888"/>
          </a:xfrm>
          <a:prstGeom prst="rect">
            <a:avLst/>
          </a:prstGeom>
          <a:noFill/>
          <a:ln w="9525">
            <a:noFill/>
            <a:miter lim="800000"/>
            <a:headEnd/>
            <a:tailEnd/>
          </a:ln>
        </p:spPr>
        <p:txBody>
          <a:bodyPr wrap="none">
            <a:spAutoFit/>
          </a:bodyPr>
          <a:lstStyle/>
          <a:p>
            <a:r>
              <a:rPr lang="en-US" b="1">
                <a:solidFill>
                  <a:srgbClr val="002060"/>
                </a:solidFill>
              </a:rPr>
              <a:t>Thermodynamic limit: </a:t>
            </a:r>
          </a:p>
        </p:txBody>
      </p:sp>
      <p:pic>
        <p:nvPicPr>
          <p:cNvPr id="3097" name="Picture 39"/>
          <p:cNvPicPr>
            <a:picLocks noChangeAspect="1" noChangeArrowheads="1"/>
          </p:cNvPicPr>
          <p:nvPr/>
        </p:nvPicPr>
        <p:blipFill>
          <a:blip r:embed="rId6" cstate="print"/>
          <a:srcRect/>
          <a:stretch>
            <a:fillRect/>
          </a:stretch>
        </p:blipFill>
        <p:spPr bwMode="auto">
          <a:xfrm>
            <a:off x="4800600" y="4038600"/>
            <a:ext cx="4038600" cy="877888"/>
          </a:xfrm>
          <a:prstGeom prst="rect">
            <a:avLst/>
          </a:prstGeom>
          <a:noFill/>
          <a:ln w="9525">
            <a:noFill/>
            <a:miter lim="800000"/>
            <a:headEnd/>
            <a:tailEnd/>
          </a:ln>
        </p:spPr>
      </p:pic>
      <p:sp>
        <p:nvSpPr>
          <p:cNvPr id="3098" name="Rectangle 41"/>
          <p:cNvSpPr>
            <a:spLocks noChangeArrowheads="1"/>
          </p:cNvSpPr>
          <p:nvPr/>
        </p:nvSpPr>
        <p:spPr bwMode="auto">
          <a:xfrm>
            <a:off x="4114800" y="3581400"/>
            <a:ext cx="5146675" cy="338138"/>
          </a:xfrm>
          <a:prstGeom prst="rect">
            <a:avLst/>
          </a:prstGeom>
          <a:noFill/>
          <a:ln w="9525">
            <a:noFill/>
            <a:miter lim="800000"/>
            <a:headEnd/>
            <a:tailEnd/>
          </a:ln>
        </p:spPr>
        <p:txBody>
          <a:bodyPr wrap="none">
            <a:spAutoFit/>
          </a:bodyPr>
          <a:lstStyle/>
          <a:p>
            <a:r>
              <a:rPr lang="en-US" sz="1600" b="1">
                <a:solidFill>
                  <a:srgbClr val="002060"/>
                </a:solidFill>
              </a:rPr>
              <a:t>Solution of the diffusion equation (l=drift distance)</a:t>
            </a:r>
          </a:p>
        </p:txBody>
      </p:sp>
      <p:sp>
        <p:nvSpPr>
          <p:cNvPr id="3099" name="Line 42"/>
          <p:cNvSpPr>
            <a:spLocks noChangeShapeType="1"/>
          </p:cNvSpPr>
          <p:nvPr/>
        </p:nvSpPr>
        <p:spPr bwMode="auto">
          <a:xfrm>
            <a:off x="4800600" y="3962400"/>
            <a:ext cx="457200" cy="304800"/>
          </a:xfrm>
          <a:prstGeom prst="line">
            <a:avLst/>
          </a:prstGeom>
          <a:noFill/>
          <a:ln w="38100">
            <a:solidFill>
              <a:srgbClr val="FF0000"/>
            </a:solidFill>
            <a:round/>
            <a:headEnd/>
            <a:tailEnd type="triangle" w="med" len="med"/>
          </a:ln>
        </p:spPr>
        <p:txBody>
          <a:bodyPr/>
          <a:lstStyle/>
          <a:p>
            <a:endParaRPr lang="en-US"/>
          </a:p>
        </p:txBody>
      </p:sp>
      <p:sp>
        <p:nvSpPr>
          <p:cNvPr id="3100" name="Line 43"/>
          <p:cNvSpPr>
            <a:spLocks noChangeShapeType="1"/>
          </p:cNvSpPr>
          <p:nvPr/>
        </p:nvSpPr>
        <p:spPr bwMode="auto">
          <a:xfrm>
            <a:off x="6400800" y="4495800"/>
            <a:ext cx="457200" cy="0"/>
          </a:xfrm>
          <a:prstGeom prst="line">
            <a:avLst/>
          </a:prstGeom>
          <a:noFill/>
          <a:ln w="38100">
            <a:solidFill>
              <a:srgbClr val="FF0000"/>
            </a:solidFill>
            <a:round/>
            <a:headEnd/>
            <a:tailEnd type="triangle" w="med" len="med"/>
          </a:ln>
        </p:spPr>
        <p:txBody>
          <a:bodyPr/>
          <a:lstStyle/>
          <a:p>
            <a:endParaRPr lang="en-US"/>
          </a:p>
        </p:txBody>
      </p:sp>
      <p:pic>
        <p:nvPicPr>
          <p:cNvPr id="3101" name="Picture 44"/>
          <p:cNvPicPr>
            <a:picLocks noChangeAspect="1" noChangeArrowheads="1"/>
          </p:cNvPicPr>
          <p:nvPr/>
        </p:nvPicPr>
        <p:blipFill>
          <a:blip r:embed="rId7" cstate="print"/>
          <a:srcRect/>
          <a:stretch>
            <a:fillRect/>
          </a:stretch>
        </p:blipFill>
        <p:spPr bwMode="auto">
          <a:xfrm>
            <a:off x="381000" y="5638800"/>
            <a:ext cx="3886200" cy="704850"/>
          </a:xfrm>
          <a:prstGeom prst="rect">
            <a:avLst/>
          </a:prstGeom>
          <a:noFill/>
          <a:ln w="9525">
            <a:noFill/>
            <a:miter lim="800000"/>
            <a:headEnd/>
            <a:tailEnd/>
          </a:ln>
        </p:spPr>
      </p:pic>
      <p:sp>
        <p:nvSpPr>
          <p:cNvPr id="3102" name="Text Box 45"/>
          <p:cNvSpPr txBox="1">
            <a:spLocks noChangeArrowheads="1"/>
          </p:cNvSpPr>
          <p:nvPr/>
        </p:nvSpPr>
        <p:spPr bwMode="auto">
          <a:xfrm>
            <a:off x="4724400" y="5715000"/>
            <a:ext cx="1966913" cy="338138"/>
          </a:xfrm>
          <a:prstGeom prst="rect">
            <a:avLst/>
          </a:prstGeom>
          <a:noFill/>
          <a:ln w="9525">
            <a:noFill/>
            <a:miter lim="800000"/>
            <a:headEnd/>
            <a:tailEnd/>
          </a:ln>
        </p:spPr>
        <p:txBody>
          <a:bodyPr wrap="none">
            <a:spAutoFit/>
          </a:bodyPr>
          <a:lstStyle/>
          <a:p>
            <a:r>
              <a:rPr lang="en-US" sz="1600" b="1"/>
              <a:t>Because </a:t>
            </a:r>
            <a:r>
              <a:rPr lang="en-US" sz="1600" b="1">
                <a:sym typeface="Symbol" pitchFamily="18" charset="2"/>
              </a:rPr>
              <a:t>= </a:t>
            </a:r>
            <a:r>
              <a:rPr lang="en-US" sz="1600" b="1"/>
              <a:t>(E/P) </a:t>
            </a:r>
            <a:endParaRPr lang="en-US" sz="1600" b="1">
              <a:sym typeface="Wingdings" pitchFamily="2" charset="2"/>
            </a:endParaRPr>
          </a:p>
        </p:txBody>
      </p:sp>
      <p:graphicFrame>
        <p:nvGraphicFramePr>
          <p:cNvPr id="3074" name="Object 46"/>
          <p:cNvGraphicFramePr>
            <a:graphicFrameLocks noChangeAspect="1"/>
          </p:cNvGraphicFramePr>
          <p:nvPr/>
        </p:nvGraphicFramePr>
        <p:xfrm>
          <a:off x="6629400" y="5562600"/>
          <a:ext cx="1447800" cy="631825"/>
        </p:xfrm>
        <a:graphic>
          <a:graphicData uri="http://schemas.openxmlformats.org/presentationml/2006/ole">
            <p:oleObj spid="_x0000_s3074" name="Equation" r:id="rId8" imgW="1193800" imgH="520700" progId="Equation.3">
              <p:embed/>
            </p:oleObj>
          </a:graphicData>
        </a:graphic>
      </p:graphicFrame>
      <p:sp>
        <p:nvSpPr>
          <p:cNvPr id="3103" name="Slide Number Placeholder 32"/>
          <p:cNvSpPr>
            <a:spLocks noGrp="1"/>
          </p:cNvSpPr>
          <p:nvPr>
            <p:ph type="sldNum" sz="quarter" idx="12"/>
          </p:nvPr>
        </p:nvSpPr>
        <p:spPr>
          <a:noFill/>
        </p:spPr>
        <p:txBody>
          <a:bodyPr/>
          <a:lstStyle/>
          <a:p>
            <a:fld id="{2B5E0A75-FC3E-475A-8B9A-36851A919EBE}" type="slidenum">
              <a:rPr lang="en-US" smtClean="0"/>
              <a:pPr/>
              <a:t>38</a:t>
            </a:fld>
            <a:endParaRPr lang="en-US" smtClean="0"/>
          </a:p>
        </p:txBody>
      </p:sp>
      <p:sp>
        <p:nvSpPr>
          <p:cNvPr id="3104" name="Footer Placeholder 33"/>
          <p:cNvSpPr>
            <a:spLocks noGrp="1"/>
          </p:cNvSpPr>
          <p:nvPr>
            <p:ph type="ftr" sz="quarter" idx="11"/>
          </p:nvPr>
        </p:nvSpPr>
        <p:spPr>
          <a:noFill/>
        </p:spPr>
        <p:txBody>
          <a:bodyPr/>
          <a:lstStyle/>
          <a:p>
            <a:r>
              <a:rPr lang="en-US" smtClean="0"/>
              <a:t>W. Riegler/CERN</a:t>
            </a:r>
          </a:p>
        </p:txBody>
      </p:sp>
      <p:sp>
        <p:nvSpPr>
          <p:cNvPr id="3105" name="Rectangle 34"/>
          <p:cNvSpPr>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rPr>
              <a:t>Transport of Electrons in Gases: Diffusion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8"/>
          <p:cNvPicPr>
            <a:picLocks noChangeAspect="1" noChangeArrowheads="1"/>
          </p:cNvPicPr>
          <p:nvPr/>
        </p:nvPicPr>
        <p:blipFill>
          <a:blip r:embed="rId2" cstate="print"/>
          <a:srcRect t="45821"/>
          <a:stretch>
            <a:fillRect/>
          </a:stretch>
        </p:blipFill>
        <p:spPr bwMode="auto">
          <a:xfrm>
            <a:off x="152400" y="4876800"/>
            <a:ext cx="1944688" cy="1981200"/>
          </a:xfrm>
          <a:prstGeom prst="rect">
            <a:avLst/>
          </a:prstGeom>
          <a:noFill/>
          <a:ln w="9525">
            <a:noFill/>
            <a:miter lim="800000"/>
            <a:headEnd/>
            <a:tailEnd/>
          </a:ln>
        </p:spPr>
      </p:pic>
      <p:pic>
        <p:nvPicPr>
          <p:cNvPr id="41987" name="Picture 27"/>
          <p:cNvPicPr>
            <a:picLocks noChangeAspect="1" noChangeArrowheads="1"/>
          </p:cNvPicPr>
          <p:nvPr/>
        </p:nvPicPr>
        <p:blipFill>
          <a:blip r:embed="rId3" cstate="print"/>
          <a:srcRect/>
          <a:stretch>
            <a:fillRect/>
          </a:stretch>
        </p:blipFill>
        <p:spPr bwMode="auto">
          <a:xfrm>
            <a:off x="228600" y="1066800"/>
            <a:ext cx="3962400" cy="3582988"/>
          </a:xfrm>
          <a:prstGeom prst="rect">
            <a:avLst/>
          </a:prstGeom>
          <a:noFill/>
          <a:ln w="9525">
            <a:noFill/>
            <a:miter lim="800000"/>
            <a:headEnd/>
            <a:tailEnd/>
          </a:ln>
        </p:spPr>
      </p:pic>
      <p:sp>
        <p:nvSpPr>
          <p:cNvPr id="41988" name="Rectangle 28"/>
          <p:cNvSpPr>
            <a:spLocks noChangeArrowheads="1"/>
          </p:cNvSpPr>
          <p:nvPr/>
        </p:nvSpPr>
        <p:spPr bwMode="auto">
          <a:xfrm>
            <a:off x="4343400" y="1371600"/>
            <a:ext cx="4572000" cy="3724275"/>
          </a:xfrm>
          <a:prstGeom prst="rect">
            <a:avLst/>
          </a:prstGeom>
          <a:noFill/>
          <a:ln w="9525">
            <a:noFill/>
            <a:miter lim="800000"/>
            <a:headEnd/>
            <a:tailEnd/>
          </a:ln>
        </p:spPr>
        <p:txBody>
          <a:bodyPr>
            <a:spAutoFit/>
          </a:bodyPr>
          <a:lstStyle/>
          <a:p>
            <a:r>
              <a:rPr lang="en-US" sz="1400" b="1">
                <a:solidFill>
                  <a:srgbClr val="002060"/>
                </a:solidFill>
              </a:rPr>
              <a:t>The electron diffusion depends on E/P and scales in addition with 1/</a:t>
            </a:r>
            <a:r>
              <a:rPr lang="en-US" sz="1400" b="1">
                <a:solidFill>
                  <a:srgbClr val="002060"/>
                </a:solidFill>
                <a:sym typeface="Symbol" pitchFamily="18" charset="2"/>
              </a:rPr>
              <a:t></a:t>
            </a:r>
            <a:r>
              <a:rPr lang="en-US" sz="1400" b="1">
                <a:solidFill>
                  <a:srgbClr val="002060"/>
                </a:solidFill>
              </a:rPr>
              <a:t>P.</a:t>
            </a:r>
          </a:p>
          <a:p>
            <a:endParaRPr lang="en-US" sz="1400" b="1">
              <a:solidFill>
                <a:schemeClr val="accent2"/>
              </a:solidFill>
            </a:endParaRPr>
          </a:p>
          <a:p>
            <a:r>
              <a:rPr lang="en-US" sz="1400" b="1">
                <a:solidFill>
                  <a:srgbClr val="008000"/>
                </a:solidFill>
              </a:rPr>
              <a:t>At 1kV/cm and 1 Atm Pressure the thermodynamic limit is </a:t>
            </a:r>
            <a:r>
              <a:rPr lang="en-US" sz="1400" b="1">
                <a:solidFill>
                  <a:srgbClr val="008000"/>
                </a:solidFill>
                <a:sym typeface="Symbol" pitchFamily="18" charset="2"/>
              </a:rPr>
              <a:t>=</a:t>
            </a:r>
            <a:r>
              <a:rPr lang="en-US" sz="1400" b="1">
                <a:solidFill>
                  <a:srgbClr val="008000"/>
                </a:solidFill>
              </a:rPr>
              <a:t>70</a:t>
            </a:r>
            <a:r>
              <a:rPr lang="en-US" sz="1400" b="1">
                <a:solidFill>
                  <a:srgbClr val="008000"/>
                </a:solidFill>
                <a:sym typeface="Symbol" pitchFamily="18" charset="2"/>
              </a:rPr>
              <a:t></a:t>
            </a:r>
            <a:r>
              <a:rPr lang="en-US" sz="1400" b="1">
                <a:solidFill>
                  <a:srgbClr val="008000"/>
                </a:solidFill>
              </a:rPr>
              <a:t>m f</a:t>
            </a:r>
            <a:r>
              <a:rPr lang="en-US" sz="1400" b="1">
                <a:solidFill>
                  <a:srgbClr val="008000"/>
                </a:solidFill>
                <a:cs typeface="Arial" pitchFamily="34" charset="0"/>
              </a:rPr>
              <a:t>o</a:t>
            </a:r>
            <a:r>
              <a:rPr lang="en-US" sz="1400" b="1">
                <a:solidFill>
                  <a:srgbClr val="008000"/>
                </a:solidFill>
              </a:rPr>
              <a:t>r 1cm Drift.</a:t>
            </a:r>
          </a:p>
          <a:p>
            <a:endParaRPr lang="en-US" sz="1400" b="1">
              <a:solidFill>
                <a:srgbClr val="009900"/>
              </a:solidFill>
            </a:endParaRPr>
          </a:p>
          <a:p>
            <a:r>
              <a:rPr lang="en-US" sz="1400" b="1">
                <a:solidFill>
                  <a:srgbClr val="002060"/>
                </a:solidFill>
              </a:rPr>
              <a:t>‘Cold’ gases are close to the thermodynamic limit i.e. gases where the average microscopic energy </a:t>
            </a:r>
            <a:r>
              <a:rPr lang="en-US" b="1">
                <a:solidFill>
                  <a:srgbClr val="002060"/>
                </a:solidFill>
                <a:sym typeface="Symbol" pitchFamily="18" charset="2"/>
              </a:rPr>
              <a:t></a:t>
            </a:r>
            <a:r>
              <a:rPr lang="en-US" sz="1400" b="1">
                <a:solidFill>
                  <a:srgbClr val="002060"/>
                </a:solidFill>
              </a:rPr>
              <a:t>=1/2mu</a:t>
            </a:r>
            <a:r>
              <a:rPr lang="en-US" sz="1400" b="1" baseline="30000">
                <a:solidFill>
                  <a:srgbClr val="002060"/>
                </a:solidFill>
              </a:rPr>
              <a:t>2 </a:t>
            </a:r>
            <a:r>
              <a:rPr lang="en-US" sz="1400" b="1">
                <a:solidFill>
                  <a:srgbClr val="002060"/>
                </a:solidFill>
              </a:rPr>
              <a:t>is close to the thermal energy  </a:t>
            </a:r>
            <a:r>
              <a:rPr lang="en-US" sz="1400" b="1">
                <a:solidFill>
                  <a:srgbClr val="002060"/>
                </a:solidFill>
                <a:sym typeface="Symbol" pitchFamily="18" charset="2"/>
              </a:rPr>
              <a:t>3/2kT.</a:t>
            </a:r>
          </a:p>
          <a:p>
            <a:endParaRPr lang="en-US" sz="1400" b="1">
              <a:solidFill>
                <a:schemeClr val="accent2"/>
              </a:solidFill>
              <a:sym typeface="Symbol" pitchFamily="18" charset="2"/>
            </a:endParaRPr>
          </a:p>
          <a:p>
            <a:r>
              <a:rPr lang="en-US" sz="1400" b="1">
                <a:solidFill>
                  <a:srgbClr val="008000"/>
                </a:solidFill>
                <a:sym typeface="Symbol" pitchFamily="18" charset="2"/>
              </a:rPr>
              <a:t>CH</a:t>
            </a:r>
            <a:r>
              <a:rPr lang="en-US" sz="1400" b="1" baseline="-25000">
                <a:solidFill>
                  <a:srgbClr val="008000"/>
                </a:solidFill>
                <a:sym typeface="Symbol" pitchFamily="18" charset="2"/>
              </a:rPr>
              <a:t>4</a:t>
            </a:r>
            <a:r>
              <a:rPr lang="en-US" sz="1400" b="1">
                <a:solidFill>
                  <a:srgbClr val="008000"/>
                </a:solidFill>
                <a:sym typeface="Symbol" pitchFamily="18" charset="2"/>
              </a:rPr>
              <a:t> has very large fractional energy loss </a:t>
            </a:r>
            <a:r>
              <a:rPr lang="en-US" sz="1400" b="1">
                <a:solidFill>
                  <a:srgbClr val="008000"/>
                </a:solidFill>
                <a:sym typeface="Wingdings" pitchFamily="2" charset="2"/>
              </a:rPr>
              <a:t> low </a:t>
            </a:r>
            <a:r>
              <a:rPr lang="en-US" b="1">
                <a:solidFill>
                  <a:srgbClr val="008000"/>
                </a:solidFill>
                <a:sym typeface="Symbol" pitchFamily="18" charset="2"/>
              </a:rPr>
              <a:t></a:t>
            </a:r>
            <a:r>
              <a:rPr lang="en-US" sz="1400" b="1">
                <a:solidFill>
                  <a:srgbClr val="008000"/>
                </a:solidFill>
                <a:sym typeface="Wingdings" pitchFamily="2" charset="2"/>
              </a:rPr>
              <a:t>  low diffusion.</a:t>
            </a:r>
          </a:p>
          <a:p>
            <a:endParaRPr lang="en-US" sz="1400" b="1">
              <a:solidFill>
                <a:srgbClr val="009900"/>
              </a:solidFill>
              <a:sym typeface="Wingdings" pitchFamily="2" charset="2"/>
            </a:endParaRPr>
          </a:p>
          <a:p>
            <a:r>
              <a:rPr lang="en-US" sz="1400" b="1">
                <a:solidFill>
                  <a:srgbClr val="002060"/>
                </a:solidFill>
                <a:sym typeface="Wingdings" pitchFamily="2" charset="2"/>
              </a:rPr>
              <a:t>Argon has small fractional energy loss/collision  large </a:t>
            </a:r>
            <a:r>
              <a:rPr lang="en-US" b="1">
                <a:solidFill>
                  <a:srgbClr val="002060"/>
                </a:solidFill>
                <a:sym typeface="Symbol" pitchFamily="18" charset="2"/>
              </a:rPr>
              <a:t></a:t>
            </a:r>
            <a:r>
              <a:rPr lang="en-US" sz="1400" b="1">
                <a:solidFill>
                  <a:srgbClr val="002060"/>
                </a:solidFill>
                <a:sym typeface="Wingdings" pitchFamily="2" charset="2"/>
              </a:rPr>
              <a:t>  large diffusion.</a:t>
            </a:r>
            <a:endParaRPr lang="en-US" sz="1400" b="1" baseline="30000">
              <a:solidFill>
                <a:srgbClr val="002060"/>
              </a:solidFill>
            </a:endParaRPr>
          </a:p>
          <a:p>
            <a:endParaRPr lang="en-US" sz="1400" b="1">
              <a:solidFill>
                <a:schemeClr val="accent2"/>
              </a:solidFill>
            </a:endParaRPr>
          </a:p>
        </p:txBody>
      </p:sp>
      <p:sp>
        <p:nvSpPr>
          <p:cNvPr id="41989" name="Rectangle 10"/>
          <p:cNvSpPr>
            <a:spLocks noChangeArrowheads="1"/>
          </p:cNvSpPr>
          <p:nvPr/>
        </p:nvSpPr>
        <p:spPr bwMode="auto">
          <a:xfrm>
            <a:off x="457200" y="5105400"/>
            <a:ext cx="323850" cy="366713"/>
          </a:xfrm>
          <a:prstGeom prst="rect">
            <a:avLst/>
          </a:prstGeom>
          <a:solidFill>
            <a:schemeClr val="bg1"/>
          </a:solidFill>
          <a:ln w="9525">
            <a:noFill/>
            <a:miter lim="800000"/>
            <a:headEnd/>
            <a:tailEnd/>
          </a:ln>
        </p:spPr>
        <p:txBody>
          <a:bodyPr wrap="none">
            <a:spAutoFit/>
          </a:bodyPr>
          <a:lstStyle/>
          <a:p>
            <a:r>
              <a:rPr lang="en-US" b="1">
                <a:solidFill>
                  <a:schemeClr val="accent2"/>
                </a:solidFill>
                <a:sym typeface="Symbol" pitchFamily="18" charset="2"/>
              </a:rPr>
              <a:t></a:t>
            </a:r>
          </a:p>
        </p:txBody>
      </p:sp>
      <p:sp>
        <p:nvSpPr>
          <p:cNvPr id="41990" name="Slide Number Placeholder 7"/>
          <p:cNvSpPr>
            <a:spLocks noGrp="1"/>
          </p:cNvSpPr>
          <p:nvPr>
            <p:ph type="sldNum" sz="quarter" idx="12"/>
          </p:nvPr>
        </p:nvSpPr>
        <p:spPr>
          <a:noFill/>
        </p:spPr>
        <p:txBody>
          <a:bodyPr/>
          <a:lstStyle/>
          <a:p>
            <a:fld id="{5DA10C61-391B-4AB6-B1A8-2AAA5406D5DE}" type="slidenum">
              <a:rPr lang="en-US" smtClean="0"/>
              <a:pPr/>
              <a:t>39</a:t>
            </a:fld>
            <a:endParaRPr lang="en-US" smtClean="0"/>
          </a:p>
        </p:txBody>
      </p:sp>
      <p:sp>
        <p:nvSpPr>
          <p:cNvPr id="41991" name="Footer Placeholder 8"/>
          <p:cNvSpPr>
            <a:spLocks noGrp="1"/>
          </p:cNvSpPr>
          <p:nvPr>
            <p:ph type="ftr" sz="quarter" idx="11"/>
          </p:nvPr>
        </p:nvSpPr>
        <p:spPr>
          <a:noFill/>
        </p:spPr>
        <p:txBody>
          <a:bodyPr/>
          <a:lstStyle/>
          <a:p>
            <a:r>
              <a:rPr lang="en-US" smtClean="0"/>
              <a:t>W. Riegler/CERN</a:t>
            </a:r>
          </a:p>
        </p:txBody>
      </p:sp>
      <p:sp>
        <p:nvSpPr>
          <p:cNvPr id="41992" name="Rectangle 9"/>
          <p:cNvSpPr>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rPr>
              <a:t>Transport of Electrons in Gases: Diffusion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6"/>
          <p:cNvSpPr txBox="1">
            <a:spLocks noChangeArrowheads="1"/>
          </p:cNvSpPr>
          <p:nvPr/>
        </p:nvSpPr>
        <p:spPr bwMode="auto">
          <a:xfrm>
            <a:off x="0" y="152400"/>
            <a:ext cx="9144000" cy="523875"/>
          </a:xfrm>
          <a:prstGeom prst="rect">
            <a:avLst/>
          </a:prstGeom>
          <a:noFill/>
          <a:ln w="9525">
            <a:noFill/>
            <a:miter lim="800000"/>
            <a:headEnd/>
            <a:tailEnd/>
          </a:ln>
        </p:spPr>
        <p:txBody>
          <a:bodyPr>
            <a:spAutoFit/>
          </a:bodyPr>
          <a:lstStyle/>
          <a:p>
            <a:pPr algn="ctr"/>
            <a:r>
              <a:rPr lang="en-US" sz="2800" b="1">
                <a:solidFill>
                  <a:srgbClr val="FF0000"/>
                </a:solidFill>
                <a:cs typeface="Arial" pitchFamily="34" charset="0"/>
              </a:rPr>
              <a:t>Creation of the Signal</a:t>
            </a:r>
          </a:p>
        </p:txBody>
      </p:sp>
      <p:sp>
        <p:nvSpPr>
          <p:cNvPr id="9219" name="Date Placeholder 7"/>
          <p:cNvSpPr>
            <a:spLocks noGrp="1"/>
          </p:cNvSpPr>
          <p:nvPr>
            <p:ph type="dt" sz="quarter" idx="10"/>
          </p:nvPr>
        </p:nvSpPr>
        <p:spPr>
          <a:xfrm>
            <a:off x="304800" y="6381750"/>
            <a:ext cx="2133600" cy="476250"/>
          </a:xfrm>
          <a:noFill/>
        </p:spPr>
        <p:txBody>
          <a:bodyPr/>
          <a:lstStyle/>
          <a:p>
            <a:fld id="{7735AC11-02DA-4463-A0DE-A433B2CF30F6}" type="datetime1">
              <a:rPr lang="en-US" smtClean="0"/>
              <a:pPr/>
              <a:t>3/21/2011</a:t>
            </a:fld>
            <a:endParaRPr lang="en-US" smtClean="0"/>
          </a:p>
        </p:txBody>
      </p:sp>
      <p:sp>
        <p:nvSpPr>
          <p:cNvPr id="9220" name="Slide Number Placeholder 8"/>
          <p:cNvSpPr>
            <a:spLocks noGrp="1"/>
          </p:cNvSpPr>
          <p:nvPr>
            <p:ph type="sldNum" sz="quarter" idx="12"/>
          </p:nvPr>
        </p:nvSpPr>
        <p:spPr>
          <a:noFill/>
        </p:spPr>
        <p:txBody>
          <a:bodyPr/>
          <a:lstStyle/>
          <a:p>
            <a:fld id="{F8DCC7EC-12E6-48ED-A8D7-03BCD8575087}" type="slidenum">
              <a:rPr lang="en-US" smtClean="0"/>
              <a:pPr/>
              <a:t>4</a:t>
            </a:fld>
            <a:endParaRPr lang="en-US" smtClean="0"/>
          </a:p>
        </p:txBody>
      </p:sp>
      <p:sp>
        <p:nvSpPr>
          <p:cNvPr id="9221" name="TextBox 22"/>
          <p:cNvSpPr txBox="1">
            <a:spLocks noChangeArrowheads="1"/>
          </p:cNvSpPr>
          <p:nvPr/>
        </p:nvSpPr>
        <p:spPr bwMode="auto">
          <a:xfrm>
            <a:off x="533400" y="990600"/>
            <a:ext cx="7924800" cy="5078413"/>
          </a:xfrm>
          <a:prstGeom prst="rect">
            <a:avLst/>
          </a:prstGeom>
          <a:noFill/>
          <a:ln w="9525">
            <a:noFill/>
            <a:miter lim="800000"/>
            <a:headEnd/>
            <a:tailEnd/>
          </a:ln>
        </p:spPr>
        <p:txBody>
          <a:bodyPr>
            <a:spAutoFit/>
          </a:bodyPr>
          <a:lstStyle/>
          <a:p>
            <a:r>
              <a:rPr lang="en-US" b="1">
                <a:solidFill>
                  <a:srgbClr val="002060"/>
                </a:solidFill>
                <a:cs typeface="Arial" pitchFamily="34" charset="0"/>
              </a:rPr>
              <a:t>Charged particles traversing matter leave excited atoms, electron-ion pairs (gases) or electrons-hole pairs (solids) behind.</a:t>
            </a:r>
          </a:p>
          <a:p>
            <a:endParaRPr lang="en-US" b="1">
              <a:solidFill>
                <a:srgbClr val="000099"/>
              </a:solidFill>
              <a:cs typeface="Arial" pitchFamily="34" charset="0"/>
            </a:endParaRPr>
          </a:p>
          <a:p>
            <a:endParaRPr lang="en-US" b="1">
              <a:solidFill>
                <a:srgbClr val="002060"/>
              </a:solidFill>
              <a:cs typeface="Arial" pitchFamily="34" charset="0"/>
            </a:endParaRPr>
          </a:p>
          <a:p>
            <a:endParaRPr lang="en-US" b="1">
              <a:solidFill>
                <a:srgbClr val="002060"/>
              </a:solidFill>
              <a:cs typeface="Arial" pitchFamily="34" charset="0"/>
            </a:endParaRPr>
          </a:p>
          <a:p>
            <a:endParaRPr lang="en-US" b="1">
              <a:solidFill>
                <a:srgbClr val="002060"/>
              </a:solidFill>
              <a:cs typeface="Arial" pitchFamily="34" charset="0"/>
            </a:endParaRPr>
          </a:p>
          <a:p>
            <a:endParaRPr lang="en-US" b="1">
              <a:solidFill>
                <a:srgbClr val="002060"/>
              </a:solidFill>
              <a:cs typeface="Arial" pitchFamily="34" charset="0"/>
            </a:endParaRPr>
          </a:p>
          <a:p>
            <a:endParaRPr lang="en-US" b="1">
              <a:solidFill>
                <a:srgbClr val="002060"/>
              </a:solidFill>
              <a:cs typeface="Arial" pitchFamily="34" charset="0"/>
            </a:endParaRPr>
          </a:p>
          <a:p>
            <a:r>
              <a:rPr lang="en-US" b="1">
                <a:solidFill>
                  <a:srgbClr val="002060"/>
                </a:solidFill>
                <a:cs typeface="Arial" pitchFamily="34" charset="0"/>
              </a:rPr>
              <a:t>Excitation:</a:t>
            </a:r>
          </a:p>
          <a:p>
            <a:r>
              <a:rPr lang="en-US" b="1">
                <a:solidFill>
                  <a:srgbClr val="008000"/>
                </a:solidFill>
                <a:cs typeface="Arial" pitchFamily="34" charset="0"/>
              </a:rPr>
              <a:t>The photons emitted by the excited atoms in transparent materials can be detected with photon detectors like photomultipliers or semiconductor photon detectors.</a:t>
            </a:r>
          </a:p>
          <a:p>
            <a:endParaRPr lang="en-US" b="1">
              <a:solidFill>
                <a:srgbClr val="000099"/>
              </a:solidFill>
              <a:cs typeface="Arial" pitchFamily="34" charset="0"/>
            </a:endParaRPr>
          </a:p>
          <a:p>
            <a:r>
              <a:rPr lang="en-US" b="1">
                <a:solidFill>
                  <a:srgbClr val="002060"/>
                </a:solidFill>
                <a:cs typeface="Arial" pitchFamily="34" charset="0"/>
              </a:rPr>
              <a:t>Ionization:</a:t>
            </a:r>
          </a:p>
          <a:p>
            <a:r>
              <a:rPr lang="en-US" b="1">
                <a:solidFill>
                  <a:srgbClr val="008000"/>
                </a:solidFill>
                <a:cs typeface="Arial" pitchFamily="34" charset="0"/>
              </a:rPr>
              <a:t>By applying an electric field in the detector volume, the ionization electrons and ions are moving, which induces signals on metal electrodes. These signals are then read out by appropriate readout electronics.</a:t>
            </a:r>
          </a:p>
        </p:txBody>
      </p:sp>
      <p:pic>
        <p:nvPicPr>
          <p:cNvPr id="9222" name="Picture 11"/>
          <p:cNvPicPr>
            <a:picLocks noChangeAspect="1" noChangeArrowheads="1"/>
          </p:cNvPicPr>
          <p:nvPr/>
        </p:nvPicPr>
        <p:blipFill>
          <a:blip r:embed="rId2" cstate="print"/>
          <a:srcRect/>
          <a:stretch>
            <a:fillRect/>
          </a:stretch>
        </p:blipFill>
        <p:spPr bwMode="auto">
          <a:xfrm>
            <a:off x="2895600" y="1890713"/>
            <a:ext cx="2286000" cy="1233487"/>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304800" y="1143000"/>
            <a:ext cx="8001000" cy="4678363"/>
          </a:xfrm>
          <a:prstGeom prst="rect">
            <a:avLst/>
          </a:prstGeom>
          <a:noFill/>
          <a:ln w="9525">
            <a:noFill/>
            <a:miter lim="800000"/>
            <a:headEnd/>
            <a:tailEnd/>
          </a:ln>
        </p:spPr>
        <p:txBody>
          <a:bodyPr>
            <a:spAutoFit/>
          </a:bodyPr>
          <a:lstStyle/>
          <a:p>
            <a:r>
              <a:rPr lang="en-US" sz="1600" b="1">
                <a:solidFill>
                  <a:srgbClr val="002060"/>
                </a:solidFill>
              </a:rPr>
              <a:t>Because of the larger mass of the Ions compared to electrons they are not randomized in each collision.</a:t>
            </a:r>
          </a:p>
          <a:p>
            <a:endParaRPr lang="en-US" sz="1600" b="1">
              <a:solidFill>
                <a:schemeClr val="accent2"/>
              </a:solidFill>
            </a:endParaRPr>
          </a:p>
          <a:p>
            <a:r>
              <a:rPr lang="en-US" sz="1600" b="1">
                <a:solidFill>
                  <a:srgbClr val="009900"/>
                </a:solidFill>
              </a:rPr>
              <a:t>The crossections are </a:t>
            </a:r>
            <a:r>
              <a:rPr lang="en-US" sz="1600" b="1">
                <a:solidFill>
                  <a:srgbClr val="009900"/>
                </a:solidFill>
                <a:sym typeface="Symbol" pitchFamily="18" charset="2"/>
              </a:rPr>
              <a:t>  constant in the energy range of interest. </a:t>
            </a:r>
            <a:endParaRPr lang="en-US" sz="1600" b="1">
              <a:solidFill>
                <a:srgbClr val="009900"/>
              </a:solidFill>
            </a:endParaRPr>
          </a:p>
          <a:p>
            <a:r>
              <a:rPr lang="en-US" sz="1600" b="1">
                <a:solidFill>
                  <a:srgbClr val="009900"/>
                </a:solidFill>
                <a:sym typeface="Symbol" pitchFamily="18" charset="2"/>
              </a:rPr>
              <a:t> </a:t>
            </a:r>
          </a:p>
          <a:p>
            <a:r>
              <a:rPr lang="en-US" sz="1600" b="1">
                <a:solidFill>
                  <a:srgbClr val="002060"/>
                </a:solidFill>
                <a:sym typeface="Symbol" pitchFamily="18" charset="2"/>
              </a:rPr>
              <a:t>Below the thermal energy the velocity is proportional to the electric field </a:t>
            </a:r>
          </a:p>
          <a:p>
            <a:r>
              <a:rPr lang="en-US" sz="1600" b="1">
                <a:solidFill>
                  <a:srgbClr val="002060"/>
                </a:solidFill>
                <a:sym typeface="Symbol" pitchFamily="18" charset="2"/>
              </a:rPr>
              <a:t>v = </a:t>
            </a:r>
            <a:r>
              <a:rPr lang="el-GR" sz="1600" b="1">
                <a:solidFill>
                  <a:srgbClr val="002060"/>
                </a:solidFill>
                <a:sym typeface="Symbol" pitchFamily="18" charset="2"/>
              </a:rPr>
              <a:t>μ</a:t>
            </a:r>
            <a:r>
              <a:rPr lang="en-US" sz="1600" b="1">
                <a:solidFill>
                  <a:srgbClr val="002060"/>
                </a:solidFill>
                <a:sym typeface="Symbol" pitchFamily="18" charset="2"/>
              </a:rPr>
              <a:t>E (typical). Ion mobility </a:t>
            </a:r>
            <a:r>
              <a:rPr lang="el-GR" sz="1600" b="1">
                <a:solidFill>
                  <a:srgbClr val="002060"/>
                </a:solidFill>
                <a:sym typeface="Symbol" pitchFamily="18" charset="2"/>
              </a:rPr>
              <a:t>μ</a:t>
            </a:r>
            <a:r>
              <a:rPr lang="en-US" sz="1600" b="1">
                <a:solidFill>
                  <a:srgbClr val="002060"/>
                </a:solidFill>
                <a:sym typeface="Symbol" pitchFamily="18" charset="2"/>
              </a:rPr>
              <a:t>  1-10 cm</a:t>
            </a:r>
            <a:r>
              <a:rPr lang="en-US" sz="1600" b="1" baseline="30000">
                <a:solidFill>
                  <a:srgbClr val="002060"/>
                </a:solidFill>
                <a:sym typeface="Symbol" pitchFamily="18" charset="2"/>
              </a:rPr>
              <a:t>2</a:t>
            </a:r>
            <a:r>
              <a:rPr lang="en-US" sz="1600" b="1">
                <a:solidFill>
                  <a:srgbClr val="002060"/>
                </a:solidFill>
                <a:sym typeface="Symbol" pitchFamily="18" charset="2"/>
              </a:rPr>
              <a:t>/Vs.</a:t>
            </a:r>
          </a:p>
          <a:p>
            <a:endParaRPr lang="en-US" sz="1600" b="1">
              <a:solidFill>
                <a:srgbClr val="009900"/>
              </a:solidFill>
              <a:sym typeface="Symbol" pitchFamily="18" charset="2"/>
            </a:endParaRPr>
          </a:p>
          <a:p>
            <a:r>
              <a:rPr lang="en-US" sz="1600" b="1">
                <a:solidFill>
                  <a:srgbClr val="009900"/>
                </a:solidFill>
                <a:cs typeface="Arial" pitchFamily="34" charset="0"/>
                <a:sym typeface="Symbol" pitchFamily="18" charset="2"/>
              </a:rPr>
              <a:t>Above the thermal energy the velocity increases with </a:t>
            </a:r>
            <a:r>
              <a:rPr lang="en-US" sz="1600" b="1">
                <a:solidFill>
                  <a:srgbClr val="009900"/>
                </a:solidFill>
                <a:sym typeface="Symbol" pitchFamily="18" charset="2"/>
              </a:rPr>
              <a:t>E .</a:t>
            </a:r>
          </a:p>
          <a:p>
            <a:endParaRPr lang="en-US" sz="1600" b="1">
              <a:solidFill>
                <a:schemeClr val="accent2"/>
              </a:solidFill>
            </a:endParaRPr>
          </a:p>
          <a:p>
            <a:r>
              <a:rPr lang="en-US" sz="1600" b="1">
                <a:solidFill>
                  <a:srgbClr val="002060"/>
                </a:solidFill>
              </a:rPr>
              <a:t>V= </a:t>
            </a:r>
            <a:r>
              <a:rPr lang="en-US" sz="1600" b="1">
                <a:solidFill>
                  <a:srgbClr val="002060"/>
                </a:solidFill>
                <a:sym typeface="Symbol" pitchFamily="18" charset="2"/>
              </a:rPr>
              <a:t>E</a:t>
            </a:r>
            <a:r>
              <a:rPr lang="en-US" sz="1600" b="1">
                <a:solidFill>
                  <a:srgbClr val="002060"/>
                </a:solidFill>
              </a:rPr>
              <a:t>, </a:t>
            </a:r>
            <a:r>
              <a:rPr lang="en-US" sz="1600" b="1">
                <a:solidFill>
                  <a:srgbClr val="002060"/>
                </a:solidFill>
                <a:sym typeface="Symbol" pitchFamily="18" charset="2"/>
              </a:rPr>
              <a:t>(Ar)=1.5cm</a:t>
            </a:r>
            <a:r>
              <a:rPr lang="en-US" sz="1600" b="1" baseline="30000">
                <a:solidFill>
                  <a:srgbClr val="002060"/>
                </a:solidFill>
                <a:sym typeface="Symbol" pitchFamily="18" charset="2"/>
              </a:rPr>
              <a:t>2</a:t>
            </a:r>
            <a:r>
              <a:rPr lang="en-US" sz="1600" b="1">
                <a:solidFill>
                  <a:srgbClr val="002060"/>
                </a:solidFill>
                <a:sym typeface="Symbol" pitchFamily="18" charset="2"/>
              </a:rPr>
              <a:t>/Vs </a:t>
            </a:r>
            <a:r>
              <a:rPr lang="en-US" sz="1600" b="1">
                <a:solidFill>
                  <a:srgbClr val="002060"/>
                </a:solidFill>
                <a:sym typeface="Wingdings" pitchFamily="2" charset="2"/>
              </a:rPr>
              <a:t> 1000V/cm  v=1500cm/s=15m/s  3000-6000 times slower than electrons !</a:t>
            </a:r>
          </a:p>
          <a:p>
            <a:endParaRPr lang="en-US" sz="1600" b="1">
              <a:solidFill>
                <a:schemeClr val="accent2"/>
              </a:solidFill>
              <a:sym typeface="Wingdings" pitchFamily="2" charset="2"/>
            </a:endParaRPr>
          </a:p>
          <a:p>
            <a:endParaRPr lang="en-US" sz="1600" b="1">
              <a:solidFill>
                <a:srgbClr val="009900"/>
              </a:solidFill>
              <a:sym typeface="Wingdings" pitchFamily="2" charset="2"/>
            </a:endParaRPr>
          </a:p>
          <a:p>
            <a:endParaRPr lang="en-US" sz="1600" b="1">
              <a:solidFill>
                <a:schemeClr val="accent2"/>
              </a:solidFill>
              <a:sym typeface="Symbol" pitchFamily="18" charset="2"/>
            </a:endParaRPr>
          </a:p>
          <a:p>
            <a:endParaRPr lang="en-US" sz="1600" b="1">
              <a:solidFill>
                <a:srgbClr val="009900"/>
              </a:solidFill>
              <a:sym typeface="Symbol" pitchFamily="18" charset="2"/>
            </a:endParaRPr>
          </a:p>
          <a:p>
            <a:endParaRPr lang="en-US" sz="1400" b="1">
              <a:solidFill>
                <a:srgbClr val="009900"/>
              </a:solidFill>
              <a:sym typeface="Symbol" pitchFamily="18" charset="2"/>
            </a:endParaRPr>
          </a:p>
          <a:p>
            <a:endParaRPr lang="en-US" sz="1400" b="1">
              <a:solidFill>
                <a:srgbClr val="009900"/>
              </a:solidFill>
              <a:sym typeface="Symbol" pitchFamily="18" charset="2"/>
            </a:endParaRPr>
          </a:p>
          <a:p>
            <a:endParaRPr lang="en-US" sz="1400" b="1">
              <a:solidFill>
                <a:schemeClr val="accent2"/>
              </a:solidFill>
            </a:endParaRPr>
          </a:p>
        </p:txBody>
      </p:sp>
      <p:sp>
        <p:nvSpPr>
          <p:cNvPr id="43011" name="Slide Number Placeholder 4"/>
          <p:cNvSpPr>
            <a:spLocks noGrp="1"/>
          </p:cNvSpPr>
          <p:nvPr>
            <p:ph type="sldNum" sz="quarter" idx="12"/>
          </p:nvPr>
        </p:nvSpPr>
        <p:spPr>
          <a:noFill/>
        </p:spPr>
        <p:txBody>
          <a:bodyPr/>
          <a:lstStyle/>
          <a:p>
            <a:fld id="{5B6E1A93-C71C-4D86-9C8D-1C36EFEE2CA0}" type="slidenum">
              <a:rPr lang="en-US" smtClean="0"/>
              <a:pPr/>
              <a:t>40</a:t>
            </a:fld>
            <a:endParaRPr lang="en-US" smtClean="0"/>
          </a:p>
        </p:txBody>
      </p:sp>
      <p:sp>
        <p:nvSpPr>
          <p:cNvPr id="43012" name="Footer Placeholder 5"/>
          <p:cNvSpPr>
            <a:spLocks noGrp="1"/>
          </p:cNvSpPr>
          <p:nvPr>
            <p:ph type="ftr" sz="quarter" idx="11"/>
          </p:nvPr>
        </p:nvSpPr>
        <p:spPr>
          <a:noFill/>
        </p:spPr>
        <p:txBody>
          <a:bodyPr/>
          <a:lstStyle/>
          <a:p>
            <a:r>
              <a:rPr lang="en-US" smtClean="0"/>
              <a:t>W. Riegler/CERN</a:t>
            </a:r>
          </a:p>
        </p:txBody>
      </p:sp>
      <p:sp>
        <p:nvSpPr>
          <p:cNvPr id="43013" name="Rectangle 6"/>
          <p:cNvSpPr>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rPr>
              <a:t>Drift of Ions in Gases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2" cstate="print">
            <a:lum bright="70000" contrast="-70000"/>
          </a:blip>
          <a:srcRect/>
          <a:stretch>
            <a:fillRect/>
          </a:stretch>
        </p:blipFill>
        <p:spPr bwMode="auto">
          <a:xfrm>
            <a:off x="8089900" y="6697663"/>
            <a:ext cx="1033463" cy="134937"/>
          </a:xfrm>
          <a:prstGeom prst="rect">
            <a:avLst/>
          </a:prstGeom>
          <a:noFill/>
          <a:ln w="9525" algn="ctr">
            <a:noFill/>
            <a:miter lim="800000"/>
            <a:headEnd/>
            <a:tailEnd/>
          </a:ln>
        </p:spPr>
      </p:pic>
      <p:sp>
        <p:nvSpPr>
          <p:cNvPr id="44035" name="AutoShape 6"/>
          <p:cNvSpPr>
            <a:spLocks noChangeArrowheads="1"/>
          </p:cNvSpPr>
          <p:nvPr/>
        </p:nvSpPr>
        <p:spPr bwMode="auto">
          <a:xfrm>
            <a:off x="360363" y="4572000"/>
            <a:ext cx="3886200" cy="457200"/>
          </a:xfrm>
          <a:prstGeom prst="parallelogram">
            <a:avLst>
              <a:gd name="adj" fmla="val 113255"/>
            </a:avLst>
          </a:prstGeom>
          <a:noFill/>
          <a:ln w="12700">
            <a:solidFill>
              <a:schemeClr val="bg2"/>
            </a:solidFill>
            <a:miter lim="800000"/>
            <a:headEnd type="none" w="sm" len="sm"/>
            <a:tailEnd type="none" w="sm" len="sm"/>
          </a:ln>
        </p:spPr>
        <p:txBody>
          <a:bodyPr wrap="none" lIns="92075" tIns="46038" rIns="92075" bIns="46038" anchor="ctr"/>
          <a:lstStyle/>
          <a:p>
            <a:endParaRPr lang="en-US"/>
          </a:p>
        </p:txBody>
      </p:sp>
      <p:sp>
        <p:nvSpPr>
          <p:cNvPr id="44036" name="Rectangle 7"/>
          <p:cNvSpPr>
            <a:spLocks noChangeArrowheads="1"/>
          </p:cNvSpPr>
          <p:nvPr/>
        </p:nvSpPr>
        <p:spPr bwMode="auto">
          <a:xfrm>
            <a:off x="893763" y="3200400"/>
            <a:ext cx="3352800" cy="1371600"/>
          </a:xfrm>
          <a:prstGeom prst="rect">
            <a:avLst/>
          </a:prstGeom>
          <a:noFill/>
          <a:ln w="12700">
            <a:solidFill>
              <a:schemeClr val="bg2"/>
            </a:solidFill>
            <a:miter lim="800000"/>
            <a:headEnd type="none" w="sm" len="sm"/>
            <a:tailEnd type="none" w="sm" len="sm"/>
          </a:ln>
        </p:spPr>
        <p:txBody>
          <a:bodyPr wrap="none" lIns="92075" tIns="46038" rIns="92075" bIns="46038" anchor="ctr"/>
          <a:lstStyle/>
          <a:p>
            <a:endParaRPr lang="en-US"/>
          </a:p>
        </p:txBody>
      </p:sp>
      <p:sp>
        <p:nvSpPr>
          <p:cNvPr id="44037" name="Line 8"/>
          <p:cNvSpPr>
            <a:spLocks noChangeShapeType="1"/>
          </p:cNvSpPr>
          <p:nvPr/>
        </p:nvSpPr>
        <p:spPr bwMode="auto">
          <a:xfrm flipV="1">
            <a:off x="360363" y="4495800"/>
            <a:ext cx="0" cy="533400"/>
          </a:xfrm>
          <a:prstGeom prst="line">
            <a:avLst/>
          </a:prstGeom>
          <a:noFill/>
          <a:ln w="28575">
            <a:solidFill>
              <a:schemeClr val="tx1"/>
            </a:solidFill>
            <a:round/>
            <a:headEnd type="none" w="sm" len="sm"/>
            <a:tailEnd type="triangle" w="med" len="med"/>
          </a:ln>
        </p:spPr>
        <p:txBody>
          <a:bodyPr wrap="none" lIns="92075" tIns="46038" rIns="92075" bIns="46038" anchor="ctr"/>
          <a:lstStyle/>
          <a:p>
            <a:endParaRPr lang="en-US"/>
          </a:p>
        </p:txBody>
      </p:sp>
      <p:sp>
        <p:nvSpPr>
          <p:cNvPr id="44038" name="Line 9"/>
          <p:cNvSpPr>
            <a:spLocks noChangeShapeType="1"/>
          </p:cNvSpPr>
          <p:nvPr/>
        </p:nvSpPr>
        <p:spPr bwMode="auto">
          <a:xfrm flipV="1">
            <a:off x="360363" y="5029200"/>
            <a:ext cx="533400" cy="0"/>
          </a:xfrm>
          <a:prstGeom prst="line">
            <a:avLst/>
          </a:prstGeom>
          <a:noFill/>
          <a:ln w="28575">
            <a:solidFill>
              <a:schemeClr val="tx1"/>
            </a:solidFill>
            <a:round/>
            <a:headEnd type="none" w="sm" len="sm"/>
            <a:tailEnd type="triangle" w="med" len="med"/>
          </a:ln>
        </p:spPr>
        <p:txBody>
          <a:bodyPr wrap="none" lIns="92075" tIns="46038" rIns="92075" bIns="46038" anchor="ctr"/>
          <a:lstStyle/>
          <a:p>
            <a:endParaRPr lang="en-US"/>
          </a:p>
        </p:txBody>
      </p:sp>
      <p:sp>
        <p:nvSpPr>
          <p:cNvPr id="44039" name="Line 10"/>
          <p:cNvSpPr>
            <a:spLocks noChangeShapeType="1"/>
          </p:cNvSpPr>
          <p:nvPr/>
        </p:nvSpPr>
        <p:spPr bwMode="auto">
          <a:xfrm flipV="1">
            <a:off x="360363" y="4724400"/>
            <a:ext cx="381000" cy="304800"/>
          </a:xfrm>
          <a:prstGeom prst="line">
            <a:avLst/>
          </a:prstGeom>
          <a:noFill/>
          <a:ln w="28575">
            <a:solidFill>
              <a:schemeClr val="tx1"/>
            </a:solidFill>
            <a:round/>
            <a:headEnd type="none" w="sm" len="sm"/>
            <a:tailEnd type="triangle" w="med" len="med"/>
          </a:ln>
        </p:spPr>
        <p:txBody>
          <a:bodyPr wrap="none" lIns="92075" tIns="46038" rIns="92075" bIns="46038" anchor="ctr"/>
          <a:lstStyle/>
          <a:p>
            <a:endParaRPr lang="en-US"/>
          </a:p>
        </p:txBody>
      </p:sp>
      <p:sp>
        <p:nvSpPr>
          <p:cNvPr id="44040" name="Text Box 11"/>
          <p:cNvSpPr txBox="1">
            <a:spLocks noChangeArrowheads="1"/>
          </p:cNvSpPr>
          <p:nvPr/>
        </p:nvSpPr>
        <p:spPr bwMode="auto">
          <a:xfrm>
            <a:off x="0" y="4449763"/>
            <a:ext cx="285750" cy="336550"/>
          </a:xfrm>
          <a:prstGeom prst="rect">
            <a:avLst/>
          </a:prstGeom>
          <a:noFill/>
          <a:ln w="12700">
            <a:noFill/>
            <a:miter lim="800000"/>
            <a:headEnd type="none" w="sm" len="sm"/>
            <a:tailEnd type="none" w="sm" len="sm"/>
          </a:ln>
        </p:spPr>
        <p:txBody>
          <a:bodyPr wrap="none" lIns="92075" tIns="46038" rIns="92075" bIns="46038">
            <a:spAutoFit/>
          </a:bodyPr>
          <a:lstStyle/>
          <a:p>
            <a:pPr eaLnBrk="0" hangingPunct="0"/>
            <a:r>
              <a:rPr lang="en-US" sz="1600" b="1">
                <a:latin typeface="Times New Roman" pitchFamily="18" charset="0"/>
              </a:rPr>
              <a:t>y</a:t>
            </a:r>
          </a:p>
        </p:txBody>
      </p:sp>
      <p:sp>
        <p:nvSpPr>
          <p:cNvPr id="44041" name="Text Box 12"/>
          <p:cNvSpPr txBox="1">
            <a:spLocks noChangeArrowheads="1"/>
          </p:cNvSpPr>
          <p:nvPr/>
        </p:nvSpPr>
        <p:spPr bwMode="auto">
          <a:xfrm>
            <a:off x="436563" y="4978400"/>
            <a:ext cx="274637" cy="336550"/>
          </a:xfrm>
          <a:prstGeom prst="rect">
            <a:avLst/>
          </a:prstGeom>
          <a:noFill/>
          <a:ln w="12700">
            <a:noFill/>
            <a:miter lim="800000"/>
            <a:headEnd type="none" w="sm" len="sm"/>
            <a:tailEnd type="none" w="sm" len="sm"/>
          </a:ln>
        </p:spPr>
        <p:txBody>
          <a:bodyPr wrap="none" lIns="92075" tIns="46038" rIns="92075" bIns="46038">
            <a:spAutoFit/>
          </a:bodyPr>
          <a:lstStyle/>
          <a:p>
            <a:pPr eaLnBrk="0" hangingPunct="0"/>
            <a:r>
              <a:rPr lang="en-US" sz="1600" b="1">
                <a:latin typeface="Times New Roman" pitchFamily="18" charset="0"/>
              </a:rPr>
              <a:t>z</a:t>
            </a:r>
          </a:p>
        </p:txBody>
      </p:sp>
      <p:sp>
        <p:nvSpPr>
          <p:cNvPr id="44042" name="Text Box 13"/>
          <p:cNvSpPr txBox="1">
            <a:spLocks noChangeArrowheads="1"/>
          </p:cNvSpPr>
          <p:nvPr/>
        </p:nvSpPr>
        <p:spPr bwMode="auto">
          <a:xfrm>
            <a:off x="665163" y="4597400"/>
            <a:ext cx="285750" cy="336550"/>
          </a:xfrm>
          <a:prstGeom prst="rect">
            <a:avLst/>
          </a:prstGeom>
          <a:noFill/>
          <a:ln w="12700">
            <a:noFill/>
            <a:miter lim="800000"/>
            <a:headEnd type="none" w="sm" len="sm"/>
            <a:tailEnd type="none" w="sm" len="sm"/>
          </a:ln>
        </p:spPr>
        <p:txBody>
          <a:bodyPr wrap="none" lIns="92075" tIns="46038" rIns="92075" bIns="46038">
            <a:spAutoFit/>
          </a:bodyPr>
          <a:lstStyle/>
          <a:p>
            <a:pPr eaLnBrk="0" hangingPunct="0"/>
            <a:r>
              <a:rPr lang="en-US" sz="1600" b="1">
                <a:latin typeface="Times New Roman" pitchFamily="18" charset="0"/>
              </a:rPr>
              <a:t>x</a:t>
            </a:r>
          </a:p>
        </p:txBody>
      </p:sp>
      <p:sp>
        <p:nvSpPr>
          <p:cNvPr id="44043" name="Line 14"/>
          <p:cNvSpPr>
            <a:spLocks noChangeShapeType="1"/>
          </p:cNvSpPr>
          <p:nvPr/>
        </p:nvSpPr>
        <p:spPr bwMode="auto">
          <a:xfrm flipH="1" flipV="1">
            <a:off x="1198563" y="2667000"/>
            <a:ext cx="1524000" cy="2743200"/>
          </a:xfrm>
          <a:prstGeom prst="line">
            <a:avLst/>
          </a:prstGeom>
          <a:noFill/>
          <a:ln w="28575">
            <a:solidFill>
              <a:srgbClr val="FF3300"/>
            </a:solidFill>
            <a:prstDash val="sysDot"/>
            <a:round/>
            <a:headEnd type="none" w="sm" len="sm"/>
            <a:tailEnd type="arrow" w="med" len="med"/>
          </a:ln>
        </p:spPr>
        <p:txBody>
          <a:bodyPr wrap="none" lIns="92075" tIns="46038" rIns="92075" bIns="46038" anchor="ctr"/>
          <a:lstStyle/>
          <a:p>
            <a:endParaRPr lang="en-US"/>
          </a:p>
        </p:txBody>
      </p:sp>
      <p:sp>
        <p:nvSpPr>
          <p:cNvPr id="44044" name="Line 15"/>
          <p:cNvSpPr>
            <a:spLocks noChangeShapeType="1"/>
          </p:cNvSpPr>
          <p:nvPr/>
        </p:nvSpPr>
        <p:spPr bwMode="auto">
          <a:xfrm flipV="1">
            <a:off x="3713163" y="3276600"/>
            <a:ext cx="533400" cy="457200"/>
          </a:xfrm>
          <a:prstGeom prst="line">
            <a:avLst/>
          </a:prstGeom>
          <a:noFill/>
          <a:ln w="12700">
            <a:solidFill>
              <a:schemeClr val="tx1"/>
            </a:solidFill>
            <a:round/>
            <a:headEnd type="none" w="sm" len="sm"/>
            <a:tailEnd type="none" w="sm" len="sm"/>
          </a:ln>
        </p:spPr>
        <p:txBody>
          <a:bodyPr wrap="none" lIns="92075" tIns="46038" rIns="92075" bIns="46038" anchor="ctr"/>
          <a:lstStyle/>
          <a:p>
            <a:endParaRPr lang="en-US"/>
          </a:p>
        </p:txBody>
      </p:sp>
      <p:sp>
        <p:nvSpPr>
          <p:cNvPr id="44045" name="Line 16"/>
          <p:cNvSpPr>
            <a:spLocks noChangeShapeType="1"/>
          </p:cNvSpPr>
          <p:nvPr/>
        </p:nvSpPr>
        <p:spPr bwMode="auto">
          <a:xfrm flipV="1">
            <a:off x="3713163" y="3352800"/>
            <a:ext cx="533400" cy="457200"/>
          </a:xfrm>
          <a:prstGeom prst="line">
            <a:avLst/>
          </a:prstGeom>
          <a:noFill/>
          <a:ln w="12700">
            <a:solidFill>
              <a:schemeClr val="tx1"/>
            </a:solidFill>
            <a:round/>
            <a:headEnd type="none" w="sm" len="sm"/>
            <a:tailEnd type="none" w="sm" len="sm"/>
          </a:ln>
        </p:spPr>
        <p:txBody>
          <a:bodyPr wrap="none" lIns="92075" tIns="46038" rIns="92075" bIns="46038" anchor="ctr"/>
          <a:lstStyle/>
          <a:p>
            <a:endParaRPr lang="en-US"/>
          </a:p>
        </p:txBody>
      </p:sp>
      <p:sp>
        <p:nvSpPr>
          <p:cNvPr id="44046" name="Line 17"/>
          <p:cNvSpPr>
            <a:spLocks noChangeShapeType="1"/>
          </p:cNvSpPr>
          <p:nvPr/>
        </p:nvSpPr>
        <p:spPr bwMode="auto">
          <a:xfrm flipV="1">
            <a:off x="3713163" y="3429000"/>
            <a:ext cx="533400" cy="457200"/>
          </a:xfrm>
          <a:prstGeom prst="line">
            <a:avLst/>
          </a:prstGeom>
          <a:noFill/>
          <a:ln w="12700">
            <a:solidFill>
              <a:schemeClr val="tx1"/>
            </a:solidFill>
            <a:round/>
            <a:headEnd type="none" w="sm" len="sm"/>
            <a:tailEnd type="none" w="sm" len="sm"/>
          </a:ln>
        </p:spPr>
        <p:txBody>
          <a:bodyPr wrap="none" lIns="92075" tIns="46038" rIns="92075" bIns="46038" anchor="ctr"/>
          <a:lstStyle/>
          <a:p>
            <a:endParaRPr lang="en-US"/>
          </a:p>
        </p:txBody>
      </p:sp>
      <p:sp>
        <p:nvSpPr>
          <p:cNvPr id="44047" name="Line 18"/>
          <p:cNvSpPr>
            <a:spLocks noChangeShapeType="1"/>
          </p:cNvSpPr>
          <p:nvPr/>
        </p:nvSpPr>
        <p:spPr bwMode="auto">
          <a:xfrm flipV="1">
            <a:off x="3713163" y="3505200"/>
            <a:ext cx="533400" cy="457200"/>
          </a:xfrm>
          <a:prstGeom prst="line">
            <a:avLst/>
          </a:prstGeom>
          <a:noFill/>
          <a:ln w="12700">
            <a:solidFill>
              <a:schemeClr val="tx1"/>
            </a:solidFill>
            <a:round/>
            <a:headEnd type="none" w="sm" len="sm"/>
            <a:tailEnd type="none" w="sm" len="sm"/>
          </a:ln>
        </p:spPr>
        <p:txBody>
          <a:bodyPr wrap="none" lIns="92075" tIns="46038" rIns="92075" bIns="46038" anchor="ctr"/>
          <a:lstStyle/>
          <a:p>
            <a:endParaRPr lang="en-US"/>
          </a:p>
        </p:txBody>
      </p:sp>
      <p:sp>
        <p:nvSpPr>
          <p:cNvPr id="44048" name="Line 19"/>
          <p:cNvSpPr>
            <a:spLocks noChangeShapeType="1"/>
          </p:cNvSpPr>
          <p:nvPr/>
        </p:nvSpPr>
        <p:spPr bwMode="auto">
          <a:xfrm flipV="1">
            <a:off x="3713163" y="3581400"/>
            <a:ext cx="533400" cy="457200"/>
          </a:xfrm>
          <a:prstGeom prst="line">
            <a:avLst/>
          </a:prstGeom>
          <a:noFill/>
          <a:ln w="12700">
            <a:solidFill>
              <a:schemeClr val="tx1"/>
            </a:solidFill>
            <a:round/>
            <a:headEnd type="none" w="sm" len="sm"/>
            <a:tailEnd type="none" w="sm" len="sm"/>
          </a:ln>
        </p:spPr>
        <p:txBody>
          <a:bodyPr wrap="none" lIns="92075" tIns="46038" rIns="92075" bIns="46038" anchor="ctr"/>
          <a:lstStyle/>
          <a:p>
            <a:endParaRPr lang="en-US"/>
          </a:p>
        </p:txBody>
      </p:sp>
      <p:sp>
        <p:nvSpPr>
          <p:cNvPr id="44049" name="Line 20"/>
          <p:cNvSpPr>
            <a:spLocks noChangeShapeType="1"/>
          </p:cNvSpPr>
          <p:nvPr/>
        </p:nvSpPr>
        <p:spPr bwMode="auto">
          <a:xfrm flipV="1">
            <a:off x="3713163" y="3657600"/>
            <a:ext cx="533400" cy="457200"/>
          </a:xfrm>
          <a:prstGeom prst="line">
            <a:avLst/>
          </a:prstGeom>
          <a:noFill/>
          <a:ln w="12700">
            <a:solidFill>
              <a:schemeClr val="tx1"/>
            </a:solidFill>
            <a:round/>
            <a:headEnd type="none" w="sm" len="sm"/>
            <a:tailEnd type="none" w="sm" len="sm"/>
          </a:ln>
        </p:spPr>
        <p:txBody>
          <a:bodyPr wrap="none" lIns="92075" tIns="46038" rIns="92075" bIns="46038" anchor="ctr"/>
          <a:lstStyle/>
          <a:p>
            <a:endParaRPr lang="en-US"/>
          </a:p>
        </p:txBody>
      </p:sp>
      <p:sp>
        <p:nvSpPr>
          <p:cNvPr id="44050" name="Line 21"/>
          <p:cNvSpPr>
            <a:spLocks noChangeShapeType="1"/>
          </p:cNvSpPr>
          <p:nvPr/>
        </p:nvSpPr>
        <p:spPr bwMode="auto">
          <a:xfrm flipV="1">
            <a:off x="3713163" y="3733800"/>
            <a:ext cx="533400" cy="457200"/>
          </a:xfrm>
          <a:prstGeom prst="line">
            <a:avLst/>
          </a:prstGeom>
          <a:noFill/>
          <a:ln w="12700">
            <a:solidFill>
              <a:schemeClr val="tx1"/>
            </a:solidFill>
            <a:round/>
            <a:headEnd type="none" w="sm" len="sm"/>
            <a:tailEnd type="none" w="sm" len="sm"/>
          </a:ln>
        </p:spPr>
        <p:txBody>
          <a:bodyPr wrap="none" lIns="92075" tIns="46038" rIns="92075" bIns="46038" anchor="ctr"/>
          <a:lstStyle/>
          <a:p>
            <a:endParaRPr lang="en-US"/>
          </a:p>
        </p:txBody>
      </p:sp>
      <p:sp>
        <p:nvSpPr>
          <p:cNvPr id="44051" name="Line 22"/>
          <p:cNvSpPr>
            <a:spLocks noChangeShapeType="1"/>
          </p:cNvSpPr>
          <p:nvPr/>
        </p:nvSpPr>
        <p:spPr bwMode="auto">
          <a:xfrm flipV="1">
            <a:off x="3713163" y="3810000"/>
            <a:ext cx="533400" cy="457200"/>
          </a:xfrm>
          <a:prstGeom prst="line">
            <a:avLst/>
          </a:prstGeom>
          <a:noFill/>
          <a:ln w="12700">
            <a:solidFill>
              <a:schemeClr val="tx1"/>
            </a:solidFill>
            <a:round/>
            <a:headEnd type="none" w="sm" len="sm"/>
            <a:tailEnd type="none" w="sm" len="sm"/>
          </a:ln>
        </p:spPr>
        <p:txBody>
          <a:bodyPr wrap="none" lIns="92075" tIns="46038" rIns="92075" bIns="46038" anchor="ctr"/>
          <a:lstStyle/>
          <a:p>
            <a:endParaRPr lang="en-US"/>
          </a:p>
        </p:txBody>
      </p:sp>
      <p:sp>
        <p:nvSpPr>
          <p:cNvPr id="44052" name="Line 23"/>
          <p:cNvSpPr>
            <a:spLocks noChangeShapeType="1"/>
          </p:cNvSpPr>
          <p:nvPr/>
        </p:nvSpPr>
        <p:spPr bwMode="auto">
          <a:xfrm flipV="1">
            <a:off x="3713163" y="3886200"/>
            <a:ext cx="533400" cy="457200"/>
          </a:xfrm>
          <a:prstGeom prst="line">
            <a:avLst/>
          </a:prstGeom>
          <a:noFill/>
          <a:ln w="12700">
            <a:solidFill>
              <a:schemeClr val="tx1"/>
            </a:solidFill>
            <a:round/>
            <a:headEnd type="none" w="sm" len="sm"/>
            <a:tailEnd type="none" w="sm" len="sm"/>
          </a:ln>
        </p:spPr>
        <p:txBody>
          <a:bodyPr wrap="none" lIns="92075" tIns="46038" rIns="92075" bIns="46038" anchor="ctr"/>
          <a:lstStyle/>
          <a:p>
            <a:endParaRPr lang="en-US"/>
          </a:p>
        </p:txBody>
      </p:sp>
      <p:sp>
        <p:nvSpPr>
          <p:cNvPr id="44053" name="Line 24"/>
          <p:cNvSpPr>
            <a:spLocks noChangeShapeType="1"/>
          </p:cNvSpPr>
          <p:nvPr/>
        </p:nvSpPr>
        <p:spPr bwMode="auto">
          <a:xfrm flipV="1">
            <a:off x="3713163" y="3962400"/>
            <a:ext cx="533400" cy="457200"/>
          </a:xfrm>
          <a:prstGeom prst="line">
            <a:avLst/>
          </a:prstGeom>
          <a:noFill/>
          <a:ln w="12700">
            <a:solidFill>
              <a:schemeClr val="tx1"/>
            </a:solidFill>
            <a:round/>
            <a:headEnd type="none" w="sm" len="sm"/>
            <a:tailEnd type="none" w="sm" len="sm"/>
          </a:ln>
        </p:spPr>
        <p:txBody>
          <a:bodyPr wrap="none" lIns="92075" tIns="46038" rIns="92075" bIns="46038" anchor="ctr"/>
          <a:lstStyle/>
          <a:p>
            <a:endParaRPr lang="en-US"/>
          </a:p>
        </p:txBody>
      </p:sp>
      <p:sp>
        <p:nvSpPr>
          <p:cNvPr id="44054" name="Line 25"/>
          <p:cNvSpPr>
            <a:spLocks noChangeShapeType="1"/>
          </p:cNvSpPr>
          <p:nvPr/>
        </p:nvSpPr>
        <p:spPr bwMode="auto">
          <a:xfrm flipV="1">
            <a:off x="3713163" y="4038600"/>
            <a:ext cx="533400" cy="457200"/>
          </a:xfrm>
          <a:prstGeom prst="line">
            <a:avLst/>
          </a:prstGeom>
          <a:noFill/>
          <a:ln w="12700">
            <a:solidFill>
              <a:schemeClr val="tx1"/>
            </a:solidFill>
            <a:round/>
            <a:headEnd type="none" w="sm" len="sm"/>
            <a:tailEnd type="none" w="sm" len="sm"/>
          </a:ln>
        </p:spPr>
        <p:txBody>
          <a:bodyPr wrap="none" lIns="92075" tIns="46038" rIns="92075" bIns="46038" anchor="ctr"/>
          <a:lstStyle/>
          <a:p>
            <a:endParaRPr lang="en-US"/>
          </a:p>
        </p:txBody>
      </p:sp>
      <p:sp>
        <p:nvSpPr>
          <p:cNvPr id="44055" name="Line 26"/>
          <p:cNvSpPr>
            <a:spLocks noChangeShapeType="1"/>
          </p:cNvSpPr>
          <p:nvPr/>
        </p:nvSpPr>
        <p:spPr bwMode="auto">
          <a:xfrm flipV="1">
            <a:off x="3713163" y="4114800"/>
            <a:ext cx="533400" cy="457200"/>
          </a:xfrm>
          <a:prstGeom prst="line">
            <a:avLst/>
          </a:prstGeom>
          <a:noFill/>
          <a:ln w="12700">
            <a:solidFill>
              <a:schemeClr val="tx1"/>
            </a:solidFill>
            <a:round/>
            <a:headEnd type="none" w="sm" len="sm"/>
            <a:tailEnd type="none" w="sm" len="sm"/>
          </a:ln>
        </p:spPr>
        <p:txBody>
          <a:bodyPr wrap="none" lIns="92075" tIns="46038" rIns="92075" bIns="46038" anchor="ctr"/>
          <a:lstStyle/>
          <a:p>
            <a:endParaRPr lang="en-US"/>
          </a:p>
        </p:txBody>
      </p:sp>
      <p:sp>
        <p:nvSpPr>
          <p:cNvPr id="44056" name="Line 27"/>
          <p:cNvSpPr>
            <a:spLocks noChangeShapeType="1"/>
          </p:cNvSpPr>
          <p:nvPr/>
        </p:nvSpPr>
        <p:spPr bwMode="auto">
          <a:xfrm flipV="1">
            <a:off x="3713163" y="4191000"/>
            <a:ext cx="533400" cy="457200"/>
          </a:xfrm>
          <a:prstGeom prst="line">
            <a:avLst/>
          </a:prstGeom>
          <a:noFill/>
          <a:ln w="12700">
            <a:solidFill>
              <a:schemeClr val="tx1"/>
            </a:solidFill>
            <a:round/>
            <a:headEnd type="none" w="sm" len="sm"/>
            <a:tailEnd type="none" w="sm" len="sm"/>
          </a:ln>
        </p:spPr>
        <p:txBody>
          <a:bodyPr wrap="none" lIns="92075" tIns="46038" rIns="92075" bIns="46038" anchor="ctr"/>
          <a:lstStyle/>
          <a:p>
            <a:endParaRPr lang="en-US"/>
          </a:p>
        </p:txBody>
      </p:sp>
      <p:sp>
        <p:nvSpPr>
          <p:cNvPr id="44057" name="Line 28"/>
          <p:cNvSpPr>
            <a:spLocks noChangeShapeType="1"/>
          </p:cNvSpPr>
          <p:nvPr/>
        </p:nvSpPr>
        <p:spPr bwMode="auto">
          <a:xfrm flipV="1">
            <a:off x="3713163" y="4267200"/>
            <a:ext cx="533400" cy="457200"/>
          </a:xfrm>
          <a:prstGeom prst="line">
            <a:avLst/>
          </a:prstGeom>
          <a:noFill/>
          <a:ln w="12700">
            <a:solidFill>
              <a:schemeClr val="tx1"/>
            </a:solidFill>
            <a:round/>
            <a:headEnd type="none" w="sm" len="sm"/>
            <a:tailEnd type="none" w="sm" len="sm"/>
          </a:ln>
        </p:spPr>
        <p:txBody>
          <a:bodyPr wrap="none" lIns="92075" tIns="46038" rIns="92075" bIns="46038" anchor="ctr"/>
          <a:lstStyle/>
          <a:p>
            <a:endParaRPr lang="en-US"/>
          </a:p>
        </p:txBody>
      </p:sp>
      <p:sp>
        <p:nvSpPr>
          <p:cNvPr id="44058" name="Line 29"/>
          <p:cNvSpPr>
            <a:spLocks noChangeShapeType="1"/>
          </p:cNvSpPr>
          <p:nvPr/>
        </p:nvSpPr>
        <p:spPr bwMode="auto">
          <a:xfrm flipV="1">
            <a:off x="3713163" y="4343400"/>
            <a:ext cx="533400" cy="457200"/>
          </a:xfrm>
          <a:prstGeom prst="line">
            <a:avLst/>
          </a:prstGeom>
          <a:noFill/>
          <a:ln w="12700">
            <a:solidFill>
              <a:schemeClr val="tx1"/>
            </a:solidFill>
            <a:round/>
            <a:headEnd type="none" w="sm" len="sm"/>
            <a:tailEnd type="none" w="sm" len="sm"/>
          </a:ln>
        </p:spPr>
        <p:txBody>
          <a:bodyPr wrap="none" lIns="92075" tIns="46038" rIns="92075" bIns="46038" anchor="ctr"/>
          <a:lstStyle/>
          <a:p>
            <a:endParaRPr lang="en-US"/>
          </a:p>
        </p:txBody>
      </p:sp>
      <p:sp>
        <p:nvSpPr>
          <p:cNvPr id="44059" name="Line 30"/>
          <p:cNvSpPr>
            <a:spLocks noChangeShapeType="1"/>
          </p:cNvSpPr>
          <p:nvPr/>
        </p:nvSpPr>
        <p:spPr bwMode="auto">
          <a:xfrm flipV="1">
            <a:off x="3713163" y="4419600"/>
            <a:ext cx="533400" cy="457200"/>
          </a:xfrm>
          <a:prstGeom prst="line">
            <a:avLst/>
          </a:prstGeom>
          <a:noFill/>
          <a:ln w="12700">
            <a:solidFill>
              <a:schemeClr val="tx1"/>
            </a:solidFill>
            <a:round/>
            <a:headEnd type="none" w="sm" len="sm"/>
            <a:tailEnd type="none" w="sm" len="sm"/>
          </a:ln>
        </p:spPr>
        <p:txBody>
          <a:bodyPr wrap="none" lIns="92075" tIns="46038" rIns="92075" bIns="46038" anchor="ctr"/>
          <a:lstStyle/>
          <a:p>
            <a:endParaRPr lang="en-US"/>
          </a:p>
        </p:txBody>
      </p:sp>
      <p:sp>
        <p:nvSpPr>
          <p:cNvPr id="44060" name="Line 31"/>
          <p:cNvSpPr>
            <a:spLocks noChangeShapeType="1"/>
          </p:cNvSpPr>
          <p:nvPr/>
        </p:nvSpPr>
        <p:spPr bwMode="auto">
          <a:xfrm flipV="1">
            <a:off x="3713163" y="4495800"/>
            <a:ext cx="533400" cy="457200"/>
          </a:xfrm>
          <a:prstGeom prst="line">
            <a:avLst/>
          </a:prstGeom>
          <a:noFill/>
          <a:ln w="12700">
            <a:solidFill>
              <a:schemeClr val="tx1"/>
            </a:solidFill>
            <a:round/>
            <a:headEnd type="none" w="sm" len="sm"/>
            <a:tailEnd type="none" w="sm" len="sm"/>
          </a:ln>
        </p:spPr>
        <p:txBody>
          <a:bodyPr wrap="none" lIns="92075" tIns="46038" rIns="92075" bIns="46038" anchor="ctr"/>
          <a:lstStyle/>
          <a:p>
            <a:endParaRPr lang="en-US"/>
          </a:p>
        </p:txBody>
      </p:sp>
      <p:grpSp>
        <p:nvGrpSpPr>
          <p:cNvPr id="44061" name="Group 32"/>
          <p:cNvGrpSpPr>
            <a:grpSpLocks/>
          </p:cNvGrpSpPr>
          <p:nvPr/>
        </p:nvGrpSpPr>
        <p:grpSpPr bwMode="auto">
          <a:xfrm>
            <a:off x="1274763" y="4216400"/>
            <a:ext cx="395287" cy="336550"/>
            <a:chOff x="871" y="2603"/>
            <a:chExt cx="249" cy="212"/>
          </a:xfrm>
        </p:grpSpPr>
        <p:sp>
          <p:nvSpPr>
            <p:cNvPr id="44093" name="Text Box 33"/>
            <p:cNvSpPr txBox="1">
              <a:spLocks noChangeArrowheads="1"/>
            </p:cNvSpPr>
            <p:nvPr/>
          </p:nvSpPr>
          <p:spPr bwMode="auto">
            <a:xfrm>
              <a:off x="919" y="2603"/>
              <a:ext cx="201" cy="212"/>
            </a:xfrm>
            <a:prstGeom prst="rect">
              <a:avLst/>
            </a:prstGeom>
            <a:noFill/>
            <a:ln w="12700">
              <a:noFill/>
              <a:miter lim="800000"/>
              <a:headEnd type="none" w="sm" len="sm"/>
              <a:tailEnd type="none" w="sm" len="sm"/>
            </a:ln>
          </p:spPr>
          <p:txBody>
            <a:bodyPr wrap="none" lIns="92075" tIns="46038" rIns="92075" bIns="46038">
              <a:spAutoFit/>
            </a:bodyPr>
            <a:lstStyle/>
            <a:p>
              <a:pPr eaLnBrk="0" hangingPunct="0"/>
              <a:r>
                <a:rPr lang="en-US" sz="1600" b="1">
                  <a:solidFill>
                    <a:srgbClr val="FF3300"/>
                  </a:solidFill>
                  <a:latin typeface="Times New Roman" pitchFamily="18" charset="0"/>
                </a:rPr>
                <a:t>E</a:t>
              </a:r>
            </a:p>
          </p:txBody>
        </p:sp>
        <p:sp>
          <p:nvSpPr>
            <p:cNvPr id="44094" name="Line 34"/>
            <p:cNvSpPr>
              <a:spLocks noChangeShapeType="1"/>
            </p:cNvSpPr>
            <p:nvPr/>
          </p:nvSpPr>
          <p:spPr bwMode="auto">
            <a:xfrm flipH="1">
              <a:off x="871" y="2635"/>
              <a:ext cx="240" cy="0"/>
            </a:xfrm>
            <a:prstGeom prst="line">
              <a:avLst/>
            </a:prstGeom>
            <a:noFill/>
            <a:ln w="19050">
              <a:solidFill>
                <a:srgbClr val="FF3300"/>
              </a:solidFill>
              <a:round/>
              <a:headEnd type="none" w="sm" len="sm"/>
              <a:tailEnd type="arrow" w="med" len="med"/>
            </a:ln>
          </p:spPr>
          <p:txBody>
            <a:bodyPr wrap="none" lIns="92075" tIns="46038" rIns="92075" bIns="46038" anchor="ctr"/>
            <a:lstStyle/>
            <a:p>
              <a:endParaRPr lang="en-US"/>
            </a:p>
          </p:txBody>
        </p:sp>
      </p:grpSp>
      <p:grpSp>
        <p:nvGrpSpPr>
          <p:cNvPr id="3" name="Group 35"/>
          <p:cNvGrpSpPr>
            <a:grpSpLocks/>
          </p:cNvGrpSpPr>
          <p:nvPr/>
        </p:nvGrpSpPr>
        <p:grpSpPr bwMode="auto">
          <a:xfrm>
            <a:off x="1274763" y="3683000"/>
            <a:ext cx="398462" cy="355600"/>
            <a:chOff x="871" y="2267"/>
            <a:chExt cx="251" cy="224"/>
          </a:xfrm>
        </p:grpSpPr>
        <p:sp>
          <p:nvSpPr>
            <p:cNvPr id="44091" name="Line 36"/>
            <p:cNvSpPr>
              <a:spLocks noChangeShapeType="1"/>
            </p:cNvSpPr>
            <p:nvPr/>
          </p:nvSpPr>
          <p:spPr bwMode="auto">
            <a:xfrm flipH="1">
              <a:off x="871" y="2491"/>
              <a:ext cx="240" cy="0"/>
            </a:xfrm>
            <a:prstGeom prst="line">
              <a:avLst/>
            </a:prstGeom>
            <a:noFill/>
            <a:ln w="19050">
              <a:solidFill>
                <a:srgbClr val="002060"/>
              </a:solidFill>
              <a:round/>
              <a:headEnd type="none" w="sm" len="sm"/>
              <a:tailEnd type="arrow" w="med" len="med"/>
            </a:ln>
          </p:spPr>
          <p:txBody>
            <a:bodyPr wrap="none" lIns="92075" tIns="46038" rIns="92075" bIns="46038" anchor="ctr"/>
            <a:lstStyle/>
            <a:p>
              <a:endParaRPr lang="en-US"/>
            </a:p>
          </p:txBody>
        </p:sp>
        <p:sp>
          <p:nvSpPr>
            <p:cNvPr id="44092" name="Text Box 37"/>
            <p:cNvSpPr txBox="1">
              <a:spLocks noChangeArrowheads="1"/>
            </p:cNvSpPr>
            <p:nvPr/>
          </p:nvSpPr>
          <p:spPr bwMode="auto">
            <a:xfrm>
              <a:off x="919" y="2267"/>
              <a:ext cx="203" cy="214"/>
            </a:xfrm>
            <a:prstGeom prst="rect">
              <a:avLst/>
            </a:prstGeom>
            <a:noFill/>
            <a:ln w="12700">
              <a:noFill/>
              <a:miter lim="800000"/>
              <a:headEnd type="none" w="sm" len="sm"/>
              <a:tailEnd type="none" w="sm" len="sm"/>
            </a:ln>
          </p:spPr>
          <p:txBody>
            <a:bodyPr wrap="none" lIns="92075" tIns="46038" rIns="92075" bIns="46038">
              <a:spAutoFit/>
            </a:bodyPr>
            <a:lstStyle/>
            <a:p>
              <a:pPr eaLnBrk="0" hangingPunct="0"/>
              <a:r>
                <a:rPr lang="en-US" sz="1600" b="1">
                  <a:solidFill>
                    <a:srgbClr val="002060"/>
                  </a:solidFill>
                  <a:latin typeface="Times New Roman" pitchFamily="18" charset="0"/>
                </a:rPr>
                <a:t>B</a:t>
              </a:r>
            </a:p>
          </p:txBody>
        </p:sp>
      </p:grpSp>
      <p:sp>
        <p:nvSpPr>
          <p:cNvPr id="44063" name="AutoShape 38"/>
          <p:cNvSpPr>
            <a:spLocks noChangeArrowheads="1"/>
          </p:cNvSpPr>
          <p:nvPr/>
        </p:nvSpPr>
        <p:spPr bwMode="auto">
          <a:xfrm>
            <a:off x="360363" y="3200400"/>
            <a:ext cx="3886200" cy="457200"/>
          </a:xfrm>
          <a:prstGeom prst="parallelogram">
            <a:avLst>
              <a:gd name="adj" fmla="val 113255"/>
            </a:avLst>
          </a:prstGeom>
          <a:noFill/>
          <a:ln w="19050">
            <a:solidFill>
              <a:schemeClr val="tx1"/>
            </a:solidFill>
            <a:miter lim="800000"/>
            <a:headEnd type="none" w="sm" len="sm"/>
            <a:tailEnd type="none" w="sm" len="sm"/>
          </a:ln>
        </p:spPr>
        <p:txBody>
          <a:bodyPr wrap="none" lIns="92075" tIns="46038" rIns="92075" bIns="46038" anchor="ctr"/>
          <a:lstStyle/>
          <a:p>
            <a:endParaRPr lang="en-US"/>
          </a:p>
        </p:txBody>
      </p:sp>
      <p:sp>
        <p:nvSpPr>
          <p:cNvPr id="44064" name="Rectangle 39"/>
          <p:cNvSpPr>
            <a:spLocks noChangeArrowheads="1"/>
          </p:cNvSpPr>
          <p:nvPr/>
        </p:nvSpPr>
        <p:spPr bwMode="auto">
          <a:xfrm>
            <a:off x="360363" y="3657600"/>
            <a:ext cx="3352800" cy="1371600"/>
          </a:xfrm>
          <a:prstGeom prst="rect">
            <a:avLst/>
          </a:prstGeom>
          <a:noFill/>
          <a:ln w="19050">
            <a:solidFill>
              <a:schemeClr val="tx1"/>
            </a:solidFill>
            <a:miter lim="800000"/>
            <a:headEnd type="none" w="sm" len="sm"/>
            <a:tailEnd type="none" w="sm" len="sm"/>
          </a:ln>
        </p:spPr>
        <p:txBody>
          <a:bodyPr wrap="none" lIns="92075" tIns="46038" rIns="92075" bIns="46038" anchor="ctr"/>
          <a:lstStyle/>
          <a:p>
            <a:endParaRPr lang="en-US"/>
          </a:p>
        </p:txBody>
      </p:sp>
      <p:sp>
        <p:nvSpPr>
          <p:cNvPr id="44065" name="Freeform 40"/>
          <p:cNvSpPr>
            <a:spLocks/>
          </p:cNvSpPr>
          <p:nvPr/>
        </p:nvSpPr>
        <p:spPr bwMode="auto">
          <a:xfrm>
            <a:off x="1500188" y="3265488"/>
            <a:ext cx="80962" cy="65087"/>
          </a:xfrm>
          <a:custGeom>
            <a:avLst/>
            <a:gdLst>
              <a:gd name="T0" fmla="*/ 2147483647 w 51"/>
              <a:gd name="T1" fmla="*/ 2147483647 h 41"/>
              <a:gd name="T2" fmla="*/ 2147483647 w 51"/>
              <a:gd name="T3" fmla="*/ 2147483647 h 41"/>
              <a:gd name="T4" fmla="*/ 2147483647 w 51"/>
              <a:gd name="T5" fmla="*/ 2147483647 h 41"/>
              <a:gd name="T6" fmla="*/ 2147483647 w 51"/>
              <a:gd name="T7" fmla="*/ 2147483647 h 41"/>
              <a:gd name="T8" fmla="*/ 2147483647 w 51"/>
              <a:gd name="T9" fmla="*/ 2147483647 h 41"/>
              <a:gd name="T10" fmla="*/ 2147483647 w 51"/>
              <a:gd name="T11" fmla="*/ 2147483647 h 41"/>
              <a:gd name="T12" fmla="*/ 2147483647 w 51"/>
              <a:gd name="T13" fmla="*/ 2147483647 h 41"/>
              <a:gd name="T14" fmla="*/ 2147483647 w 51"/>
              <a:gd name="T15" fmla="*/ 2147483647 h 41"/>
              <a:gd name="T16" fmla="*/ 2147483647 w 51"/>
              <a:gd name="T17" fmla="*/ 2147483647 h 41"/>
              <a:gd name="T18" fmla="*/ 2147483647 w 51"/>
              <a:gd name="T19" fmla="*/ 2147483647 h 41"/>
              <a:gd name="T20" fmla="*/ 2147483647 w 51"/>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41"/>
              <a:gd name="T35" fmla="*/ 51 w 51"/>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41">
                <a:moveTo>
                  <a:pt x="32" y="10"/>
                </a:moveTo>
                <a:cubicBezTo>
                  <a:pt x="6" y="13"/>
                  <a:pt x="0" y="16"/>
                  <a:pt x="23" y="28"/>
                </a:cubicBezTo>
                <a:cubicBezTo>
                  <a:pt x="31" y="27"/>
                  <a:pt x="41" y="30"/>
                  <a:pt x="47" y="25"/>
                </a:cubicBezTo>
                <a:cubicBezTo>
                  <a:pt x="51" y="22"/>
                  <a:pt x="49" y="12"/>
                  <a:pt x="44" y="10"/>
                </a:cubicBezTo>
                <a:cubicBezTo>
                  <a:pt x="34" y="7"/>
                  <a:pt x="22" y="12"/>
                  <a:pt x="11" y="13"/>
                </a:cubicBezTo>
                <a:cubicBezTo>
                  <a:pt x="5" y="32"/>
                  <a:pt x="21" y="27"/>
                  <a:pt x="35" y="25"/>
                </a:cubicBezTo>
                <a:cubicBezTo>
                  <a:pt x="29" y="0"/>
                  <a:pt x="16" y="9"/>
                  <a:pt x="11" y="28"/>
                </a:cubicBezTo>
                <a:cubicBezTo>
                  <a:pt x="27" y="32"/>
                  <a:pt x="44" y="41"/>
                  <a:pt x="32" y="16"/>
                </a:cubicBezTo>
                <a:cubicBezTo>
                  <a:pt x="27" y="17"/>
                  <a:pt x="21" y="15"/>
                  <a:pt x="17" y="19"/>
                </a:cubicBezTo>
                <a:cubicBezTo>
                  <a:pt x="15" y="21"/>
                  <a:pt x="17" y="27"/>
                  <a:pt x="20" y="28"/>
                </a:cubicBezTo>
                <a:cubicBezTo>
                  <a:pt x="30" y="31"/>
                  <a:pt x="40" y="28"/>
                  <a:pt x="50" y="28"/>
                </a:cubicBezTo>
              </a:path>
            </a:pathLst>
          </a:custGeom>
          <a:noFill/>
          <a:ln w="19050">
            <a:solidFill>
              <a:schemeClr val="tx1"/>
            </a:solidFill>
            <a:round/>
            <a:headEnd type="none" w="sm" len="sm"/>
            <a:tailEnd type="none" w="sm" len="sm"/>
          </a:ln>
        </p:spPr>
        <p:txBody>
          <a:bodyPr wrap="none" lIns="92075" tIns="46038" rIns="92075" bIns="46038" anchor="ctr"/>
          <a:lstStyle/>
          <a:p>
            <a:endParaRPr lang="en-US"/>
          </a:p>
        </p:txBody>
      </p:sp>
      <p:sp>
        <p:nvSpPr>
          <p:cNvPr id="44066" name="Freeform 41"/>
          <p:cNvSpPr>
            <a:spLocks/>
          </p:cNvSpPr>
          <p:nvPr/>
        </p:nvSpPr>
        <p:spPr bwMode="auto">
          <a:xfrm>
            <a:off x="2417763" y="4876800"/>
            <a:ext cx="80962" cy="65088"/>
          </a:xfrm>
          <a:custGeom>
            <a:avLst/>
            <a:gdLst>
              <a:gd name="T0" fmla="*/ 2147483647 w 51"/>
              <a:gd name="T1" fmla="*/ 2147483647 h 41"/>
              <a:gd name="T2" fmla="*/ 2147483647 w 51"/>
              <a:gd name="T3" fmla="*/ 2147483647 h 41"/>
              <a:gd name="T4" fmla="*/ 2147483647 w 51"/>
              <a:gd name="T5" fmla="*/ 2147483647 h 41"/>
              <a:gd name="T6" fmla="*/ 2147483647 w 51"/>
              <a:gd name="T7" fmla="*/ 2147483647 h 41"/>
              <a:gd name="T8" fmla="*/ 2147483647 w 51"/>
              <a:gd name="T9" fmla="*/ 2147483647 h 41"/>
              <a:gd name="T10" fmla="*/ 2147483647 w 51"/>
              <a:gd name="T11" fmla="*/ 2147483647 h 41"/>
              <a:gd name="T12" fmla="*/ 2147483647 w 51"/>
              <a:gd name="T13" fmla="*/ 2147483647 h 41"/>
              <a:gd name="T14" fmla="*/ 2147483647 w 51"/>
              <a:gd name="T15" fmla="*/ 2147483647 h 41"/>
              <a:gd name="T16" fmla="*/ 2147483647 w 51"/>
              <a:gd name="T17" fmla="*/ 2147483647 h 41"/>
              <a:gd name="T18" fmla="*/ 2147483647 w 51"/>
              <a:gd name="T19" fmla="*/ 2147483647 h 41"/>
              <a:gd name="T20" fmla="*/ 2147483647 w 51"/>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41"/>
              <a:gd name="T35" fmla="*/ 51 w 51"/>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41">
                <a:moveTo>
                  <a:pt x="32" y="10"/>
                </a:moveTo>
                <a:cubicBezTo>
                  <a:pt x="6" y="13"/>
                  <a:pt x="0" y="16"/>
                  <a:pt x="23" y="28"/>
                </a:cubicBezTo>
                <a:cubicBezTo>
                  <a:pt x="31" y="27"/>
                  <a:pt x="41" y="30"/>
                  <a:pt x="47" y="25"/>
                </a:cubicBezTo>
                <a:cubicBezTo>
                  <a:pt x="51" y="22"/>
                  <a:pt x="49" y="12"/>
                  <a:pt x="44" y="10"/>
                </a:cubicBezTo>
                <a:cubicBezTo>
                  <a:pt x="34" y="7"/>
                  <a:pt x="22" y="12"/>
                  <a:pt x="11" y="13"/>
                </a:cubicBezTo>
                <a:cubicBezTo>
                  <a:pt x="5" y="32"/>
                  <a:pt x="21" y="27"/>
                  <a:pt x="35" y="25"/>
                </a:cubicBezTo>
                <a:cubicBezTo>
                  <a:pt x="29" y="0"/>
                  <a:pt x="16" y="9"/>
                  <a:pt x="11" y="28"/>
                </a:cubicBezTo>
                <a:cubicBezTo>
                  <a:pt x="27" y="32"/>
                  <a:pt x="44" y="41"/>
                  <a:pt x="32" y="16"/>
                </a:cubicBezTo>
                <a:cubicBezTo>
                  <a:pt x="27" y="17"/>
                  <a:pt x="21" y="15"/>
                  <a:pt x="17" y="19"/>
                </a:cubicBezTo>
                <a:cubicBezTo>
                  <a:pt x="15" y="21"/>
                  <a:pt x="17" y="27"/>
                  <a:pt x="20" y="28"/>
                </a:cubicBezTo>
                <a:cubicBezTo>
                  <a:pt x="30" y="31"/>
                  <a:pt x="40" y="28"/>
                  <a:pt x="50" y="28"/>
                </a:cubicBezTo>
              </a:path>
            </a:pathLst>
          </a:custGeom>
          <a:noFill/>
          <a:ln w="19050">
            <a:solidFill>
              <a:schemeClr val="tx1"/>
            </a:solidFill>
            <a:round/>
            <a:headEnd type="none" w="sm" len="sm"/>
            <a:tailEnd type="none" w="sm" len="sm"/>
          </a:ln>
        </p:spPr>
        <p:txBody>
          <a:bodyPr wrap="none" lIns="92075" tIns="46038" rIns="92075" bIns="46038" anchor="ctr"/>
          <a:lstStyle/>
          <a:p>
            <a:endParaRPr lang="en-US"/>
          </a:p>
        </p:txBody>
      </p:sp>
      <p:sp>
        <p:nvSpPr>
          <p:cNvPr id="44067" name="Line 42"/>
          <p:cNvSpPr>
            <a:spLocks noChangeShapeType="1"/>
          </p:cNvSpPr>
          <p:nvPr/>
        </p:nvSpPr>
        <p:spPr bwMode="auto">
          <a:xfrm flipH="1">
            <a:off x="3865563" y="3276600"/>
            <a:ext cx="304800" cy="1600200"/>
          </a:xfrm>
          <a:prstGeom prst="line">
            <a:avLst/>
          </a:prstGeom>
          <a:noFill/>
          <a:ln w="28575">
            <a:solidFill>
              <a:schemeClr val="tx1"/>
            </a:solidFill>
            <a:prstDash val="sysDot"/>
            <a:round/>
            <a:headEnd type="none" w="sm" len="sm"/>
            <a:tailEnd type="none" w="sm" len="sm"/>
          </a:ln>
        </p:spPr>
        <p:txBody>
          <a:bodyPr wrap="none" lIns="92075" tIns="46038" rIns="92075" bIns="46038" anchor="ctr"/>
          <a:lstStyle/>
          <a:p>
            <a:endParaRPr lang="en-US"/>
          </a:p>
        </p:txBody>
      </p:sp>
      <p:sp>
        <p:nvSpPr>
          <p:cNvPr id="44068" name="Line 43"/>
          <p:cNvSpPr>
            <a:spLocks noChangeShapeType="1"/>
          </p:cNvSpPr>
          <p:nvPr/>
        </p:nvSpPr>
        <p:spPr bwMode="auto">
          <a:xfrm>
            <a:off x="1731963" y="3429000"/>
            <a:ext cx="228600" cy="0"/>
          </a:xfrm>
          <a:prstGeom prst="line">
            <a:avLst/>
          </a:prstGeom>
          <a:noFill/>
          <a:ln w="19050">
            <a:solidFill>
              <a:srgbClr val="00BE00"/>
            </a:solidFill>
            <a:round/>
            <a:headEnd type="none" w="sm" len="sm"/>
            <a:tailEnd type="arrow" w="med" len="med"/>
          </a:ln>
        </p:spPr>
        <p:txBody>
          <a:bodyPr wrap="none" lIns="92075" tIns="46038" rIns="92075" bIns="46038" anchor="ctr"/>
          <a:lstStyle/>
          <a:p>
            <a:endParaRPr lang="en-US"/>
          </a:p>
        </p:txBody>
      </p:sp>
      <p:sp>
        <p:nvSpPr>
          <p:cNvPr id="44069" name="Line 44"/>
          <p:cNvSpPr>
            <a:spLocks noChangeShapeType="1"/>
          </p:cNvSpPr>
          <p:nvPr/>
        </p:nvSpPr>
        <p:spPr bwMode="auto">
          <a:xfrm>
            <a:off x="1960563" y="3810000"/>
            <a:ext cx="228600" cy="0"/>
          </a:xfrm>
          <a:prstGeom prst="line">
            <a:avLst/>
          </a:prstGeom>
          <a:noFill/>
          <a:ln w="19050">
            <a:solidFill>
              <a:srgbClr val="00BE00"/>
            </a:solidFill>
            <a:round/>
            <a:headEnd type="none" w="sm" len="sm"/>
            <a:tailEnd type="arrow" w="med" len="med"/>
          </a:ln>
        </p:spPr>
        <p:txBody>
          <a:bodyPr wrap="none" lIns="92075" tIns="46038" rIns="92075" bIns="46038" anchor="ctr"/>
          <a:lstStyle/>
          <a:p>
            <a:endParaRPr lang="en-US"/>
          </a:p>
        </p:txBody>
      </p:sp>
      <p:sp>
        <p:nvSpPr>
          <p:cNvPr id="44070" name="Line 45"/>
          <p:cNvSpPr>
            <a:spLocks noChangeShapeType="1"/>
          </p:cNvSpPr>
          <p:nvPr/>
        </p:nvSpPr>
        <p:spPr bwMode="auto">
          <a:xfrm>
            <a:off x="2112963" y="4114800"/>
            <a:ext cx="228600" cy="0"/>
          </a:xfrm>
          <a:prstGeom prst="line">
            <a:avLst/>
          </a:prstGeom>
          <a:noFill/>
          <a:ln w="19050">
            <a:solidFill>
              <a:srgbClr val="00BE00"/>
            </a:solidFill>
            <a:round/>
            <a:headEnd type="none" w="sm" len="sm"/>
            <a:tailEnd type="arrow" w="med" len="med"/>
          </a:ln>
        </p:spPr>
        <p:txBody>
          <a:bodyPr wrap="none" lIns="92075" tIns="46038" rIns="92075" bIns="46038" anchor="ctr"/>
          <a:lstStyle/>
          <a:p>
            <a:endParaRPr lang="en-US"/>
          </a:p>
        </p:txBody>
      </p:sp>
      <p:sp>
        <p:nvSpPr>
          <p:cNvPr id="44071" name="Line 46"/>
          <p:cNvSpPr>
            <a:spLocks noChangeShapeType="1"/>
          </p:cNvSpPr>
          <p:nvPr/>
        </p:nvSpPr>
        <p:spPr bwMode="auto">
          <a:xfrm>
            <a:off x="2341563" y="4419600"/>
            <a:ext cx="228600" cy="0"/>
          </a:xfrm>
          <a:prstGeom prst="line">
            <a:avLst/>
          </a:prstGeom>
          <a:noFill/>
          <a:ln w="19050">
            <a:solidFill>
              <a:srgbClr val="00BE00"/>
            </a:solidFill>
            <a:round/>
            <a:headEnd type="none" w="sm" len="sm"/>
            <a:tailEnd type="arrow" w="med" len="med"/>
          </a:ln>
        </p:spPr>
        <p:txBody>
          <a:bodyPr wrap="none" lIns="92075" tIns="46038" rIns="92075" bIns="46038" anchor="ctr"/>
          <a:lstStyle/>
          <a:p>
            <a:endParaRPr lang="en-US"/>
          </a:p>
        </p:txBody>
      </p:sp>
      <p:sp>
        <p:nvSpPr>
          <p:cNvPr id="44072" name="Line 47"/>
          <p:cNvSpPr>
            <a:spLocks noChangeShapeType="1"/>
          </p:cNvSpPr>
          <p:nvPr/>
        </p:nvSpPr>
        <p:spPr bwMode="auto">
          <a:xfrm>
            <a:off x="2493963" y="4800600"/>
            <a:ext cx="228600" cy="0"/>
          </a:xfrm>
          <a:prstGeom prst="line">
            <a:avLst/>
          </a:prstGeom>
          <a:noFill/>
          <a:ln w="19050">
            <a:solidFill>
              <a:srgbClr val="00BE00"/>
            </a:solidFill>
            <a:round/>
            <a:headEnd type="none" w="sm" len="sm"/>
            <a:tailEnd type="arrow" w="med" len="med"/>
          </a:ln>
        </p:spPr>
        <p:txBody>
          <a:bodyPr wrap="none" lIns="92075" tIns="46038" rIns="92075" bIns="46038" anchor="ctr"/>
          <a:lstStyle/>
          <a:p>
            <a:endParaRPr lang="en-US"/>
          </a:p>
        </p:txBody>
      </p:sp>
      <p:sp>
        <p:nvSpPr>
          <p:cNvPr id="44073" name="Text Box 48"/>
          <p:cNvSpPr txBox="1">
            <a:spLocks noChangeArrowheads="1"/>
          </p:cNvSpPr>
          <p:nvPr/>
        </p:nvSpPr>
        <p:spPr bwMode="auto">
          <a:xfrm>
            <a:off x="2203450" y="3749675"/>
            <a:ext cx="536575" cy="336550"/>
          </a:xfrm>
          <a:prstGeom prst="rect">
            <a:avLst/>
          </a:prstGeom>
          <a:noFill/>
          <a:ln w="19050">
            <a:noFill/>
            <a:miter lim="800000"/>
            <a:headEnd type="none" w="sm" len="sm"/>
            <a:tailEnd type="none" w="sm" len="sm"/>
          </a:ln>
        </p:spPr>
        <p:txBody>
          <a:bodyPr wrap="none" lIns="92075" tIns="46038" rIns="92075" bIns="46038">
            <a:spAutoFit/>
          </a:bodyPr>
          <a:lstStyle/>
          <a:p>
            <a:pPr eaLnBrk="0" hangingPunct="0"/>
            <a:r>
              <a:rPr lang="en-US" sz="1600">
                <a:solidFill>
                  <a:srgbClr val="00BE00"/>
                </a:solidFill>
                <a:latin typeface="Times New Roman" pitchFamily="18" charset="0"/>
              </a:rPr>
              <a:t>drift</a:t>
            </a:r>
          </a:p>
        </p:txBody>
      </p:sp>
      <p:sp>
        <p:nvSpPr>
          <p:cNvPr id="44074" name="Text Box 49"/>
          <p:cNvSpPr txBox="1">
            <a:spLocks noChangeArrowheads="1"/>
          </p:cNvSpPr>
          <p:nvPr/>
        </p:nvSpPr>
        <p:spPr bwMode="auto">
          <a:xfrm>
            <a:off x="993775" y="5232400"/>
            <a:ext cx="1584325" cy="336550"/>
          </a:xfrm>
          <a:prstGeom prst="rect">
            <a:avLst/>
          </a:prstGeom>
          <a:noFill/>
          <a:ln w="12700">
            <a:noFill/>
            <a:miter lim="800000"/>
            <a:headEnd type="none" w="sm" len="sm"/>
            <a:tailEnd type="none" w="sm" len="sm"/>
          </a:ln>
        </p:spPr>
        <p:txBody>
          <a:bodyPr lIns="92075" tIns="46038" rIns="92075" bIns="46038">
            <a:spAutoFit/>
          </a:bodyPr>
          <a:lstStyle/>
          <a:p>
            <a:pPr eaLnBrk="0" hangingPunct="0"/>
            <a:r>
              <a:rPr lang="en-US" sz="1600">
                <a:latin typeface="Comic Sans MS" pitchFamily="66" charset="0"/>
              </a:rPr>
              <a:t>charged track</a:t>
            </a:r>
          </a:p>
        </p:txBody>
      </p:sp>
      <p:sp>
        <p:nvSpPr>
          <p:cNvPr id="44075" name="AutoShape 50"/>
          <p:cNvSpPr>
            <a:spLocks noChangeArrowheads="1"/>
          </p:cNvSpPr>
          <p:nvPr/>
        </p:nvSpPr>
        <p:spPr bwMode="auto">
          <a:xfrm>
            <a:off x="2590800" y="5638800"/>
            <a:ext cx="1981200" cy="585788"/>
          </a:xfrm>
          <a:prstGeom prst="wedgeRectCallout">
            <a:avLst>
              <a:gd name="adj1" fmla="val 16588"/>
              <a:gd name="adj2" fmla="val -164264"/>
            </a:avLst>
          </a:prstGeom>
          <a:solidFill>
            <a:srgbClr val="FFFFE1"/>
          </a:solidFill>
          <a:ln w="12700">
            <a:solidFill>
              <a:schemeClr val="tx1"/>
            </a:solidFill>
            <a:miter lim="800000"/>
            <a:headEnd type="none" w="sm" len="sm"/>
            <a:tailEnd type="none" w="sm" len="sm"/>
          </a:ln>
        </p:spPr>
        <p:txBody>
          <a:bodyPr lIns="92075" tIns="46038" rIns="92075" bIns="46038">
            <a:spAutoFit/>
          </a:bodyPr>
          <a:lstStyle/>
          <a:p>
            <a:r>
              <a:rPr lang="en-US" sz="1600" b="1">
                <a:solidFill>
                  <a:srgbClr val="008000"/>
                </a:solidFill>
              </a:rPr>
              <a:t>Wire Chamber to detect the tracks</a:t>
            </a:r>
          </a:p>
        </p:txBody>
      </p:sp>
      <p:sp>
        <p:nvSpPr>
          <p:cNvPr id="44076" name="AutoShape 51"/>
          <p:cNvSpPr>
            <a:spLocks noChangeArrowheads="1"/>
          </p:cNvSpPr>
          <p:nvPr/>
        </p:nvSpPr>
        <p:spPr bwMode="auto">
          <a:xfrm>
            <a:off x="1828800" y="2590800"/>
            <a:ext cx="1981200" cy="339725"/>
          </a:xfrm>
          <a:prstGeom prst="wedgeRectCallout">
            <a:avLst>
              <a:gd name="adj1" fmla="val -32130"/>
              <a:gd name="adj2" fmla="val 117111"/>
            </a:avLst>
          </a:prstGeom>
          <a:solidFill>
            <a:srgbClr val="FFFFE1"/>
          </a:solidFill>
          <a:ln w="12700">
            <a:solidFill>
              <a:schemeClr val="tx1"/>
            </a:solidFill>
            <a:miter lim="800000"/>
            <a:headEnd type="none" w="sm" len="sm"/>
            <a:tailEnd type="none" w="sm" len="sm"/>
          </a:ln>
        </p:spPr>
        <p:txBody>
          <a:bodyPr lIns="92075" tIns="46038" rIns="92075" bIns="46038">
            <a:spAutoFit/>
          </a:bodyPr>
          <a:lstStyle/>
          <a:p>
            <a:pPr eaLnBrk="0" hangingPunct="0"/>
            <a:r>
              <a:rPr lang="en-US" sz="1600">
                <a:latin typeface="Comic Sans MS" pitchFamily="66" charset="0"/>
              </a:rPr>
              <a:t>gas volume</a:t>
            </a:r>
          </a:p>
        </p:txBody>
      </p:sp>
      <p:pic>
        <p:nvPicPr>
          <p:cNvPr id="44077" name="Picture 52"/>
          <p:cNvPicPr>
            <a:picLocks noChangeAspect="1" noChangeArrowheads="1"/>
          </p:cNvPicPr>
          <p:nvPr/>
        </p:nvPicPr>
        <p:blipFill>
          <a:blip r:embed="rId3" cstate="print"/>
          <a:srcRect/>
          <a:stretch>
            <a:fillRect/>
          </a:stretch>
        </p:blipFill>
        <p:spPr bwMode="auto">
          <a:xfrm>
            <a:off x="5970588" y="412750"/>
            <a:ext cx="3135312" cy="3124200"/>
          </a:xfrm>
          <a:prstGeom prst="rect">
            <a:avLst/>
          </a:prstGeom>
          <a:noFill/>
          <a:ln w="9525" algn="ctr">
            <a:noFill/>
            <a:miter lim="800000"/>
            <a:headEnd/>
            <a:tailEnd/>
          </a:ln>
        </p:spPr>
      </p:pic>
      <p:pic>
        <p:nvPicPr>
          <p:cNvPr id="44078" name="Picture 53"/>
          <p:cNvPicPr>
            <a:picLocks noChangeAspect="1" noChangeArrowheads="1"/>
          </p:cNvPicPr>
          <p:nvPr/>
        </p:nvPicPr>
        <p:blipFill>
          <a:blip r:embed="rId4" cstate="print"/>
          <a:srcRect/>
          <a:stretch>
            <a:fillRect/>
          </a:stretch>
        </p:blipFill>
        <p:spPr bwMode="auto">
          <a:xfrm>
            <a:off x="6000750" y="3524250"/>
            <a:ext cx="3097213" cy="3132138"/>
          </a:xfrm>
          <a:prstGeom prst="rect">
            <a:avLst/>
          </a:prstGeom>
          <a:noFill/>
          <a:ln w="9525" algn="ctr">
            <a:noFill/>
            <a:miter lim="800000"/>
            <a:headEnd/>
            <a:tailEnd/>
          </a:ln>
        </p:spPr>
      </p:pic>
      <p:sp>
        <p:nvSpPr>
          <p:cNvPr id="44079" name="Freeform 54"/>
          <p:cNvSpPr>
            <a:spLocks/>
          </p:cNvSpPr>
          <p:nvPr/>
        </p:nvSpPr>
        <p:spPr bwMode="auto">
          <a:xfrm>
            <a:off x="2303463" y="4737100"/>
            <a:ext cx="80962" cy="65088"/>
          </a:xfrm>
          <a:custGeom>
            <a:avLst/>
            <a:gdLst>
              <a:gd name="T0" fmla="*/ 2147483647 w 51"/>
              <a:gd name="T1" fmla="*/ 2147483647 h 41"/>
              <a:gd name="T2" fmla="*/ 2147483647 w 51"/>
              <a:gd name="T3" fmla="*/ 2147483647 h 41"/>
              <a:gd name="T4" fmla="*/ 2147483647 w 51"/>
              <a:gd name="T5" fmla="*/ 2147483647 h 41"/>
              <a:gd name="T6" fmla="*/ 2147483647 w 51"/>
              <a:gd name="T7" fmla="*/ 2147483647 h 41"/>
              <a:gd name="T8" fmla="*/ 2147483647 w 51"/>
              <a:gd name="T9" fmla="*/ 2147483647 h 41"/>
              <a:gd name="T10" fmla="*/ 2147483647 w 51"/>
              <a:gd name="T11" fmla="*/ 2147483647 h 41"/>
              <a:gd name="T12" fmla="*/ 2147483647 w 51"/>
              <a:gd name="T13" fmla="*/ 2147483647 h 41"/>
              <a:gd name="T14" fmla="*/ 2147483647 w 51"/>
              <a:gd name="T15" fmla="*/ 2147483647 h 41"/>
              <a:gd name="T16" fmla="*/ 2147483647 w 51"/>
              <a:gd name="T17" fmla="*/ 2147483647 h 41"/>
              <a:gd name="T18" fmla="*/ 2147483647 w 51"/>
              <a:gd name="T19" fmla="*/ 2147483647 h 41"/>
              <a:gd name="T20" fmla="*/ 2147483647 w 51"/>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41"/>
              <a:gd name="T35" fmla="*/ 51 w 51"/>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41">
                <a:moveTo>
                  <a:pt x="32" y="10"/>
                </a:moveTo>
                <a:cubicBezTo>
                  <a:pt x="6" y="13"/>
                  <a:pt x="0" y="16"/>
                  <a:pt x="23" y="28"/>
                </a:cubicBezTo>
                <a:cubicBezTo>
                  <a:pt x="31" y="27"/>
                  <a:pt x="41" y="30"/>
                  <a:pt x="47" y="25"/>
                </a:cubicBezTo>
                <a:cubicBezTo>
                  <a:pt x="51" y="22"/>
                  <a:pt x="49" y="12"/>
                  <a:pt x="44" y="10"/>
                </a:cubicBezTo>
                <a:cubicBezTo>
                  <a:pt x="34" y="7"/>
                  <a:pt x="22" y="12"/>
                  <a:pt x="11" y="13"/>
                </a:cubicBezTo>
                <a:cubicBezTo>
                  <a:pt x="5" y="32"/>
                  <a:pt x="21" y="27"/>
                  <a:pt x="35" y="25"/>
                </a:cubicBezTo>
                <a:cubicBezTo>
                  <a:pt x="29" y="0"/>
                  <a:pt x="16" y="9"/>
                  <a:pt x="11" y="28"/>
                </a:cubicBezTo>
                <a:cubicBezTo>
                  <a:pt x="27" y="32"/>
                  <a:pt x="44" y="41"/>
                  <a:pt x="32" y="16"/>
                </a:cubicBezTo>
                <a:cubicBezTo>
                  <a:pt x="27" y="17"/>
                  <a:pt x="21" y="15"/>
                  <a:pt x="17" y="19"/>
                </a:cubicBezTo>
                <a:cubicBezTo>
                  <a:pt x="15" y="21"/>
                  <a:pt x="17" y="27"/>
                  <a:pt x="20" y="28"/>
                </a:cubicBezTo>
                <a:cubicBezTo>
                  <a:pt x="30" y="31"/>
                  <a:pt x="40" y="28"/>
                  <a:pt x="50" y="28"/>
                </a:cubicBezTo>
              </a:path>
            </a:pathLst>
          </a:custGeom>
          <a:noFill/>
          <a:ln w="19050">
            <a:solidFill>
              <a:schemeClr val="tx1"/>
            </a:solidFill>
            <a:round/>
            <a:headEnd type="none" w="sm" len="sm"/>
            <a:tailEnd type="none" w="sm" len="sm"/>
          </a:ln>
        </p:spPr>
        <p:txBody>
          <a:bodyPr wrap="none" lIns="92075" tIns="46038" rIns="92075" bIns="46038" anchor="ctr"/>
          <a:lstStyle/>
          <a:p>
            <a:endParaRPr lang="en-US"/>
          </a:p>
        </p:txBody>
      </p:sp>
      <p:sp>
        <p:nvSpPr>
          <p:cNvPr id="44080" name="Freeform 55"/>
          <p:cNvSpPr>
            <a:spLocks/>
          </p:cNvSpPr>
          <p:nvPr/>
        </p:nvSpPr>
        <p:spPr bwMode="auto">
          <a:xfrm>
            <a:off x="2205038" y="4516438"/>
            <a:ext cx="80962" cy="65087"/>
          </a:xfrm>
          <a:custGeom>
            <a:avLst/>
            <a:gdLst>
              <a:gd name="T0" fmla="*/ 2147483647 w 51"/>
              <a:gd name="T1" fmla="*/ 2147483647 h 41"/>
              <a:gd name="T2" fmla="*/ 2147483647 w 51"/>
              <a:gd name="T3" fmla="*/ 2147483647 h 41"/>
              <a:gd name="T4" fmla="*/ 2147483647 w 51"/>
              <a:gd name="T5" fmla="*/ 2147483647 h 41"/>
              <a:gd name="T6" fmla="*/ 2147483647 w 51"/>
              <a:gd name="T7" fmla="*/ 2147483647 h 41"/>
              <a:gd name="T8" fmla="*/ 2147483647 w 51"/>
              <a:gd name="T9" fmla="*/ 2147483647 h 41"/>
              <a:gd name="T10" fmla="*/ 2147483647 w 51"/>
              <a:gd name="T11" fmla="*/ 2147483647 h 41"/>
              <a:gd name="T12" fmla="*/ 2147483647 w 51"/>
              <a:gd name="T13" fmla="*/ 2147483647 h 41"/>
              <a:gd name="T14" fmla="*/ 2147483647 w 51"/>
              <a:gd name="T15" fmla="*/ 2147483647 h 41"/>
              <a:gd name="T16" fmla="*/ 2147483647 w 51"/>
              <a:gd name="T17" fmla="*/ 2147483647 h 41"/>
              <a:gd name="T18" fmla="*/ 2147483647 w 51"/>
              <a:gd name="T19" fmla="*/ 2147483647 h 41"/>
              <a:gd name="T20" fmla="*/ 2147483647 w 51"/>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41"/>
              <a:gd name="T35" fmla="*/ 51 w 51"/>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41">
                <a:moveTo>
                  <a:pt x="32" y="10"/>
                </a:moveTo>
                <a:cubicBezTo>
                  <a:pt x="6" y="13"/>
                  <a:pt x="0" y="16"/>
                  <a:pt x="23" y="28"/>
                </a:cubicBezTo>
                <a:cubicBezTo>
                  <a:pt x="31" y="27"/>
                  <a:pt x="41" y="30"/>
                  <a:pt x="47" y="25"/>
                </a:cubicBezTo>
                <a:cubicBezTo>
                  <a:pt x="51" y="22"/>
                  <a:pt x="49" y="12"/>
                  <a:pt x="44" y="10"/>
                </a:cubicBezTo>
                <a:cubicBezTo>
                  <a:pt x="34" y="7"/>
                  <a:pt x="22" y="12"/>
                  <a:pt x="11" y="13"/>
                </a:cubicBezTo>
                <a:cubicBezTo>
                  <a:pt x="5" y="32"/>
                  <a:pt x="21" y="27"/>
                  <a:pt x="35" y="25"/>
                </a:cubicBezTo>
                <a:cubicBezTo>
                  <a:pt x="29" y="0"/>
                  <a:pt x="16" y="9"/>
                  <a:pt x="11" y="28"/>
                </a:cubicBezTo>
                <a:cubicBezTo>
                  <a:pt x="27" y="32"/>
                  <a:pt x="44" y="41"/>
                  <a:pt x="32" y="16"/>
                </a:cubicBezTo>
                <a:cubicBezTo>
                  <a:pt x="27" y="17"/>
                  <a:pt x="21" y="15"/>
                  <a:pt x="17" y="19"/>
                </a:cubicBezTo>
                <a:cubicBezTo>
                  <a:pt x="15" y="21"/>
                  <a:pt x="17" y="27"/>
                  <a:pt x="20" y="28"/>
                </a:cubicBezTo>
                <a:cubicBezTo>
                  <a:pt x="30" y="31"/>
                  <a:pt x="40" y="28"/>
                  <a:pt x="50" y="28"/>
                </a:cubicBezTo>
              </a:path>
            </a:pathLst>
          </a:custGeom>
          <a:noFill/>
          <a:ln w="19050">
            <a:solidFill>
              <a:schemeClr val="tx1"/>
            </a:solidFill>
            <a:round/>
            <a:headEnd type="none" w="sm" len="sm"/>
            <a:tailEnd type="none" w="sm" len="sm"/>
          </a:ln>
        </p:spPr>
        <p:txBody>
          <a:bodyPr wrap="none" lIns="92075" tIns="46038" rIns="92075" bIns="46038" anchor="ctr"/>
          <a:lstStyle/>
          <a:p>
            <a:endParaRPr lang="en-US"/>
          </a:p>
        </p:txBody>
      </p:sp>
      <p:sp>
        <p:nvSpPr>
          <p:cNvPr id="44081" name="Freeform 56"/>
          <p:cNvSpPr>
            <a:spLocks/>
          </p:cNvSpPr>
          <p:nvPr/>
        </p:nvSpPr>
        <p:spPr bwMode="auto">
          <a:xfrm>
            <a:off x="2157413" y="4406900"/>
            <a:ext cx="80962" cy="65088"/>
          </a:xfrm>
          <a:custGeom>
            <a:avLst/>
            <a:gdLst>
              <a:gd name="T0" fmla="*/ 2147483647 w 51"/>
              <a:gd name="T1" fmla="*/ 2147483647 h 41"/>
              <a:gd name="T2" fmla="*/ 2147483647 w 51"/>
              <a:gd name="T3" fmla="*/ 2147483647 h 41"/>
              <a:gd name="T4" fmla="*/ 2147483647 w 51"/>
              <a:gd name="T5" fmla="*/ 2147483647 h 41"/>
              <a:gd name="T6" fmla="*/ 2147483647 w 51"/>
              <a:gd name="T7" fmla="*/ 2147483647 h 41"/>
              <a:gd name="T8" fmla="*/ 2147483647 w 51"/>
              <a:gd name="T9" fmla="*/ 2147483647 h 41"/>
              <a:gd name="T10" fmla="*/ 2147483647 w 51"/>
              <a:gd name="T11" fmla="*/ 2147483647 h 41"/>
              <a:gd name="T12" fmla="*/ 2147483647 w 51"/>
              <a:gd name="T13" fmla="*/ 2147483647 h 41"/>
              <a:gd name="T14" fmla="*/ 2147483647 w 51"/>
              <a:gd name="T15" fmla="*/ 2147483647 h 41"/>
              <a:gd name="T16" fmla="*/ 2147483647 w 51"/>
              <a:gd name="T17" fmla="*/ 2147483647 h 41"/>
              <a:gd name="T18" fmla="*/ 2147483647 w 51"/>
              <a:gd name="T19" fmla="*/ 2147483647 h 41"/>
              <a:gd name="T20" fmla="*/ 2147483647 w 51"/>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41"/>
              <a:gd name="T35" fmla="*/ 51 w 51"/>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41">
                <a:moveTo>
                  <a:pt x="32" y="10"/>
                </a:moveTo>
                <a:cubicBezTo>
                  <a:pt x="6" y="13"/>
                  <a:pt x="0" y="16"/>
                  <a:pt x="23" y="28"/>
                </a:cubicBezTo>
                <a:cubicBezTo>
                  <a:pt x="31" y="27"/>
                  <a:pt x="41" y="30"/>
                  <a:pt x="47" y="25"/>
                </a:cubicBezTo>
                <a:cubicBezTo>
                  <a:pt x="51" y="22"/>
                  <a:pt x="49" y="12"/>
                  <a:pt x="44" y="10"/>
                </a:cubicBezTo>
                <a:cubicBezTo>
                  <a:pt x="34" y="7"/>
                  <a:pt x="22" y="12"/>
                  <a:pt x="11" y="13"/>
                </a:cubicBezTo>
                <a:cubicBezTo>
                  <a:pt x="5" y="32"/>
                  <a:pt x="21" y="27"/>
                  <a:pt x="35" y="25"/>
                </a:cubicBezTo>
                <a:cubicBezTo>
                  <a:pt x="29" y="0"/>
                  <a:pt x="16" y="9"/>
                  <a:pt x="11" y="28"/>
                </a:cubicBezTo>
                <a:cubicBezTo>
                  <a:pt x="27" y="32"/>
                  <a:pt x="44" y="41"/>
                  <a:pt x="32" y="16"/>
                </a:cubicBezTo>
                <a:cubicBezTo>
                  <a:pt x="27" y="17"/>
                  <a:pt x="21" y="15"/>
                  <a:pt x="17" y="19"/>
                </a:cubicBezTo>
                <a:cubicBezTo>
                  <a:pt x="15" y="21"/>
                  <a:pt x="17" y="27"/>
                  <a:pt x="20" y="28"/>
                </a:cubicBezTo>
                <a:cubicBezTo>
                  <a:pt x="30" y="31"/>
                  <a:pt x="40" y="28"/>
                  <a:pt x="50" y="28"/>
                </a:cubicBezTo>
              </a:path>
            </a:pathLst>
          </a:custGeom>
          <a:noFill/>
          <a:ln w="19050">
            <a:solidFill>
              <a:schemeClr val="tx1"/>
            </a:solidFill>
            <a:round/>
            <a:headEnd type="none" w="sm" len="sm"/>
            <a:tailEnd type="none" w="sm" len="sm"/>
          </a:ln>
        </p:spPr>
        <p:txBody>
          <a:bodyPr wrap="none" lIns="92075" tIns="46038" rIns="92075" bIns="46038" anchor="ctr"/>
          <a:lstStyle/>
          <a:p>
            <a:endParaRPr lang="en-US"/>
          </a:p>
        </p:txBody>
      </p:sp>
      <p:sp>
        <p:nvSpPr>
          <p:cNvPr id="44082" name="Freeform 57"/>
          <p:cNvSpPr>
            <a:spLocks/>
          </p:cNvSpPr>
          <p:nvPr/>
        </p:nvSpPr>
        <p:spPr bwMode="auto">
          <a:xfrm>
            <a:off x="1989138" y="4165600"/>
            <a:ext cx="80962" cy="65088"/>
          </a:xfrm>
          <a:custGeom>
            <a:avLst/>
            <a:gdLst>
              <a:gd name="T0" fmla="*/ 2147483647 w 51"/>
              <a:gd name="T1" fmla="*/ 2147483647 h 41"/>
              <a:gd name="T2" fmla="*/ 2147483647 w 51"/>
              <a:gd name="T3" fmla="*/ 2147483647 h 41"/>
              <a:gd name="T4" fmla="*/ 2147483647 w 51"/>
              <a:gd name="T5" fmla="*/ 2147483647 h 41"/>
              <a:gd name="T6" fmla="*/ 2147483647 w 51"/>
              <a:gd name="T7" fmla="*/ 2147483647 h 41"/>
              <a:gd name="T8" fmla="*/ 2147483647 w 51"/>
              <a:gd name="T9" fmla="*/ 2147483647 h 41"/>
              <a:gd name="T10" fmla="*/ 2147483647 w 51"/>
              <a:gd name="T11" fmla="*/ 2147483647 h 41"/>
              <a:gd name="T12" fmla="*/ 2147483647 w 51"/>
              <a:gd name="T13" fmla="*/ 2147483647 h 41"/>
              <a:gd name="T14" fmla="*/ 2147483647 w 51"/>
              <a:gd name="T15" fmla="*/ 2147483647 h 41"/>
              <a:gd name="T16" fmla="*/ 2147483647 w 51"/>
              <a:gd name="T17" fmla="*/ 2147483647 h 41"/>
              <a:gd name="T18" fmla="*/ 2147483647 w 51"/>
              <a:gd name="T19" fmla="*/ 2147483647 h 41"/>
              <a:gd name="T20" fmla="*/ 2147483647 w 51"/>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41"/>
              <a:gd name="T35" fmla="*/ 51 w 51"/>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41">
                <a:moveTo>
                  <a:pt x="32" y="10"/>
                </a:moveTo>
                <a:cubicBezTo>
                  <a:pt x="6" y="13"/>
                  <a:pt x="0" y="16"/>
                  <a:pt x="23" y="28"/>
                </a:cubicBezTo>
                <a:cubicBezTo>
                  <a:pt x="31" y="27"/>
                  <a:pt x="41" y="30"/>
                  <a:pt x="47" y="25"/>
                </a:cubicBezTo>
                <a:cubicBezTo>
                  <a:pt x="51" y="22"/>
                  <a:pt x="49" y="12"/>
                  <a:pt x="44" y="10"/>
                </a:cubicBezTo>
                <a:cubicBezTo>
                  <a:pt x="34" y="7"/>
                  <a:pt x="22" y="12"/>
                  <a:pt x="11" y="13"/>
                </a:cubicBezTo>
                <a:cubicBezTo>
                  <a:pt x="5" y="32"/>
                  <a:pt x="21" y="27"/>
                  <a:pt x="35" y="25"/>
                </a:cubicBezTo>
                <a:cubicBezTo>
                  <a:pt x="29" y="0"/>
                  <a:pt x="16" y="9"/>
                  <a:pt x="11" y="28"/>
                </a:cubicBezTo>
                <a:cubicBezTo>
                  <a:pt x="27" y="32"/>
                  <a:pt x="44" y="41"/>
                  <a:pt x="32" y="16"/>
                </a:cubicBezTo>
                <a:cubicBezTo>
                  <a:pt x="27" y="17"/>
                  <a:pt x="21" y="15"/>
                  <a:pt x="17" y="19"/>
                </a:cubicBezTo>
                <a:cubicBezTo>
                  <a:pt x="15" y="21"/>
                  <a:pt x="17" y="27"/>
                  <a:pt x="20" y="28"/>
                </a:cubicBezTo>
                <a:cubicBezTo>
                  <a:pt x="30" y="31"/>
                  <a:pt x="40" y="28"/>
                  <a:pt x="50" y="28"/>
                </a:cubicBezTo>
              </a:path>
            </a:pathLst>
          </a:custGeom>
          <a:noFill/>
          <a:ln w="19050">
            <a:solidFill>
              <a:schemeClr val="tx1"/>
            </a:solidFill>
            <a:round/>
            <a:headEnd type="none" w="sm" len="sm"/>
            <a:tailEnd type="none" w="sm" len="sm"/>
          </a:ln>
        </p:spPr>
        <p:txBody>
          <a:bodyPr wrap="none" lIns="92075" tIns="46038" rIns="92075" bIns="46038" anchor="ctr"/>
          <a:lstStyle/>
          <a:p>
            <a:endParaRPr lang="en-US"/>
          </a:p>
        </p:txBody>
      </p:sp>
      <p:sp>
        <p:nvSpPr>
          <p:cNvPr id="44083" name="Freeform 58"/>
          <p:cNvSpPr>
            <a:spLocks/>
          </p:cNvSpPr>
          <p:nvPr/>
        </p:nvSpPr>
        <p:spPr bwMode="auto">
          <a:xfrm>
            <a:off x="2001838" y="4108450"/>
            <a:ext cx="80962" cy="65088"/>
          </a:xfrm>
          <a:custGeom>
            <a:avLst/>
            <a:gdLst>
              <a:gd name="T0" fmla="*/ 2147483647 w 51"/>
              <a:gd name="T1" fmla="*/ 2147483647 h 41"/>
              <a:gd name="T2" fmla="*/ 2147483647 w 51"/>
              <a:gd name="T3" fmla="*/ 2147483647 h 41"/>
              <a:gd name="T4" fmla="*/ 2147483647 w 51"/>
              <a:gd name="T5" fmla="*/ 2147483647 h 41"/>
              <a:gd name="T6" fmla="*/ 2147483647 w 51"/>
              <a:gd name="T7" fmla="*/ 2147483647 h 41"/>
              <a:gd name="T8" fmla="*/ 2147483647 w 51"/>
              <a:gd name="T9" fmla="*/ 2147483647 h 41"/>
              <a:gd name="T10" fmla="*/ 2147483647 w 51"/>
              <a:gd name="T11" fmla="*/ 2147483647 h 41"/>
              <a:gd name="T12" fmla="*/ 2147483647 w 51"/>
              <a:gd name="T13" fmla="*/ 2147483647 h 41"/>
              <a:gd name="T14" fmla="*/ 2147483647 w 51"/>
              <a:gd name="T15" fmla="*/ 2147483647 h 41"/>
              <a:gd name="T16" fmla="*/ 2147483647 w 51"/>
              <a:gd name="T17" fmla="*/ 2147483647 h 41"/>
              <a:gd name="T18" fmla="*/ 2147483647 w 51"/>
              <a:gd name="T19" fmla="*/ 2147483647 h 41"/>
              <a:gd name="T20" fmla="*/ 2147483647 w 51"/>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41"/>
              <a:gd name="T35" fmla="*/ 51 w 51"/>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41">
                <a:moveTo>
                  <a:pt x="32" y="10"/>
                </a:moveTo>
                <a:cubicBezTo>
                  <a:pt x="6" y="13"/>
                  <a:pt x="0" y="16"/>
                  <a:pt x="23" y="28"/>
                </a:cubicBezTo>
                <a:cubicBezTo>
                  <a:pt x="31" y="27"/>
                  <a:pt x="41" y="30"/>
                  <a:pt x="47" y="25"/>
                </a:cubicBezTo>
                <a:cubicBezTo>
                  <a:pt x="51" y="22"/>
                  <a:pt x="49" y="12"/>
                  <a:pt x="44" y="10"/>
                </a:cubicBezTo>
                <a:cubicBezTo>
                  <a:pt x="34" y="7"/>
                  <a:pt x="22" y="12"/>
                  <a:pt x="11" y="13"/>
                </a:cubicBezTo>
                <a:cubicBezTo>
                  <a:pt x="5" y="32"/>
                  <a:pt x="21" y="27"/>
                  <a:pt x="35" y="25"/>
                </a:cubicBezTo>
                <a:cubicBezTo>
                  <a:pt x="29" y="0"/>
                  <a:pt x="16" y="9"/>
                  <a:pt x="11" y="28"/>
                </a:cubicBezTo>
                <a:cubicBezTo>
                  <a:pt x="27" y="32"/>
                  <a:pt x="44" y="41"/>
                  <a:pt x="32" y="16"/>
                </a:cubicBezTo>
                <a:cubicBezTo>
                  <a:pt x="27" y="17"/>
                  <a:pt x="21" y="15"/>
                  <a:pt x="17" y="19"/>
                </a:cubicBezTo>
                <a:cubicBezTo>
                  <a:pt x="15" y="21"/>
                  <a:pt x="17" y="27"/>
                  <a:pt x="20" y="28"/>
                </a:cubicBezTo>
                <a:cubicBezTo>
                  <a:pt x="30" y="31"/>
                  <a:pt x="40" y="28"/>
                  <a:pt x="50" y="28"/>
                </a:cubicBezTo>
              </a:path>
            </a:pathLst>
          </a:custGeom>
          <a:noFill/>
          <a:ln w="19050">
            <a:solidFill>
              <a:schemeClr val="tx1"/>
            </a:solidFill>
            <a:round/>
            <a:headEnd type="none" w="sm" len="sm"/>
            <a:tailEnd type="none" w="sm" len="sm"/>
          </a:ln>
        </p:spPr>
        <p:txBody>
          <a:bodyPr wrap="none" lIns="92075" tIns="46038" rIns="92075" bIns="46038" anchor="ctr"/>
          <a:lstStyle/>
          <a:p>
            <a:endParaRPr lang="en-US"/>
          </a:p>
        </p:txBody>
      </p:sp>
      <p:sp>
        <p:nvSpPr>
          <p:cNvPr id="44084" name="Freeform 59"/>
          <p:cNvSpPr>
            <a:spLocks/>
          </p:cNvSpPr>
          <p:nvPr/>
        </p:nvSpPr>
        <p:spPr bwMode="auto">
          <a:xfrm>
            <a:off x="1824038" y="3841750"/>
            <a:ext cx="80962" cy="65088"/>
          </a:xfrm>
          <a:custGeom>
            <a:avLst/>
            <a:gdLst>
              <a:gd name="T0" fmla="*/ 2147483647 w 51"/>
              <a:gd name="T1" fmla="*/ 2147483647 h 41"/>
              <a:gd name="T2" fmla="*/ 2147483647 w 51"/>
              <a:gd name="T3" fmla="*/ 2147483647 h 41"/>
              <a:gd name="T4" fmla="*/ 2147483647 w 51"/>
              <a:gd name="T5" fmla="*/ 2147483647 h 41"/>
              <a:gd name="T6" fmla="*/ 2147483647 w 51"/>
              <a:gd name="T7" fmla="*/ 2147483647 h 41"/>
              <a:gd name="T8" fmla="*/ 2147483647 w 51"/>
              <a:gd name="T9" fmla="*/ 2147483647 h 41"/>
              <a:gd name="T10" fmla="*/ 2147483647 w 51"/>
              <a:gd name="T11" fmla="*/ 2147483647 h 41"/>
              <a:gd name="T12" fmla="*/ 2147483647 w 51"/>
              <a:gd name="T13" fmla="*/ 2147483647 h 41"/>
              <a:gd name="T14" fmla="*/ 2147483647 w 51"/>
              <a:gd name="T15" fmla="*/ 2147483647 h 41"/>
              <a:gd name="T16" fmla="*/ 2147483647 w 51"/>
              <a:gd name="T17" fmla="*/ 2147483647 h 41"/>
              <a:gd name="T18" fmla="*/ 2147483647 w 51"/>
              <a:gd name="T19" fmla="*/ 2147483647 h 41"/>
              <a:gd name="T20" fmla="*/ 2147483647 w 51"/>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41"/>
              <a:gd name="T35" fmla="*/ 51 w 51"/>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41">
                <a:moveTo>
                  <a:pt x="32" y="10"/>
                </a:moveTo>
                <a:cubicBezTo>
                  <a:pt x="6" y="13"/>
                  <a:pt x="0" y="16"/>
                  <a:pt x="23" y="28"/>
                </a:cubicBezTo>
                <a:cubicBezTo>
                  <a:pt x="31" y="27"/>
                  <a:pt x="41" y="30"/>
                  <a:pt x="47" y="25"/>
                </a:cubicBezTo>
                <a:cubicBezTo>
                  <a:pt x="51" y="22"/>
                  <a:pt x="49" y="12"/>
                  <a:pt x="44" y="10"/>
                </a:cubicBezTo>
                <a:cubicBezTo>
                  <a:pt x="34" y="7"/>
                  <a:pt x="22" y="12"/>
                  <a:pt x="11" y="13"/>
                </a:cubicBezTo>
                <a:cubicBezTo>
                  <a:pt x="5" y="32"/>
                  <a:pt x="21" y="27"/>
                  <a:pt x="35" y="25"/>
                </a:cubicBezTo>
                <a:cubicBezTo>
                  <a:pt x="29" y="0"/>
                  <a:pt x="16" y="9"/>
                  <a:pt x="11" y="28"/>
                </a:cubicBezTo>
                <a:cubicBezTo>
                  <a:pt x="27" y="32"/>
                  <a:pt x="44" y="41"/>
                  <a:pt x="32" y="16"/>
                </a:cubicBezTo>
                <a:cubicBezTo>
                  <a:pt x="27" y="17"/>
                  <a:pt x="21" y="15"/>
                  <a:pt x="17" y="19"/>
                </a:cubicBezTo>
                <a:cubicBezTo>
                  <a:pt x="15" y="21"/>
                  <a:pt x="17" y="27"/>
                  <a:pt x="20" y="28"/>
                </a:cubicBezTo>
                <a:cubicBezTo>
                  <a:pt x="30" y="31"/>
                  <a:pt x="40" y="28"/>
                  <a:pt x="50" y="28"/>
                </a:cubicBezTo>
              </a:path>
            </a:pathLst>
          </a:custGeom>
          <a:noFill/>
          <a:ln w="19050">
            <a:solidFill>
              <a:schemeClr val="tx1"/>
            </a:solidFill>
            <a:round/>
            <a:headEnd type="none" w="sm" len="sm"/>
            <a:tailEnd type="none" w="sm" len="sm"/>
          </a:ln>
        </p:spPr>
        <p:txBody>
          <a:bodyPr wrap="none" lIns="92075" tIns="46038" rIns="92075" bIns="46038" anchor="ctr"/>
          <a:lstStyle/>
          <a:p>
            <a:endParaRPr lang="en-US"/>
          </a:p>
        </p:txBody>
      </p:sp>
      <p:sp>
        <p:nvSpPr>
          <p:cNvPr id="44085" name="Freeform 60"/>
          <p:cNvSpPr>
            <a:spLocks/>
          </p:cNvSpPr>
          <p:nvPr/>
        </p:nvSpPr>
        <p:spPr bwMode="auto">
          <a:xfrm>
            <a:off x="1738313" y="3681413"/>
            <a:ext cx="80962" cy="65087"/>
          </a:xfrm>
          <a:custGeom>
            <a:avLst/>
            <a:gdLst>
              <a:gd name="T0" fmla="*/ 2147483647 w 51"/>
              <a:gd name="T1" fmla="*/ 2147483647 h 41"/>
              <a:gd name="T2" fmla="*/ 2147483647 w 51"/>
              <a:gd name="T3" fmla="*/ 2147483647 h 41"/>
              <a:gd name="T4" fmla="*/ 2147483647 w 51"/>
              <a:gd name="T5" fmla="*/ 2147483647 h 41"/>
              <a:gd name="T6" fmla="*/ 2147483647 w 51"/>
              <a:gd name="T7" fmla="*/ 2147483647 h 41"/>
              <a:gd name="T8" fmla="*/ 2147483647 w 51"/>
              <a:gd name="T9" fmla="*/ 2147483647 h 41"/>
              <a:gd name="T10" fmla="*/ 2147483647 w 51"/>
              <a:gd name="T11" fmla="*/ 2147483647 h 41"/>
              <a:gd name="T12" fmla="*/ 2147483647 w 51"/>
              <a:gd name="T13" fmla="*/ 2147483647 h 41"/>
              <a:gd name="T14" fmla="*/ 2147483647 w 51"/>
              <a:gd name="T15" fmla="*/ 2147483647 h 41"/>
              <a:gd name="T16" fmla="*/ 2147483647 w 51"/>
              <a:gd name="T17" fmla="*/ 2147483647 h 41"/>
              <a:gd name="T18" fmla="*/ 2147483647 w 51"/>
              <a:gd name="T19" fmla="*/ 2147483647 h 41"/>
              <a:gd name="T20" fmla="*/ 2147483647 w 51"/>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41"/>
              <a:gd name="T35" fmla="*/ 51 w 51"/>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41">
                <a:moveTo>
                  <a:pt x="32" y="10"/>
                </a:moveTo>
                <a:cubicBezTo>
                  <a:pt x="6" y="13"/>
                  <a:pt x="0" y="16"/>
                  <a:pt x="23" y="28"/>
                </a:cubicBezTo>
                <a:cubicBezTo>
                  <a:pt x="31" y="27"/>
                  <a:pt x="41" y="30"/>
                  <a:pt x="47" y="25"/>
                </a:cubicBezTo>
                <a:cubicBezTo>
                  <a:pt x="51" y="22"/>
                  <a:pt x="49" y="12"/>
                  <a:pt x="44" y="10"/>
                </a:cubicBezTo>
                <a:cubicBezTo>
                  <a:pt x="34" y="7"/>
                  <a:pt x="22" y="12"/>
                  <a:pt x="11" y="13"/>
                </a:cubicBezTo>
                <a:cubicBezTo>
                  <a:pt x="5" y="32"/>
                  <a:pt x="21" y="27"/>
                  <a:pt x="35" y="25"/>
                </a:cubicBezTo>
                <a:cubicBezTo>
                  <a:pt x="29" y="0"/>
                  <a:pt x="16" y="9"/>
                  <a:pt x="11" y="28"/>
                </a:cubicBezTo>
                <a:cubicBezTo>
                  <a:pt x="27" y="32"/>
                  <a:pt x="44" y="41"/>
                  <a:pt x="32" y="16"/>
                </a:cubicBezTo>
                <a:cubicBezTo>
                  <a:pt x="27" y="17"/>
                  <a:pt x="21" y="15"/>
                  <a:pt x="17" y="19"/>
                </a:cubicBezTo>
                <a:cubicBezTo>
                  <a:pt x="15" y="21"/>
                  <a:pt x="17" y="27"/>
                  <a:pt x="20" y="28"/>
                </a:cubicBezTo>
                <a:cubicBezTo>
                  <a:pt x="30" y="31"/>
                  <a:pt x="40" y="28"/>
                  <a:pt x="50" y="28"/>
                </a:cubicBezTo>
              </a:path>
            </a:pathLst>
          </a:custGeom>
          <a:noFill/>
          <a:ln w="19050">
            <a:solidFill>
              <a:schemeClr val="tx1"/>
            </a:solidFill>
            <a:round/>
            <a:headEnd type="none" w="sm" len="sm"/>
            <a:tailEnd type="none" w="sm" len="sm"/>
          </a:ln>
        </p:spPr>
        <p:txBody>
          <a:bodyPr wrap="none" lIns="92075" tIns="46038" rIns="92075" bIns="46038" anchor="ctr"/>
          <a:lstStyle/>
          <a:p>
            <a:endParaRPr lang="en-US"/>
          </a:p>
        </p:txBody>
      </p:sp>
      <p:sp>
        <p:nvSpPr>
          <p:cNvPr id="44086" name="Freeform 61"/>
          <p:cNvSpPr>
            <a:spLocks/>
          </p:cNvSpPr>
          <p:nvPr/>
        </p:nvSpPr>
        <p:spPr bwMode="auto">
          <a:xfrm>
            <a:off x="1573213" y="3429000"/>
            <a:ext cx="80962" cy="65088"/>
          </a:xfrm>
          <a:custGeom>
            <a:avLst/>
            <a:gdLst>
              <a:gd name="T0" fmla="*/ 2147483647 w 51"/>
              <a:gd name="T1" fmla="*/ 2147483647 h 41"/>
              <a:gd name="T2" fmla="*/ 2147483647 w 51"/>
              <a:gd name="T3" fmla="*/ 2147483647 h 41"/>
              <a:gd name="T4" fmla="*/ 2147483647 w 51"/>
              <a:gd name="T5" fmla="*/ 2147483647 h 41"/>
              <a:gd name="T6" fmla="*/ 2147483647 w 51"/>
              <a:gd name="T7" fmla="*/ 2147483647 h 41"/>
              <a:gd name="T8" fmla="*/ 2147483647 w 51"/>
              <a:gd name="T9" fmla="*/ 2147483647 h 41"/>
              <a:gd name="T10" fmla="*/ 2147483647 w 51"/>
              <a:gd name="T11" fmla="*/ 2147483647 h 41"/>
              <a:gd name="T12" fmla="*/ 2147483647 w 51"/>
              <a:gd name="T13" fmla="*/ 2147483647 h 41"/>
              <a:gd name="T14" fmla="*/ 2147483647 w 51"/>
              <a:gd name="T15" fmla="*/ 2147483647 h 41"/>
              <a:gd name="T16" fmla="*/ 2147483647 w 51"/>
              <a:gd name="T17" fmla="*/ 2147483647 h 41"/>
              <a:gd name="T18" fmla="*/ 2147483647 w 51"/>
              <a:gd name="T19" fmla="*/ 2147483647 h 41"/>
              <a:gd name="T20" fmla="*/ 2147483647 w 51"/>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41"/>
              <a:gd name="T35" fmla="*/ 51 w 51"/>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41">
                <a:moveTo>
                  <a:pt x="32" y="10"/>
                </a:moveTo>
                <a:cubicBezTo>
                  <a:pt x="6" y="13"/>
                  <a:pt x="0" y="16"/>
                  <a:pt x="23" y="28"/>
                </a:cubicBezTo>
                <a:cubicBezTo>
                  <a:pt x="31" y="27"/>
                  <a:pt x="41" y="30"/>
                  <a:pt x="47" y="25"/>
                </a:cubicBezTo>
                <a:cubicBezTo>
                  <a:pt x="51" y="22"/>
                  <a:pt x="49" y="12"/>
                  <a:pt x="44" y="10"/>
                </a:cubicBezTo>
                <a:cubicBezTo>
                  <a:pt x="34" y="7"/>
                  <a:pt x="22" y="12"/>
                  <a:pt x="11" y="13"/>
                </a:cubicBezTo>
                <a:cubicBezTo>
                  <a:pt x="5" y="32"/>
                  <a:pt x="21" y="27"/>
                  <a:pt x="35" y="25"/>
                </a:cubicBezTo>
                <a:cubicBezTo>
                  <a:pt x="29" y="0"/>
                  <a:pt x="16" y="9"/>
                  <a:pt x="11" y="28"/>
                </a:cubicBezTo>
                <a:cubicBezTo>
                  <a:pt x="27" y="32"/>
                  <a:pt x="44" y="41"/>
                  <a:pt x="32" y="16"/>
                </a:cubicBezTo>
                <a:cubicBezTo>
                  <a:pt x="27" y="17"/>
                  <a:pt x="21" y="15"/>
                  <a:pt x="17" y="19"/>
                </a:cubicBezTo>
                <a:cubicBezTo>
                  <a:pt x="15" y="21"/>
                  <a:pt x="17" y="27"/>
                  <a:pt x="20" y="28"/>
                </a:cubicBezTo>
                <a:cubicBezTo>
                  <a:pt x="30" y="31"/>
                  <a:pt x="40" y="28"/>
                  <a:pt x="50" y="28"/>
                </a:cubicBezTo>
              </a:path>
            </a:pathLst>
          </a:custGeom>
          <a:noFill/>
          <a:ln w="19050">
            <a:solidFill>
              <a:schemeClr val="tx1"/>
            </a:solidFill>
            <a:round/>
            <a:headEnd type="none" w="sm" len="sm"/>
            <a:tailEnd type="none" w="sm" len="sm"/>
          </a:ln>
        </p:spPr>
        <p:txBody>
          <a:bodyPr wrap="none" lIns="92075" tIns="46038" rIns="92075" bIns="46038" anchor="ctr"/>
          <a:lstStyle/>
          <a:p>
            <a:endParaRPr lang="en-US"/>
          </a:p>
        </p:txBody>
      </p:sp>
      <p:sp>
        <p:nvSpPr>
          <p:cNvPr id="44087" name="Text Box 62"/>
          <p:cNvSpPr txBox="1">
            <a:spLocks noChangeArrowheads="1"/>
          </p:cNvSpPr>
          <p:nvPr/>
        </p:nvSpPr>
        <p:spPr bwMode="auto">
          <a:xfrm>
            <a:off x="76200" y="0"/>
            <a:ext cx="5791200" cy="523875"/>
          </a:xfrm>
          <a:prstGeom prst="rect">
            <a:avLst/>
          </a:prstGeom>
          <a:noFill/>
          <a:ln w="9525">
            <a:noFill/>
            <a:miter lim="800000"/>
            <a:headEnd/>
            <a:tailEnd/>
          </a:ln>
        </p:spPr>
        <p:txBody>
          <a:bodyPr>
            <a:spAutoFit/>
          </a:bodyPr>
          <a:lstStyle/>
          <a:p>
            <a:r>
              <a:rPr lang="en-US" sz="2800" b="1">
                <a:solidFill>
                  <a:srgbClr val="FF0000"/>
                </a:solidFill>
              </a:rPr>
              <a:t>Time Projection Chamber (TPC):</a:t>
            </a:r>
          </a:p>
        </p:txBody>
      </p:sp>
      <p:sp>
        <p:nvSpPr>
          <p:cNvPr id="44088" name="Footer Placeholder 61"/>
          <p:cNvSpPr>
            <a:spLocks noGrp="1"/>
          </p:cNvSpPr>
          <p:nvPr>
            <p:ph type="ftr" sz="quarter" idx="11"/>
          </p:nvPr>
        </p:nvSpPr>
        <p:spPr>
          <a:xfrm>
            <a:off x="0" y="6550025"/>
            <a:ext cx="1295400" cy="307975"/>
          </a:xfrm>
          <a:noFill/>
        </p:spPr>
        <p:txBody>
          <a:bodyPr/>
          <a:lstStyle/>
          <a:p>
            <a:r>
              <a:rPr lang="en-US" smtClean="0"/>
              <a:t>W. Riegler/CERN</a:t>
            </a:r>
          </a:p>
        </p:txBody>
      </p:sp>
      <p:sp>
        <p:nvSpPr>
          <p:cNvPr id="44089" name="Slide Number Placeholder 60"/>
          <p:cNvSpPr>
            <a:spLocks noGrp="1"/>
          </p:cNvSpPr>
          <p:nvPr>
            <p:ph type="sldNum" sz="quarter" idx="12"/>
          </p:nvPr>
        </p:nvSpPr>
        <p:spPr>
          <a:noFill/>
        </p:spPr>
        <p:txBody>
          <a:bodyPr/>
          <a:lstStyle/>
          <a:p>
            <a:fld id="{C653B543-2116-4759-A53D-E2313AF63DF8}" type="slidenum">
              <a:rPr lang="en-US" smtClean="0"/>
              <a:pPr/>
              <a:t>41</a:t>
            </a:fld>
            <a:endParaRPr lang="en-US" smtClean="0"/>
          </a:p>
        </p:txBody>
      </p:sp>
      <p:sp>
        <p:nvSpPr>
          <p:cNvPr id="44090" name="Text Box 62"/>
          <p:cNvSpPr txBox="1">
            <a:spLocks noChangeArrowheads="1"/>
          </p:cNvSpPr>
          <p:nvPr/>
        </p:nvSpPr>
        <p:spPr bwMode="auto">
          <a:xfrm>
            <a:off x="152400" y="685800"/>
            <a:ext cx="5638800" cy="1570038"/>
          </a:xfrm>
          <a:prstGeom prst="rect">
            <a:avLst/>
          </a:prstGeom>
          <a:noFill/>
          <a:ln w="9525">
            <a:noFill/>
            <a:miter lim="800000"/>
            <a:headEnd/>
            <a:tailEnd/>
          </a:ln>
        </p:spPr>
        <p:txBody>
          <a:bodyPr>
            <a:spAutoFit/>
          </a:bodyPr>
          <a:lstStyle/>
          <a:p>
            <a:r>
              <a:rPr lang="en-US" sz="1600" b="1">
                <a:solidFill>
                  <a:srgbClr val="002060"/>
                </a:solidFill>
              </a:rPr>
              <a:t>Gas volume with parallel E and B Field.</a:t>
            </a:r>
          </a:p>
          <a:p>
            <a:r>
              <a:rPr lang="en-US" sz="1600" b="1">
                <a:solidFill>
                  <a:srgbClr val="002060"/>
                </a:solidFill>
              </a:rPr>
              <a:t>B for momentum measurement. Positive effect: Diffusion is strongly  reduced by E//B (up to a factor 5). </a:t>
            </a:r>
          </a:p>
          <a:p>
            <a:endParaRPr lang="en-US" sz="1600" b="1">
              <a:solidFill>
                <a:schemeClr val="accent2"/>
              </a:solidFill>
            </a:endParaRPr>
          </a:p>
          <a:p>
            <a:r>
              <a:rPr lang="en-US" sz="1600" b="1">
                <a:solidFill>
                  <a:srgbClr val="008000"/>
                </a:solidFill>
              </a:rPr>
              <a:t>Drift Fields 100-400V/cm. Drift times 10-100</a:t>
            </a:r>
            <a:r>
              <a:rPr lang="en-US" sz="1600" b="1">
                <a:solidFill>
                  <a:srgbClr val="008000"/>
                </a:solidFill>
                <a:sym typeface="Symbol" pitchFamily="18" charset="2"/>
              </a:rPr>
              <a:t> </a:t>
            </a:r>
            <a:r>
              <a:rPr lang="en-US" sz="1600" b="1">
                <a:solidFill>
                  <a:srgbClr val="008000"/>
                </a:solidFill>
              </a:rPr>
              <a:t>s.</a:t>
            </a:r>
          </a:p>
          <a:p>
            <a:r>
              <a:rPr lang="en-US" sz="1600" b="1">
                <a:solidFill>
                  <a:srgbClr val="008000"/>
                </a:solidFill>
              </a:rPr>
              <a:t>Distance up to 2.5m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3000"/>
                                  </p:stCondLst>
                                  <p:childTnLst>
                                    <p:set>
                                      <p:cBhvr>
                                        <p:cTn id="9" dur="1" fill="hold">
                                          <p:stCondLst>
                                            <p:cond delay="0"/>
                                          </p:stCondLst>
                                        </p:cTn>
                                        <p:tgtEl>
                                          <p:spTgt spid="3"/>
                                        </p:tgtEl>
                                        <p:attrNameLst>
                                          <p:attrName>style.visibility</p:attrName>
                                        </p:attrNameLst>
                                      </p:cBhvr>
                                      <p:to>
                                        <p:strVal val="hidden"/>
                                      </p:to>
                                    </p:set>
                                  </p:childTnLst>
                                </p:cTn>
                              </p:par>
                            </p:childTnLst>
                          </p:cTn>
                        </p:par>
                        <p:par>
                          <p:cTn id="10" fill="hold">
                            <p:stCondLst>
                              <p:cond delay="3000"/>
                            </p:stCondLst>
                            <p:childTnLst>
                              <p:par>
                                <p:cTn id="11" presetID="1" presetClass="entr" presetSubtype="0" fill="hold" nodeType="afterEffect">
                                  <p:stCondLst>
                                    <p:cond delay="50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8000"/>
                            </p:stCondLst>
                            <p:childTnLst>
                              <p:par>
                                <p:cTn id="14" presetID="1" presetClass="exit" presetSubtype="0" fill="hold" nodeType="afterEffect">
                                  <p:stCondLst>
                                    <p:cond delay="5000"/>
                                  </p:stCondLst>
                                  <p:childTnLst>
                                    <p:set>
                                      <p:cBhvr>
                                        <p:cTn id="15" dur="1" fill="hold">
                                          <p:stCondLst>
                                            <p:cond delay="0"/>
                                          </p:stCondLst>
                                        </p:cTn>
                                        <p:tgtEl>
                                          <p:spTgt spid="3"/>
                                        </p:tgtEl>
                                        <p:attrNameLst>
                                          <p:attrName>style.visibility</p:attrName>
                                        </p:attrNameLst>
                                      </p:cBhvr>
                                      <p:to>
                                        <p:strVal val="hidden"/>
                                      </p:to>
                                    </p:set>
                                  </p:childTnLst>
                                </p:cTn>
                              </p:par>
                            </p:childTnLst>
                          </p:cTn>
                        </p:par>
                        <p:par>
                          <p:cTn id="16" fill="hold">
                            <p:stCondLst>
                              <p:cond delay="13000"/>
                            </p:stCondLst>
                            <p:childTnLst>
                              <p:par>
                                <p:cTn id="17" presetID="1" presetClass="entr" presetSubtype="0" fill="hold" nodeType="afterEffect">
                                  <p:stCondLst>
                                    <p:cond delay="500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1"/>
          <p:cNvSpPr>
            <a:spLocks noGrp="1"/>
          </p:cNvSpPr>
          <p:nvPr>
            <p:ph type="dt" sz="quarter" idx="10"/>
          </p:nvPr>
        </p:nvSpPr>
        <p:spPr>
          <a:noFill/>
        </p:spPr>
        <p:txBody>
          <a:bodyPr/>
          <a:lstStyle/>
          <a:p>
            <a:fld id="{0B00C6F2-13D2-4674-9305-9B98EA9DC35B}" type="datetime1">
              <a:rPr lang="en-US" smtClean="0"/>
              <a:pPr/>
              <a:t>3/21/2011</a:t>
            </a:fld>
            <a:endParaRPr lang="en-US" smtClean="0"/>
          </a:p>
        </p:txBody>
      </p:sp>
      <p:sp>
        <p:nvSpPr>
          <p:cNvPr id="45059" name="Footer Placeholder 2"/>
          <p:cNvSpPr>
            <a:spLocks noGrp="1"/>
          </p:cNvSpPr>
          <p:nvPr>
            <p:ph type="ftr" sz="quarter" idx="11"/>
          </p:nvPr>
        </p:nvSpPr>
        <p:spPr>
          <a:noFill/>
        </p:spPr>
        <p:txBody>
          <a:bodyPr/>
          <a:lstStyle/>
          <a:p>
            <a:r>
              <a:rPr lang="en-US" smtClean="0"/>
              <a:t>W. Riegler, Particle Detectors</a:t>
            </a:r>
          </a:p>
        </p:txBody>
      </p:sp>
      <p:sp>
        <p:nvSpPr>
          <p:cNvPr id="45060" name="Slide Number Placeholder 3"/>
          <p:cNvSpPr>
            <a:spLocks noGrp="1"/>
          </p:cNvSpPr>
          <p:nvPr>
            <p:ph type="sldNum" sz="quarter" idx="12"/>
          </p:nvPr>
        </p:nvSpPr>
        <p:spPr>
          <a:noFill/>
        </p:spPr>
        <p:txBody>
          <a:bodyPr/>
          <a:lstStyle/>
          <a:p>
            <a:fld id="{D8C29180-85BD-418F-AD4E-D31A6494D0B7}" type="slidenum">
              <a:rPr lang="en-US" smtClean="0"/>
              <a:pPr/>
              <a:t>42</a:t>
            </a:fld>
            <a:endParaRPr lang="en-US" smtClean="0"/>
          </a:p>
        </p:txBody>
      </p:sp>
      <p:pic>
        <p:nvPicPr>
          <p:cNvPr id="45061" name="Picture 2"/>
          <p:cNvPicPr>
            <a:picLocks noChangeAspect="1" noChangeArrowheads="1"/>
          </p:cNvPicPr>
          <p:nvPr/>
        </p:nvPicPr>
        <p:blipFill>
          <a:blip r:embed="rId2" cstate="print"/>
          <a:srcRect/>
          <a:stretch>
            <a:fillRect/>
          </a:stretch>
        </p:blipFill>
        <p:spPr bwMode="auto">
          <a:xfrm>
            <a:off x="4495800" y="2819400"/>
            <a:ext cx="4256088" cy="3200400"/>
          </a:xfrm>
          <a:prstGeom prst="rect">
            <a:avLst/>
          </a:prstGeom>
          <a:noFill/>
          <a:ln w="9525">
            <a:noFill/>
            <a:miter lim="800000"/>
            <a:headEnd/>
            <a:tailEnd/>
          </a:ln>
        </p:spPr>
      </p:pic>
      <p:pic>
        <p:nvPicPr>
          <p:cNvPr id="45062" name="Picture 2"/>
          <p:cNvPicPr>
            <a:picLocks noChangeAspect="1" noChangeArrowheads="1"/>
          </p:cNvPicPr>
          <p:nvPr/>
        </p:nvPicPr>
        <p:blipFill>
          <a:blip r:embed="rId3" cstate="print"/>
          <a:srcRect/>
          <a:stretch>
            <a:fillRect/>
          </a:stretch>
        </p:blipFill>
        <p:spPr bwMode="auto">
          <a:xfrm>
            <a:off x="457200" y="2819400"/>
            <a:ext cx="3473450" cy="3200400"/>
          </a:xfrm>
          <a:prstGeom prst="rect">
            <a:avLst/>
          </a:prstGeom>
          <a:noFill/>
          <a:ln w="9525">
            <a:noFill/>
            <a:miter lim="800000"/>
            <a:headEnd/>
            <a:tailEnd/>
          </a:ln>
        </p:spPr>
      </p:pic>
      <p:sp>
        <p:nvSpPr>
          <p:cNvPr id="45063" name="Rectangle 6"/>
          <p:cNvSpPr>
            <a:spLocks noChangeArrowheads="1"/>
          </p:cNvSpPr>
          <p:nvPr/>
        </p:nvSpPr>
        <p:spPr bwMode="auto">
          <a:xfrm>
            <a:off x="762000" y="152400"/>
            <a:ext cx="7772400" cy="533400"/>
          </a:xfrm>
          <a:prstGeom prst="rect">
            <a:avLst/>
          </a:prstGeom>
          <a:noFill/>
          <a:ln w="9525">
            <a:noFill/>
            <a:miter lim="800000"/>
            <a:headEnd/>
            <a:tailEnd/>
          </a:ln>
        </p:spPr>
        <p:txBody>
          <a:bodyPr anchor="ctr"/>
          <a:lstStyle/>
          <a:p>
            <a:pPr algn="ctr"/>
            <a:r>
              <a:rPr lang="en-US" sz="2800" b="1">
                <a:solidFill>
                  <a:srgbClr val="FF0000"/>
                </a:solidFill>
              </a:rPr>
              <a:t>STAR TPC (BNL)</a:t>
            </a:r>
          </a:p>
        </p:txBody>
      </p:sp>
      <p:sp>
        <p:nvSpPr>
          <p:cNvPr id="45064" name="Text Box 62"/>
          <p:cNvSpPr txBox="1">
            <a:spLocks noChangeArrowheads="1"/>
          </p:cNvSpPr>
          <p:nvPr/>
        </p:nvSpPr>
        <p:spPr bwMode="auto">
          <a:xfrm>
            <a:off x="533400" y="762000"/>
            <a:ext cx="7239000" cy="1816100"/>
          </a:xfrm>
          <a:prstGeom prst="rect">
            <a:avLst/>
          </a:prstGeom>
          <a:noFill/>
          <a:ln w="9525">
            <a:noFill/>
            <a:miter lim="800000"/>
            <a:headEnd/>
            <a:tailEnd/>
          </a:ln>
        </p:spPr>
        <p:txBody>
          <a:bodyPr>
            <a:spAutoFit/>
          </a:bodyPr>
          <a:lstStyle/>
          <a:p>
            <a:r>
              <a:rPr lang="en-US" sz="1600" b="1">
                <a:solidFill>
                  <a:srgbClr val="002060"/>
                </a:solidFill>
              </a:rPr>
              <a:t>Event display of a Au Au collision at CM energy of 130 GeV/n. </a:t>
            </a:r>
          </a:p>
          <a:p>
            <a:endParaRPr lang="en-US" sz="1600" b="1">
              <a:solidFill>
                <a:schemeClr val="accent2"/>
              </a:solidFill>
            </a:endParaRPr>
          </a:p>
          <a:p>
            <a:r>
              <a:rPr lang="en-US" sz="1600" b="1">
                <a:solidFill>
                  <a:srgbClr val="008000"/>
                </a:solidFill>
              </a:rPr>
              <a:t>Typically around 200 tracks per event.</a:t>
            </a:r>
          </a:p>
          <a:p>
            <a:endParaRPr lang="en-US" sz="1600" b="1">
              <a:solidFill>
                <a:srgbClr val="008000"/>
              </a:solidFill>
            </a:endParaRPr>
          </a:p>
          <a:p>
            <a:r>
              <a:rPr lang="en-US" sz="1600" b="1">
                <a:solidFill>
                  <a:srgbClr val="002060"/>
                </a:solidFill>
              </a:rPr>
              <a:t>Great advantage of a TPC: The only material that is in the way of the particles is gas </a:t>
            </a:r>
            <a:r>
              <a:rPr lang="en-US" sz="1600" b="1">
                <a:solidFill>
                  <a:srgbClr val="002060"/>
                </a:solidFill>
                <a:sym typeface="Wingdings" pitchFamily="2" charset="2"/>
              </a:rPr>
              <a:t> very low multiple scattering  very good momentum resolution down to low momenta !</a:t>
            </a:r>
            <a:endParaRPr lang="en-US" sz="1600" b="1">
              <a:solidFill>
                <a:srgbClr val="00206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4"/>
          <p:cNvPicPr>
            <a:picLocks noChangeAspect="1" noChangeArrowheads="1"/>
          </p:cNvPicPr>
          <p:nvPr/>
        </p:nvPicPr>
        <p:blipFill>
          <a:blip r:embed="rId3" cstate="print"/>
          <a:srcRect/>
          <a:stretch>
            <a:fillRect/>
          </a:stretch>
        </p:blipFill>
        <p:spPr bwMode="auto">
          <a:xfrm>
            <a:off x="3048000" y="1752600"/>
            <a:ext cx="6096000" cy="4267200"/>
          </a:xfrm>
          <a:prstGeom prst="rect">
            <a:avLst/>
          </a:prstGeom>
          <a:noFill/>
          <a:ln w="9525">
            <a:noFill/>
            <a:miter lim="800000"/>
            <a:headEnd type="none" w="sm" len="sm"/>
            <a:tailEnd type="none" w="sm" len="sm"/>
          </a:ln>
        </p:spPr>
      </p:pic>
      <p:sp>
        <p:nvSpPr>
          <p:cNvPr id="4100" name="Rectangle 6"/>
          <p:cNvSpPr>
            <a:spLocks noChangeArrowheads="1"/>
          </p:cNvSpPr>
          <p:nvPr/>
        </p:nvSpPr>
        <p:spPr bwMode="auto">
          <a:xfrm>
            <a:off x="228600" y="1905000"/>
            <a:ext cx="4114800" cy="3200400"/>
          </a:xfrm>
          <a:prstGeom prst="rect">
            <a:avLst/>
          </a:prstGeom>
          <a:noFill/>
          <a:ln w="9525">
            <a:noFill/>
            <a:miter lim="800000"/>
            <a:headEnd/>
            <a:tailEnd/>
          </a:ln>
        </p:spPr>
        <p:txBody>
          <a:bodyPr lIns="90488" tIns="44450" rIns="90488" bIns="44450"/>
          <a:lstStyle/>
          <a:p>
            <a:pPr marL="342900" indent="-342900">
              <a:spcBef>
                <a:spcPct val="20000"/>
              </a:spcBef>
              <a:buFontTx/>
              <a:buChar char="•"/>
            </a:pPr>
            <a:r>
              <a:rPr lang="en-US" b="1">
                <a:solidFill>
                  <a:srgbClr val="002060"/>
                </a:solidFill>
              </a:rPr>
              <a:t>Gas Ne/ CO</a:t>
            </a:r>
            <a:r>
              <a:rPr lang="en-US" b="1" baseline="-25000">
                <a:solidFill>
                  <a:srgbClr val="002060"/>
                </a:solidFill>
              </a:rPr>
              <a:t>2 </a:t>
            </a:r>
            <a:r>
              <a:rPr lang="en-US" b="1">
                <a:solidFill>
                  <a:srgbClr val="002060"/>
                </a:solidFill>
              </a:rPr>
              <a:t> 90/10%</a:t>
            </a:r>
            <a:endParaRPr lang="en-US" b="1" baseline="-25000">
              <a:solidFill>
                <a:srgbClr val="002060"/>
              </a:solidFill>
            </a:endParaRPr>
          </a:p>
          <a:p>
            <a:pPr marL="342900" indent="-342900">
              <a:spcBef>
                <a:spcPct val="20000"/>
              </a:spcBef>
              <a:buFontTx/>
              <a:buChar char="•"/>
            </a:pPr>
            <a:r>
              <a:rPr lang="en-US" b="1">
                <a:solidFill>
                  <a:srgbClr val="009900"/>
                </a:solidFill>
              </a:rPr>
              <a:t>Field  400V/cm</a:t>
            </a:r>
          </a:p>
          <a:p>
            <a:pPr marL="342900" indent="-342900">
              <a:spcBef>
                <a:spcPct val="20000"/>
              </a:spcBef>
              <a:buFontTx/>
              <a:buChar char="•"/>
            </a:pPr>
            <a:r>
              <a:rPr lang="en-US" b="1">
                <a:solidFill>
                  <a:srgbClr val="002060"/>
                </a:solidFill>
              </a:rPr>
              <a:t>Gas gain &gt;10</a:t>
            </a:r>
            <a:r>
              <a:rPr lang="en-US" b="1" baseline="30000">
                <a:solidFill>
                  <a:srgbClr val="002060"/>
                </a:solidFill>
              </a:rPr>
              <a:t>4</a:t>
            </a:r>
          </a:p>
          <a:p>
            <a:pPr marL="342900" indent="-342900">
              <a:spcBef>
                <a:spcPct val="20000"/>
              </a:spcBef>
              <a:buFontTx/>
              <a:buChar char="•"/>
            </a:pPr>
            <a:r>
              <a:rPr lang="en-US" b="1">
                <a:solidFill>
                  <a:srgbClr val="009900"/>
                </a:solidFill>
              </a:rPr>
              <a:t>Position resolution </a:t>
            </a:r>
            <a:r>
              <a:rPr lang="en-US" b="1">
                <a:solidFill>
                  <a:srgbClr val="009900"/>
                </a:solidFill>
                <a:latin typeface="Symbol" pitchFamily="18" charset="2"/>
              </a:rPr>
              <a:t>s</a:t>
            </a:r>
            <a:r>
              <a:rPr lang="en-US" b="1">
                <a:solidFill>
                  <a:srgbClr val="009900"/>
                </a:solidFill>
              </a:rPr>
              <a:t>= 0.25mm</a:t>
            </a:r>
          </a:p>
          <a:p>
            <a:pPr marL="342900" indent="-342900">
              <a:spcBef>
                <a:spcPct val="20000"/>
              </a:spcBef>
              <a:buFontTx/>
              <a:buChar char="•"/>
            </a:pPr>
            <a:r>
              <a:rPr lang="en-US" b="1">
                <a:solidFill>
                  <a:srgbClr val="002060"/>
                </a:solidFill>
              </a:rPr>
              <a:t>Diffusion: </a:t>
            </a:r>
            <a:r>
              <a:rPr lang="en-US" b="1">
                <a:solidFill>
                  <a:srgbClr val="002060"/>
                </a:solidFill>
                <a:latin typeface="Symbol" pitchFamily="18" charset="2"/>
              </a:rPr>
              <a:t>s</a:t>
            </a:r>
            <a:r>
              <a:rPr lang="en-US" b="1" baseline="-25000">
                <a:solidFill>
                  <a:srgbClr val="002060"/>
                </a:solidFill>
              </a:rPr>
              <a:t>t</a:t>
            </a:r>
            <a:r>
              <a:rPr lang="en-US" b="1">
                <a:solidFill>
                  <a:srgbClr val="002060"/>
                </a:solidFill>
              </a:rPr>
              <a:t>= 250</a:t>
            </a:r>
            <a:r>
              <a:rPr lang="en-US" b="1">
                <a:solidFill>
                  <a:srgbClr val="002060"/>
                </a:solidFill>
                <a:latin typeface="Symbol" pitchFamily="18" charset="2"/>
              </a:rPr>
              <a:t>m</a:t>
            </a:r>
            <a:r>
              <a:rPr lang="en-US" b="1">
                <a:solidFill>
                  <a:srgbClr val="002060"/>
                </a:solidFill>
              </a:rPr>
              <a:t>m</a:t>
            </a:r>
          </a:p>
          <a:p>
            <a:pPr marL="342900" indent="-342900">
              <a:spcBef>
                <a:spcPct val="20000"/>
              </a:spcBef>
              <a:buFontTx/>
              <a:buChar char="•"/>
            </a:pPr>
            <a:r>
              <a:rPr lang="en-US" b="1">
                <a:solidFill>
                  <a:srgbClr val="009900"/>
                </a:solidFill>
              </a:rPr>
              <a:t>Pads inside: 4x7.5mm</a:t>
            </a:r>
          </a:p>
          <a:p>
            <a:pPr marL="342900" indent="-342900">
              <a:spcBef>
                <a:spcPct val="20000"/>
              </a:spcBef>
              <a:buFontTx/>
              <a:buChar char="•"/>
            </a:pPr>
            <a:r>
              <a:rPr lang="en-US" b="1">
                <a:solidFill>
                  <a:srgbClr val="002060"/>
                </a:solidFill>
              </a:rPr>
              <a:t>Pads outside: 6x15mm</a:t>
            </a:r>
          </a:p>
          <a:p>
            <a:pPr marL="342900" indent="-342900">
              <a:spcBef>
                <a:spcPct val="20000"/>
              </a:spcBef>
              <a:buFontTx/>
              <a:buChar char="•"/>
            </a:pPr>
            <a:r>
              <a:rPr lang="en-US" b="1">
                <a:solidFill>
                  <a:srgbClr val="009900"/>
                </a:solidFill>
              </a:rPr>
              <a:t>B-field: 0.5T</a:t>
            </a:r>
            <a:endParaRPr lang="en-US" b="1" baseline="30000">
              <a:solidFill>
                <a:srgbClr val="009900"/>
              </a:solidFill>
            </a:endParaRPr>
          </a:p>
          <a:p>
            <a:pPr marL="742950" lvl="1" indent="-285750">
              <a:lnSpc>
                <a:spcPct val="90000"/>
              </a:lnSpc>
              <a:spcBef>
                <a:spcPct val="20000"/>
              </a:spcBef>
            </a:pPr>
            <a:endParaRPr lang="en-US" b="1">
              <a:solidFill>
                <a:srgbClr val="009900"/>
              </a:solidFill>
            </a:endParaRPr>
          </a:p>
        </p:txBody>
      </p:sp>
      <p:graphicFrame>
        <p:nvGraphicFramePr>
          <p:cNvPr id="4098" name="Object 7"/>
          <p:cNvGraphicFramePr>
            <a:graphicFrameLocks noChangeAspect="1"/>
          </p:cNvGraphicFramePr>
          <p:nvPr/>
        </p:nvGraphicFramePr>
        <p:xfrm>
          <a:off x="2895600" y="3200400"/>
          <a:ext cx="739775" cy="357188"/>
        </p:xfrm>
        <a:graphic>
          <a:graphicData uri="http://schemas.openxmlformats.org/presentationml/2006/ole">
            <p:oleObj spid="_x0000_s4098" name="Equation" r:id="rId4" imgW="342720" imgH="228600" progId="Equation.3">
              <p:embed/>
            </p:oleObj>
          </a:graphicData>
        </a:graphic>
      </p:graphicFrame>
      <p:sp>
        <p:nvSpPr>
          <p:cNvPr id="4101" name="Footer Placeholder 7"/>
          <p:cNvSpPr>
            <a:spLocks noGrp="1"/>
          </p:cNvSpPr>
          <p:nvPr>
            <p:ph type="ftr" sz="quarter" idx="11"/>
          </p:nvPr>
        </p:nvSpPr>
        <p:spPr>
          <a:noFill/>
        </p:spPr>
        <p:txBody>
          <a:bodyPr/>
          <a:lstStyle/>
          <a:p>
            <a:r>
              <a:rPr lang="en-US" smtClean="0"/>
              <a:t>W. Riegler/CERN</a:t>
            </a:r>
          </a:p>
        </p:txBody>
      </p:sp>
      <p:sp>
        <p:nvSpPr>
          <p:cNvPr id="4102" name="Slide Number Placeholder 6"/>
          <p:cNvSpPr>
            <a:spLocks noGrp="1"/>
          </p:cNvSpPr>
          <p:nvPr>
            <p:ph type="sldNum" sz="quarter" idx="12"/>
          </p:nvPr>
        </p:nvSpPr>
        <p:spPr>
          <a:noFill/>
        </p:spPr>
        <p:txBody>
          <a:bodyPr/>
          <a:lstStyle/>
          <a:p>
            <a:fld id="{62B48FF7-2FD8-4842-8C33-AB90CB6D30CC}" type="slidenum">
              <a:rPr lang="en-US" smtClean="0"/>
              <a:pPr/>
              <a:t>43</a:t>
            </a:fld>
            <a:endParaRPr lang="en-US" smtClean="0"/>
          </a:p>
        </p:txBody>
      </p:sp>
      <p:sp>
        <p:nvSpPr>
          <p:cNvPr id="4103" name="Rectangle 6"/>
          <p:cNvSpPr>
            <a:spLocks noChangeArrowheads="1"/>
          </p:cNvSpPr>
          <p:nvPr/>
        </p:nvSpPr>
        <p:spPr bwMode="auto">
          <a:xfrm>
            <a:off x="762000" y="0"/>
            <a:ext cx="7772400" cy="1104900"/>
          </a:xfrm>
          <a:prstGeom prst="rect">
            <a:avLst/>
          </a:prstGeom>
          <a:noFill/>
          <a:ln w="9525">
            <a:noFill/>
            <a:miter lim="800000"/>
            <a:headEnd/>
            <a:tailEnd/>
          </a:ln>
        </p:spPr>
        <p:txBody>
          <a:bodyPr anchor="ctr"/>
          <a:lstStyle/>
          <a:p>
            <a:pPr algn="ctr"/>
            <a:r>
              <a:rPr lang="en-US" sz="2800" b="1">
                <a:solidFill>
                  <a:srgbClr val="FF0000"/>
                </a:solidFill>
              </a:rPr>
              <a:t>ALICE TPC: Detector Parameters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p:cNvPicPr>
            <a:picLocks noChangeAspect="1" noChangeArrowheads="1"/>
          </p:cNvPicPr>
          <p:nvPr/>
        </p:nvPicPr>
        <p:blipFill>
          <a:blip r:embed="rId2" cstate="print"/>
          <a:srcRect/>
          <a:stretch>
            <a:fillRect/>
          </a:stretch>
        </p:blipFill>
        <p:spPr bwMode="auto">
          <a:xfrm>
            <a:off x="3733800" y="1447800"/>
            <a:ext cx="5257800" cy="4267200"/>
          </a:xfrm>
          <a:prstGeom prst="rect">
            <a:avLst/>
          </a:prstGeom>
          <a:noFill/>
          <a:ln w="9525">
            <a:noFill/>
            <a:miter lim="800000"/>
            <a:headEnd type="none" w="sm" len="sm"/>
            <a:tailEnd type="none" w="sm" len="sm"/>
          </a:ln>
        </p:spPr>
      </p:pic>
      <p:sp>
        <p:nvSpPr>
          <p:cNvPr id="46083" name="Rectangle 6"/>
          <p:cNvSpPr>
            <a:spLocks noChangeArrowheads="1"/>
          </p:cNvSpPr>
          <p:nvPr/>
        </p:nvSpPr>
        <p:spPr bwMode="auto">
          <a:xfrm>
            <a:off x="0" y="0"/>
            <a:ext cx="9144000" cy="762000"/>
          </a:xfrm>
          <a:prstGeom prst="rect">
            <a:avLst/>
          </a:prstGeom>
          <a:noFill/>
          <a:ln w="9525">
            <a:noFill/>
            <a:miter lim="800000"/>
            <a:headEnd/>
            <a:tailEnd/>
          </a:ln>
        </p:spPr>
        <p:txBody>
          <a:bodyPr anchor="ctr"/>
          <a:lstStyle/>
          <a:p>
            <a:pPr algn="ctr"/>
            <a:r>
              <a:rPr lang="en-US" sz="2800" b="1">
                <a:solidFill>
                  <a:srgbClr val="FF0000"/>
                </a:solidFill>
              </a:rPr>
              <a:t>ALICE TPC: Construction Parameters</a:t>
            </a:r>
          </a:p>
        </p:txBody>
      </p:sp>
      <p:sp>
        <p:nvSpPr>
          <p:cNvPr id="46084" name="Rectangle 7"/>
          <p:cNvSpPr>
            <a:spLocks noChangeArrowheads="1"/>
          </p:cNvSpPr>
          <p:nvPr/>
        </p:nvSpPr>
        <p:spPr bwMode="auto">
          <a:xfrm>
            <a:off x="152400" y="1143000"/>
            <a:ext cx="3886200" cy="4648200"/>
          </a:xfrm>
          <a:prstGeom prst="rect">
            <a:avLst/>
          </a:prstGeom>
          <a:noFill/>
          <a:ln w="9525">
            <a:noFill/>
            <a:miter lim="800000"/>
            <a:headEnd/>
            <a:tailEnd/>
          </a:ln>
        </p:spPr>
        <p:txBody>
          <a:bodyPr lIns="90488" tIns="44450" rIns="90488" bIns="44450"/>
          <a:lstStyle/>
          <a:p>
            <a:pPr marL="342900" indent="-342900">
              <a:spcBef>
                <a:spcPct val="20000"/>
              </a:spcBef>
              <a:buFontTx/>
              <a:buChar char="•"/>
            </a:pPr>
            <a:r>
              <a:rPr lang="en-US" b="1">
                <a:solidFill>
                  <a:srgbClr val="002060"/>
                </a:solidFill>
              </a:rPr>
              <a:t>Largest TPC:</a:t>
            </a:r>
          </a:p>
          <a:p>
            <a:pPr marL="742950" lvl="1" indent="-285750">
              <a:spcBef>
                <a:spcPct val="20000"/>
              </a:spcBef>
              <a:buFontTx/>
              <a:buChar char="–"/>
            </a:pPr>
            <a:r>
              <a:rPr lang="en-US" b="1">
                <a:solidFill>
                  <a:srgbClr val="009900"/>
                </a:solidFill>
              </a:rPr>
              <a:t>Length 5m</a:t>
            </a:r>
          </a:p>
          <a:p>
            <a:pPr marL="742950" lvl="1" indent="-285750">
              <a:spcBef>
                <a:spcPct val="20000"/>
              </a:spcBef>
              <a:buFontTx/>
              <a:buChar char="–"/>
            </a:pPr>
            <a:r>
              <a:rPr lang="en-US" b="1">
                <a:solidFill>
                  <a:srgbClr val="009900"/>
                </a:solidFill>
              </a:rPr>
              <a:t>Diameter 5m</a:t>
            </a:r>
          </a:p>
          <a:p>
            <a:pPr marL="742950" lvl="1" indent="-285750">
              <a:spcBef>
                <a:spcPct val="20000"/>
              </a:spcBef>
              <a:buFontTx/>
              <a:buChar char="–"/>
            </a:pPr>
            <a:r>
              <a:rPr lang="en-US" b="1">
                <a:solidFill>
                  <a:srgbClr val="009900"/>
                </a:solidFill>
              </a:rPr>
              <a:t>Volume 88m</a:t>
            </a:r>
            <a:r>
              <a:rPr lang="en-US" b="1" baseline="30000">
                <a:solidFill>
                  <a:srgbClr val="009900"/>
                </a:solidFill>
              </a:rPr>
              <a:t>3</a:t>
            </a:r>
          </a:p>
          <a:p>
            <a:pPr marL="742950" lvl="1" indent="-285750">
              <a:spcBef>
                <a:spcPct val="20000"/>
              </a:spcBef>
              <a:buFontTx/>
              <a:buChar char="–"/>
            </a:pPr>
            <a:r>
              <a:rPr lang="en-US" b="1">
                <a:solidFill>
                  <a:srgbClr val="009900"/>
                </a:solidFill>
              </a:rPr>
              <a:t>Detector area 32m</a:t>
            </a:r>
            <a:r>
              <a:rPr lang="en-US" b="1" baseline="30000">
                <a:solidFill>
                  <a:srgbClr val="009900"/>
                </a:solidFill>
              </a:rPr>
              <a:t>2</a:t>
            </a:r>
            <a:endParaRPr lang="en-US" b="1">
              <a:solidFill>
                <a:srgbClr val="009900"/>
              </a:solidFill>
            </a:endParaRPr>
          </a:p>
          <a:p>
            <a:pPr marL="742950" lvl="1" indent="-285750">
              <a:spcBef>
                <a:spcPct val="20000"/>
              </a:spcBef>
              <a:buFontTx/>
              <a:buChar char="–"/>
            </a:pPr>
            <a:r>
              <a:rPr lang="en-US" b="1">
                <a:solidFill>
                  <a:srgbClr val="009900"/>
                </a:solidFill>
              </a:rPr>
              <a:t>Channels ~570 000</a:t>
            </a:r>
          </a:p>
          <a:p>
            <a:pPr marL="742950" lvl="1" indent="-285750">
              <a:spcBef>
                <a:spcPct val="20000"/>
              </a:spcBef>
              <a:buFontTx/>
              <a:buChar char="–"/>
            </a:pPr>
            <a:endParaRPr lang="en-US" b="1" baseline="30000">
              <a:solidFill>
                <a:srgbClr val="009900"/>
              </a:solidFill>
            </a:endParaRPr>
          </a:p>
          <a:p>
            <a:pPr marL="342900" indent="-342900">
              <a:spcBef>
                <a:spcPct val="20000"/>
              </a:spcBef>
              <a:buFontTx/>
              <a:buChar char="•"/>
            </a:pPr>
            <a:r>
              <a:rPr lang="en-US" b="1">
                <a:solidFill>
                  <a:srgbClr val="002060"/>
                </a:solidFill>
              </a:rPr>
              <a:t>High Voltage:</a:t>
            </a:r>
          </a:p>
          <a:p>
            <a:pPr marL="742950" lvl="1" indent="-285750">
              <a:spcBef>
                <a:spcPct val="20000"/>
              </a:spcBef>
              <a:buFontTx/>
              <a:buChar char="–"/>
            </a:pPr>
            <a:r>
              <a:rPr lang="en-US" b="1">
                <a:solidFill>
                  <a:srgbClr val="009900"/>
                </a:solidFill>
              </a:rPr>
              <a:t>Cathode -100kV </a:t>
            </a:r>
          </a:p>
          <a:p>
            <a:pPr marL="742950" lvl="1" indent="-285750">
              <a:spcBef>
                <a:spcPct val="20000"/>
              </a:spcBef>
              <a:buFontTx/>
              <a:buChar char="–"/>
            </a:pPr>
            <a:endParaRPr lang="en-US" b="1">
              <a:solidFill>
                <a:srgbClr val="009900"/>
              </a:solidFill>
            </a:endParaRPr>
          </a:p>
          <a:p>
            <a:pPr marL="342900" indent="-342900">
              <a:spcBef>
                <a:spcPct val="20000"/>
              </a:spcBef>
              <a:buFontTx/>
              <a:buChar char="•"/>
            </a:pPr>
            <a:r>
              <a:rPr lang="en-US" b="1">
                <a:solidFill>
                  <a:srgbClr val="002060"/>
                </a:solidFill>
              </a:rPr>
              <a:t>Material X</a:t>
            </a:r>
            <a:r>
              <a:rPr lang="en-US" b="1" baseline="-25000">
                <a:solidFill>
                  <a:srgbClr val="002060"/>
                </a:solidFill>
              </a:rPr>
              <a:t>0</a:t>
            </a:r>
          </a:p>
          <a:p>
            <a:pPr marL="742950" lvl="1" indent="-285750">
              <a:spcBef>
                <a:spcPct val="20000"/>
              </a:spcBef>
              <a:buFontTx/>
              <a:buChar char="–"/>
            </a:pPr>
            <a:r>
              <a:rPr lang="en-US" b="1">
                <a:solidFill>
                  <a:srgbClr val="009900"/>
                </a:solidFill>
              </a:rPr>
              <a:t>Cylinder from composite materials  from airplane industry (X</a:t>
            </a:r>
            <a:r>
              <a:rPr lang="en-US" b="1" baseline="-25000">
                <a:solidFill>
                  <a:srgbClr val="009900"/>
                </a:solidFill>
              </a:rPr>
              <a:t>0</a:t>
            </a:r>
            <a:r>
              <a:rPr lang="en-US" b="1">
                <a:solidFill>
                  <a:srgbClr val="009900"/>
                </a:solidFill>
              </a:rPr>
              <a:t>= ~3%)</a:t>
            </a:r>
            <a:endParaRPr lang="en-US" sz="2800">
              <a:solidFill>
                <a:srgbClr val="000000"/>
              </a:solidFill>
            </a:endParaRPr>
          </a:p>
        </p:txBody>
      </p:sp>
      <p:sp>
        <p:nvSpPr>
          <p:cNvPr id="46085" name="Footer Placeholder 6"/>
          <p:cNvSpPr>
            <a:spLocks noGrp="1"/>
          </p:cNvSpPr>
          <p:nvPr>
            <p:ph type="ftr" sz="quarter" idx="11"/>
          </p:nvPr>
        </p:nvSpPr>
        <p:spPr>
          <a:noFill/>
        </p:spPr>
        <p:txBody>
          <a:bodyPr/>
          <a:lstStyle/>
          <a:p>
            <a:r>
              <a:rPr lang="en-US" smtClean="0"/>
              <a:t>W. Riegler/CERN</a:t>
            </a:r>
          </a:p>
        </p:txBody>
      </p:sp>
      <p:sp>
        <p:nvSpPr>
          <p:cNvPr id="46086" name="Slide Number Placeholder 5"/>
          <p:cNvSpPr>
            <a:spLocks noGrp="1"/>
          </p:cNvSpPr>
          <p:nvPr>
            <p:ph type="sldNum" sz="quarter" idx="12"/>
          </p:nvPr>
        </p:nvSpPr>
        <p:spPr>
          <a:noFill/>
        </p:spPr>
        <p:txBody>
          <a:bodyPr/>
          <a:lstStyle/>
          <a:p>
            <a:fld id="{93341FB3-CA5B-47A0-ACA6-36416A252D20}" type="slidenum">
              <a:rPr lang="en-US" smtClean="0"/>
              <a:pPr/>
              <a:t>44</a:t>
            </a:fld>
            <a:endParaRPr lang="en-US" smtClean="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0" y="-552450"/>
            <a:ext cx="9144000" cy="1104900"/>
          </a:xfrm>
          <a:prstGeom prst="rect">
            <a:avLst/>
          </a:prstGeom>
          <a:noFill/>
          <a:ln w="9525">
            <a:noFill/>
            <a:miter lim="800000"/>
            <a:headEnd/>
            <a:tailEnd/>
          </a:ln>
        </p:spPr>
        <p:txBody>
          <a:bodyPr lIns="90488" tIns="44450" rIns="90488" bIns="44450" anchor="b"/>
          <a:lstStyle/>
          <a:p>
            <a:pPr algn="ctr"/>
            <a:r>
              <a:rPr lang="en-US" sz="2800" b="1">
                <a:solidFill>
                  <a:srgbClr val="FF0000"/>
                </a:solidFill>
              </a:rPr>
              <a:t>ALICE TPC:  Pictures of the Construction</a:t>
            </a:r>
          </a:p>
        </p:txBody>
      </p:sp>
      <p:pic>
        <p:nvPicPr>
          <p:cNvPr id="47107" name="Picture 3"/>
          <p:cNvPicPr>
            <a:picLocks noChangeAspect="1" noChangeArrowheads="1"/>
          </p:cNvPicPr>
          <p:nvPr/>
        </p:nvPicPr>
        <p:blipFill>
          <a:blip r:embed="rId2" cstate="print"/>
          <a:srcRect/>
          <a:stretch>
            <a:fillRect/>
          </a:stretch>
        </p:blipFill>
        <p:spPr bwMode="auto">
          <a:xfrm>
            <a:off x="133350" y="1371600"/>
            <a:ext cx="3886200" cy="5181600"/>
          </a:xfrm>
          <a:prstGeom prst="rect">
            <a:avLst/>
          </a:prstGeom>
          <a:noFill/>
          <a:ln w="9525">
            <a:noFill/>
            <a:miter lim="800000"/>
            <a:headEnd type="none" w="sm" len="sm"/>
            <a:tailEnd type="none" w="sm" len="sm"/>
          </a:ln>
        </p:spPr>
      </p:pic>
      <p:pic>
        <p:nvPicPr>
          <p:cNvPr id="47108" name="Picture 4"/>
          <p:cNvPicPr>
            <a:picLocks noChangeAspect="1" noChangeArrowheads="1"/>
          </p:cNvPicPr>
          <p:nvPr/>
        </p:nvPicPr>
        <p:blipFill>
          <a:blip r:embed="rId3" cstate="print"/>
          <a:srcRect/>
          <a:stretch>
            <a:fillRect/>
          </a:stretch>
        </p:blipFill>
        <p:spPr bwMode="auto">
          <a:xfrm>
            <a:off x="4114800" y="1371600"/>
            <a:ext cx="3810000" cy="2857500"/>
          </a:xfrm>
          <a:prstGeom prst="rect">
            <a:avLst/>
          </a:prstGeom>
          <a:noFill/>
          <a:ln w="9525">
            <a:noFill/>
            <a:miter lim="800000"/>
            <a:headEnd type="none" w="sm" len="sm"/>
            <a:tailEnd type="none" w="sm" len="sm"/>
          </a:ln>
        </p:spPr>
      </p:pic>
      <p:pic>
        <p:nvPicPr>
          <p:cNvPr id="47109" name="Picture 5"/>
          <p:cNvPicPr>
            <a:picLocks noChangeAspect="1" noChangeArrowheads="1"/>
          </p:cNvPicPr>
          <p:nvPr/>
        </p:nvPicPr>
        <p:blipFill>
          <a:blip r:embed="rId4" cstate="print"/>
          <a:srcRect/>
          <a:stretch>
            <a:fillRect/>
          </a:stretch>
        </p:blipFill>
        <p:spPr bwMode="auto">
          <a:xfrm>
            <a:off x="4114800" y="4343400"/>
            <a:ext cx="3841750" cy="1870075"/>
          </a:xfrm>
          <a:prstGeom prst="rect">
            <a:avLst/>
          </a:prstGeom>
          <a:noFill/>
          <a:ln w="9525">
            <a:noFill/>
            <a:miter lim="800000"/>
            <a:headEnd type="none" w="sm" len="sm"/>
            <a:tailEnd type="none" w="sm" len="sm"/>
          </a:ln>
        </p:spPr>
      </p:pic>
      <p:sp>
        <p:nvSpPr>
          <p:cNvPr id="47110" name="Rectangle 6"/>
          <p:cNvSpPr>
            <a:spLocks noChangeArrowheads="1"/>
          </p:cNvSpPr>
          <p:nvPr/>
        </p:nvSpPr>
        <p:spPr bwMode="auto">
          <a:xfrm>
            <a:off x="304800" y="914400"/>
            <a:ext cx="7620000" cy="381000"/>
          </a:xfrm>
          <a:prstGeom prst="rect">
            <a:avLst/>
          </a:prstGeom>
          <a:noFill/>
          <a:ln w="9525">
            <a:noFill/>
            <a:miter lim="800000"/>
            <a:headEnd/>
            <a:tailEnd/>
          </a:ln>
        </p:spPr>
        <p:txBody>
          <a:bodyPr lIns="90488" tIns="44450" rIns="90488" bIns="44450"/>
          <a:lstStyle/>
          <a:p>
            <a:pPr marL="342900" indent="-342900">
              <a:lnSpc>
                <a:spcPct val="90000"/>
              </a:lnSpc>
              <a:spcBef>
                <a:spcPct val="20000"/>
              </a:spcBef>
            </a:pPr>
            <a:r>
              <a:rPr lang="en-US" b="1">
                <a:solidFill>
                  <a:srgbClr val="002060"/>
                </a:solidFill>
              </a:rPr>
              <a:t>Precision in z: 250</a:t>
            </a:r>
            <a:r>
              <a:rPr lang="en-US" b="1">
                <a:solidFill>
                  <a:srgbClr val="002060"/>
                </a:solidFill>
                <a:latin typeface="Symbol" pitchFamily="18" charset="2"/>
              </a:rPr>
              <a:t>m</a:t>
            </a:r>
            <a:r>
              <a:rPr lang="en-US" b="1">
                <a:solidFill>
                  <a:srgbClr val="002060"/>
                </a:solidFill>
              </a:rPr>
              <a:t>m 		 	End plates 250</a:t>
            </a:r>
            <a:r>
              <a:rPr lang="en-US" b="1">
                <a:solidFill>
                  <a:srgbClr val="002060"/>
                </a:solidFill>
                <a:latin typeface="Symbol" pitchFamily="18" charset="2"/>
              </a:rPr>
              <a:t>m</a:t>
            </a:r>
            <a:r>
              <a:rPr lang="en-US" b="1">
                <a:solidFill>
                  <a:srgbClr val="002060"/>
                </a:solidFill>
              </a:rPr>
              <a:t>m</a:t>
            </a:r>
          </a:p>
          <a:p>
            <a:pPr marL="342900" indent="-342900">
              <a:lnSpc>
                <a:spcPct val="90000"/>
              </a:lnSpc>
              <a:spcBef>
                <a:spcPct val="20000"/>
              </a:spcBef>
            </a:pPr>
            <a:endParaRPr lang="en-US" b="1">
              <a:solidFill>
                <a:srgbClr val="002060"/>
              </a:solidFill>
            </a:endParaRPr>
          </a:p>
        </p:txBody>
      </p:sp>
      <p:sp>
        <p:nvSpPr>
          <p:cNvPr id="47111" name="Rectangle 7"/>
          <p:cNvSpPr>
            <a:spLocks noChangeArrowheads="1"/>
          </p:cNvSpPr>
          <p:nvPr/>
        </p:nvSpPr>
        <p:spPr bwMode="auto">
          <a:xfrm>
            <a:off x="4495800" y="6324600"/>
            <a:ext cx="2667000" cy="304800"/>
          </a:xfrm>
          <a:prstGeom prst="rect">
            <a:avLst/>
          </a:prstGeom>
          <a:noFill/>
          <a:ln w="9525">
            <a:noFill/>
            <a:miter lim="800000"/>
            <a:headEnd/>
            <a:tailEnd/>
          </a:ln>
        </p:spPr>
        <p:txBody>
          <a:bodyPr lIns="90488" tIns="44450" rIns="90488" bIns="44450"/>
          <a:lstStyle/>
          <a:p>
            <a:pPr marL="342900" indent="-342900">
              <a:lnSpc>
                <a:spcPct val="90000"/>
              </a:lnSpc>
              <a:spcBef>
                <a:spcPct val="20000"/>
              </a:spcBef>
            </a:pPr>
            <a:r>
              <a:rPr lang="en-US" b="1">
                <a:solidFill>
                  <a:srgbClr val="009900"/>
                </a:solidFill>
              </a:rPr>
              <a:t>Wire chamber: 40</a:t>
            </a:r>
            <a:r>
              <a:rPr lang="en-US" b="1">
                <a:solidFill>
                  <a:srgbClr val="009900"/>
                </a:solidFill>
                <a:latin typeface="Symbol" pitchFamily="18" charset="2"/>
              </a:rPr>
              <a:t>m</a:t>
            </a:r>
            <a:r>
              <a:rPr lang="en-US" b="1">
                <a:solidFill>
                  <a:srgbClr val="009900"/>
                </a:solidFill>
              </a:rPr>
              <a:t>m</a:t>
            </a:r>
          </a:p>
        </p:txBody>
      </p:sp>
      <p:sp>
        <p:nvSpPr>
          <p:cNvPr id="47112" name="Footer Placeholder 10"/>
          <p:cNvSpPr>
            <a:spLocks noGrp="1"/>
          </p:cNvSpPr>
          <p:nvPr>
            <p:ph type="ftr" sz="quarter" idx="11"/>
          </p:nvPr>
        </p:nvSpPr>
        <p:spPr>
          <a:noFill/>
        </p:spPr>
        <p:txBody>
          <a:bodyPr/>
          <a:lstStyle/>
          <a:p>
            <a:r>
              <a:rPr lang="en-US" smtClean="0"/>
              <a:t>W. Riegler/CERN</a:t>
            </a:r>
          </a:p>
        </p:txBody>
      </p:sp>
      <p:sp>
        <p:nvSpPr>
          <p:cNvPr id="47113" name="Slide Number Placeholder 9"/>
          <p:cNvSpPr>
            <a:spLocks noGrp="1"/>
          </p:cNvSpPr>
          <p:nvPr>
            <p:ph type="sldNum" sz="quarter" idx="12"/>
          </p:nvPr>
        </p:nvSpPr>
        <p:spPr>
          <a:noFill/>
        </p:spPr>
        <p:txBody>
          <a:bodyPr/>
          <a:lstStyle/>
          <a:p>
            <a:fld id="{EDB4E2F8-0BDC-4BC2-909B-A958F5FB85AB}" type="slidenum">
              <a:rPr lang="en-US" smtClean="0"/>
              <a:pPr/>
              <a:t>45</a:t>
            </a:fld>
            <a:endParaRPr lang="en-US"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120-2027_IMG"/>
          <p:cNvPicPr>
            <a:picLocks noChangeAspect="1" noChangeArrowheads="1"/>
          </p:cNvPicPr>
          <p:nvPr/>
        </p:nvPicPr>
        <p:blipFill>
          <a:blip r:embed="rId2" cstate="print"/>
          <a:srcRect/>
          <a:stretch>
            <a:fillRect/>
          </a:stretch>
        </p:blipFill>
        <p:spPr bwMode="auto">
          <a:xfrm>
            <a:off x="304800" y="228600"/>
            <a:ext cx="3962400" cy="2971800"/>
          </a:xfrm>
          <a:prstGeom prst="rect">
            <a:avLst/>
          </a:prstGeom>
          <a:noFill/>
          <a:ln w="9525">
            <a:noFill/>
            <a:miter lim="800000"/>
            <a:headEnd/>
            <a:tailEnd/>
          </a:ln>
        </p:spPr>
      </p:pic>
      <p:pic>
        <p:nvPicPr>
          <p:cNvPr id="48131" name="Picture 6" descr="120-2030_IMG"/>
          <p:cNvPicPr>
            <a:picLocks noChangeAspect="1" noChangeArrowheads="1"/>
          </p:cNvPicPr>
          <p:nvPr/>
        </p:nvPicPr>
        <p:blipFill>
          <a:blip r:embed="rId3" cstate="print"/>
          <a:srcRect/>
          <a:stretch>
            <a:fillRect/>
          </a:stretch>
        </p:blipFill>
        <p:spPr bwMode="auto">
          <a:xfrm>
            <a:off x="4800600" y="228600"/>
            <a:ext cx="3962400" cy="2971800"/>
          </a:xfrm>
          <a:prstGeom prst="rect">
            <a:avLst/>
          </a:prstGeom>
          <a:noFill/>
          <a:ln w="9525">
            <a:noFill/>
            <a:miter lim="800000"/>
            <a:headEnd/>
            <a:tailEnd/>
          </a:ln>
        </p:spPr>
      </p:pic>
      <p:pic>
        <p:nvPicPr>
          <p:cNvPr id="48132" name="Picture 7" descr="120-2031_IMG"/>
          <p:cNvPicPr>
            <a:picLocks noChangeAspect="1" noChangeArrowheads="1"/>
          </p:cNvPicPr>
          <p:nvPr/>
        </p:nvPicPr>
        <p:blipFill>
          <a:blip r:embed="rId4" cstate="print"/>
          <a:srcRect/>
          <a:stretch>
            <a:fillRect/>
          </a:stretch>
        </p:blipFill>
        <p:spPr bwMode="auto">
          <a:xfrm>
            <a:off x="3048000" y="3429000"/>
            <a:ext cx="4267200" cy="3200400"/>
          </a:xfrm>
          <a:prstGeom prst="rect">
            <a:avLst/>
          </a:prstGeom>
          <a:noFill/>
          <a:ln w="9525">
            <a:noFill/>
            <a:miter lim="800000"/>
            <a:headEnd/>
            <a:tailEnd/>
          </a:ln>
        </p:spPr>
      </p:pic>
      <p:sp>
        <p:nvSpPr>
          <p:cNvPr id="48133" name="Text Box 8"/>
          <p:cNvSpPr txBox="1">
            <a:spLocks noChangeArrowheads="1"/>
          </p:cNvSpPr>
          <p:nvPr/>
        </p:nvSpPr>
        <p:spPr bwMode="auto">
          <a:xfrm>
            <a:off x="152400" y="3581400"/>
            <a:ext cx="2903538" cy="369888"/>
          </a:xfrm>
          <a:prstGeom prst="rect">
            <a:avLst/>
          </a:prstGeom>
          <a:noFill/>
          <a:ln w="9525">
            <a:noFill/>
            <a:miter lim="800000"/>
            <a:headEnd/>
            <a:tailEnd/>
          </a:ln>
        </p:spPr>
        <p:txBody>
          <a:bodyPr wrap="none">
            <a:spAutoFit/>
          </a:bodyPr>
          <a:lstStyle/>
          <a:p>
            <a:r>
              <a:rPr lang="en-US" b="1">
                <a:solidFill>
                  <a:srgbClr val="FF0000"/>
                </a:solidFill>
              </a:rPr>
              <a:t>ALICE TPC Construction</a:t>
            </a:r>
          </a:p>
        </p:txBody>
      </p:sp>
      <p:sp>
        <p:nvSpPr>
          <p:cNvPr id="48134" name="Footer Placeholder 7"/>
          <p:cNvSpPr>
            <a:spLocks noGrp="1"/>
          </p:cNvSpPr>
          <p:nvPr>
            <p:ph type="ftr" sz="quarter" idx="11"/>
          </p:nvPr>
        </p:nvSpPr>
        <p:spPr>
          <a:noFill/>
        </p:spPr>
        <p:txBody>
          <a:bodyPr/>
          <a:lstStyle/>
          <a:p>
            <a:r>
              <a:rPr lang="en-US" smtClean="0"/>
              <a:t>W. Riegler/CERN</a:t>
            </a:r>
          </a:p>
        </p:txBody>
      </p:sp>
      <p:sp>
        <p:nvSpPr>
          <p:cNvPr id="48135" name="Slide Number Placeholder 6"/>
          <p:cNvSpPr>
            <a:spLocks noGrp="1"/>
          </p:cNvSpPr>
          <p:nvPr>
            <p:ph type="sldNum" sz="quarter" idx="12"/>
          </p:nvPr>
        </p:nvSpPr>
        <p:spPr>
          <a:noFill/>
        </p:spPr>
        <p:txBody>
          <a:bodyPr/>
          <a:lstStyle/>
          <a:p>
            <a:fld id="{1FFF4841-6944-45A7-A80B-0C9E05E4EA00}" type="slidenum">
              <a:rPr lang="en-US" smtClean="0"/>
              <a:pPr/>
              <a:t>46</a:t>
            </a:fld>
            <a:endParaRPr lang="en-US" smtClean="0"/>
          </a:p>
        </p:txBody>
      </p:sp>
      <p:sp>
        <p:nvSpPr>
          <p:cNvPr id="48136" name="Rectangle 8"/>
          <p:cNvSpPr>
            <a:spLocks noChangeArrowheads="1"/>
          </p:cNvSpPr>
          <p:nvPr/>
        </p:nvSpPr>
        <p:spPr bwMode="auto">
          <a:xfrm>
            <a:off x="152400" y="4267200"/>
            <a:ext cx="2590800" cy="1200150"/>
          </a:xfrm>
          <a:prstGeom prst="rect">
            <a:avLst/>
          </a:prstGeom>
          <a:noFill/>
          <a:ln w="9525">
            <a:noFill/>
            <a:miter lim="800000"/>
            <a:headEnd/>
            <a:tailEnd/>
          </a:ln>
        </p:spPr>
        <p:txBody>
          <a:bodyPr>
            <a:spAutoFit/>
          </a:bodyPr>
          <a:lstStyle/>
          <a:p>
            <a:r>
              <a:rPr lang="en-US" b="1">
                <a:solidFill>
                  <a:srgbClr val="002060"/>
                </a:solidFill>
              </a:rPr>
              <a:t>My personal contribution:</a:t>
            </a:r>
          </a:p>
          <a:p>
            <a:endParaRPr lang="en-US" b="1">
              <a:solidFill>
                <a:schemeClr val="accent2"/>
              </a:solidFill>
            </a:endParaRPr>
          </a:p>
          <a:p>
            <a:r>
              <a:rPr lang="en-US" b="1">
                <a:solidFill>
                  <a:srgbClr val="009900"/>
                </a:solidFill>
              </a:rPr>
              <a:t>A visit inside the TPC.</a:t>
            </a:r>
            <a:endParaRPr lang="en-US">
              <a:solidFill>
                <a:srgbClr val="0099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762000" y="304800"/>
            <a:ext cx="7772400" cy="419100"/>
          </a:xfrm>
          <a:prstGeom prst="rect">
            <a:avLst/>
          </a:prstGeom>
          <a:noFill/>
          <a:ln w="9525">
            <a:noFill/>
            <a:miter lim="800000"/>
            <a:headEnd/>
            <a:tailEnd/>
          </a:ln>
        </p:spPr>
        <p:txBody>
          <a:bodyPr lIns="90488" tIns="44450" rIns="90488" bIns="44450" anchor="b"/>
          <a:lstStyle/>
          <a:p>
            <a:pPr algn="ctr"/>
            <a:r>
              <a:rPr lang="en-US" sz="2800" b="1">
                <a:solidFill>
                  <a:srgbClr val="FF0000"/>
                </a:solidFill>
              </a:rPr>
              <a:t>ALICE : Simulation of Particle Tracks</a:t>
            </a:r>
          </a:p>
        </p:txBody>
      </p:sp>
      <p:sp>
        <p:nvSpPr>
          <p:cNvPr id="49155" name="Rectangle 3"/>
          <p:cNvSpPr>
            <a:spLocks noChangeArrowheads="1"/>
          </p:cNvSpPr>
          <p:nvPr/>
        </p:nvSpPr>
        <p:spPr bwMode="auto">
          <a:xfrm>
            <a:off x="4724400" y="1143000"/>
            <a:ext cx="4267200" cy="4133850"/>
          </a:xfrm>
          <a:prstGeom prst="rect">
            <a:avLst/>
          </a:prstGeom>
          <a:noFill/>
          <a:ln w="9525">
            <a:noFill/>
            <a:miter lim="800000"/>
            <a:headEnd/>
            <a:tailEnd/>
          </a:ln>
        </p:spPr>
        <p:txBody>
          <a:bodyPr lIns="90488" tIns="44450" rIns="90488" bIns="44450"/>
          <a:lstStyle/>
          <a:p>
            <a:pPr marL="342900" indent="-342900">
              <a:spcBef>
                <a:spcPct val="20000"/>
              </a:spcBef>
              <a:buFontTx/>
              <a:buChar char="•"/>
            </a:pPr>
            <a:r>
              <a:rPr lang="en-US" b="1">
                <a:solidFill>
                  <a:srgbClr val="002060"/>
                </a:solidFill>
              </a:rPr>
              <a:t>Simulation of particle tracks for a Pb Pb collision (dN/dy ~8000)</a:t>
            </a:r>
          </a:p>
          <a:p>
            <a:pPr marL="342900" indent="-342900">
              <a:spcBef>
                <a:spcPct val="20000"/>
              </a:spcBef>
            </a:pPr>
            <a:endParaRPr lang="en-US" b="1">
              <a:solidFill>
                <a:srgbClr val="009900"/>
              </a:solidFill>
            </a:endParaRPr>
          </a:p>
          <a:p>
            <a:pPr marL="342900" indent="-342900">
              <a:spcBef>
                <a:spcPct val="20000"/>
              </a:spcBef>
              <a:buFontTx/>
              <a:buChar char="•"/>
            </a:pPr>
            <a:r>
              <a:rPr lang="en-US" b="1">
                <a:solidFill>
                  <a:srgbClr val="009900"/>
                </a:solidFill>
              </a:rPr>
              <a:t>Angle: </a:t>
            </a:r>
            <a:r>
              <a:rPr lang="en-US" b="1">
                <a:solidFill>
                  <a:srgbClr val="009900"/>
                </a:solidFill>
                <a:latin typeface="Symbol" pitchFamily="18" charset="2"/>
              </a:rPr>
              <a:t>Q</a:t>
            </a:r>
            <a:r>
              <a:rPr lang="en-US" b="1">
                <a:solidFill>
                  <a:srgbClr val="009900"/>
                </a:solidFill>
              </a:rPr>
              <a:t>=60 to 62º</a:t>
            </a:r>
          </a:p>
          <a:p>
            <a:pPr marL="342900" indent="-342900">
              <a:spcBef>
                <a:spcPct val="20000"/>
              </a:spcBef>
              <a:buFontTx/>
              <a:buChar char="•"/>
            </a:pPr>
            <a:endParaRPr lang="en-US" b="1">
              <a:solidFill>
                <a:schemeClr val="accent2"/>
              </a:solidFill>
            </a:endParaRPr>
          </a:p>
          <a:p>
            <a:pPr marL="342900" indent="-342900">
              <a:spcBef>
                <a:spcPct val="20000"/>
              </a:spcBef>
              <a:buFontTx/>
              <a:buChar char="•"/>
            </a:pPr>
            <a:r>
              <a:rPr lang="en-US" b="1">
                <a:solidFill>
                  <a:srgbClr val="002060"/>
                </a:solidFill>
              </a:rPr>
              <a:t>If all tracks would be shown the picture would be entirely yellow !</a:t>
            </a:r>
          </a:p>
          <a:p>
            <a:pPr marL="342900" indent="-342900">
              <a:spcBef>
                <a:spcPct val="20000"/>
              </a:spcBef>
              <a:buFontTx/>
              <a:buChar char="•"/>
            </a:pPr>
            <a:endParaRPr lang="en-US" b="1">
              <a:solidFill>
                <a:srgbClr val="002060"/>
              </a:solidFill>
            </a:endParaRPr>
          </a:p>
          <a:p>
            <a:pPr marL="342900" indent="-342900">
              <a:spcBef>
                <a:spcPct val="20000"/>
              </a:spcBef>
              <a:buFontTx/>
              <a:buChar char="•"/>
            </a:pPr>
            <a:r>
              <a:rPr lang="en-US" b="1">
                <a:solidFill>
                  <a:srgbClr val="008000"/>
                </a:solidFill>
              </a:rPr>
              <a:t>Up to 40 000 tracks per event !</a:t>
            </a:r>
          </a:p>
          <a:p>
            <a:pPr marL="342900" indent="-342900">
              <a:spcBef>
                <a:spcPct val="20000"/>
              </a:spcBef>
              <a:buFontTx/>
              <a:buChar char="•"/>
            </a:pPr>
            <a:endParaRPr lang="en-US" b="1">
              <a:solidFill>
                <a:schemeClr val="accent2"/>
              </a:solidFill>
            </a:endParaRPr>
          </a:p>
          <a:p>
            <a:pPr marL="342900" indent="-342900">
              <a:spcBef>
                <a:spcPct val="20000"/>
              </a:spcBef>
              <a:buFontTx/>
              <a:buChar char="•"/>
            </a:pPr>
            <a:r>
              <a:rPr lang="en-US" b="1">
                <a:solidFill>
                  <a:srgbClr val="002060"/>
                </a:solidFill>
              </a:rPr>
              <a:t>TPC is currently under commissioning </a:t>
            </a:r>
          </a:p>
          <a:p>
            <a:pPr marL="342900" indent="-342900">
              <a:spcBef>
                <a:spcPct val="20000"/>
              </a:spcBef>
              <a:buFontTx/>
              <a:buChar char="•"/>
            </a:pPr>
            <a:endParaRPr lang="en-US" b="1">
              <a:solidFill>
                <a:schemeClr val="accent2"/>
              </a:solidFill>
            </a:endParaRPr>
          </a:p>
        </p:txBody>
      </p:sp>
      <p:pic>
        <p:nvPicPr>
          <p:cNvPr id="49156" name="Picture 4"/>
          <p:cNvPicPr>
            <a:picLocks noChangeAspect="1" noChangeArrowheads="1"/>
          </p:cNvPicPr>
          <p:nvPr/>
        </p:nvPicPr>
        <p:blipFill>
          <a:blip r:embed="rId2" cstate="print"/>
          <a:srcRect/>
          <a:stretch>
            <a:fillRect/>
          </a:stretch>
        </p:blipFill>
        <p:spPr bwMode="auto">
          <a:xfrm>
            <a:off x="304800" y="1143000"/>
            <a:ext cx="4270375" cy="5029200"/>
          </a:xfrm>
          <a:prstGeom prst="rect">
            <a:avLst/>
          </a:prstGeom>
          <a:noFill/>
          <a:ln w="9525">
            <a:noFill/>
            <a:miter lim="800000"/>
            <a:headEnd type="none" w="sm" len="sm"/>
            <a:tailEnd type="none" w="sm" len="sm"/>
          </a:ln>
        </p:spPr>
      </p:pic>
      <p:sp>
        <p:nvSpPr>
          <p:cNvPr id="49157" name="Footer Placeholder 6"/>
          <p:cNvSpPr>
            <a:spLocks noGrp="1"/>
          </p:cNvSpPr>
          <p:nvPr>
            <p:ph type="ftr" sz="quarter" idx="11"/>
          </p:nvPr>
        </p:nvSpPr>
        <p:spPr>
          <a:noFill/>
        </p:spPr>
        <p:txBody>
          <a:bodyPr/>
          <a:lstStyle/>
          <a:p>
            <a:r>
              <a:rPr lang="en-US" smtClean="0"/>
              <a:t>W. Riegler/CERN</a:t>
            </a:r>
          </a:p>
        </p:txBody>
      </p:sp>
      <p:sp>
        <p:nvSpPr>
          <p:cNvPr id="49158" name="Slide Number Placeholder 5"/>
          <p:cNvSpPr>
            <a:spLocks noGrp="1"/>
          </p:cNvSpPr>
          <p:nvPr>
            <p:ph type="sldNum" sz="quarter" idx="12"/>
          </p:nvPr>
        </p:nvSpPr>
        <p:spPr>
          <a:noFill/>
        </p:spPr>
        <p:txBody>
          <a:bodyPr/>
          <a:lstStyle/>
          <a:p>
            <a:fld id="{EAC6CE34-D920-4C0D-8F92-5EECE3CDF48D}" type="slidenum">
              <a:rPr lang="en-US" smtClean="0"/>
              <a:pPr/>
              <a:t>47</a:t>
            </a:fld>
            <a:endParaRPr lang="en-US"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1"/>
          <p:cNvSpPr>
            <a:spLocks noGrp="1"/>
          </p:cNvSpPr>
          <p:nvPr>
            <p:ph type="dt" sz="quarter" idx="10"/>
          </p:nvPr>
        </p:nvSpPr>
        <p:spPr>
          <a:noFill/>
        </p:spPr>
        <p:txBody>
          <a:bodyPr/>
          <a:lstStyle/>
          <a:p>
            <a:fld id="{3D50046D-6E11-446D-9308-CE279EFBC0FD}" type="datetime1">
              <a:rPr lang="en-US" smtClean="0"/>
              <a:pPr/>
              <a:t>3/21/2011</a:t>
            </a:fld>
            <a:endParaRPr lang="en-US" smtClean="0"/>
          </a:p>
        </p:txBody>
      </p:sp>
      <p:sp>
        <p:nvSpPr>
          <p:cNvPr id="50179" name="Footer Placeholder 2"/>
          <p:cNvSpPr>
            <a:spLocks noGrp="1"/>
          </p:cNvSpPr>
          <p:nvPr>
            <p:ph type="ftr" sz="quarter" idx="11"/>
          </p:nvPr>
        </p:nvSpPr>
        <p:spPr>
          <a:xfrm>
            <a:off x="3124200" y="6381750"/>
            <a:ext cx="2895600" cy="476250"/>
          </a:xfrm>
          <a:noFill/>
        </p:spPr>
        <p:txBody>
          <a:bodyPr/>
          <a:lstStyle/>
          <a:p>
            <a:r>
              <a:rPr lang="en-US" smtClean="0"/>
              <a:t>W. Riegler, CERN</a:t>
            </a:r>
          </a:p>
        </p:txBody>
      </p:sp>
      <p:pic>
        <p:nvPicPr>
          <p:cNvPr id="50180" name="Picture 2" descr="E:\alice\talks\alice_team_June_26th_2008\tpc1.jpg"/>
          <p:cNvPicPr>
            <a:picLocks noChangeAspect="1" noChangeArrowheads="1"/>
          </p:cNvPicPr>
          <p:nvPr/>
        </p:nvPicPr>
        <p:blipFill>
          <a:blip r:embed="rId2" cstate="print"/>
          <a:srcRect/>
          <a:stretch>
            <a:fillRect/>
          </a:stretch>
        </p:blipFill>
        <p:spPr bwMode="auto">
          <a:xfrm>
            <a:off x="0" y="738188"/>
            <a:ext cx="9144000" cy="6119812"/>
          </a:xfrm>
          <a:prstGeom prst="rect">
            <a:avLst/>
          </a:prstGeom>
          <a:noFill/>
          <a:ln w="9525">
            <a:noFill/>
            <a:miter lim="800000"/>
            <a:headEnd/>
            <a:tailEnd/>
          </a:ln>
        </p:spPr>
      </p:pic>
      <p:sp>
        <p:nvSpPr>
          <p:cNvPr id="50181" name="Rectangle 4"/>
          <p:cNvSpPr>
            <a:spLocks noChangeArrowheads="1"/>
          </p:cNvSpPr>
          <p:nvPr/>
        </p:nvSpPr>
        <p:spPr bwMode="auto">
          <a:xfrm>
            <a:off x="228600" y="71438"/>
            <a:ext cx="8305800" cy="461962"/>
          </a:xfrm>
          <a:prstGeom prst="rect">
            <a:avLst/>
          </a:prstGeom>
          <a:noFill/>
          <a:ln w="9525">
            <a:noFill/>
            <a:miter lim="800000"/>
            <a:headEnd/>
            <a:tailEnd/>
          </a:ln>
        </p:spPr>
        <p:txBody>
          <a:bodyPr>
            <a:spAutoFit/>
          </a:bodyPr>
          <a:lstStyle/>
          <a:p>
            <a:pPr algn="ctr"/>
            <a:r>
              <a:rPr lang="en-US" sz="2400" b="1">
                <a:solidFill>
                  <a:srgbClr val="FF0000"/>
                </a:solidFill>
              </a:rPr>
              <a:t>TPC installed in the ALICE Experiment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1"/>
          <p:cNvSpPr>
            <a:spLocks noGrp="1"/>
          </p:cNvSpPr>
          <p:nvPr>
            <p:ph type="dt" sz="quarter" idx="10"/>
          </p:nvPr>
        </p:nvSpPr>
        <p:spPr>
          <a:noFill/>
        </p:spPr>
        <p:txBody>
          <a:bodyPr/>
          <a:lstStyle/>
          <a:p>
            <a:fld id="{2C0C596C-E7C8-4CAB-908A-A961435B9472}" type="datetime1">
              <a:rPr lang="en-US" smtClean="0"/>
              <a:pPr/>
              <a:t>3/21/2011</a:t>
            </a:fld>
            <a:endParaRPr lang="en-US" smtClean="0"/>
          </a:p>
        </p:txBody>
      </p:sp>
      <p:sp>
        <p:nvSpPr>
          <p:cNvPr id="51203" name="Rectangle 6"/>
          <p:cNvSpPr>
            <a:spLocks noChangeArrowheads="1"/>
          </p:cNvSpPr>
          <p:nvPr/>
        </p:nvSpPr>
        <p:spPr bwMode="auto">
          <a:xfrm>
            <a:off x="609600" y="152400"/>
            <a:ext cx="8305800" cy="400050"/>
          </a:xfrm>
          <a:prstGeom prst="rect">
            <a:avLst/>
          </a:prstGeom>
          <a:noFill/>
          <a:ln w="9525">
            <a:noFill/>
            <a:miter lim="800000"/>
            <a:headEnd/>
            <a:tailEnd/>
          </a:ln>
        </p:spPr>
        <p:txBody>
          <a:bodyPr>
            <a:spAutoFit/>
          </a:bodyPr>
          <a:lstStyle/>
          <a:p>
            <a:r>
              <a:rPr lang="en-US" sz="2000" b="1">
                <a:solidFill>
                  <a:srgbClr val="FF0000"/>
                </a:solidFill>
              </a:rPr>
              <a:t>First 7 TeV Collisions in the ALICE TPC in March 2010 !</a:t>
            </a:r>
          </a:p>
        </p:txBody>
      </p:sp>
      <p:pic>
        <p:nvPicPr>
          <p:cNvPr id="51204" name="Picture 9" descr="http://aliceinfo.cern.ch/Public/ev_41_3D.png"/>
          <p:cNvPicPr>
            <a:picLocks noChangeAspect="1" noChangeArrowheads="1"/>
          </p:cNvPicPr>
          <p:nvPr/>
        </p:nvPicPr>
        <p:blipFill>
          <a:blip r:embed="rId2" cstate="print"/>
          <a:srcRect/>
          <a:stretch>
            <a:fillRect/>
          </a:stretch>
        </p:blipFill>
        <p:spPr bwMode="auto">
          <a:xfrm>
            <a:off x="304800" y="1444625"/>
            <a:ext cx="4038600" cy="3952875"/>
          </a:xfrm>
          <a:prstGeom prst="rect">
            <a:avLst/>
          </a:prstGeom>
          <a:noFill/>
          <a:ln w="9525">
            <a:noFill/>
            <a:miter lim="800000"/>
            <a:headEnd/>
            <a:tailEnd/>
          </a:ln>
        </p:spPr>
      </p:pic>
      <p:pic>
        <p:nvPicPr>
          <p:cNvPr id="51205" name="Picture 11" descr="http://aliceinfo.cern.ch/Public/ev37_3D.png"/>
          <p:cNvPicPr>
            <a:picLocks noChangeAspect="1" noChangeArrowheads="1"/>
          </p:cNvPicPr>
          <p:nvPr/>
        </p:nvPicPr>
        <p:blipFill>
          <a:blip r:embed="rId3" cstate="print"/>
          <a:srcRect/>
          <a:stretch>
            <a:fillRect/>
          </a:stretch>
        </p:blipFill>
        <p:spPr bwMode="auto">
          <a:xfrm>
            <a:off x="4806950" y="1463675"/>
            <a:ext cx="4032250" cy="394652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533400" y="2819400"/>
            <a:ext cx="6096000" cy="830263"/>
          </a:xfrm>
          <a:prstGeom prst="rect">
            <a:avLst/>
          </a:prstGeom>
          <a:noFill/>
          <a:ln w="9525">
            <a:noFill/>
            <a:miter lim="800000"/>
            <a:headEnd/>
            <a:tailEnd/>
          </a:ln>
        </p:spPr>
        <p:txBody>
          <a:bodyPr>
            <a:spAutoFit/>
          </a:bodyPr>
          <a:lstStyle/>
          <a:p>
            <a:r>
              <a:rPr lang="en-US" sz="2400" b="1">
                <a:solidFill>
                  <a:srgbClr val="FF0000"/>
                </a:solidFill>
              </a:rPr>
              <a:t>Detectors based on registration of excited Atoms </a:t>
            </a:r>
            <a:r>
              <a:rPr lang="en-US" sz="2400" b="1">
                <a:solidFill>
                  <a:srgbClr val="FF0000"/>
                </a:solidFill>
                <a:sym typeface="Wingdings" pitchFamily="2" charset="2"/>
              </a:rPr>
              <a:t> Scintillators</a:t>
            </a:r>
            <a:endParaRPr lang="en-US" sz="2400" b="1">
              <a:solidFill>
                <a:srgbClr val="FF0000"/>
              </a:solidFill>
            </a:endParaRPr>
          </a:p>
        </p:txBody>
      </p:sp>
      <p:pic>
        <p:nvPicPr>
          <p:cNvPr id="10243" name="Picture 4" descr="http://www.detectors.saint-gobain.com/Media/Images/S0000000000000001004/Organics-mixed-picture.gif"/>
          <p:cNvPicPr>
            <a:picLocks noChangeAspect="1" noChangeArrowheads="1"/>
          </p:cNvPicPr>
          <p:nvPr/>
        </p:nvPicPr>
        <p:blipFill>
          <a:blip r:embed="rId2" cstate="print"/>
          <a:srcRect/>
          <a:stretch>
            <a:fillRect/>
          </a:stretch>
        </p:blipFill>
        <p:spPr bwMode="auto">
          <a:xfrm>
            <a:off x="5943600" y="3505200"/>
            <a:ext cx="2590800" cy="2989263"/>
          </a:xfrm>
          <a:prstGeom prst="rect">
            <a:avLst/>
          </a:prstGeom>
          <a:noFill/>
          <a:ln w="9525">
            <a:noFill/>
            <a:miter lim="800000"/>
            <a:headEnd/>
            <a:tailEnd/>
          </a:ln>
        </p:spPr>
      </p:pic>
      <p:pic>
        <p:nvPicPr>
          <p:cNvPr id="10244" name="Picture 6" descr="http://www.detectors.saint-gobain.com/Media/Images/S0000000000000001004/crystals-bubble.gif"/>
          <p:cNvPicPr>
            <a:picLocks noChangeAspect="1" noChangeArrowheads="1"/>
          </p:cNvPicPr>
          <p:nvPr/>
        </p:nvPicPr>
        <p:blipFill>
          <a:blip r:embed="rId3" cstate="print"/>
          <a:srcRect/>
          <a:stretch>
            <a:fillRect/>
          </a:stretch>
        </p:blipFill>
        <p:spPr bwMode="auto">
          <a:xfrm>
            <a:off x="457200" y="3903663"/>
            <a:ext cx="3124200" cy="2468562"/>
          </a:xfrm>
          <a:prstGeom prst="rect">
            <a:avLst/>
          </a:prstGeom>
          <a:noFill/>
          <a:ln w="9525">
            <a:noFill/>
            <a:miter lim="800000"/>
            <a:headEnd/>
            <a:tailEnd/>
          </a:ln>
        </p:spPr>
      </p:pic>
      <p:pic>
        <p:nvPicPr>
          <p:cNvPr id="10245" name="Picture 8" descr="http://www.detectors.saint-gobain.com/Media/Images/S0000000000000001004/fiber.jpg"/>
          <p:cNvPicPr>
            <a:picLocks noChangeAspect="1" noChangeArrowheads="1"/>
          </p:cNvPicPr>
          <p:nvPr/>
        </p:nvPicPr>
        <p:blipFill>
          <a:blip r:embed="rId4" cstate="print"/>
          <a:srcRect/>
          <a:stretch>
            <a:fillRect/>
          </a:stretch>
        </p:blipFill>
        <p:spPr bwMode="auto">
          <a:xfrm>
            <a:off x="228600" y="152400"/>
            <a:ext cx="3871913" cy="2438400"/>
          </a:xfrm>
          <a:prstGeom prst="rect">
            <a:avLst/>
          </a:prstGeom>
          <a:noFill/>
          <a:ln w="9525">
            <a:noFill/>
            <a:miter lim="800000"/>
            <a:headEnd/>
            <a:tailEnd/>
          </a:ln>
        </p:spPr>
      </p:pic>
      <p:sp>
        <p:nvSpPr>
          <p:cNvPr id="10246" name="Slide Number Placeholder 5"/>
          <p:cNvSpPr>
            <a:spLocks noGrp="1"/>
          </p:cNvSpPr>
          <p:nvPr>
            <p:ph type="sldNum" sz="quarter" idx="12"/>
          </p:nvPr>
        </p:nvSpPr>
        <p:spPr>
          <a:noFill/>
        </p:spPr>
        <p:txBody>
          <a:bodyPr/>
          <a:lstStyle/>
          <a:p>
            <a:fld id="{401CAEAD-6E81-45B7-BD19-E7EBEDD05C31}" type="slidenum">
              <a:rPr lang="en-US" smtClean="0"/>
              <a:pPr/>
              <a:t>5</a:t>
            </a:fld>
            <a:endParaRPr lang="en-US" smtClean="0"/>
          </a:p>
        </p:txBody>
      </p:sp>
      <p:sp>
        <p:nvSpPr>
          <p:cNvPr id="10247" name="Footer Placeholder 6"/>
          <p:cNvSpPr>
            <a:spLocks noGrp="1"/>
          </p:cNvSpPr>
          <p:nvPr>
            <p:ph type="ftr" sz="quarter" idx="11"/>
          </p:nvPr>
        </p:nvSpPr>
        <p:spPr>
          <a:noFill/>
        </p:spPr>
        <p:txBody>
          <a:bodyPr/>
          <a:lstStyle/>
          <a:p>
            <a:r>
              <a:rPr lang="en-US" smtClean="0"/>
              <a:t>W. Riegler/CERN</a:t>
            </a:r>
          </a:p>
        </p:txBody>
      </p:sp>
      <p:sp>
        <p:nvSpPr>
          <p:cNvPr id="10248" name="Rectangle 5"/>
          <p:cNvSpPr>
            <a:spLocks noChangeArrowheads="1"/>
          </p:cNvSpPr>
          <p:nvPr/>
        </p:nvSpPr>
        <p:spPr bwMode="auto">
          <a:xfrm>
            <a:off x="3200400" y="6581775"/>
            <a:ext cx="1905000" cy="276225"/>
          </a:xfrm>
          <a:prstGeom prst="rect">
            <a:avLst/>
          </a:prstGeom>
          <a:noFill/>
          <a:ln w="9525">
            <a:noFill/>
            <a:miter lim="800000"/>
            <a:headEnd/>
            <a:tailEnd/>
          </a:ln>
        </p:spPr>
        <p:txBody>
          <a:bodyPr>
            <a:spAutoFit/>
          </a:bodyPr>
          <a:lstStyle/>
          <a:p>
            <a:r>
              <a:rPr lang="en-US" sz="1200" b="1">
                <a:solidFill>
                  <a:srgbClr val="FF0000"/>
                </a:solidFill>
              </a:rPr>
              <a:t>Scintillator Detectors</a:t>
            </a:r>
            <a:endParaRPr lang="en-US" sz="1200">
              <a:solidFill>
                <a:srgbClr val="FF0000"/>
              </a:solidFill>
            </a:endParaRPr>
          </a:p>
        </p:txBody>
      </p:sp>
      <p:pic>
        <p:nvPicPr>
          <p:cNvPr id="10249" name="Picture 1" descr="E:\lectures\summer_students_2008\0011014_01-A4-at-144-dpi.jpg"/>
          <p:cNvPicPr>
            <a:picLocks noChangeAspect="1" noChangeArrowheads="1"/>
          </p:cNvPicPr>
          <p:nvPr/>
        </p:nvPicPr>
        <p:blipFill>
          <a:blip r:embed="rId5" cstate="print"/>
          <a:srcRect/>
          <a:stretch>
            <a:fillRect/>
          </a:stretch>
        </p:blipFill>
        <p:spPr bwMode="auto">
          <a:xfrm>
            <a:off x="5181600" y="152400"/>
            <a:ext cx="3784600" cy="25146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5"/>
          <p:cNvGrpSpPr>
            <a:grpSpLocks/>
          </p:cNvGrpSpPr>
          <p:nvPr/>
        </p:nvGrpSpPr>
        <p:grpSpPr bwMode="auto">
          <a:xfrm>
            <a:off x="5181600" y="3962400"/>
            <a:ext cx="2590800" cy="1676400"/>
            <a:chOff x="576" y="1776"/>
            <a:chExt cx="912" cy="816"/>
          </a:xfrm>
        </p:grpSpPr>
        <p:sp>
          <p:nvSpPr>
            <p:cNvPr id="52242" name="Rectangle 6"/>
            <p:cNvSpPr>
              <a:spLocks noChangeArrowheads="1"/>
            </p:cNvSpPr>
            <p:nvPr/>
          </p:nvSpPr>
          <p:spPr bwMode="auto">
            <a:xfrm>
              <a:off x="576" y="1776"/>
              <a:ext cx="912" cy="816"/>
            </a:xfrm>
            <a:prstGeom prst="rect">
              <a:avLst/>
            </a:prstGeom>
            <a:solidFill>
              <a:srgbClr val="EEEEEE"/>
            </a:solidFill>
            <a:ln w="9525">
              <a:noFill/>
              <a:miter lim="800000"/>
              <a:headEnd/>
              <a:tailEnd/>
            </a:ln>
          </p:spPr>
          <p:txBody>
            <a:bodyPr wrap="none" anchor="ctr"/>
            <a:lstStyle/>
            <a:p>
              <a:endParaRPr lang="en-US"/>
            </a:p>
          </p:txBody>
        </p:sp>
        <p:sp>
          <p:nvSpPr>
            <p:cNvPr id="52243" name="Line 7"/>
            <p:cNvSpPr>
              <a:spLocks noChangeShapeType="1"/>
            </p:cNvSpPr>
            <p:nvPr/>
          </p:nvSpPr>
          <p:spPr bwMode="auto">
            <a:xfrm>
              <a:off x="576" y="1776"/>
              <a:ext cx="912" cy="0"/>
            </a:xfrm>
            <a:prstGeom prst="line">
              <a:avLst/>
            </a:prstGeom>
            <a:noFill/>
            <a:ln w="28575">
              <a:solidFill>
                <a:schemeClr val="tx1"/>
              </a:solidFill>
              <a:round/>
              <a:headEnd/>
              <a:tailEnd/>
            </a:ln>
          </p:spPr>
          <p:txBody>
            <a:bodyPr wrap="none" anchor="ctr"/>
            <a:lstStyle/>
            <a:p>
              <a:endParaRPr lang="en-US"/>
            </a:p>
          </p:txBody>
        </p:sp>
        <p:sp>
          <p:nvSpPr>
            <p:cNvPr id="52244" name="Line 8"/>
            <p:cNvSpPr>
              <a:spLocks noChangeShapeType="1"/>
            </p:cNvSpPr>
            <p:nvPr/>
          </p:nvSpPr>
          <p:spPr bwMode="auto">
            <a:xfrm>
              <a:off x="576" y="2592"/>
              <a:ext cx="912" cy="0"/>
            </a:xfrm>
            <a:prstGeom prst="line">
              <a:avLst/>
            </a:prstGeom>
            <a:noFill/>
            <a:ln w="28575">
              <a:solidFill>
                <a:schemeClr val="tx1"/>
              </a:solidFill>
              <a:round/>
              <a:headEnd/>
              <a:tailEnd/>
            </a:ln>
          </p:spPr>
          <p:txBody>
            <a:bodyPr wrap="none" anchor="ctr"/>
            <a:lstStyle/>
            <a:p>
              <a:endParaRPr lang="en-US"/>
            </a:p>
          </p:txBody>
        </p:sp>
        <p:pic>
          <p:nvPicPr>
            <p:cNvPr id="52245" name="Picture 9"/>
            <p:cNvPicPr>
              <a:picLocks noChangeAspect="1" noChangeArrowheads="1"/>
            </p:cNvPicPr>
            <p:nvPr/>
          </p:nvPicPr>
          <p:blipFill>
            <a:blip r:embed="rId2" cstate="print"/>
            <a:srcRect/>
            <a:stretch>
              <a:fillRect/>
            </a:stretch>
          </p:blipFill>
          <p:spPr bwMode="auto">
            <a:xfrm>
              <a:off x="912" y="2064"/>
              <a:ext cx="115" cy="384"/>
            </a:xfrm>
            <a:prstGeom prst="rect">
              <a:avLst/>
            </a:prstGeom>
            <a:noFill/>
            <a:ln w="9525">
              <a:noFill/>
              <a:miter lim="800000"/>
              <a:headEnd/>
              <a:tailEnd/>
            </a:ln>
          </p:spPr>
        </p:pic>
      </p:grpSp>
      <p:sp>
        <p:nvSpPr>
          <p:cNvPr id="52227" name="Text Box 20"/>
          <p:cNvSpPr txBox="1">
            <a:spLocks noChangeArrowheads="1"/>
          </p:cNvSpPr>
          <p:nvPr/>
        </p:nvSpPr>
        <p:spPr bwMode="auto">
          <a:xfrm>
            <a:off x="457200" y="685800"/>
            <a:ext cx="7543800" cy="3232150"/>
          </a:xfrm>
          <a:prstGeom prst="rect">
            <a:avLst/>
          </a:prstGeom>
          <a:noFill/>
          <a:ln w="9525">
            <a:noFill/>
            <a:miter lim="800000"/>
            <a:headEnd/>
            <a:tailEnd/>
          </a:ln>
        </p:spPr>
        <p:txBody>
          <a:bodyPr>
            <a:spAutoFit/>
          </a:bodyPr>
          <a:lstStyle/>
          <a:p>
            <a:r>
              <a:rPr lang="en-US" sz="1600" b="1">
                <a:solidFill>
                  <a:srgbClr val="002060"/>
                </a:solidFill>
              </a:rPr>
              <a:t>Up to now we discussed gas detectors for tracking applications. Wire chambers can reach tracking precisions down to 50 micrometers at rates up to &lt;1MHz/cm</a:t>
            </a:r>
            <a:r>
              <a:rPr lang="en-US" sz="1600" b="1" baseline="30000">
                <a:solidFill>
                  <a:srgbClr val="002060"/>
                </a:solidFill>
              </a:rPr>
              <a:t>2</a:t>
            </a:r>
            <a:r>
              <a:rPr lang="en-US" sz="1600" b="1">
                <a:solidFill>
                  <a:srgbClr val="002060"/>
                </a:solidFill>
              </a:rPr>
              <a:t>. </a:t>
            </a:r>
          </a:p>
          <a:p>
            <a:endParaRPr lang="en-US" sz="1600" b="1">
              <a:solidFill>
                <a:schemeClr val="accent2"/>
              </a:solidFill>
            </a:endParaRPr>
          </a:p>
          <a:p>
            <a:r>
              <a:rPr lang="en-US" sz="1400" b="1">
                <a:solidFill>
                  <a:srgbClr val="009900"/>
                </a:solidFill>
              </a:rPr>
              <a:t>What about time resolution of wire chambers ? </a:t>
            </a:r>
          </a:p>
          <a:p>
            <a:endParaRPr lang="en-US" sz="1400" b="1">
              <a:solidFill>
                <a:srgbClr val="009900"/>
              </a:solidFill>
            </a:endParaRPr>
          </a:p>
          <a:p>
            <a:r>
              <a:rPr lang="en-US" sz="1400" b="1">
                <a:solidFill>
                  <a:srgbClr val="002060"/>
                </a:solidFill>
              </a:rPr>
              <a:t>It takes the electrons some time to move from thir point of creation to the wire. The fluctuation in this primary charge deposit together with diffusion limits the time resolution of wire chambers to about 5ns (3ns for the LHCb trigger chambers).</a:t>
            </a:r>
          </a:p>
          <a:p>
            <a:endParaRPr lang="en-US" sz="1400" b="1">
              <a:solidFill>
                <a:srgbClr val="002060"/>
              </a:solidFill>
            </a:endParaRPr>
          </a:p>
          <a:p>
            <a:r>
              <a:rPr lang="en-US" sz="1400" b="1">
                <a:solidFill>
                  <a:srgbClr val="008000"/>
                </a:solidFill>
              </a:rPr>
              <a:t>By using a parallel plate geometry with high field, where the avalanche is starting immediately after the charge deposit, the timing fluctuation of the arriving electrons can be eliminated and time resolutions down to 50ps can be achieved !</a:t>
            </a:r>
          </a:p>
          <a:p>
            <a:endParaRPr lang="en-US" sz="1400" b="1">
              <a:solidFill>
                <a:srgbClr val="009900"/>
              </a:solidFill>
            </a:endParaRPr>
          </a:p>
        </p:txBody>
      </p:sp>
      <p:sp>
        <p:nvSpPr>
          <p:cNvPr id="52228" name="Footer Placeholder 15"/>
          <p:cNvSpPr>
            <a:spLocks noGrp="1"/>
          </p:cNvSpPr>
          <p:nvPr>
            <p:ph type="ftr" sz="quarter" idx="11"/>
          </p:nvPr>
        </p:nvSpPr>
        <p:spPr>
          <a:noFill/>
        </p:spPr>
        <p:txBody>
          <a:bodyPr/>
          <a:lstStyle/>
          <a:p>
            <a:r>
              <a:rPr lang="en-US" smtClean="0"/>
              <a:t>W. Riegler/CERN</a:t>
            </a:r>
          </a:p>
        </p:txBody>
      </p:sp>
      <p:sp>
        <p:nvSpPr>
          <p:cNvPr id="52229" name="Slide Number Placeholder 14"/>
          <p:cNvSpPr>
            <a:spLocks noGrp="1"/>
          </p:cNvSpPr>
          <p:nvPr>
            <p:ph type="sldNum" sz="quarter" idx="12"/>
          </p:nvPr>
        </p:nvSpPr>
        <p:spPr>
          <a:noFill/>
        </p:spPr>
        <p:txBody>
          <a:bodyPr/>
          <a:lstStyle/>
          <a:p>
            <a:fld id="{6C4C0958-F2CC-47AC-90CF-346FA5E22172}" type="slidenum">
              <a:rPr lang="en-US" smtClean="0"/>
              <a:pPr/>
              <a:t>50</a:t>
            </a:fld>
            <a:endParaRPr lang="en-US" smtClean="0"/>
          </a:p>
        </p:txBody>
      </p:sp>
      <p:sp>
        <p:nvSpPr>
          <p:cNvPr id="52230" name="Rectangle 13"/>
          <p:cNvSpPr>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rPr>
              <a:t>Position Resolution/Time resolution</a:t>
            </a:r>
          </a:p>
        </p:txBody>
      </p:sp>
      <p:pic>
        <p:nvPicPr>
          <p:cNvPr id="52231" name="Picture 4" descr="fig2_24"/>
          <p:cNvPicPr>
            <a:picLocks noChangeAspect="1" noChangeArrowheads="1"/>
          </p:cNvPicPr>
          <p:nvPr/>
        </p:nvPicPr>
        <p:blipFill>
          <a:blip r:embed="rId3" cstate="print"/>
          <a:srcRect/>
          <a:stretch>
            <a:fillRect/>
          </a:stretch>
        </p:blipFill>
        <p:spPr bwMode="auto">
          <a:xfrm>
            <a:off x="914400" y="5715000"/>
            <a:ext cx="2819400" cy="1112838"/>
          </a:xfrm>
          <a:prstGeom prst="rect">
            <a:avLst/>
          </a:prstGeom>
          <a:noFill/>
          <a:ln w="9525">
            <a:noFill/>
            <a:miter lim="800000"/>
            <a:headEnd/>
            <a:tailEnd/>
          </a:ln>
        </p:spPr>
      </p:pic>
      <p:grpSp>
        <p:nvGrpSpPr>
          <p:cNvPr id="52232" name="Group 38"/>
          <p:cNvGrpSpPr>
            <a:grpSpLocks/>
          </p:cNvGrpSpPr>
          <p:nvPr/>
        </p:nvGrpSpPr>
        <p:grpSpPr bwMode="auto">
          <a:xfrm>
            <a:off x="533400" y="3733800"/>
            <a:ext cx="3276600" cy="2209800"/>
            <a:chOff x="533400" y="3733800"/>
            <a:chExt cx="3276600" cy="2209800"/>
          </a:xfrm>
        </p:grpSpPr>
        <p:pic>
          <p:nvPicPr>
            <p:cNvPr id="52234" name="Picture 8" descr="det1"/>
            <p:cNvPicPr>
              <a:picLocks noChangeAspect="1" noChangeArrowheads="1"/>
            </p:cNvPicPr>
            <p:nvPr/>
          </p:nvPicPr>
          <p:blipFill>
            <a:blip r:embed="rId4" cstate="print"/>
            <a:srcRect/>
            <a:stretch>
              <a:fillRect/>
            </a:stretch>
          </p:blipFill>
          <p:spPr bwMode="auto">
            <a:xfrm>
              <a:off x="533400" y="3832013"/>
              <a:ext cx="3276600" cy="1982682"/>
            </a:xfrm>
            <a:prstGeom prst="rect">
              <a:avLst/>
            </a:prstGeom>
            <a:noFill/>
            <a:ln w="9525">
              <a:noFill/>
              <a:miter lim="800000"/>
              <a:headEnd/>
              <a:tailEnd/>
            </a:ln>
          </p:spPr>
        </p:pic>
        <p:sp>
          <p:nvSpPr>
            <p:cNvPr id="52235" name="Line 10"/>
            <p:cNvSpPr>
              <a:spLocks noChangeShapeType="1"/>
            </p:cNvSpPr>
            <p:nvPr/>
          </p:nvSpPr>
          <p:spPr bwMode="auto">
            <a:xfrm flipV="1">
              <a:off x="2663190" y="3733800"/>
              <a:ext cx="0" cy="2209800"/>
            </a:xfrm>
            <a:prstGeom prst="line">
              <a:avLst/>
            </a:prstGeom>
            <a:noFill/>
            <a:ln w="38100">
              <a:solidFill>
                <a:srgbClr val="FF0000"/>
              </a:solidFill>
              <a:round/>
              <a:headEnd/>
              <a:tailEnd type="triangle" w="med" len="med"/>
            </a:ln>
          </p:spPr>
          <p:txBody>
            <a:bodyPr/>
            <a:lstStyle/>
            <a:p>
              <a:endParaRPr lang="en-US"/>
            </a:p>
          </p:txBody>
        </p:sp>
        <p:sp>
          <p:nvSpPr>
            <p:cNvPr id="52236" name="Line 11"/>
            <p:cNvSpPr>
              <a:spLocks noChangeShapeType="1"/>
            </p:cNvSpPr>
            <p:nvPr/>
          </p:nvSpPr>
          <p:spPr bwMode="auto">
            <a:xfrm>
              <a:off x="2663190" y="4273973"/>
              <a:ext cx="54610" cy="245533"/>
            </a:xfrm>
            <a:prstGeom prst="line">
              <a:avLst/>
            </a:prstGeom>
            <a:noFill/>
            <a:ln w="9525">
              <a:solidFill>
                <a:schemeClr val="tx1"/>
              </a:solidFill>
              <a:round/>
              <a:headEnd/>
              <a:tailEnd type="triangle" w="med" len="med"/>
            </a:ln>
          </p:spPr>
          <p:txBody>
            <a:bodyPr/>
            <a:lstStyle/>
            <a:p>
              <a:endParaRPr lang="en-US"/>
            </a:p>
          </p:txBody>
        </p:sp>
        <p:sp>
          <p:nvSpPr>
            <p:cNvPr id="52237" name="Line 12"/>
            <p:cNvSpPr>
              <a:spLocks noChangeShapeType="1"/>
            </p:cNvSpPr>
            <p:nvPr/>
          </p:nvSpPr>
          <p:spPr bwMode="auto">
            <a:xfrm>
              <a:off x="2663190" y="4126653"/>
              <a:ext cx="54610" cy="245533"/>
            </a:xfrm>
            <a:prstGeom prst="line">
              <a:avLst/>
            </a:prstGeom>
            <a:noFill/>
            <a:ln w="9525">
              <a:solidFill>
                <a:schemeClr val="tx1"/>
              </a:solidFill>
              <a:round/>
              <a:headEnd/>
              <a:tailEnd type="triangle" w="med" len="med"/>
            </a:ln>
          </p:spPr>
          <p:txBody>
            <a:bodyPr/>
            <a:lstStyle/>
            <a:p>
              <a:endParaRPr lang="en-US"/>
            </a:p>
          </p:txBody>
        </p:sp>
        <p:sp>
          <p:nvSpPr>
            <p:cNvPr id="52238" name="Line 13"/>
            <p:cNvSpPr>
              <a:spLocks noChangeShapeType="1"/>
            </p:cNvSpPr>
            <p:nvPr/>
          </p:nvSpPr>
          <p:spPr bwMode="auto">
            <a:xfrm flipV="1">
              <a:off x="2663190" y="4715933"/>
              <a:ext cx="54610" cy="98213"/>
            </a:xfrm>
            <a:prstGeom prst="line">
              <a:avLst/>
            </a:prstGeom>
            <a:noFill/>
            <a:ln w="9525">
              <a:solidFill>
                <a:schemeClr val="tx1"/>
              </a:solidFill>
              <a:round/>
              <a:headEnd/>
              <a:tailEnd type="triangle" w="med" len="med"/>
            </a:ln>
          </p:spPr>
          <p:txBody>
            <a:bodyPr/>
            <a:lstStyle/>
            <a:p>
              <a:endParaRPr lang="en-US"/>
            </a:p>
          </p:txBody>
        </p:sp>
        <p:sp>
          <p:nvSpPr>
            <p:cNvPr id="52239" name="Line 14"/>
            <p:cNvSpPr>
              <a:spLocks noChangeShapeType="1"/>
            </p:cNvSpPr>
            <p:nvPr/>
          </p:nvSpPr>
          <p:spPr bwMode="auto">
            <a:xfrm>
              <a:off x="2663190" y="4519507"/>
              <a:ext cx="54610" cy="98213"/>
            </a:xfrm>
            <a:prstGeom prst="line">
              <a:avLst/>
            </a:prstGeom>
            <a:noFill/>
            <a:ln w="9525">
              <a:solidFill>
                <a:schemeClr val="tx1"/>
              </a:solidFill>
              <a:round/>
              <a:headEnd/>
              <a:tailEnd type="triangle" w="med" len="med"/>
            </a:ln>
          </p:spPr>
          <p:txBody>
            <a:bodyPr/>
            <a:lstStyle/>
            <a:p>
              <a:endParaRPr lang="en-US"/>
            </a:p>
          </p:txBody>
        </p:sp>
        <p:sp>
          <p:nvSpPr>
            <p:cNvPr id="52240" name="Line 15"/>
            <p:cNvSpPr>
              <a:spLocks noChangeShapeType="1"/>
            </p:cNvSpPr>
            <p:nvPr/>
          </p:nvSpPr>
          <p:spPr bwMode="auto">
            <a:xfrm flipV="1">
              <a:off x="2663190" y="5010573"/>
              <a:ext cx="54610" cy="245533"/>
            </a:xfrm>
            <a:prstGeom prst="line">
              <a:avLst/>
            </a:prstGeom>
            <a:noFill/>
            <a:ln w="9525">
              <a:solidFill>
                <a:schemeClr val="tx1"/>
              </a:solidFill>
              <a:round/>
              <a:headEnd/>
              <a:tailEnd type="triangle" w="med" len="med"/>
            </a:ln>
          </p:spPr>
          <p:txBody>
            <a:bodyPr/>
            <a:lstStyle/>
            <a:p>
              <a:endParaRPr lang="en-US"/>
            </a:p>
          </p:txBody>
        </p:sp>
        <p:sp>
          <p:nvSpPr>
            <p:cNvPr id="52241" name="Line 16"/>
            <p:cNvSpPr>
              <a:spLocks noChangeShapeType="1"/>
            </p:cNvSpPr>
            <p:nvPr/>
          </p:nvSpPr>
          <p:spPr bwMode="auto">
            <a:xfrm flipV="1">
              <a:off x="2663190" y="4814147"/>
              <a:ext cx="54610" cy="196427"/>
            </a:xfrm>
            <a:prstGeom prst="line">
              <a:avLst/>
            </a:prstGeom>
            <a:noFill/>
            <a:ln w="9525">
              <a:solidFill>
                <a:schemeClr val="tx1"/>
              </a:solidFill>
              <a:round/>
              <a:headEnd/>
              <a:tailEnd type="triangle" w="med" len="med"/>
            </a:ln>
          </p:spPr>
          <p:txBody>
            <a:bodyPr/>
            <a:lstStyle/>
            <a:p>
              <a:endParaRPr lang="en-US"/>
            </a:p>
          </p:txBody>
        </p:sp>
      </p:grpSp>
      <p:sp>
        <p:nvSpPr>
          <p:cNvPr id="52233" name="Line 10"/>
          <p:cNvSpPr>
            <a:spLocks noChangeShapeType="1"/>
          </p:cNvSpPr>
          <p:nvPr/>
        </p:nvSpPr>
        <p:spPr bwMode="auto">
          <a:xfrm flipV="1">
            <a:off x="6324600" y="3886200"/>
            <a:ext cx="0" cy="220980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5"/>
          <p:cNvGrpSpPr>
            <a:grpSpLocks/>
          </p:cNvGrpSpPr>
          <p:nvPr/>
        </p:nvGrpSpPr>
        <p:grpSpPr bwMode="auto">
          <a:xfrm>
            <a:off x="6172200" y="4953000"/>
            <a:ext cx="2362200" cy="1447800"/>
            <a:chOff x="576" y="1776"/>
            <a:chExt cx="912" cy="816"/>
          </a:xfrm>
        </p:grpSpPr>
        <p:sp>
          <p:nvSpPr>
            <p:cNvPr id="53260" name="Rectangle 6"/>
            <p:cNvSpPr>
              <a:spLocks noChangeArrowheads="1"/>
            </p:cNvSpPr>
            <p:nvPr/>
          </p:nvSpPr>
          <p:spPr bwMode="auto">
            <a:xfrm>
              <a:off x="576" y="1776"/>
              <a:ext cx="912" cy="816"/>
            </a:xfrm>
            <a:prstGeom prst="rect">
              <a:avLst/>
            </a:prstGeom>
            <a:solidFill>
              <a:srgbClr val="EEEEEE"/>
            </a:solidFill>
            <a:ln w="9525">
              <a:noFill/>
              <a:miter lim="800000"/>
              <a:headEnd/>
              <a:tailEnd/>
            </a:ln>
          </p:spPr>
          <p:txBody>
            <a:bodyPr wrap="none" anchor="ctr"/>
            <a:lstStyle/>
            <a:p>
              <a:endParaRPr lang="en-US"/>
            </a:p>
          </p:txBody>
        </p:sp>
        <p:sp>
          <p:nvSpPr>
            <p:cNvPr id="53261" name="Line 7"/>
            <p:cNvSpPr>
              <a:spLocks noChangeShapeType="1"/>
            </p:cNvSpPr>
            <p:nvPr/>
          </p:nvSpPr>
          <p:spPr bwMode="auto">
            <a:xfrm>
              <a:off x="576" y="1776"/>
              <a:ext cx="912" cy="0"/>
            </a:xfrm>
            <a:prstGeom prst="line">
              <a:avLst/>
            </a:prstGeom>
            <a:noFill/>
            <a:ln w="28575">
              <a:solidFill>
                <a:schemeClr val="tx1"/>
              </a:solidFill>
              <a:round/>
              <a:headEnd/>
              <a:tailEnd/>
            </a:ln>
          </p:spPr>
          <p:txBody>
            <a:bodyPr wrap="none" anchor="ctr"/>
            <a:lstStyle/>
            <a:p>
              <a:endParaRPr lang="en-US"/>
            </a:p>
          </p:txBody>
        </p:sp>
        <p:sp>
          <p:nvSpPr>
            <p:cNvPr id="53262" name="Line 8"/>
            <p:cNvSpPr>
              <a:spLocks noChangeShapeType="1"/>
            </p:cNvSpPr>
            <p:nvPr/>
          </p:nvSpPr>
          <p:spPr bwMode="auto">
            <a:xfrm>
              <a:off x="576" y="2592"/>
              <a:ext cx="912" cy="0"/>
            </a:xfrm>
            <a:prstGeom prst="line">
              <a:avLst/>
            </a:prstGeom>
            <a:noFill/>
            <a:ln w="28575">
              <a:solidFill>
                <a:schemeClr val="tx1"/>
              </a:solidFill>
              <a:round/>
              <a:headEnd/>
              <a:tailEnd/>
            </a:ln>
          </p:spPr>
          <p:txBody>
            <a:bodyPr wrap="none" anchor="ctr"/>
            <a:lstStyle/>
            <a:p>
              <a:endParaRPr lang="en-US"/>
            </a:p>
          </p:txBody>
        </p:sp>
        <p:pic>
          <p:nvPicPr>
            <p:cNvPr id="53263" name="Picture 9"/>
            <p:cNvPicPr>
              <a:picLocks noChangeAspect="1" noChangeArrowheads="1"/>
            </p:cNvPicPr>
            <p:nvPr/>
          </p:nvPicPr>
          <p:blipFill>
            <a:blip r:embed="rId2" cstate="print"/>
            <a:srcRect/>
            <a:stretch>
              <a:fillRect/>
            </a:stretch>
          </p:blipFill>
          <p:spPr bwMode="auto">
            <a:xfrm>
              <a:off x="912" y="2064"/>
              <a:ext cx="115" cy="384"/>
            </a:xfrm>
            <a:prstGeom prst="rect">
              <a:avLst/>
            </a:prstGeom>
            <a:noFill/>
            <a:ln w="9525">
              <a:noFill/>
              <a:miter lim="800000"/>
              <a:headEnd/>
              <a:tailEnd/>
            </a:ln>
          </p:spPr>
        </p:pic>
      </p:grpSp>
      <p:sp>
        <p:nvSpPr>
          <p:cNvPr id="53251" name="Text Box 20"/>
          <p:cNvSpPr txBox="1">
            <a:spLocks noChangeArrowheads="1"/>
          </p:cNvSpPr>
          <p:nvPr/>
        </p:nvSpPr>
        <p:spPr bwMode="auto">
          <a:xfrm>
            <a:off x="228600" y="533400"/>
            <a:ext cx="4419600" cy="6062663"/>
          </a:xfrm>
          <a:prstGeom prst="rect">
            <a:avLst/>
          </a:prstGeom>
          <a:noFill/>
          <a:ln w="9525">
            <a:noFill/>
            <a:miter lim="800000"/>
            <a:headEnd/>
            <a:tailEnd/>
          </a:ln>
        </p:spPr>
        <p:txBody>
          <a:bodyPr>
            <a:spAutoFit/>
          </a:bodyPr>
          <a:lstStyle/>
          <a:p>
            <a:r>
              <a:rPr lang="en-US" sz="1600" b="1">
                <a:solidFill>
                  <a:srgbClr val="002060"/>
                </a:solidFill>
              </a:rPr>
              <a:t>Keuffel ‘Spark’ Counter:</a:t>
            </a:r>
          </a:p>
          <a:p>
            <a:endParaRPr lang="en-US" sz="1600" b="1">
              <a:solidFill>
                <a:schemeClr val="accent2"/>
              </a:solidFill>
            </a:endParaRPr>
          </a:p>
          <a:p>
            <a:r>
              <a:rPr lang="en-US" sz="1400" b="1">
                <a:solidFill>
                  <a:srgbClr val="008000"/>
                </a:solidFill>
              </a:rPr>
              <a:t>High voltage between two metal plates. Charged particle leaves a trail of electrons and ions in the gap and causes a discharge (Spark).  </a:t>
            </a:r>
          </a:p>
          <a:p>
            <a:endParaRPr lang="en-US" sz="1400" b="1">
              <a:solidFill>
                <a:schemeClr val="accent2"/>
              </a:solidFill>
            </a:endParaRPr>
          </a:p>
          <a:p>
            <a:pPr>
              <a:buFont typeface="Wingdings" pitchFamily="2" charset="2"/>
              <a:buChar char="à"/>
            </a:pPr>
            <a:r>
              <a:rPr lang="en-US" sz="1400" b="1">
                <a:solidFill>
                  <a:srgbClr val="002060"/>
                </a:solidFill>
              </a:rPr>
              <a:t>Excellent Time Resolution(&lt;100ps).</a:t>
            </a:r>
          </a:p>
          <a:p>
            <a:pPr>
              <a:buFont typeface="Wingdings" pitchFamily="2" charset="2"/>
              <a:buNone/>
            </a:pPr>
            <a:endParaRPr lang="en-US" sz="1400" b="1">
              <a:solidFill>
                <a:srgbClr val="009900"/>
              </a:solidFill>
            </a:endParaRPr>
          </a:p>
          <a:p>
            <a:pPr>
              <a:buFont typeface="Wingdings" pitchFamily="2" charset="2"/>
              <a:buNone/>
            </a:pPr>
            <a:r>
              <a:rPr lang="en-US" sz="1400" b="1">
                <a:solidFill>
                  <a:srgbClr val="008000"/>
                </a:solidFill>
              </a:rPr>
              <a:t>Discharged electrodes must be recharged </a:t>
            </a:r>
            <a:r>
              <a:rPr lang="en-US" sz="1400" b="1">
                <a:solidFill>
                  <a:srgbClr val="008000"/>
                </a:solidFill>
                <a:sym typeface="Wingdings" pitchFamily="2" charset="2"/>
              </a:rPr>
              <a:t> Dead time of several ms.</a:t>
            </a:r>
            <a:endParaRPr lang="en-US" sz="1400" b="1">
              <a:solidFill>
                <a:srgbClr val="008000"/>
              </a:solidFill>
            </a:endParaRPr>
          </a:p>
          <a:p>
            <a:pPr>
              <a:buFont typeface="Wingdings" pitchFamily="2" charset="2"/>
              <a:buNone/>
            </a:pPr>
            <a:endParaRPr lang="en-US" sz="1600" b="1">
              <a:solidFill>
                <a:srgbClr val="FF0000"/>
              </a:solidFill>
            </a:endParaRPr>
          </a:p>
          <a:p>
            <a:pPr>
              <a:buFont typeface="Wingdings" pitchFamily="2" charset="2"/>
              <a:buNone/>
            </a:pPr>
            <a:r>
              <a:rPr lang="en-US" sz="1600" b="1">
                <a:solidFill>
                  <a:srgbClr val="002060"/>
                </a:solidFill>
              </a:rPr>
              <a:t>Parallel Plate Avalanche Chambers (PPAC):</a:t>
            </a:r>
          </a:p>
          <a:p>
            <a:pPr>
              <a:buFont typeface="Wingdings" pitchFamily="2" charset="2"/>
              <a:buNone/>
            </a:pPr>
            <a:endParaRPr lang="en-US" sz="1600" b="1"/>
          </a:p>
          <a:p>
            <a:pPr>
              <a:buFont typeface="Wingdings" pitchFamily="2" charset="2"/>
              <a:buNone/>
            </a:pPr>
            <a:r>
              <a:rPr lang="en-US" sz="1400" b="1">
                <a:solidFill>
                  <a:srgbClr val="008000"/>
                </a:solidFill>
              </a:rPr>
              <a:t>At more moderate electric fields the primary charges produce avalanches without forming a conducting channel between the electrodes. No Spark </a:t>
            </a:r>
            <a:r>
              <a:rPr lang="en-US" sz="1400" b="1">
                <a:solidFill>
                  <a:srgbClr val="008000"/>
                </a:solidFill>
                <a:sym typeface="Wingdings" pitchFamily="2" charset="2"/>
              </a:rPr>
              <a:t> </a:t>
            </a:r>
            <a:r>
              <a:rPr lang="en-US" sz="1400" b="1">
                <a:solidFill>
                  <a:srgbClr val="008000"/>
                </a:solidFill>
              </a:rPr>
              <a:t> induced signal on the electrodes.</a:t>
            </a:r>
          </a:p>
          <a:p>
            <a:pPr>
              <a:buFont typeface="Wingdings" pitchFamily="2" charset="2"/>
              <a:buNone/>
            </a:pPr>
            <a:r>
              <a:rPr lang="en-US" sz="1400" b="1">
                <a:solidFill>
                  <a:srgbClr val="008000"/>
                </a:solidFill>
              </a:rPr>
              <a:t>Higher rate capability. </a:t>
            </a:r>
          </a:p>
          <a:p>
            <a:pPr>
              <a:buFont typeface="Wingdings" pitchFamily="2" charset="2"/>
              <a:buNone/>
            </a:pPr>
            <a:endParaRPr lang="en-US" sz="1400" b="1">
              <a:solidFill>
                <a:schemeClr val="accent2"/>
              </a:solidFill>
            </a:endParaRPr>
          </a:p>
          <a:p>
            <a:pPr>
              <a:buFont typeface="Wingdings" pitchFamily="2" charset="2"/>
              <a:buNone/>
            </a:pPr>
            <a:r>
              <a:rPr lang="en-US" sz="1400" b="1">
                <a:solidFill>
                  <a:srgbClr val="002060"/>
                </a:solidFill>
              </a:rPr>
              <a:t>However, the smallest imperfections on the metal surface cause sparks and breakdown.</a:t>
            </a:r>
          </a:p>
          <a:p>
            <a:pPr>
              <a:buFont typeface="Wingdings" pitchFamily="2" charset="2"/>
              <a:buNone/>
            </a:pPr>
            <a:r>
              <a:rPr lang="en-US" sz="1400" b="1">
                <a:solidFill>
                  <a:srgbClr val="002060"/>
                </a:solidFill>
                <a:sym typeface="Wingdings" pitchFamily="2" charset="2"/>
              </a:rPr>
              <a:t> Very small (few cm</a:t>
            </a:r>
            <a:r>
              <a:rPr lang="en-US" sz="1400" b="1" baseline="30000">
                <a:solidFill>
                  <a:srgbClr val="002060"/>
                </a:solidFill>
                <a:sym typeface="Wingdings" pitchFamily="2" charset="2"/>
              </a:rPr>
              <a:t>2</a:t>
            </a:r>
            <a:r>
              <a:rPr lang="en-US" sz="1400" b="1">
                <a:solidFill>
                  <a:srgbClr val="002060"/>
                </a:solidFill>
                <a:sym typeface="Wingdings" pitchFamily="2" charset="2"/>
              </a:rPr>
              <a:t>) and unstable devices.</a:t>
            </a:r>
            <a:endParaRPr lang="en-US" sz="1400" b="1">
              <a:solidFill>
                <a:srgbClr val="002060"/>
              </a:solidFill>
            </a:endParaRPr>
          </a:p>
          <a:p>
            <a:pPr>
              <a:buFont typeface="Wingdings" pitchFamily="2" charset="2"/>
              <a:buNone/>
            </a:pPr>
            <a:endParaRPr lang="en-US" sz="1400" b="1">
              <a:solidFill>
                <a:schemeClr val="accent2"/>
              </a:solidFill>
            </a:endParaRPr>
          </a:p>
          <a:p>
            <a:pPr>
              <a:buFont typeface="Wingdings" pitchFamily="2" charset="2"/>
              <a:buNone/>
            </a:pPr>
            <a:r>
              <a:rPr lang="en-US" sz="1400" b="1">
                <a:solidFill>
                  <a:srgbClr val="008000"/>
                </a:solidFill>
              </a:rPr>
              <a:t>In a wire chamber, the high electric field (100-300kV/cm) that produces the avalanche exists only close to  the wire. The fields on the cathode planes area rather small 1-5kV/cm.</a:t>
            </a:r>
          </a:p>
        </p:txBody>
      </p:sp>
      <p:grpSp>
        <p:nvGrpSpPr>
          <p:cNvPr id="53252" name="Group 16"/>
          <p:cNvGrpSpPr>
            <a:grpSpLocks/>
          </p:cNvGrpSpPr>
          <p:nvPr/>
        </p:nvGrpSpPr>
        <p:grpSpPr bwMode="auto">
          <a:xfrm>
            <a:off x="5791200" y="685800"/>
            <a:ext cx="2997200" cy="4038600"/>
            <a:chOff x="5791200" y="685800"/>
            <a:chExt cx="2997200" cy="4038600"/>
          </a:xfrm>
        </p:grpSpPr>
        <p:pic>
          <p:nvPicPr>
            <p:cNvPr id="53258" name="Picture 21"/>
            <p:cNvPicPr>
              <a:picLocks noChangeAspect="1" noChangeArrowheads="1"/>
            </p:cNvPicPr>
            <p:nvPr/>
          </p:nvPicPr>
          <p:blipFill>
            <a:blip r:embed="rId3" cstate="print"/>
            <a:srcRect/>
            <a:stretch>
              <a:fillRect/>
            </a:stretch>
          </p:blipFill>
          <p:spPr bwMode="auto">
            <a:xfrm>
              <a:off x="5791200" y="1525587"/>
              <a:ext cx="2997200" cy="3198813"/>
            </a:xfrm>
            <a:prstGeom prst="rect">
              <a:avLst/>
            </a:prstGeom>
            <a:noFill/>
            <a:ln w="9525">
              <a:noFill/>
              <a:miter lim="800000"/>
              <a:headEnd/>
              <a:tailEnd/>
            </a:ln>
          </p:spPr>
        </p:pic>
        <p:pic>
          <p:nvPicPr>
            <p:cNvPr id="53259" name="Picture 22"/>
            <p:cNvPicPr>
              <a:picLocks noChangeAspect="1" noChangeArrowheads="1"/>
            </p:cNvPicPr>
            <p:nvPr/>
          </p:nvPicPr>
          <p:blipFill>
            <a:blip r:embed="rId4" cstate="print"/>
            <a:srcRect/>
            <a:stretch>
              <a:fillRect/>
            </a:stretch>
          </p:blipFill>
          <p:spPr bwMode="auto">
            <a:xfrm>
              <a:off x="5791200" y="685800"/>
              <a:ext cx="2971800" cy="819150"/>
            </a:xfrm>
            <a:prstGeom prst="rect">
              <a:avLst/>
            </a:prstGeom>
            <a:noFill/>
            <a:ln w="9525">
              <a:noFill/>
              <a:miter lim="800000"/>
              <a:headEnd/>
              <a:tailEnd/>
            </a:ln>
          </p:spPr>
        </p:pic>
      </p:grpSp>
      <p:cxnSp>
        <p:nvCxnSpPr>
          <p:cNvPr id="12" name="Straight Arrow Connector 11"/>
          <p:cNvCxnSpPr/>
          <p:nvPr/>
        </p:nvCxnSpPr>
        <p:spPr>
          <a:xfrm>
            <a:off x="4495800" y="2057400"/>
            <a:ext cx="1219200" cy="152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rot="16200000" flipH="1">
            <a:off x="4572000" y="4038600"/>
            <a:ext cx="1295400"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3255" name="Footer Placeholder 15"/>
          <p:cNvSpPr>
            <a:spLocks noGrp="1"/>
          </p:cNvSpPr>
          <p:nvPr>
            <p:ph type="ftr" sz="quarter" idx="11"/>
          </p:nvPr>
        </p:nvSpPr>
        <p:spPr>
          <a:noFill/>
        </p:spPr>
        <p:txBody>
          <a:bodyPr/>
          <a:lstStyle/>
          <a:p>
            <a:r>
              <a:rPr lang="en-US" smtClean="0"/>
              <a:t>W. Riegler/CERN</a:t>
            </a:r>
          </a:p>
        </p:txBody>
      </p:sp>
      <p:sp>
        <p:nvSpPr>
          <p:cNvPr id="53256" name="Slide Number Placeholder 14"/>
          <p:cNvSpPr>
            <a:spLocks noGrp="1"/>
          </p:cNvSpPr>
          <p:nvPr>
            <p:ph type="sldNum" sz="quarter" idx="12"/>
          </p:nvPr>
        </p:nvSpPr>
        <p:spPr>
          <a:noFill/>
        </p:spPr>
        <p:txBody>
          <a:bodyPr/>
          <a:lstStyle/>
          <a:p>
            <a:fld id="{1623DD9A-0E30-4B84-BDBB-97C86738E364}" type="slidenum">
              <a:rPr lang="en-US" smtClean="0"/>
              <a:pPr/>
              <a:t>51</a:t>
            </a:fld>
            <a:endParaRPr lang="en-US" smtClean="0"/>
          </a:p>
        </p:txBody>
      </p:sp>
      <p:sp>
        <p:nvSpPr>
          <p:cNvPr id="53257" name="Rectangle 13"/>
          <p:cNvSpPr>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rPr>
              <a:t>Resistive Plate Chambers (RPCs)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8"/>
          <p:cNvSpPr txBox="1">
            <a:spLocks noChangeArrowheads="1"/>
          </p:cNvSpPr>
          <p:nvPr/>
        </p:nvSpPr>
        <p:spPr bwMode="auto">
          <a:xfrm>
            <a:off x="152400" y="914400"/>
            <a:ext cx="5181600" cy="5078413"/>
          </a:xfrm>
          <a:prstGeom prst="rect">
            <a:avLst/>
          </a:prstGeom>
          <a:noFill/>
          <a:ln w="9525">
            <a:noFill/>
            <a:miter lim="800000"/>
            <a:headEnd/>
            <a:tailEnd/>
          </a:ln>
        </p:spPr>
        <p:txBody>
          <a:bodyPr>
            <a:spAutoFit/>
          </a:bodyPr>
          <a:lstStyle/>
          <a:p>
            <a:r>
              <a:rPr lang="en-US" sz="1600" b="1">
                <a:solidFill>
                  <a:srgbClr val="002060"/>
                </a:solidFill>
                <a:sym typeface="Wingdings" pitchFamily="2" charset="2"/>
              </a:rPr>
              <a:t> </a:t>
            </a:r>
            <a:r>
              <a:rPr lang="en-US" sz="1400" b="1">
                <a:solidFill>
                  <a:srgbClr val="002060"/>
                </a:solidFill>
                <a:sym typeface="Wingdings" pitchFamily="2" charset="2"/>
              </a:rPr>
              <a:t>Place resistive plates in front of the metal electrodes.</a:t>
            </a:r>
            <a:endParaRPr lang="en-US" sz="1400" b="1">
              <a:solidFill>
                <a:srgbClr val="002060"/>
              </a:solidFill>
            </a:endParaRPr>
          </a:p>
          <a:p>
            <a:endParaRPr lang="en-US" sz="1400" b="1">
              <a:solidFill>
                <a:srgbClr val="FF0000"/>
              </a:solidFill>
            </a:endParaRPr>
          </a:p>
          <a:p>
            <a:r>
              <a:rPr lang="en-US" sz="1400" b="1">
                <a:solidFill>
                  <a:srgbClr val="008000"/>
                </a:solidFill>
              </a:rPr>
              <a:t>No spark can develop because the resistivity together with the capacitance (tau ~ </a:t>
            </a:r>
            <a:r>
              <a:rPr lang="en-US" sz="1400" b="1">
                <a:solidFill>
                  <a:srgbClr val="008000"/>
                </a:solidFill>
                <a:latin typeface="GreekC" pitchFamily="2" charset="0"/>
                <a:ea typeface="GreekC" pitchFamily="2" charset="0"/>
                <a:cs typeface="GreekC" pitchFamily="2" charset="0"/>
              </a:rPr>
              <a:t>e*</a:t>
            </a:r>
            <a:r>
              <a:rPr lang="el-GR" sz="1400" b="1">
                <a:solidFill>
                  <a:srgbClr val="008000"/>
                </a:solidFill>
              </a:rPr>
              <a:t>ρ</a:t>
            </a:r>
            <a:r>
              <a:rPr lang="en-US" sz="1400" b="1">
                <a:solidFill>
                  <a:srgbClr val="008000"/>
                </a:solidFill>
              </a:rPr>
              <a:t>) will only allow a very localized ‘discharge’. The rest of the entire surface stays completely unaffected. </a:t>
            </a:r>
          </a:p>
          <a:p>
            <a:endParaRPr lang="en-US" sz="1400" b="1">
              <a:solidFill>
                <a:schemeClr val="accent2"/>
              </a:solidFill>
            </a:endParaRPr>
          </a:p>
          <a:p>
            <a:r>
              <a:rPr lang="en-US" sz="1400" b="1">
                <a:solidFill>
                  <a:srgbClr val="002060"/>
                </a:solidFill>
                <a:sym typeface="Wingdings" pitchFamily="2" charset="2"/>
              </a:rPr>
              <a:t> Large area detectors are possible ! </a:t>
            </a:r>
            <a:endParaRPr lang="en-US" sz="1400" b="1">
              <a:solidFill>
                <a:srgbClr val="002060"/>
              </a:solidFill>
            </a:endParaRPr>
          </a:p>
          <a:p>
            <a:endParaRPr lang="en-US" sz="1400" b="1">
              <a:solidFill>
                <a:schemeClr val="accent2"/>
              </a:solidFill>
              <a:sym typeface="Wingdings" pitchFamily="2" charset="2"/>
            </a:endParaRPr>
          </a:p>
          <a:p>
            <a:r>
              <a:rPr lang="en-US" sz="1400" b="1">
                <a:solidFill>
                  <a:srgbClr val="008000"/>
                </a:solidFill>
                <a:sym typeface="Wingdings" pitchFamily="2" charset="2"/>
              </a:rPr>
              <a:t>Resistive plates from Bakelite (</a:t>
            </a:r>
            <a:r>
              <a:rPr lang="el-GR" sz="1400" b="1">
                <a:solidFill>
                  <a:srgbClr val="008000"/>
                </a:solidFill>
              </a:rPr>
              <a:t>ρ</a:t>
            </a:r>
            <a:r>
              <a:rPr lang="en-US" sz="1400" b="1">
                <a:solidFill>
                  <a:srgbClr val="008000"/>
                </a:solidFill>
                <a:sym typeface="Wingdings" pitchFamily="2" charset="2"/>
              </a:rPr>
              <a:t> = 10</a:t>
            </a:r>
            <a:r>
              <a:rPr lang="en-US" sz="1400" b="1" baseline="30000">
                <a:solidFill>
                  <a:srgbClr val="008000"/>
                </a:solidFill>
                <a:sym typeface="Wingdings" pitchFamily="2" charset="2"/>
              </a:rPr>
              <a:t>10</a:t>
            </a:r>
            <a:r>
              <a:rPr lang="en-US" sz="1400" b="1">
                <a:solidFill>
                  <a:srgbClr val="008000"/>
                </a:solidFill>
                <a:sym typeface="Wingdings" pitchFamily="2" charset="2"/>
              </a:rPr>
              <a:t>-10</a:t>
            </a:r>
            <a:r>
              <a:rPr lang="en-US" sz="1400" b="1" baseline="30000">
                <a:solidFill>
                  <a:srgbClr val="008000"/>
                </a:solidFill>
                <a:sym typeface="Wingdings" pitchFamily="2" charset="2"/>
              </a:rPr>
              <a:t>12</a:t>
            </a:r>
            <a:r>
              <a:rPr lang="en-US" sz="1400" b="1">
                <a:solidFill>
                  <a:srgbClr val="008000"/>
                </a:solidFill>
                <a:sym typeface="Wingdings" pitchFamily="2" charset="2"/>
              </a:rPr>
              <a:t> </a:t>
            </a:r>
            <a:r>
              <a:rPr lang="en-US" sz="1400" b="1">
                <a:solidFill>
                  <a:srgbClr val="008000"/>
                </a:solidFill>
                <a:sym typeface="Symbol" pitchFamily="18" charset="2"/>
              </a:rPr>
              <a:t></a:t>
            </a:r>
            <a:r>
              <a:rPr lang="en-US" sz="1400" b="1">
                <a:solidFill>
                  <a:srgbClr val="008000"/>
                </a:solidFill>
                <a:sym typeface="Wingdings" pitchFamily="2" charset="2"/>
              </a:rPr>
              <a:t>cm) or window glass (</a:t>
            </a:r>
            <a:r>
              <a:rPr lang="el-GR" sz="1400" b="1">
                <a:solidFill>
                  <a:srgbClr val="008000"/>
                </a:solidFill>
              </a:rPr>
              <a:t>ρ</a:t>
            </a:r>
            <a:r>
              <a:rPr lang="en-US" sz="1400" b="1">
                <a:solidFill>
                  <a:srgbClr val="008000"/>
                </a:solidFill>
                <a:sym typeface="Wingdings" pitchFamily="2" charset="2"/>
              </a:rPr>
              <a:t> = 10</a:t>
            </a:r>
            <a:r>
              <a:rPr lang="en-US" sz="1400" b="1" baseline="30000">
                <a:solidFill>
                  <a:srgbClr val="008000"/>
                </a:solidFill>
                <a:sym typeface="Wingdings" pitchFamily="2" charset="2"/>
              </a:rPr>
              <a:t>12</a:t>
            </a:r>
            <a:r>
              <a:rPr lang="en-US" sz="1400" b="1">
                <a:solidFill>
                  <a:srgbClr val="008000"/>
                </a:solidFill>
                <a:sym typeface="Wingdings" pitchFamily="2" charset="2"/>
              </a:rPr>
              <a:t>-10</a:t>
            </a:r>
            <a:r>
              <a:rPr lang="en-US" sz="1400" b="1" baseline="30000">
                <a:solidFill>
                  <a:srgbClr val="008000"/>
                </a:solidFill>
                <a:sym typeface="Wingdings" pitchFamily="2" charset="2"/>
              </a:rPr>
              <a:t>13</a:t>
            </a:r>
            <a:r>
              <a:rPr lang="en-US" sz="1400" b="1">
                <a:solidFill>
                  <a:srgbClr val="008000"/>
                </a:solidFill>
                <a:sym typeface="Wingdings" pitchFamily="2" charset="2"/>
              </a:rPr>
              <a:t> </a:t>
            </a:r>
            <a:r>
              <a:rPr lang="en-US" sz="1400" b="1">
                <a:solidFill>
                  <a:srgbClr val="008000"/>
                </a:solidFill>
                <a:sym typeface="Symbol" pitchFamily="18" charset="2"/>
              </a:rPr>
              <a:t></a:t>
            </a:r>
            <a:r>
              <a:rPr lang="en-US" sz="1400" b="1">
                <a:solidFill>
                  <a:srgbClr val="008000"/>
                </a:solidFill>
                <a:sym typeface="Wingdings" pitchFamily="2" charset="2"/>
              </a:rPr>
              <a:t>cm). </a:t>
            </a:r>
          </a:p>
          <a:p>
            <a:endParaRPr lang="en-US" sz="1400" b="1">
              <a:solidFill>
                <a:srgbClr val="009900"/>
              </a:solidFill>
              <a:sym typeface="Wingdings" pitchFamily="2" charset="2"/>
            </a:endParaRPr>
          </a:p>
          <a:p>
            <a:r>
              <a:rPr lang="en-US" sz="1400" b="1">
                <a:solidFill>
                  <a:srgbClr val="002060"/>
                </a:solidFill>
                <a:sym typeface="Wingdings" pitchFamily="2" charset="2"/>
              </a:rPr>
              <a:t>Gas gap: 0.25-2mm. </a:t>
            </a:r>
          </a:p>
          <a:p>
            <a:r>
              <a:rPr lang="en-US" sz="1400" b="1">
                <a:solidFill>
                  <a:srgbClr val="002060"/>
                </a:solidFill>
                <a:sym typeface="Wingdings" pitchFamily="2" charset="2"/>
              </a:rPr>
              <a:t>Electric Fields 50-100kV/cm.</a:t>
            </a:r>
          </a:p>
          <a:p>
            <a:r>
              <a:rPr lang="en-US" sz="1400" b="1">
                <a:solidFill>
                  <a:srgbClr val="002060"/>
                </a:solidFill>
                <a:sym typeface="Wingdings" pitchFamily="2" charset="2"/>
              </a:rPr>
              <a:t>Time resolutions: 50ps (100kV/cm), 1ns(50kV/cm)</a:t>
            </a:r>
          </a:p>
          <a:p>
            <a:endParaRPr lang="en-US" sz="1400" b="1">
              <a:solidFill>
                <a:srgbClr val="009900"/>
              </a:solidFill>
              <a:sym typeface="Symbol" pitchFamily="18" charset="2"/>
            </a:endParaRPr>
          </a:p>
          <a:p>
            <a:r>
              <a:rPr lang="en-US" sz="1400" b="1">
                <a:solidFill>
                  <a:srgbClr val="008000"/>
                </a:solidFill>
                <a:sym typeface="Symbol" pitchFamily="18" charset="2"/>
              </a:rPr>
              <a:t>Application: Trigger Detectors, Time of Flight (TOF)</a:t>
            </a:r>
          </a:p>
          <a:p>
            <a:endParaRPr lang="en-US" sz="1400" b="1">
              <a:solidFill>
                <a:srgbClr val="009900"/>
              </a:solidFill>
              <a:sym typeface="Symbol" pitchFamily="18" charset="2"/>
            </a:endParaRPr>
          </a:p>
          <a:p>
            <a:r>
              <a:rPr lang="en-US" sz="1400" b="1">
                <a:solidFill>
                  <a:srgbClr val="002060"/>
                </a:solidFill>
                <a:sym typeface="Symbol" pitchFamily="18" charset="2"/>
              </a:rPr>
              <a:t>Resistivity limits the rate capability: Time to remove avalanche charge from the surface of the resistive plate is </a:t>
            </a:r>
            <a:r>
              <a:rPr lang="en-US" sz="1400" b="1">
                <a:solidFill>
                  <a:srgbClr val="008000"/>
                </a:solidFill>
              </a:rPr>
              <a:t>(tau ~ </a:t>
            </a:r>
            <a:r>
              <a:rPr lang="en-US" sz="1400" b="1">
                <a:solidFill>
                  <a:srgbClr val="008000"/>
                </a:solidFill>
                <a:latin typeface="GreekC" pitchFamily="2" charset="0"/>
                <a:ea typeface="GreekC" pitchFamily="2" charset="0"/>
                <a:cs typeface="GreekC" pitchFamily="2" charset="0"/>
              </a:rPr>
              <a:t>e*</a:t>
            </a:r>
            <a:r>
              <a:rPr lang="el-GR" sz="1400" b="1">
                <a:solidFill>
                  <a:srgbClr val="008000"/>
                </a:solidFill>
              </a:rPr>
              <a:t>ρ</a:t>
            </a:r>
            <a:r>
              <a:rPr lang="en-US" sz="1400" b="1">
                <a:solidFill>
                  <a:srgbClr val="008000"/>
                </a:solidFill>
              </a:rPr>
              <a:t>) = ms to s. </a:t>
            </a:r>
          </a:p>
          <a:p>
            <a:endParaRPr lang="en-US" sz="1400" b="1">
              <a:solidFill>
                <a:srgbClr val="008000"/>
              </a:solidFill>
            </a:endParaRPr>
          </a:p>
          <a:p>
            <a:r>
              <a:rPr lang="en-US" sz="1400" b="1">
                <a:solidFill>
                  <a:srgbClr val="008000"/>
                </a:solidFill>
              </a:rPr>
              <a:t>Rate limit of kHz/cm</a:t>
            </a:r>
            <a:r>
              <a:rPr lang="en-US" sz="1400" b="1" baseline="30000">
                <a:solidFill>
                  <a:srgbClr val="008000"/>
                </a:solidFill>
              </a:rPr>
              <a:t>2</a:t>
            </a:r>
            <a:r>
              <a:rPr lang="en-US" sz="1400" b="1">
                <a:solidFill>
                  <a:srgbClr val="008000"/>
                </a:solidFill>
              </a:rPr>
              <a:t> for 10</a:t>
            </a:r>
            <a:r>
              <a:rPr lang="en-US" sz="1400" b="1" baseline="30000">
                <a:solidFill>
                  <a:srgbClr val="008000"/>
                </a:solidFill>
              </a:rPr>
              <a:t>10</a:t>
            </a:r>
            <a:r>
              <a:rPr lang="en-US" sz="1400" b="1">
                <a:solidFill>
                  <a:srgbClr val="008000"/>
                </a:solidFill>
              </a:rPr>
              <a:t> </a:t>
            </a:r>
            <a:r>
              <a:rPr lang="en-US" sz="1400" b="1">
                <a:solidFill>
                  <a:srgbClr val="008000"/>
                </a:solidFill>
                <a:sym typeface="Symbol" pitchFamily="18" charset="2"/>
              </a:rPr>
              <a:t></a:t>
            </a:r>
            <a:r>
              <a:rPr lang="en-US" sz="1400" b="1">
                <a:solidFill>
                  <a:srgbClr val="008000"/>
                </a:solidFill>
                <a:sym typeface="Wingdings" pitchFamily="2" charset="2"/>
              </a:rPr>
              <a:t>cm.</a:t>
            </a:r>
            <a:endParaRPr lang="en-US" sz="1400" b="1">
              <a:solidFill>
                <a:srgbClr val="008000"/>
              </a:solidFill>
            </a:endParaRPr>
          </a:p>
        </p:txBody>
      </p:sp>
      <p:grpSp>
        <p:nvGrpSpPr>
          <p:cNvPr id="54275" name="Group 13"/>
          <p:cNvGrpSpPr>
            <a:grpSpLocks/>
          </p:cNvGrpSpPr>
          <p:nvPr/>
        </p:nvGrpSpPr>
        <p:grpSpPr bwMode="auto">
          <a:xfrm>
            <a:off x="5715000" y="2362200"/>
            <a:ext cx="3048000" cy="1676400"/>
            <a:chOff x="3600" y="384"/>
            <a:chExt cx="1920" cy="1056"/>
          </a:xfrm>
        </p:grpSpPr>
        <p:grpSp>
          <p:nvGrpSpPr>
            <p:cNvPr id="54279" name="Group 3"/>
            <p:cNvGrpSpPr>
              <a:grpSpLocks/>
            </p:cNvGrpSpPr>
            <p:nvPr/>
          </p:nvGrpSpPr>
          <p:grpSpPr bwMode="auto">
            <a:xfrm>
              <a:off x="3600" y="384"/>
              <a:ext cx="1920" cy="1056"/>
              <a:chOff x="576" y="1776"/>
              <a:chExt cx="912" cy="816"/>
            </a:xfrm>
          </p:grpSpPr>
          <p:sp>
            <p:nvSpPr>
              <p:cNvPr id="54282" name="Rectangle 4"/>
              <p:cNvSpPr>
                <a:spLocks noChangeArrowheads="1"/>
              </p:cNvSpPr>
              <p:nvPr/>
            </p:nvSpPr>
            <p:spPr bwMode="auto">
              <a:xfrm>
                <a:off x="576" y="1776"/>
                <a:ext cx="912" cy="816"/>
              </a:xfrm>
              <a:prstGeom prst="rect">
                <a:avLst/>
              </a:prstGeom>
              <a:solidFill>
                <a:srgbClr val="EEEEEE"/>
              </a:solidFill>
              <a:ln w="9525">
                <a:noFill/>
                <a:miter lim="800000"/>
                <a:headEnd/>
                <a:tailEnd/>
              </a:ln>
            </p:spPr>
            <p:txBody>
              <a:bodyPr wrap="none" anchor="ctr"/>
              <a:lstStyle/>
              <a:p>
                <a:endParaRPr lang="en-US"/>
              </a:p>
            </p:txBody>
          </p:sp>
          <p:sp>
            <p:nvSpPr>
              <p:cNvPr id="54283" name="Line 5"/>
              <p:cNvSpPr>
                <a:spLocks noChangeShapeType="1"/>
              </p:cNvSpPr>
              <p:nvPr/>
            </p:nvSpPr>
            <p:spPr bwMode="auto">
              <a:xfrm>
                <a:off x="576" y="1776"/>
                <a:ext cx="912" cy="0"/>
              </a:xfrm>
              <a:prstGeom prst="line">
                <a:avLst/>
              </a:prstGeom>
              <a:noFill/>
              <a:ln w="28575">
                <a:solidFill>
                  <a:schemeClr val="tx1"/>
                </a:solidFill>
                <a:round/>
                <a:headEnd/>
                <a:tailEnd/>
              </a:ln>
            </p:spPr>
            <p:txBody>
              <a:bodyPr wrap="none" anchor="ctr"/>
              <a:lstStyle/>
              <a:p>
                <a:endParaRPr lang="en-US"/>
              </a:p>
            </p:txBody>
          </p:sp>
          <p:sp>
            <p:nvSpPr>
              <p:cNvPr id="54284" name="Line 6"/>
              <p:cNvSpPr>
                <a:spLocks noChangeShapeType="1"/>
              </p:cNvSpPr>
              <p:nvPr/>
            </p:nvSpPr>
            <p:spPr bwMode="auto">
              <a:xfrm>
                <a:off x="576" y="2592"/>
                <a:ext cx="912" cy="0"/>
              </a:xfrm>
              <a:prstGeom prst="line">
                <a:avLst/>
              </a:prstGeom>
              <a:noFill/>
              <a:ln w="28575">
                <a:solidFill>
                  <a:schemeClr val="tx1"/>
                </a:solidFill>
                <a:round/>
                <a:headEnd/>
                <a:tailEnd/>
              </a:ln>
            </p:spPr>
            <p:txBody>
              <a:bodyPr wrap="none" anchor="ctr"/>
              <a:lstStyle/>
              <a:p>
                <a:endParaRPr lang="en-US"/>
              </a:p>
            </p:txBody>
          </p:sp>
          <p:pic>
            <p:nvPicPr>
              <p:cNvPr id="54285" name="Picture 7"/>
              <p:cNvPicPr>
                <a:picLocks noChangeAspect="1" noChangeArrowheads="1"/>
              </p:cNvPicPr>
              <p:nvPr/>
            </p:nvPicPr>
            <p:blipFill>
              <a:blip r:embed="rId2" cstate="print"/>
              <a:srcRect/>
              <a:stretch>
                <a:fillRect/>
              </a:stretch>
            </p:blipFill>
            <p:spPr bwMode="auto">
              <a:xfrm>
                <a:off x="912" y="2064"/>
                <a:ext cx="115" cy="384"/>
              </a:xfrm>
              <a:prstGeom prst="rect">
                <a:avLst/>
              </a:prstGeom>
              <a:noFill/>
              <a:ln w="9525">
                <a:noFill/>
                <a:miter lim="800000"/>
                <a:headEnd/>
                <a:tailEnd/>
              </a:ln>
            </p:spPr>
          </p:pic>
        </p:grpSp>
        <p:sp>
          <p:nvSpPr>
            <p:cNvPr id="54280" name="Rectangle 11"/>
            <p:cNvSpPr>
              <a:spLocks noChangeArrowheads="1"/>
            </p:cNvSpPr>
            <p:nvPr/>
          </p:nvSpPr>
          <p:spPr bwMode="auto">
            <a:xfrm>
              <a:off x="3600" y="1296"/>
              <a:ext cx="1920" cy="144"/>
            </a:xfrm>
            <a:prstGeom prst="rect">
              <a:avLst/>
            </a:prstGeom>
            <a:solidFill>
              <a:srgbClr val="009900"/>
            </a:solidFill>
            <a:ln w="9525">
              <a:solidFill>
                <a:schemeClr val="tx1"/>
              </a:solidFill>
              <a:miter lim="800000"/>
              <a:headEnd/>
              <a:tailEnd/>
            </a:ln>
          </p:spPr>
          <p:txBody>
            <a:bodyPr wrap="none" anchor="ctr"/>
            <a:lstStyle/>
            <a:p>
              <a:endParaRPr lang="en-US"/>
            </a:p>
          </p:txBody>
        </p:sp>
        <p:sp>
          <p:nvSpPr>
            <p:cNvPr id="54281" name="Rectangle 12"/>
            <p:cNvSpPr>
              <a:spLocks noChangeArrowheads="1"/>
            </p:cNvSpPr>
            <p:nvPr/>
          </p:nvSpPr>
          <p:spPr bwMode="auto">
            <a:xfrm>
              <a:off x="3600" y="384"/>
              <a:ext cx="1920" cy="144"/>
            </a:xfrm>
            <a:prstGeom prst="rect">
              <a:avLst/>
            </a:prstGeom>
            <a:solidFill>
              <a:srgbClr val="009900"/>
            </a:solidFill>
            <a:ln w="9525">
              <a:solidFill>
                <a:schemeClr val="tx1"/>
              </a:solidFill>
              <a:miter lim="800000"/>
              <a:headEnd/>
              <a:tailEnd/>
            </a:ln>
          </p:spPr>
          <p:txBody>
            <a:bodyPr wrap="none" anchor="ctr"/>
            <a:lstStyle/>
            <a:p>
              <a:endParaRPr lang="en-US"/>
            </a:p>
          </p:txBody>
        </p:sp>
      </p:grpSp>
      <p:sp>
        <p:nvSpPr>
          <p:cNvPr id="54276" name="Footer Placeholder 12"/>
          <p:cNvSpPr>
            <a:spLocks noGrp="1"/>
          </p:cNvSpPr>
          <p:nvPr>
            <p:ph type="ftr" sz="quarter" idx="11"/>
          </p:nvPr>
        </p:nvSpPr>
        <p:spPr>
          <a:noFill/>
        </p:spPr>
        <p:txBody>
          <a:bodyPr/>
          <a:lstStyle/>
          <a:p>
            <a:r>
              <a:rPr lang="en-US" smtClean="0"/>
              <a:t>W. Riegler/CERN</a:t>
            </a:r>
          </a:p>
        </p:txBody>
      </p:sp>
      <p:sp>
        <p:nvSpPr>
          <p:cNvPr id="54277" name="Slide Number Placeholder 11"/>
          <p:cNvSpPr>
            <a:spLocks noGrp="1"/>
          </p:cNvSpPr>
          <p:nvPr>
            <p:ph type="sldNum" sz="quarter" idx="12"/>
          </p:nvPr>
        </p:nvSpPr>
        <p:spPr>
          <a:noFill/>
        </p:spPr>
        <p:txBody>
          <a:bodyPr/>
          <a:lstStyle/>
          <a:p>
            <a:fld id="{A7B177A7-BB90-4F71-8B9C-AD2692CB628C}" type="slidenum">
              <a:rPr lang="en-US" smtClean="0"/>
              <a:pPr/>
              <a:t>52</a:t>
            </a:fld>
            <a:endParaRPr lang="en-US" smtClean="0"/>
          </a:p>
        </p:txBody>
      </p:sp>
      <p:sp>
        <p:nvSpPr>
          <p:cNvPr id="54278" name="Rectangle 13"/>
          <p:cNvSpPr>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rPr>
              <a:t>Resistive Plate Chambers (RPCs)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85"/>
          <p:cNvGrpSpPr>
            <a:grpSpLocks/>
          </p:cNvGrpSpPr>
          <p:nvPr/>
        </p:nvGrpSpPr>
        <p:grpSpPr bwMode="auto">
          <a:xfrm>
            <a:off x="76200" y="685800"/>
            <a:ext cx="5999163" cy="5759450"/>
            <a:chOff x="0" y="869950"/>
            <a:chExt cx="5999163" cy="5759450"/>
          </a:xfrm>
        </p:grpSpPr>
        <p:pic>
          <p:nvPicPr>
            <p:cNvPr id="55303" name="Picture 4"/>
            <p:cNvPicPr>
              <a:picLocks noChangeAspect="1" noChangeArrowheads="1"/>
            </p:cNvPicPr>
            <p:nvPr/>
          </p:nvPicPr>
          <p:blipFill>
            <a:blip r:embed="rId2" cstate="print"/>
            <a:srcRect/>
            <a:stretch>
              <a:fillRect/>
            </a:stretch>
          </p:blipFill>
          <p:spPr bwMode="auto">
            <a:xfrm>
              <a:off x="1554163" y="1970088"/>
              <a:ext cx="2873375" cy="66675"/>
            </a:xfrm>
            <a:prstGeom prst="rect">
              <a:avLst/>
            </a:prstGeom>
            <a:noFill/>
            <a:ln w="9525">
              <a:noFill/>
              <a:miter lim="800000"/>
              <a:headEnd/>
              <a:tailEnd/>
            </a:ln>
          </p:spPr>
        </p:pic>
        <p:sp>
          <p:nvSpPr>
            <p:cNvPr id="55304" name="Freeform 5"/>
            <p:cNvSpPr>
              <a:spLocks noChangeAspect="1"/>
            </p:cNvSpPr>
            <p:nvPr/>
          </p:nvSpPr>
          <p:spPr bwMode="auto">
            <a:xfrm>
              <a:off x="3106738" y="4416425"/>
              <a:ext cx="107950" cy="49213"/>
            </a:xfrm>
            <a:custGeom>
              <a:avLst/>
              <a:gdLst>
                <a:gd name="T0" fmla="*/ 2147483647 w 82"/>
                <a:gd name="T1" fmla="*/ 2147483647 h 40"/>
                <a:gd name="T2" fmla="*/ 2147483647 w 82"/>
                <a:gd name="T3" fmla="*/ 2147483647 h 40"/>
                <a:gd name="T4" fmla="*/ 2147483647 w 82"/>
                <a:gd name="T5" fmla="*/ 2147483647 h 40"/>
                <a:gd name="T6" fmla="*/ 0 w 82"/>
                <a:gd name="T7" fmla="*/ 2147483647 h 40"/>
                <a:gd name="T8" fmla="*/ 2147483647 w 82"/>
                <a:gd name="T9" fmla="*/ 2147483647 h 40"/>
                <a:gd name="T10" fmla="*/ 2147483647 w 82"/>
                <a:gd name="T11" fmla="*/ 2147483647 h 40"/>
                <a:gd name="T12" fmla="*/ 2147483647 w 82"/>
                <a:gd name="T13" fmla="*/ 2147483647 h 40"/>
                <a:gd name="T14" fmla="*/ 2147483647 w 82"/>
                <a:gd name="T15" fmla="*/ 2147483647 h 40"/>
                <a:gd name="T16" fmla="*/ 2147483647 w 82"/>
                <a:gd name="T17" fmla="*/ 2147483647 h 40"/>
                <a:gd name="T18" fmla="*/ 2147483647 w 82"/>
                <a:gd name="T19" fmla="*/ 2147483647 h 40"/>
                <a:gd name="T20" fmla="*/ 2147483647 w 82"/>
                <a:gd name="T21" fmla="*/ 2147483647 h 40"/>
                <a:gd name="T22" fmla="*/ 2147483647 w 82"/>
                <a:gd name="T23" fmla="*/ 2147483647 h 40"/>
                <a:gd name="T24" fmla="*/ 2147483647 w 82"/>
                <a:gd name="T25" fmla="*/ 2147483647 h 40"/>
                <a:gd name="T26" fmla="*/ 2147483647 w 82"/>
                <a:gd name="T27" fmla="*/ 0 h 40"/>
                <a:gd name="T28" fmla="*/ 2147483647 w 82"/>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2"/>
                <a:gd name="T46" fmla="*/ 0 h 40"/>
                <a:gd name="T47" fmla="*/ 82 w 82"/>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2" h="40">
                  <a:moveTo>
                    <a:pt x="68" y="4"/>
                  </a:moveTo>
                  <a:lnTo>
                    <a:pt x="82" y="4"/>
                  </a:lnTo>
                  <a:lnTo>
                    <a:pt x="82" y="40"/>
                  </a:lnTo>
                  <a:lnTo>
                    <a:pt x="0" y="40"/>
                  </a:lnTo>
                  <a:lnTo>
                    <a:pt x="8" y="30"/>
                  </a:lnTo>
                  <a:lnTo>
                    <a:pt x="10" y="28"/>
                  </a:lnTo>
                  <a:lnTo>
                    <a:pt x="14" y="28"/>
                  </a:lnTo>
                  <a:lnTo>
                    <a:pt x="22" y="28"/>
                  </a:lnTo>
                  <a:lnTo>
                    <a:pt x="24" y="26"/>
                  </a:lnTo>
                  <a:lnTo>
                    <a:pt x="28" y="22"/>
                  </a:lnTo>
                  <a:lnTo>
                    <a:pt x="36" y="14"/>
                  </a:lnTo>
                  <a:lnTo>
                    <a:pt x="46" y="4"/>
                  </a:lnTo>
                  <a:lnTo>
                    <a:pt x="48" y="4"/>
                  </a:lnTo>
                  <a:lnTo>
                    <a:pt x="54" y="0"/>
                  </a:lnTo>
                  <a:lnTo>
                    <a:pt x="68" y="4"/>
                  </a:lnTo>
                  <a:close/>
                </a:path>
              </a:pathLst>
            </a:custGeom>
            <a:solidFill>
              <a:srgbClr val="CCCCCC"/>
            </a:solidFill>
            <a:ln w="9525">
              <a:noFill/>
              <a:round/>
              <a:headEnd/>
              <a:tailEnd/>
            </a:ln>
          </p:spPr>
          <p:txBody>
            <a:bodyPr/>
            <a:lstStyle/>
            <a:p>
              <a:endParaRPr lang="en-US"/>
            </a:p>
          </p:txBody>
        </p:sp>
        <p:sp>
          <p:nvSpPr>
            <p:cNvPr id="55305" name="Freeform 6"/>
            <p:cNvSpPr>
              <a:spLocks noChangeAspect="1"/>
            </p:cNvSpPr>
            <p:nvPr/>
          </p:nvSpPr>
          <p:spPr bwMode="auto">
            <a:xfrm>
              <a:off x="3106738" y="4416425"/>
              <a:ext cx="107950" cy="49213"/>
            </a:xfrm>
            <a:custGeom>
              <a:avLst/>
              <a:gdLst>
                <a:gd name="T0" fmla="*/ 2147483647 w 82"/>
                <a:gd name="T1" fmla="*/ 2147483647 h 40"/>
                <a:gd name="T2" fmla="*/ 2147483647 w 82"/>
                <a:gd name="T3" fmla="*/ 2147483647 h 40"/>
                <a:gd name="T4" fmla="*/ 2147483647 w 82"/>
                <a:gd name="T5" fmla="*/ 2147483647 h 40"/>
                <a:gd name="T6" fmla="*/ 0 w 82"/>
                <a:gd name="T7" fmla="*/ 2147483647 h 40"/>
                <a:gd name="T8" fmla="*/ 2147483647 w 82"/>
                <a:gd name="T9" fmla="*/ 2147483647 h 40"/>
                <a:gd name="T10" fmla="*/ 2147483647 w 82"/>
                <a:gd name="T11" fmla="*/ 2147483647 h 40"/>
                <a:gd name="T12" fmla="*/ 2147483647 w 82"/>
                <a:gd name="T13" fmla="*/ 2147483647 h 40"/>
                <a:gd name="T14" fmla="*/ 2147483647 w 82"/>
                <a:gd name="T15" fmla="*/ 2147483647 h 40"/>
                <a:gd name="T16" fmla="*/ 2147483647 w 82"/>
                <a:gd name="T17" fmla="*/ 2147483647 h 40"/>
                <a:gd name="T18" fmla="*/ 2147483647 w 82"/>
                <a:gd name="T19" fmla="*/ 2147483647 h 40"/>
                <a:gd name="T20" fmla="*/ 2147483647 w 82"/>
                <a:gd name="T21" fmla="*/ 2147483647 h 40"/>
                <a:gd name="T22" fmla="*/ 2147483647 w 82"/>
                <a:gd name="T23" fmla="*/ 2147483647 h 40"/>
                <a:gd name="T24" fmla="*/ 2147483647 w 82"/>
                <a:gd name="T25" fmla="*/ 2147483647 h 40"/>
                <a:gd name="T26" fmla="*/ 2147483647 w 82"/>
                <a:gd name="T27" fmla="*/ 0 h 40"/>
                <a:gd name="T28" fmla="*/ 2147483647 w 82"/>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2"/>
                <a:gd name="T46" fmla="*/ 0 h 40"/>
                <a:gd name="T47" fmla="*/ 82 w 82"/>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2" h="40">
                  <a:moveTo>
                    <a:pt x="68" y="4"/>
                  </a:moveTo>
                  <a:lnTo>
                    <a:pt x="82" y="4"/>
                  </a:lnTo>
                  <a:lnTo>
                    <a:pt x="82" y="40"/>
                  </a:lnTo>
                  <a:lnTo>
                    <a:pt x="0" y="40"/>
                  </a:lnTo>
                  <a:lnTo>
                    <a:pt x="8" y="30"/>
                  </a:lnTo>
                  <a:lnTo>
                    <a:pt x="10" y="28"/>
                  </a:lnTo>
                  <a:lnTo>
                    <a:pt x="14" y="28"/>
                  </a:lnTo>
                  <a:lnTo>
                    <a:pt x="22" y="28"/>
                  </a:lnTo>
                  <a:lnTo>
                    <a:pt x="24" y="26"/>
                  </a:lnTo>
                  <a:lnTo>
                    <a:pt x="28" y="22"/>
                  </a:lnTo>
                  <a:lnTo>
                    <a:pt x="36" y="14"/>
                  </a:lnTo>
                  <a:lnTo>
                    <a:pt x="46" y="4"/>
                  </a:lnTo>
                  <a:lnTo>
                    <a:pt x="48" y="4"/>
                  </a:lnTo>
                  <a:lnTo>
                    <a:pt x="54" y="0"/>
                  </a:lnTo>
                  <a:lnTo>
                    <a:pt x="68" y="4"/>
                  </a:lnTo>
                  <a:close/>
                </a:path>
              </a:pathLst>
            </a:custGeom>
            <a:noFill/>
            <a:ln w="3175">
              <a:solidFill>
                <a:srgbClr val="000000"/>
              </a:solidFill>
              <a:round/>
              <a:headEnd/>
              <a:tailEnd/>
            </a:ln>
          </p:spPr>
          <p:txBody>
            <a:bodyPr/>
            <a:lstStyle/>
            <a:p>
              <a:endParaRPr lang="en-US"/>
            </a:p>
          </p:txBody>
        </p:sp>
        <p:sp>
          <p:nvSpPr>
            <p:cNvPr id="55306" name="Freeform 7"/>
            <p:cNvSpPr>
              <a:spLocks noChangeAspect="1"/>
            </p:cNvSpPr>
            <p:nvPr/>
          </p:nvSpPr>
          <p:spPr bwMode="auto">
            <a:xfrm>
              <a:off x="3133725" y="4914900"/>
              <a:ext cx="80963" cy="42863"/>
            </a:xfrm>
            <a:custGeom>
              <a:avLst/>
              <a:gdLst>
                <a:gd name="T0" fmla="*/ 2147483647 w 62"/>
                <a:gd name="T1" fmla="*/ 2147483647 h 34"/>
                <a:gd name="T2" fmla="*/ 2147483647 w 62"/>
                <a:gd name="T3" fmla="*/ 0 h 34"/>
                <a:gd name="T4" fmla="*/ 2147483647 w 62"/>
                <a:gd name="T5" fmla="*/ 2147483647 h 34"/>
                <a:gd name="T6" fmla="*/ 0 w 62"/>
                <a:gd name="T7" fmla="*/ 2147483647 h 34"/>
                <a:gd name="T8" fmla="*/ 2147483647 w 62"/>
                <a:gd name="T9" fmla="*/ 2147483647 h 34"/>
                <a:gd name="T10" fmla="*/ 2147483647 w 62"/>
                <a:gd name="T11" fmla="*/ 2147483647 h 34"/>
                <a:gd name="T12" fmla="*/ 2147483647 w 62"/>
                <a:gd name="T13" fmla="*/ 2147483647 h 34"/>
                <a:gd name="T14" fmla="*/ 0 w 62"/>
                <a:gd name="T15" fmla="*/ 2147483647 h 34"/>
                <a:gd name="T16" fmla="*/ 2147483647 w 62"/>
                <a:gd name="T17" fmla="*/ 2147483647 h 34"/>
                <a:gd name="T18" fmla="*/ 2147483647 w 62"/>
                <a:gd name="T19" fmla="*/ 2147483647 h 34"/>
                <a:gd name="T20" fmla="*/ 2147483647 w 62"/>
                <a:gd name="T21" fmla="*/ 2147483647 h 34"/>
                <a:gd name="T22" fmla="*/ 2147483647 w 62"/>
                <a:gd name="T23" fmla="*/ 2147483647 h 34"/>
                <a:gd name="T24" fmla="*/ 2147483647 w 62"/>
                <a:gd name="T25" fmla="*/ 2147483647 h 34"/>
                <a:gd name="T26" fmla="*/ 2147483647 w 62"/>
                <a:gd name="T27" fmla="*/ 2147483647 h 34"/>
                <a:gd name="T28" fmla="*/ 2147483647 w 62"/>
                <a:gd name="T29" fmla="*/ 2147483647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
                <a:gd name="T46" fmla="*/ 0 h 34"/>
                <a:gd name="T47" fmla="*/ 62 w 62"/>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 h="34">
                  <a:moveTo>
                    <a:pt x="48" y="2"/>
                  </a:moveTo>
                  <a:lnTo>
                    <a:pt x="62" y="0"/>
                  </a:lnTo>
                  <a:lnTo>
                    <a:pt x="62" y="34"/>
                  </a:lnTo>
                  <a:lnTo>
                    <a:pt x="0" y="34"/>
                  </a:lnTo>
                  <a:lnTo>
                    <a:pt x="4" y="30"/>
                  </a:lnTo>
                  <a:lnTo>
                    <a:pt x="2" y="30"/>
                  </a:lnTo>
                  <a:lnTo>
                    <a:pt x="2" y="28"/>
                  </a:lnTo>
                  <a:lnTo>
                    <a:pt x="0" y="26"/>
                  </a:lnTo>
                  <a:lnTo>
                    <a:pt x="2" y="22"/>
                  </a:lnTo>
                  <a:lnTo>
                    <a:pt x="6" y="22"/>
                  </a:lnTo>
                  <a:lnTo>
                    <a:pt x="16" y="14"/>
                  </a:lnTo>
                  <a:lnTo>
                    <a:pt x="22" y="8"/>
                  </a:lnTo>
                  <a:lnTo>
                    <a:pt x="24" y="8"/>
                  </a:lnTo>
                  <a:lnTo>
                    <a:pt x="34" y="2"/>
                  </a:lnTo>
                  <a:lnTo>
                    <a:pt x="48" y="2"/>
                  </a:lnTo>
                  <a:close/>
                </a:path>
              </a:pathLst>
            </a:custGeom>
            <a:solidFill>
              <a:srgbClr val="CCCCCC"/>
            </a:solidFill>
            <a:ln w="9525">
              <a:noFill/>
              <a:round/>
              <a:headEnd/>
              <a:tailEnd/>
            </a:ln>
          </p:spPr>
          <p:txBody>
            <a:bodyPr/>
            <a:lstStyle/>
            <a:p>
              <a:endParaRPr lang="en-US"/>
            </a:p>
          </p:txBody>
        </p:sp>
        <p:sp>
          <p:nvSpPr>
            <p:cNvPr id="55307" name="Freeform 8"/>
            <p:cNvSpPr>
              <a:spLocks noChangeAspect="1"/>
            </p:cNvSpPr>
            <p:nvPr/>
          </p:nvSpPr>
          <p:spPr bwMode="auto">
            <a:xfrm>
              <a:off x="3133725" y="4914900"/>
              <a:ext cx="80963" cy="42863"/>
            </a:xfrm>
            <a:custGeom>
              <a:avLst/>
              <a:gdLst>
                <a:gd name="T0" fmla="*/ 2147483647 w 62"/>
                <a:gd name="T1" fmla="*/ 2147483647 h 34"/>
                <a:gd name="T2" fmla="*/ 2147483647 w 62"/>
                <a:gd name="T3" fmla="*/ 0 h 34"/>
                <a:gd name="T4" fmla="*/ 2147483647 w 62"/>
                <a:gd name="T5" fmla="*/ 2147483647 h 34"/>
                <a:gd name="T6" fmla="*/ 0 w 62"/>
                <a:gd name="T7" fmla="*/ 2147483647 h 34"/>
                <a:gd name="T8" fmla="*/ 2147483647 w 62"/>
                <a:gd name="T9" fmla="*/ 2147483647 h 34"/>
                <a:gd name="T10" fmla="*/ 2147483647 w 62"/>
                <a:gd name="T11" fmla="*/ 2147483647 h 34"/>
                <a:gd name="T12" fmla="*/ 2147483647 w 62"/>
                <a:gd name="T13" fmla="*/ 2147483647 h 34"/>
                <a:gd name="T14" fmla="*/ 0 w 62"/>
                <a:gd name="T15" fmla="*/ 2147483647 h 34"/>
                <a:gd name="T16" fmla="*/ 2147483647 w 62"/>
                <a:gd name="T17" fmla="*/ 2147483647 h 34"/>
                <a:gd name="T18" fmla="*/ 2147483647 w 62"/>
                <a:gd name="T19" fmla="*/ 2147483647 h 34"/>
                <a:gd name="T20" fmla="*/ 2147483647 w 62"/>
                <a:gd name="T21" fmla="*/ 2147483647 h 34"/>
                <a:gd name="T22" fmla="*/ 2147483647 w 62"/>
                <a:gd name="T23" fmla="*/ 2147483647 h 34"/>
                <a:gd name="T24" fmla="*/ 2147483647 w 62"/>
                <a:gd name="T25" fmla="*/ 2147483647 h 34"/>
                <a:gd name="T26" fmla="*/ 2147483647 w 62"/>
                <a:gd name="T27" fmla="*/ 2147483647 h 34"/>
                <a:gd name="T28" fmla="*/ 2147483647 w 62"/>
                <a:gd name="T29" fmla="*/ 2147483647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
                <a:gd name="T46" fmla="*/ 0 h 34"/>
                <a:gd name="T47" fmla="*/ 62 w 62"/>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 h="34">
                  <a:moveTo>
                    <a:pt x="48" y="2"/>
                  </a:moveTo>
                  <a:lnTo>
                    <a:pt x="62" y="0"/>
                  </a:lnTo>
                  <a:lnTo>
                    <a:pt x="62" y="34"/>
                  </a:lnTo>
                  <a:lnTo>
                    <a:pt x="0" y="34"/>
                  </a:lnTo>
                  <a:lnTo>
                    <a:pt x="4" y="30"/>
                  </a:lnTo>
                  <a:lnTo>
                    <a:pt x="2" y="30"/>
                  </a:lnTo>
                  <a:lnTo>
                    <a:pt x="2" y="28"/>
                  </a:lnTo>
                  <a:lnTo>
                    <a:pt x="0" y="26"/>
                  </a:lnTo>
                  <a:lnTo>
                    <a:pt x="2" y="22"/>
                  </a:lnTo>
                  <a:lnTo>
                    <a:pt x="6" y="22"/>
                  </a:lnTo>
                  <a:lnTo>
                    <a:pt x="16" y="14"/>
                  </a:lnTo>
                  <a:lnTo>
                    <a:pt x="22" y="8"/>
                  </a:lnTo>
                  <a:lnTo>
                    <a:pt x="24" y="8"/>
                  </a:lnTo>
                  <a:lnTo>
                    <a:pt x="34" y="2"/>
                  </a:lnTo>
                  <a:lnTo>
                    <a:pt x="48" y="2"/>
                  </a:lnTo>
                  <a:close/>
                </a:path>
              </a:pathLst>
            </a:custGeom>
            <a:noFill/>
            <a:ln w="3175">
              <a:solidFill>
                <a:srgbClr val="000000"/>
              </a:solidFill>
              <a:round/>
              <a:headEnd/>
              <a:tailEnd/>
            </a:ln>
          </p:spPr>
          <p:txBody>
            <a:bodyPr/>
            <a:lstStyle/>
            <a:p>
              <a:endParaRPr lang="en-US"/>
            </a:p>
          </p:txBody>
        </p:sp>
        <p:sp>
          <p:nvSpPr>
            <p:cNvPr id="55308" name="Freeform 9"/>
            <p:cNvSpPr>
              <a:spLocks noChangeAspect="1"/>
            </p:cNvSpPr>
            <p:nvPr/>
          </p:nvSpPr>
          <p:spPr bwMode="auto">
            <a:xfrm>
              <a:off x="3106738" y="4624388"/>
              <a:ext cx="107950" cy="41275"/>
            </a:xfrm>
            <a:custGeom>
              <a:avLst/>
              <a:gdLst>
                <a:gd name="T0" fmla="*/ 2147483647 w 82"/>
                <a:gd name="T1" fmla="*/ 2147483647 h 34"/>
                <a:gd name="T2" fmla="*/ 2147483647 w 82"/>
                <a:gd name="T3" fmla="*/ 2147483647 h 34"/>
                <a:gd name="T4" fmla="*/ 2147483647 w 82"/>
                <a:gd name="T5" fmla="*/ 0 h 34"/>
                <a:gd name="T6" fmla="*/ 0 w 82"/>
                <a:gd name="T7" fmla="*/ 0 h 34"/>
                <a:gd name="T8" fmla="*/ 2147483647 w 82"/>
                <a:gd name="T9" fmla="*/ 2147483647 h 34"/>
                <a:gd name="T10" fmla="*/ 2147483647 w 82"/>
                <a:gd name="T11" fmla="*/ 2147483647 h 34"/>
                <a:gd name="T12" fmla="*/ 2147483647 w 82"/>
                <a:gd name="T13" fmla="*/ 2147483647 h 34"/>
                <a:gd name="T14" fmla="*/ 2147483647 w 82"/>
                <a:gd name="T15" fmla="*/ 2147483647 h 34"/>
                <a:gd name="T16" fmla="*/ 2147483647 w 82"/>
                <a:gd name="T17" fmla="*/ 2147483647 h 34"/>
                <a:gd name="T18" fmla="*/ 2147483647 w 82"/>
                <a:gd name="T19" fmla="*/ 2147483647 h 34"/>
                <a:gd name="T20" fmla="*/ 2147483647 w 82"/>
                <a:gd name="T21" fmla="*/ 2147483647 h 34"/>
                <a:gd name="T22" fmla="*/ 2147483647 w 82"/>
                <a:gd name="T23" fmla="*/ 2147483647 h 34"/>
                <a:gd name="T24" fmla="*/ 2147483647 w 82"/>
                <a:gd name="T25" fmla="*/ 2147483647 h 34"/>
                <a:gd name="T26" fmla="*/ 2147483647 w 82"/>
                <a:gd name="T27" fmla="*/ 2147483647 h 34"/>
                <a:gd name="T28" fmla="*/ 2147483647 w 82"/>
                <a:gd name="T29" fmla="*/ 2147483647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2"/>
                <a:gd name="T46" fmla="*/ 0 h 34"/>
                <a:gd name="T47" fmla="*/ 82 w 82"/>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2" h="34">
                  <a:moveTo>
                    <a:pt x="70" y="34"/>
                  </a:moveTo>
                  <a:lnTo>
                    <a:pt x="82" y="34"/>
                  </a:lnTo>
                  <a:lnTo>
                    <a:pt x="82" y="0"/>
                  </a:lnTo>
                  <a:lnTo>
                    <a:pt x="0" y="0"/>
                  </a:lnTo>
                  <a:lnTo>
                    <a:pt x="4" y="2"/>
                  </a:lnTo>
                  <a:lnTo>
                    <a:pt x="6" y="4"/>
                  </a:lnTo>
                  <a:lnTo>
                    <a:pt x="8" y="6"/>
                  </a:lnTo>
                  <a:lnTo>
                    <a:pt x="10" y="12"/>
                  </a:lnTo>
                  <a:lnTo>
                    <a:pt x="12" y="18"/>
                  </a:lnTo>
                  <a:lnTo>
                    <a:pt x="18" y="22"/>
                  </a:lnTo>
                  <a:lnTo>
                    <a:pt x="30" y="24"/>
                  </a:lnTo>
                  <a:lnTo>
                    <a:pt x="40" y="24"/>
                  </a:lnTo>
                  <a:lnTo>
                    <a:pt x="44" y="26"/>
                  </a:lnTo>
                  <a:lnTo>
                    <a:pt x="54" y="28"/>
                  </a:lnTo>
                  <a:lnTo>
                    <a:pt x="70" y="34"/>
                  </a:lnTo>
                  <a:close/>
                </a:path>
              </a:pathLst>
            </a:custGeom>
            <a:solidFill>
              <a:srgbClr val="CCCCCC"/>
            </a:solidFill>
            <a:ln w="9525">
              <a:noFill/>
              <a:round/>
              <a:headEnd/>
              <a:tailEnd/>
            </a:ln>
          </p:spPr>
          <p:txBody>
            <a:bodyPr/>
            <a:lstStyle/>
            <a:p>
              <a:endParaRPr lang="en-US"/>
            </a:p>
          </p:txBody>
        </p:sp>
        <p:sp>
          <p:nvSpPr>
            <p:cNvPr id="55309" name="Freeform 10"/>
            <p:cNvSpPr>
              <a:spLocks noChangeAspect="1"/>
            </p:cNvSpPr>
            <p:nvPr/>
          </p:nvSpPr>
          <p:spPr bwMode="auto">
            <a:xfrm>
              <a:off x="3106738" y="4624388"/>
              <a:ext cx="107950" cy="41275"/>
            </a:xfrm>
            <a:custGeom>
              <a:avLst/>
              <a:gdLst>
                <a:gd name="T0" fmla="*/ 2147483647 w 82"/>
                <a:gd name="T1" fmla="*/ 2147483647 h 34"/>
                <a:gd name="T2" fmla="*/ 2147483647 w 82"/>
                <a:gd name="T3" fmla="*/ 2147483647 h 34"/>
                <a:gd name="T4" fmla="*/ 2147483647 w 82"/>
                <a:gd name="T5" fmla="*/ 0 h 34"/>
                <a:gd name="T6" fmla="*/ 0 w 82"/>
                <a:gd name="T7" fmla="*/ 0 h 34"/>
                <a:gd name="T8" fmla="*/ 2147483647 w 82"/>
                <a:gd name="T9" fmla="*/ 2147483647 h 34"/>
                <a:gd name="T10" fmla="*/ 2147483647 w 82"/>
                <a:gd name="T11" fmla="*/ 2147483647 h 34"/>
                <a:gd name="T12" fmla="*/ 2147483647 w 82"/>
                <a:gd name="T13" fmla="*/ 2147483647 h 34"/>
                <a:gd name="T14" fmla="*/ 2147483647 w 82"/>
                <a:gd name="T15" fmla="*/ 2147483647 h 34"/>
                <a:gd name="T16" fmla="*/ 2147483647 w 82"/>
                <a:gd name="T17" fmla="*/ 2147483647 h 34"/>
                <a:gd name="T18" fmla="*/ 2147483647 w 82"/>
                <a:gd name="T19" fmla="*/ 2147483647 h 34"/>
                <a:gd name="T20" fmla="*/ 2147483647 w 82"/>
                <a:gd name="T21" fmla="*/ 2147483647 h 34"/>
                <a:gd name="T22" fmla="*/ 2147483647 w 82"/>
                <a:gd name="T23" fmla="*/ 2147483647 h 34"/>
                <a:gd name="T24" fmla="*/ 2147483647 w 82"/>
                <a:gd name="T25" fmla="*/ 2147483647 h 34"/>
                <a:gd name="T26" fmla="*/ 2147483647 w 82"/>
                <a:gd name="T27" fmla="*/ 2147483647 h 34"/>
                <a:gd name="T28" fmla="*/ 2147483647 w 82"/>
                <a:gd name="T29" fmla="*/ 2147483647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2"/>
                <a:gd name="T46" fmla="*/ 0 h 34"/>
                <a:gd name="T47" fmla="*/ 82 w 82"/>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2" h="34">
                  <a:moveTo>
                    <a:pt x="70" y="34"/>
                  </a:moveTo>
                  <a:lnTo>
                    <a:pt x="82" y="34"/>
                  </a:lnTo>
                  <a:lnTo>
                    <a:pt x="82" y="0"/>
                  </a:lnTo>
                  <a:lnTo>
                    <a:pt x="0" y="0"/>
                  </a:lnTo>
                  <a:lnTo>
                    <a:pt x="4" y="2"/>
                  </a:lnTo>
                  <a:lnTo>
                    <a:pt x="6" y="4"/>
                  </a:lnTo>
                  <a:lnTo>
                    <a:pt x="8" y="6"/>
                  </a:lnTo>
                  <a:lnTo>
                    <a:pt x="10" y="12"/>
                  </a:lnTo>
                  <a:lnTo>
                    <a:pt x="12" y="18"/>
                  </a:lnTo>
                  <a:lnTo>
                    <a:pt x="18" y="22"/>
                  </a:lnTo>
                  <a:lnTo>
                    <a:pt x="30" y="24"/>
                  </a:lnTo>
                  <a:lnTo>
                    <a:pt x="40" y="24"/>
                  </a:lnTo>
                  <a:lnTo>
                    <a:pt x="44" y="26"/>
                  </a:lnTo>
                  <a:lnTo>
                    <a:pt x="54" y="28"/>
                  </a:lnTo>
                  <a:lnTo>
                    <a:pt x="70" y="34"/>
                  </a:lnTo>
                  <a:close/>
                </a:path>
              </a:pathLst>
            </a:custGeom>
            <a:noFill/>
            <a:ln w="3175">
              <a:solidFill>
                <a:srgbClr val="000000"/>
              </a:solidFill>
              <a:round/>
              <a:headEnd/>
              <a:tailEnd/>
            </a:ln>
          </p:spPr>
          <p:txBody>
            <a:bodyPr/>
            <a:lstStyle/>
            <a:p>
              <a:endParaRPr lang="en-US"/>
            </a:p>
          </p:txBody>
        </p:sp>
        <p:sp>
          <p:nvSpPr>
            <p:cNvPr id="55310" name="Freeform 11"/>
            <p:cNvSpPr>
              <a:spLocks noChangeAspect="1"/>
            </p:cNvSpPr>
            <p:nvPr/>
          </p:nvSpPr>
          <p:spPr bwMode="auto">
            <a:xfrm>
              <a:off x="3106738" y="4138613"/>
              <a:ext cx="107950" cy="41275"/>
            </a:xfrm>
            <a:custGeom>
              <a:avLst/>
              <a:gdLst>
                <a:gd name="T0" fmla="*/ 2147483647 w 82"/>
                <a:gd name="T1" fmla="*/ 2147483647 h 34"/>
                <a:gd name="T2" fmla="*/ 2147483647 w 82"/>
                <a:gd name="T3" fmla="*/ 2147483647 h 34"/>
                <a:gd name="T4" fmla="*/ 2147483647 w 82"/>
                <a:gd name="T5" fmla="*/ 0 h 34"/>
                <a:gd name="T6" fmla="*/ 0 w 82"/>
                <a:gd name="T7" fmla="*/ 0 h 34"/>
                <a:gd name="T8" fmla="*/ 2147483647 w 82"/>
                <a:gd name="T9" fmla="*/ 2147483647 h 34"/>
                <a:gd name="T10" fmla="*/ 2147483647 w 82"/>
                <a:gd name="T11" fmla="*/ 2147483647 h 34"/>
                <a:gd name="T12" fmla="*/ 2147483647 w 82"/>
                <a:gd name="T13" fmla="*/ 2147483647 h 34"/>
                <a:gd name="T14" fmla="*/ 2147483647 w 82"/>
                <a:gd name="T15" fmla="*/ 0 h 34"/>
                <a:gd name="T16" fmla="*/ 2147483647 w 82"/>
                <a:gd name="T17" fmla="*/ 2147483647 h 34"/>
                <a:gd name="T18" fmla="*/ 2147483647 w 82"/>
                <a:gd name="T19" fmla="*/ 2147483647 h 34"/>
                <a:gd name="T20" fmla="*/ 2147483647 w 82"/>
                <a:gd name="T21" fmla="*/ 2147483647 h 34"/>
                <a:gd name="T22" fmla="*/ 2147483647 w 82"/>
                <a:gd name="T23" fmla="*/ 2147483647 h 34"/>
                <a:gd name="T24" fmla="*/ 2147483647 w 82"/>
                <a:gd name="T25" fmla="*/ 2147483647 h 34"/>
                <a:gd name="T26" fmla="*/ 2147483647 w 82"/>
                <a:gd name="T27" fmla="*/ 2147483647 h 34"/>
                <a:gd name="T28" fmla="*/ 2147483647 w 82"/>
                <a:gd name="T29" fmla="*/ 2147483647 h 34"/>
                <a:gd name="T30" fmla="*/ 2147483647 w 82"/>
                <a:gd name="T31" fmla="*/ 2147483647 h 34"/>
                <a:gd name="T32" fmla="*/ 2147483647 w 82"/>
                <a:gd name="T33" fmla="*/ 2147483647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2"/>
                <a:gd name="T52" fmla="*/ 0 h 34"/>
                <a:gd name="T53" fmla="*/ 82 w 82"/>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2" h="34">
                  <a:moveTo>
                    <a:pt x="68" y="26"/>
                  </a:moveTo>
                  <a:lnTo>
                    <a:pt x="82" y="34"/>
                  </a:lnTo>
                  <a:lnTo>
                    <a:pt x="82" y="0"/>
                  </a:lnTo>
                  <a:lnTo>
                    <a:pt x="0" y="0"/>
                  </a:lnTo>
                  <a:lnTo>
                    <a:pt x="4" y="4"/>
                  </a:lnTo>
                  <a:lnTo>
                    <a:pt x="6" y="4"/>
                  </a:lnTo>
                  <a:lnTo>
                    <a:pt x="6" y="6"/>
                  </a:lnTo>
                  <a:lnTo>
                    <a:pt x="6" y="0"/>
                  </a:lnTo>
                  <a:lnTo>
                    <a:pt x="12" y="8"/>
                  </a:lnTo>
                  <a:lnTo>
                    <a:pt x="20" y="18"/>
                  </a:lnTo>
                  <a:lnTo>
                    <a:pt x="24" y="22"/>
                  </a:lnTo>
                  <a:lnTo>
                    <a:pt x="28" y="24"/>
                  </a:lnTo>
                  <a:lnTo>
                    <a:pt x="40" y="24"/>
                  </a:lnTo>
                  <a:lnTo>
                    <a:pt x="42" y="26"/>
                  </a:lnTo>
                  <a:lnTo>
                    <a:pt x="44" y="28"/>
                  </a:lnTo>
                  <a:lnTo>
                    <a:pt x="54" y="28"/>
                  </a:lnTo>
                  <a:lnTo>
                    <a:pt x="68" y="26"/>
                  </a:lnTo>
                  <a:close/>
                </a:path>
              </a:pathLst>
            </a:custGeom>
            <a:solidFill>
              <a:srgbClr val="CCCCCC"/>
            </a:solidFill>
            <a:ln w="9525">
              <a:noFill/>
              <a:round/>
              <a:headEnd/>
              <a:tailEnd/>
            </a:ln>
          </p:spPr>
          <p:txBody>
            <a:bodyPr/>
            <a:lstStyle/>
            <a:p>
              <a:endParaRPr lang="en-US"/>
            </a:p>
          </p:txBody>
        </p:sp>
        <p:sp>
          <p:nvSpPr>
            <p:cNvPr id="55311" name="Freeform 12"/>
            <p:cNvSpPr>
              <a:spLocks noChangeAspect="1"/>
            </p:cNvSpPr>
            <p:nvPr/>
          </p:nvSpPr>
          <p:spPr bwMode="auto">
            <a:xfrm>
              <a:off x="3106738" y="4138613"/>
              <a:ext cx="107950" cy="41275"/>
            </a:xfrm>
            <a:custGeom>
              <a:avLst/>
              <a:gdLst>
                <a:gd name="T0" fmla="*/ 2147483647 w 82"/>
                <a:gd name="T1" fmla="*/ 2147483647 h 34"/>
                <a:gd name="T2" fmla="*/ 2147483647 w 82"/>
                <a:gd name="T3" fmla="*/ 2147483647 h 34"/>
                <a:gd name="T4" fmla="*/ 2147483647 w 82"/>
                <a:gd name="T5" fmla="*/ 0 h 34"/>
                <a:gd name="T6" fmla="*/ 0 w 82"/>
                <a:gd name="T7" fmla="*/ 0 h 34"/>
                <a:gd name="T8" fmla="*/ 2147483647 w 82"/>
                <a:gd name="T9" fmla="*/ 2147483647 h 34"/>
                <a:gd name="T10" fmla="*/ 2147483647 w 82"/>
                <a:gd name="T11" fmla="*/ 2147483647 h 34"/>
                <a:gd name="T12" fmla="*/ 2147483647 w 82"/>
                <a:gd name="T13" fmla="*/ 2147483647 h 34"/>
                <a:gd name="T14" fmla="*/ 2147483647 w 82"/>
                <a:gd name="T15" fmla="*/ 0 h 34"/>
                <a:gd name="T16" fmla="*/ 2147483647 w 82"/>
                <a:gd name="T17" fmla="*/ 2147483647 h 34"/>
                <a:gd name="T18" fmla="*/ 2147483647 w 82"/>
                <a:gd name="T19" fmla="*/ 2147483647 h 34"/>
                <a:gd name="T20" fmla="*/ 2147483647 w 82"/>
                <a:gd name="T21" fmla="*/ 2147483647 h 34"/>
                <a:gd name="T22" fmla="*/ 2147483647 w 82"/>
                <a:gd name="T23" fmla="*/ 2147483647 h 34"/>
                <a:gd name="T24" fmla="*/ 2147483647 w 82"/>
                <a:gd name="T25" fmla="*/ 2147483647 h 34"/>
                <a:gd name="T26" fmla="*/ 2147483647 w 82"/>
                <a:gd name="T27" fmla="*/ 2147483647 h 34"/>
                <a:gd name="T28" fmla="*/ 2147483647 w 82"/>
                <a:gd name="T29" fmla="*/ 2147483647 h 34"/>
                <a:gd name="T30" fmla="*/ 2147483647 w 82"/>
                <a:gd name="T31" fmla="*/ 2147483647 h 34"/>
                <a:gd name="T32" fmla="*/ 2147483647 w 82"/>
                <a:gd name="T33" fmla="*/ 2147483647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2"/>
                <a:gd name="T52" fmla="*/ 0 h 34"/>
                <a:gd name="T53" fmla="*/ 82 w 82"/>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2" h="34">
                  <a:moveTo>
                    <a:pt x="68" y="26"/>
                  </a:moveTo>
                  <a:lnTo>
                    <a:pt x="82" y="34"/>
                  </a:lnTo>
                  <a:lnTo>
                    <a:pt x="82" y="0"/>
                  </a:lnTo>
                  <a:lnTo>
                    <a:pt x="0" y="0"/>
                  </a:lnTo>
                  <a:lnTo>
                    <a:pt x="4" y="4"/>
                  </a:lnTo>
                  <a:lnTo>
                    <a:pt x="6" y="4"/>
                  </a:lnTo>
                  <a:lnTo>
                    <a:pt x="6" y="6"/>
                  </a:lnTo>
                  <a:lnTo>
                    <a:pt x="6" y="0"/>
                  </a:lnTo>
                  <a:lnTo>
                    <a:pt x="12" y="8"/>
                  </a:lnTo>
                  <a:lnTo>
                    <a:pt x="20" y="18"/>
                  </a:lnTo>
                  <a:lnTo>
                    <a:pt x="24" y="22"/>
                  </a:lnTo>
                  <a:lnTo>
                    <a:pt x="28" y="24"/>
                  </a:lnTo>
                  <a:lnTo>
                    <a:pt x="40" y="24"/>
                  </a:lnTo>
                  <a:lnTo>
                    <a:pt x="42" y="26"/>
                  </a:lnTo>
                  <a:lnTo>
                    <a:pt x="44" y="28"/>
                  </a:lnTo>
                  <a:lnTo>
                    <a:pt x="54" y="28"/>
                  </a:lnTo>
                  <a:lnTo>
                    <a:pt x="68" y="26"/>
                  </a:lnTo>
                  <a:close/>
                </a:path>
              </a:pathLst>
            </a:custGeom>
            <a:noFill/>
            <a:ln w="3175">
              <a:solidFill>
                <a:srgbClr val="000000"/>
              </a:solidFill>
              <a:round/>
              <a:headEnd/>
              <a:tailEnd/>
            </a:ln>
          </p:spPr>
          <p:txBody>
            <a:bodyPr/>
            <a:lstStyle/>
            <a:p>
              <a:endParaRPr lang="en-US"/>
            </a:p>
          </p:txBody>
        </p:sp>
        <p:sp>
          <p:nvSpPr>
            <p:cNvPr id="55312" name="Freeform 13"/>
            <p:cNvSpPr>
              <a:spLocks noChangeAspect="1"/>
            </p:cNvSpPr>
            <p:nvPr/>
          </p:nvSpPr>
          <p:spPr bwMode="auto">
            <a:xfrm>
              <a:off x="1568450" y="1866900"/>
              <a:ext cx="65088" cy="22225"/>
            </a:xfrm>
            <a:custGeom>
              <a:avLst/>
              <a:gdLst>
                <a:gd name="T0" fmla="*/ 0 w 50"/>
                <a:gd name="T1" fmla="*/ 0 h 18"/>
                <a:gd name="T2" fmla="*/ 2147483647 w 50"/>
                <a:gd name="T3" fmla="*/ 2147483647 h 18"/>
                <a:gd name="T4" fmla="*/ 2147483647 w 50"/>
                <a:gd name="T5" fmla="*/ 2147483647 h 18"/>
                <a:gd name="T6" fmla="*/ 2147483647 w 50"/>
                <a:gd name="T7" fmla="*/ 2147483647 h 18"/>
                <a:gd name="T8" fmla="*/ 2147483647 w 50"/>
                <a:gd name="T9" fmla="*/ 2147483647 h 18"/>
                <a:gd name="T10" fmla="*/ 2147483647 w 50"/>
                <a:gd name="T11" fmla="*/ 2147483647 h 18"/>
                <a:gd name="T12" fmla="*/ 2147483647 w 50"/>
                <a:gd name="T13" fmla="*/ 2147483647 h 18"/>
                <a:gd name="T14" fmla="*/ 2147483647 w 50"/>
                <a:gd name="T15" fmla="*/ 2147483647 h 18"/>
                <a:gd name="T16" fmla="*/ 2147483647 w 50"/>
                <a:gd name="T17" fmla="*/ 2147483647 h 18"/>
                <a:gd name="T18" fmla="*/ 0 w 50"/>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8"/>
                <a:gd name="T32" fmla="*/ 50 w 5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8">
                  <a:moveTo>
                    <a:pt x="0" y="0"/>
                  </a:moveTo>
                  <a:lnTo>
                    <a:pt x="2" y="8"/>
                  </a:lnTo>
                  <a:lnTo>
                    <a:pt x="8" y="12"/>
                  </a:lnTo>
                  <a:lnTo>
                    <a:pt x="16" y="16"/>
                  </a:lnTo>
                  <a:lnTo>
                    <a:pt x="26" y="18"/>
                  </a:lnTo>
                  <a:lnTo>
                    <a:pt x="34" y="16"/>
                  </a:lnTo>
                  <a:lnTo>
                    <a:pt x="42" y="14"/>
                  </a:lnTo>
                  <a:lnTo>
                    <a:pt x="48" y="8"/>
                  </a:lnTo>
                  <a:lnTo>
                    <a:pt x="50" y="2"/>
                  </a:lnTo>
                  <a:lnTo>
                    <a:pt x="0" y="0"/>
                  </a:lnTo>
                  <a:close/>
                </a:path>
              </a:pathLst>
            </a:custGeom>
            <a:solidFill>
              <a:srgbClr val="90938D"/>
            </a:solidFill>
            <a:ln w="3175">
              <a:solidFill>
                <a:srgbClr val="000000"/>
              </a:solidFill>
              <a:round/>
              <a:headEnd/>
              <a:tailEnd/>
            </a:ln>
          </p:spPr>
          <p:txBody>
            <a:bodyPr/>
            <a:lstStyle/>
            <a:p>
              <a:endParaRPr lang="en-US"/>
            </a:p>
          </p:txBody>
        </p:sp>
        <p:sp>
          <p:nvSpPr>
            <p:cNvPr id="55313" name="Freeform 14"/>
            <p:cNvSpPr>
              <a:spLocks noChangeAspect="1"/>
            </p:cNvSpPr>
            <p:nvPr/>
          </p:nvSpPr>
          <p:spPr bwMode="auto">
            <a:xfrm>
              <a:off x="1568450" y="2024063"/>
              <a:ext cx="65088" cy="19050"/>
            </a:xfrm>
            <a:custGeom>
              <a:avLst/>
              <a:gdLst>
                <a:gd name="T0" fmla="*/ 0 w 50"/>
                <a:gd name="T1" fmla="*/ 0 h 16"/>
                <a:gd name="T2" fmla="*/ 2147483647 w 50"/>
                <a:gd name="T3" fmla="*/ 2147483647 h 16"/>
                <a:gd name="T4" fmla="*/ 2147483647 w 50"/>
                <a:gd name="T5" fmla="*/ 2147483647 h 16"/>
                <a:gd name="T6" fmla="*/ 2147483647 w 50"/>
                <a:gd name="T7" fmla="*/ 2147483647 h 16"/>
                <a:gd name="T8" fmla="*/ 2147483647 w 50"/>
                <a:gd name="T9" fmla="*/ 2147483647 h 16"/>
                <a:gd name="T10" fmla="*/ 2147483647 w 50"/>
                <a:gd name="T11" fmla="*/ 2147483647 h 16"/>
                <a:gd name="T12" fmla="*/ 2147483647 w 50"/>
                <a:gd name="T13" fmla="*/ 2147483647 h 16"/>
                <a:gd name="T14" fmla="*/ 2147483647 w 50"/>
                <a:gd name="T15" fmla="*/ 2147483647 h 16"/>
                <a:gd name="T16" fmla="*/ 2147483647 w 50"/>
                <a:gd name="T17" fmla="*/ 0 h 16"/>
                <a:gd name="T18" fmla="*/ 0 w 50"/>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6"/>
                <a:gd name="T32" fmla="*/ 50 w 5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6">
                  <a:moveTo>
                    <a:pt x="0" y="0"/>
                  </a:moveTo>
                  <a:lnTo>
                    <a:pt x="2" y="6"/>
                  </a:lnTo>
                  <a:lnTo>
                    <a:pt x="8" y="12"/>
                  </a:lnTo>
                  <a:lnTo>
                    <a:pt x="16" y="14"/>
                  </a:lnTo>
                  <a:lnTo>
                    <a:pt x="26" y="16"/>
                  </a:lnTo>
                  <a:lnTo>
                    <a:pt x="34" y="14"/>
                  </a:lnTo>
                  <a:lnTo>
                    <a:pt x="42" y="12"/>
                  </a:lnTo>
                  <a:lnTo>
                    <a:pt x="48" y="6"/>
                  </a:lnTo>
                  <a:lnTo>
                    <a:pt x="50" y="0"/>
                  </a:lnTo>
                  <a:lnTo>
                    <a:pt x="0" y="0"/>
                  </a:lnTo>
                  <a:close/>
                </a:path>
              </a:pathLst>
            </a:custGeom>
            <a:solidFill>
              <a:srgbClr val="90938D"/>
            </a:solidFill>
            <a:ln w="3175">
              <a:solidFill>
                <a:srgbClr val="000000"/>
              </a:solidFill>
              <a:round/>
              <a:headEnd/>
              <a:tailEnd/>
            </a:ln>
          </p:spPr>
          <p:txBody>
            <a:bodyPr/>
            <a:lstStyle/>
            <a:p>
              <a:endParaRPr lang="en-US"/>
            </a:p>
          </p:txBody>
        </p:sp>
        <p:sp>
          <p:nvSpPr>
            <p:cNvPr id="55314" name="Freeform 15"/>
            <p:cNvSpPr>
              <a:spLocks noChangeAspect="1"/>
            </p:cNvSpPr>
            <p:nvPr/>
          </p:nvSpPr>
          <p:spPr bwMode="auto">
            <a:xfrm>
              <a:off x="1568450" y="2190750"/>
              <a:ext cx="65088" cy="19050"/>
            </a:xfrm>
            <a:custGeom>
              <a:avLst/>
              <a:gdLst>
                <a:gd name="T0" fmla="*/ 0 w 50"/>
                <a:gd name="T1" fmla="*/ 0 h 16"/>
                <a:gd name="T2" fmla="*/ 2147483647 w 50"/>
                <a:gd name="T3" fmla="*/ 2147483647 h 16"/>
                <a:gd name="T4" fmla="*/ 2147483647 w 50"/>
                <a:gd name="T5" fmla="*/ 2147483647 h 16"/>
                <a:gd name="T6" fmla="*/ 2147483647 w 50"/>
                <a:gd name="T7" fmla="*/ 2147483647 h 16"/>
                <a:gd name="T8" fmla="*/ 2147483647 w 50"/>
                <a:gd name="T9" fmla="*/ 2147483647 h 16"/>
                <a:gd name="T10" fmla="*/ 2147483647 w 50"/>
                <a:gd name="T11" fmla="*/ 2147483647 h 16"/>
                <a:gd name="T12" fmla="*/ 2147483647 w 50"/>
                <a:gd name="T13" fmla="*/ 2147483647 h 16"/>
                <a:gd name="T14" fmla="*/ 2147483647 w 50"/>
                <a:gd name="T15" fmla="*/ 2147483647 h 16"/>
                <a:gd name="T16" fmla="*/ 2147483647 w 50"/>
                <a:gd name="T17" fmla="*/ 2147483647 h 16"/>
                <a:gd name="T18" fmla="*/ 0 w 50"/>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6"/>
                <a:gd name="T32" fmla="*/ 50 w 5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6">
                  <a:moveTo>
                    <a:pt x="0" y="0"/>
                  </a:moveTo>
                  <a:lnTo>
                    <a:pt x="2" y="8"/>
                  </a:lnTo>
                  <a:lnTo>
                    <a:pt x="8" y="12"/>
                  </a:lnTo>
                  <a:lnTo>
                    <a:pt x="16" y="16"/>
                  </a:lnTo>
                  <a:lnTo>
                    <a:pt x="26" y="16"/>
                  </a:lnTo>
                  <a:lnTo>
                    <a:pt x="34" y="16"/>
                  </a:lnTo>
                  <a:lnTo>
                    <a:pt x="42" y="12"/>
                  </a:lnTo>
                  <a:lnTo>
                    <a:pt x="48" y="8"/>
                  </a:lnTo>
                  <a:lnTo>
                    <a:pt x="50" y="2"/>
                  </a:lnTo>
                  <a:lnTo>
                    <a:pt x="0" y="0"/>
                  </a:lnTo>
                  <a:close/>
                </a:path>
              </a:pathLst>
            </a:custGeom>
            <a:solidFill>
              <a:srgbClr val="90938D"/>
            </a:solidFill>
            <a:ln w="3175">
              <a:solidFill>
                <a:srgbClr val="000000"/>
              </a:solidFill>
              <a:round/>
              <a:headEnd/>
              <a:tailEnd/>
            </a:ln>
          </p:spPr>
          <p:txBody>
            <a:bodyPr/>
            <a:lstStyle/>
            <a:p>
              <a:endParaRPr lang="en-US"/>
            </a:p>
          </p:txBody>
        </p:sp>
        <p:sp>
          <p:nvSpPr>
            <p:cNvPr id="55315" name="Freeform 16"/>
            <p:cNvSpPr>
              <a:spLocks noChangeAspect="1"/>
            </p:cNvSpPr>
            <p:nvPr/>
          </p:nvSpPr>
          <p:spPr bwMode="auto">
            <a:xfrm>
              <a:off x="1568450" y="1803400"/>
              <a:ext cx="65088" cy="20638"/>
            </a:xfrm>
            <a:custGeom>
              <a:avLst/>
              <a:gdLst>
                <a:gd name="T0" fmla="*/ 0 w 50"/>
                <a:gd name="T1" fmla="*/ 2147483647 h 16"/>
                <a:gd name="T2" fmla="*/ 2147483647 w 50"/>
                <a:gd name="T3" fmla="*/ 2147483647 h 16"/>
                <a:gd name="T4" fmla="*/ 2147483647 w 50"/>
                <a:gd name="T5" fmla="*/ 2147483647 h 16"/>
                <a:gd name="T6" fmla="*/ 2147483647 w 50"/>
                <a:gd name="T7" fmla="*/ 0 h 16"/>
                <a:gd name="T8" fmla="*/ 2147483647 w 50"/>
                <a:gd name="T9" fmla="*/ 0 h 16"/>
                <a:gd name="T10" fmla="*/ 2147483647 w 50"/>
                <a:gd name="T11" fmla="*/ 0 h 16"/>
                <a:gd name="T12" fmla="*/ 2147483647 w 50"/>
                <a:gd name="T13" fmla="*/ 2147483647 h 16"/>
                <a:gd name="T14" fmla="*/ 2147483647 w 50"/>
                <a:gd name="T15" fmla="*/ 2147483647 h 16"/>
                <a:gd name="T16" fmla="*/ 2147483647 w 50"/>
                <a:gd name="T17" fmla="*/ 2147483647 h 16"/>
                <a:gd name="T18" fmla="*/ 0 w 50"/>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6"/>
                <a:gd name="T32" fmla="*/ 50 w 5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6">
                  <a:moveTo>
                    <a:pt x="0" y="16"/>
                  </a:moveTo>
                  <a:lnTo>
                    <a:pt x="2" y="10"/>
                  </a:lnTo>
                  <a:lnTo>
                    <a:pt x="8" y="4"/>
                  </a:lnTo>
                  <a:lnTo>
                    <a:pt x="16" y="0"/>
                  </a:lnTo>
                  <a:lnTo>
                    <a:pt x="24" y="0"/>
                  </a:lnTo>
                  <a:lnTo>
                    <a:pt x="34" y="0"/>
                  </a:lnTo>
                  <a:lnTo>
                    <a:pt x="42" y="2"/>
                  </a:lnTo>
                  <a:lnTo>
                    <a:pt x="48" y="8"/>
                  </a:lnTo>
                  <a:lnTo>
                    <a:pt x="50" y="16"/>
                  </a:lnTo>
                  <a:lnTo>
                    <a:pt x="0" y="16"/>
                  </a:lnTo>
                  <a:close/>
                </a:path>
              </a:pathLst>
            </a:custGeom>
            <a:solidFill>
              <a:srgbClr val="90938D"/>
            </a:solidFill>
            <a:ln w="3175">
              <a:solidFill>
                <a:srgbClr val="000000"/>
              </a:solidFill>
              <a:round/>
              <a:headEnd/>
              <a:tailEnd/>
            </a:ln>
          </p:spPr>
          <p:txBody>
            <a:bodyPr/>
            <a:lstStyle/>
            <a:p>
              <a:endParaRPr lang="en-US"/>
            </a:p>
          </p:txBody>
        </p:sp>
        <p:sp>
          <p:nvSpPr>
            <p:cNvPr id="55316" name="Freeform 17"/>
            <p:cNvSpPr>
              <a:spLocks noChangeAspect="1"/>
            </p:cNvSpPr>
            <p:nvPr/>
          </p:nvSpPr>
          <p:spPr bwMode="auto">
            <a:xfrm>
              <a:off x="1568450" y="1957388"/>
              <a:ext cx="65088" cy="20637"/>
            </a:xfrm>
            <a:custGeom>
              <a:avLst/>
              <a:gdLst>
                <a:gd name="T0" fmla="*/ 0 w 50"/>
                <a:gd name="T1" fmla="*/ 2147483647 h 16"/>
                <a:gd name="T2" fmla="*/ 2147483647 w 50"/>
                <a:gd name="T3" fmla="*/ 2147483647 h 16"/>
                <a:gd name="T4" fmla="*/ 2147483647 w 50"/>
                <a:gd name="T5" fmla="*/ 2147483647 h 16"/>
                <a:gd name="T6" fmla="*/ 2147483647 w 50"/>
                <a:gd name="T7" fmla="*/ 0 h 16"/>
                <a:gd name="T8" fmla="*/ 2147483647 w 50"/>
                <a:gd name="T9" fmla="*/ 0 h 16"/>
                <a:gd name="T10" fmla="*/ 2147483647 w 50"/>
                <a:gd name="T11" fmla="*/ 0 h 16"/>
                <a:gd name="T12" fmla="*/ 2147483647 w 50"/>
                <a:gd name="T13" fmla="*/ 2147483647 h 16"/>
                <a:gd name="T14" fmla="*/ 2147483647 w 50"/>
                <a:gd name="T15" fmla="*/ 2147483647 h 16"/>
                <a:gd name="T16" fmla="*/ 2147483647 w 50"/>
                <a:gd name="T17" fmla="*/ 2147483647 h 16"/>
                <a:gd name="T18" fmla="*/ 0 w 50"/>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6"/>
                <a:gd name="T32" fmla="*/ 50 w 5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6">
                  <a:moveTo>
                    <a:pt x="0" y="16"/>
                  </a:moveTo>
                  <a:lnTo>
                    <a:pt x="2" y="10"/>
                  </a:lnTo>
                  <a:lnTo>
                    <a:pt x="8" y="4"/>
                  </a:lnTo>
                  <a:lnTo>
                    <a:pt x="16" y="0"/>
                  </a:lnTo>
                  <a:lnTo>
                    <a:pt x="24" y="0"/>
                  </a:lnTo>
                  <a:lnTo>
                    <a:pt x="34" y="0"/>
                  </a:lnTo>
                  <a:lnTo>
                    <a:pt x="42" y="4"/>
                  </a:lnTo>
                  <a:lnTo>
                    <a:pt x="48" y="8"/>
                  </a:lnTo>
                  <a:lnTo>
                    <a:pt x="50" y="16"/>
                  </a:lnTo>
                  <a:lnTo>
                    <a:pt x="0" y="16"/>
                  </a:lnTo>
                  <a:close/>
                </a:path>
              </a:pathLst>
            </a:custGeom>
            <a:solidFill>
              <a:srgbClr val="90938D"/>
            </a:solidFill>
            <a:ln w="3175">
              <a:solidFill>
                <a:srgbClr val="000000"/>
              </a:solidFill>
              <a:round/>
              <a:headEnd/>
              <a:tailEnd/>
            </a:ln>
          </p:spPr>
          <p:txBody>
            <a:bodyPr/>
            <a:lstStyle/>
            <a:p>
              <a:endParaRPr lang="en-US"/>
            </a:p>
          </p:txBody>
        </p:sp>
        <p:sp>
          <p:nvSpPr>
            <p:cNvPr id="55317" name="Freeform 18"/>
            <p:cNvSpPr>
              <a:spLocks noChangeAspect="1"/>
            </p:cNvSpPr>
            <p:nvPr/>
          </p:nvSpPr>
          <p:spPr bwMode="auto">
            <a:xfrm>
              <a:off x="1568450" y="2127250"/>
              <a:ext cx="65088" cy="19050"/>
            </a:xfrm>
            <a:custGeom>
              <a:avLst/>
              <a:gdLst>
                <a:gd name="T0" fmla="*/ 0 w 50"/>
                <a:gd name="T1" fmla="*/ 2147483647 h 16"/>
                <a:gd name="T2" fmla="*/ 2147483647 w 50"/>
                <a:gd name="T3" fmla="*/ 2147483647 h 16"/>
                <a:gd name="T4" fmla="*/ 2147483647 w 50"/>
                <a:gd name="T5" fmla="*/ 2147483647 h 16"/>
                <a:gd name="T6" fmla="*/ 2147483647 w 50"/>
                <a:gd name="T7" fmla="*/ 0 h 16"/>
                <a:gd name="T8" fmla="*/ 2147483647 w 50"/>
                <a:gd name="T9" fmla="*/ 0 h 16"/>
                <a:gd name="T10" fmla="*/ 2147483647 w 50"/>
                <a:gd name="T11" fmla="*/ 0 h 16"/>
                <a:gd name="T12" fmla="*/ 2147483647 w 50"/>
                <a:gd name="T13" fmla="*/ 2147483647 h 16"/>
                <a:gd name="T14" fmla="*/ 2147483647 w 50"/>
                <a:gd name="T15" fmla="*/ 2147483647 h 16"/>
                <a:gd name="T16" fmla="*/ 2147483647 w 50"/>
                <a:gd name="T17" fmla="*/ 2147483647 h 16"/>
                <a:gd name="T18" fmla="*/ 0 w 50"/>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6"/>
                <a:gd name="T32" fmla="*/ 50 w 5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6">
                  <a:moveTo>
                    <a:pt x="0" y="16"/>
                  </a:moveTo>
                  <a:lnTo>
                    <a:pt x="2" y="8"/>
                  </a:lnTo>
                  <a:lnTo>
                    <a:pt x="8" y="4"/>
                  </a:lnTo>
                  <a:lnTo>
                    <a:pt x="16" y="0"/>
                  </a:lnTo>
                  <a:lnTo>
                    <a:pt x="24" y="0"/>
                  </a:lnTo>
                  <a:lnTo>
                    <a:pt x="34" y="0"/>
                  </a:lnTo>
                  <a:lnTo>
                    <a:pt x="42" y="2"/>
                  </a:lnTo>
                  <a:lnTo>
                    <a:pt x="48" y="8"/>
                  </a:lnTo>
                  <a:lnTo>
                    <a:pt x="50" y="16"/>
                  </a:lnTo>
                  <a:lnTo>
                    <a:pt x="0" y="16"/>
                  </a:lnTo>
                  <a:close/>
                </a:path>
              </a:pathLst>
            </a:custGeom>
            <a:solidFill>
              <a:srgbClr val="90938D"/>
            </a:solidFill>
            <a:ln w="3175">
              <a:solidFill>
                <a:srgbClr val="000000"/>
              </a:solidFill>
              <a:round/>
              <a:headEnd/>
              <a:tailEnd/>
            </a:ln>
          </p:spPr>
          <p:txBody>
            <a:bodyPr/>
            <a:lstStyle/>
            <a:p>
              <a:endParaRPr lang="en-US"/>
            </a:p>
          </p:txBody>
        </p:sp>
        <p:sp>
          <p:nvSpPr>
            <p:cNvPr id="55318" name="Rectangle 19"/>
            <p:cNvSpPr>
              <a:spLocks noChangeAspect="1" noChangeArrowheads="1"/>
            </p:cNvSpPr>
            <p:nvPr/>
          </p:nvSpPr>
          <p:spPr bwMode="auto">
            <a:xfrm>
              <a:off x="1587500" y="1754188"/>
              <a:ext cx="28575" cy="71437"/>
            </a:xfrm>
            <a:prstGeom prst="rect">
              <a:avLst/>
            </a:prstGeom>
            <a:solidFill>
              <a:srgbClr val="E6E7E3"/>
            </a:solidFill>
            <a:ln w="9525">
              <a:noFill/>
              <a:miter lim="800000"/>
              <a:headEnd/>
              <a:tailEnd/>
            </a:ln>
          </p:spPr>
          <p:txBody>
            <a:bodyPr/>
            <a:lstStyle/>
            <a:p>
              <a:endParaRPr lang="en-US"/>
            </a:p>
          </p:txBody>
        </p:sp>
        <p:sp>
          <p:nvSpPr>
            <p:cNvPr id="55319" name="Rectangle 20"/>
            <p:cNvSpPr>
              <a:spLocks noChangeAspect="1" noChangeArrowheads="1"/>
            </p:cNvSpPr>
            <p:nvPr/>
          </p:nvSpPr>
          <p:spPr bwMode="auto">
            <a:xfrm>
              <a:off x="1587500" y="1754188"/>
              <a:ext cx="28575" cy="71437"/>
            </a:xfrm>
            <a:prstGeom prst="rect">
              <a:avLst/>
            </a:prstGeom>
            <a:noFill/>
            <a:ln w="3175">
              <a:solidFill>
                <a:srgbClr val="000000"/>
              </a:solidFill>
              <a:miter lim="800000"/>
              <a:headEnd/>
              <a:tailEnd/>
            </a:ln>
          </p:spPr>
          <p:txBody>
            <a:bodyPr/>
            <a:lstStyle/>
            <a:p>
              <a:endParaRPr lang="en-US"/>
            </a:p>
          </p:txBody>
        </p:sp>
        <p:sp>
          <p:nvSpPr>
            <p:cNvPr id="55320" name="Rectangle 21"/>
            <p:cNvSpPr>
              <a:spLocks noChangeAspect="1" noChangeArrowheads="1"/>
            </p:cNvSpPr>
            <p:nvPr/>
          </p:nvSpPr>
          <p:spPr bwMode="auto">
            <a:xfrm>
              <a:off x="1587500" y="1866900"/>
              <a:ext cx="28575" cy="112713"/>
            </a:xfrm>
            <a:prstGeom prst="rect">
              <a:avLst/>
            </a:prstGeom>
            <a:solidFill>
              <a:srgbClr val="DFDADC"/>
            </a:solidFill>
            <a:ln w="9525">
              <a:noFill/>
              <a:miter lim="800000"/>
              <a:headEnd/>
              <a:tailEnd/>
            </a:ln>
          </p:spPr>
          <p:txBody>
            <a:bodyPr/>
            <a:lstStyle/>
            <a:p>
              <a:endParaRPr lang="en-US"/>
            </a:p>
          </p:txBody>
        </p:sp>
        <p:sp>
          <p:nvSpPr>
            <p:cNvPr id="55321" name="Rectangle 22"/>
            <p:cNvSpPr>
              <a:spLocks noChangeAspect="1" noChangeArrowheads="1"/>
            </p:cNvSpPr>
            <p:nvPr/>
          </p:nvSpPr>
          <p:spPr bwMode="auto">
            <a:xfrm>
              <a:off x="1587500" y="1866900"/>
              <a:ext cx="28575" cy="112713"/>
            </a:xfrm>
            <a:prstGeom prst="rect">
              <a:avLst/>
            </a:prstGeom>
            <a:noFill/>
            <a:ln w="3175">
              <a:solidFill>
                <a:srgbClr val="000000"/>
              </a:solidFill>
              <a:miter lim="800000"/>
              <a:headEnd/>
              <a:tailEnd/>
            </a:ln>
          </p:spPr>
          <p:txBody>
            <a:bodyPr/>
            <a:lstStyle/>
            <a:p>
              <a:endParaRPr lang="en-US"/>
            </a:p>
          </p:txBody>
        </p:sp>
        <p:sp>
          <p:nvSpPr>
            <p:cNvPr id="55322" name="Rectangle 23"/>
            <p:cNvSpPr>
              <a:spLocks noChangeAspect="1" noChangeArrowheads="1"/>
            </p:cNvSpPr>
            <p:nvPr/>
          </p:nvSpPr>
          <p:spPr bwMode="auto">
            <a:xfrm>
              <a:off x="1587500" y="2020888"/>
              <a:ext cx="28575" cy="125412"/>
            </a:xfrm>
            <a:prstGeom prst="rect">
              <a:avLst/>
            </a:prstGeom>
            <a:solidFill>
              <a:srgbClr val="E6E7E3"/>
            </a:solidFill>
            <a:ln w="9525">
              <a:noFill/>
              <a:miter lim="800000"/>
              <a:headEnd/>
              <a:tailEnd/>
            </a:ln>
          </p:spPr>
          <p:txBody>
            <a:bodyPr/>
            <a:lstStyle/>
            <a:p>
              <a:endParaRPr lang="en-US"/>
            </a:p>
          </p:txBody>
        </p:sp>
        <p:sp>
          <p:nvSpPr>
            <p:cNvPr id="55323" name="Rectangle 24"/>
            <p:cNvSpPr>
              <a:spLocks noChangeAspect="1" noChangeArrowheads="1"/>
            </p:cNvSpPr>
            <p:nvPr/>
          </p:nvSpPr>
          <p:spPr bwMode="auto">
            <a:xfrm>
              <a:off x="1587500" y="2020888"/>
              <a:ext cx="28575" cy="125412"/>
            </a:xfrm>
            <a:prstGeom prst="rect">
              <a:avLst/>
            </a:prstGeom>
            <a:noFill/>
            <a:ln w="3175">
              <a:solidFill>
                <a:srgbClr val="000000"/>
              </a:solidFill>
              <a:miter lim="800000"/>
              <a:headEnd/>
              <a:tailEnd/>
            </a:ln>
          </p:spPr>
          <p:txBody>
            <a:bodyPr/>
            <a:lstStyle/>
            <a:p>
              <a:endParaRPr lang="en-US"/>
            </a:p>
          </p:txBody>
        </p:sp>
        <p:sp>
          <p:nvSpPr>
            <p:cNvPr id="55324" name="Rectangle 25"/>
            <p:cNvSpPr>
              <a:spLocks noChangeAspect="1" noChangeArrowheads="1"/>
            </p:cNvSpPr>
            <p:nvPr/>
          </p:nvSpPr>
          <p:spPr bwMode="auto">
            <a:xfrm>
              <a:off x="1587500" y="2184400"/>
              <a:ext cx="28575" cy="71438"/>
            </a:xfrm>
            <a:prstGeom prst="rect">
              <a:avLst/>
            </a:prstGeom>
            <a:solidFill>
              <a:srgbClr val="E6E7E3"/>
            </a:solidFill>
            <a:ln w="9525">
              <a:noFill/>
              <a:miter lim="800000"/>
              <a:headEnd/>
              <a:tailEnd/>
            </a:ln>
          </p:spPr>
          <p:txBody>
            <a:bodyPr/>
            <a:lstStyle/>
            <a:p>
              <a:endParaRPr lang="en-US"/>
            </a:p>
          </p:txBody>
        </p:sp>
        <p:sp>
          <p:nvSpPr>
            <p:cNvPr id="55325" name="Rectangle 26"/>
            <p:cNvSpPr>
              <a:spLocks noChangeAspect="1" noChangeArrowheads="1"/>
            </p:cNvSpPr>
            <p:nvPr/>
          </p:nvSpPr>
          <p:spPr bwMode="auto">
            <a:xfrm>
              <a:off x="1587500" y="2184400"/>
              <a:ext cx="28575" cy="71438"/>
            </a:xfrm>
            <a:prstGeom prst="rect">
              <a:avLst/>
            </a:prstGeom>
            <a:noFill/>
            <a:ln w="3175">
              <a:solidFill>
                <a:srgbClr val="000000"/>
              </a:solidFill>
              <a:miter lim="800000"/>
              <a:headEnd/>
              <a:tailEnd/>
            </a:ln>
          </p:spPr>
          <p:txBody>
            <a:bodyPr/>
            <a:lstStyle/>
            <a:p>
              <a:endParaRPr lang="en-US"/>
            </a:p>
          </p:txBody>
        </p:sp>
        <p:sp>
          <p:nvSpPr>
            <p:cNvPr id="55326" name="Rectangle 27"/>
            <p:cNvSpPr>
              <a:spLocks noChangeAspect="1" noChangeArrowheads="1"/>
            </p:cNvSpPr>
            <p:nvPr/>
          </p:nvSpPr>
          <p:spPr bwMode="auto">
            <a:xfrm>
              <a:off x="1711325" y="2020888"/>
              <a:ext cx="2560638" cy="9525"/>
            </a:xfrm>
            <a:prstGeom prst="rect">
              <a:avLst/>
            </a:prstGeom>
            <a:solidFill>
              <a:srgbClr val="F4F6BA"/>
            </a:solidFill>
            <a:ln w="9525">
              <a:noFill/>
              <a:miter lim="800000"/>
              <a:headEnd/>
              <a:tailEnd/>
            </a:ln>
          </p:spPr>
          <p:txBody>
            <a:bodyPr/>
            <a:lstStyle/>
            <a:p>
              <a:endParaRPr lang="en-US"/>
            </a:p>
          </p:txBody>
        </p:sp>
        <p:sp>
          <p:nvSpPr>
            <p:cNvPr id="55327" name="Rectangle 28"/>
            <p:cNvSpPr>
              <a:spLocks noChangeAspect="1" noChangeArrowheads="1"/>
            </p:cNvSpPr>
            <p:nvPr/>
          </p:nvSpPr>
          <p:spPr bwMode="auto">
            <a:xfrm>
              <a:off x="1711325" y="2020888"/>
              <a:ext cx="2560638" cy="9525"/>
            </a:xfrm>
            <a:prstGeom prst="rect">
              <a:avLst/>
            </a:prstGeom>
            <a:noFill/>
            <a:ln w="3175">
              <a:solidFill>
                <a:srgbClr val="0B0A0A"/>
              </a:solidFill>
              <a:miter lim="800000"/>
              <a:headEnd/>
              <a:tailEnd/>
            </a:ln>
          </p:spPr>
          <p:txBody>
            <a:bodyPr/>
            <a:lstStyle/>
            <a:p>
              <a:endParaRPr lang="en-US"/>
            </a:p>
          </p:txBody>
        </p:sp>
        <p:sp>
          <p:nvSpPr>
            <p:cNvPr id="55328" name="Freeform 29"/>
            <p:cNvSpPr>
              <a:spLocks noChangeAspect="1"/>
            </p:cNvSpPr>
            <p:nvPr/>
          </p:nvSpPr>
          <p:spPr bwMode="auto">
            <a:xfrm>
              <a:off x="4352925" y="1866900"/>
              <a:ext cx="66675" cy="20638"/>
            </a:xfrm>
            <a:custGeom>
              <a:avLst/>
              <a:gdLst>
                <a:gd name="T0" fmla="*/ 0 w 50"/>
                <a:gd name="T1" fmla="*/ 0 h 16"/>
                <a:gd name="T2" fmla="*/ 2147483647 w 50"/>
                <a:gd name="T3" fmla="*/ 2147483647 h 16"/>
                <a:gd name="T4" fmla="*/ 2147483647 w 50"/>
                <a:gd name="T5" fmla="*/ 2147483647 h 16"/>
                <a:gd name="T6" fmla="*/ 2147483647 w 50"/>
                <a:gd name="T7" fmla="*/ 2147483647 h 16"/>
                <a:gd name="T8" fmla="*/ 2147483647 w 50"/>
                <a:gd name="T9" fmla="*/ 2147483647 h 16"/>
                <a:gd name="T10" fmla="*/ 2147483647 w 50"/>
                <a:gd name="T11" fmla="*/ 2147483647 h 16"/>
                <a:gd name="T12" fmla="*/ 2147483647 w 50"/>
                <a:gd name="T13" fmla="*/ 2147483647 h 16"/>
                <a:gd name="T14" fmla="*/ 2147483647 w 50"/>
                <a:gd name="T15" fmla="*/ 2147483647 h 16"/>
                <a:gd name="T16" fmla="*/ 2147483647 w 50"/>
                <a:gd name="T17" fmla="*/ 2147483647 h 16"/>
                <a:gd name="T18" fmla="*/ 0 w 50"/>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6"/>
                <a:gd name="T32" fmla="*/ 50 w 5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6">
                  <a:moveTo>
                    <a:pt x="0" y="0"/>
                  </a:moveTo>
                  <a:lnTo>
                    <a:pt x="2" y="8"/>
                  </a:lnTo>
                  <a:lnTo>
                    <a:pt x="8" y="12"/>
                  </a:lnTo>
                  <a:lnTo>
                    <a:pt x="16" y="16"/>
                  </a:lnTo>
                  <a:lnTo>
                    <a:pt x="26" y="16"/>
                  </a:lnTo>
                  <a:lnTo>
                    <a:pt x="34" y="16"/>
                  </a:lnTo>
                  <a:lnTo>
                    <a:pt x="42" y="14"/>
                  </a:lnTo>
                  <a:lnTo>
                    <a:pt x="48" y="8"/>
                  </a:lnTo>
                  <a:lnTo>
                    <a:pt x="50" y="2"/>
                  </a:lnTo>
                  <a:lnTo>
                    <a:pt x="0" y="0"/>
                  </a:lnTo>
                  <a:close/>
                </a:path>
              </a:pathLst>
            </a:custGeom>
            <a:solidFill>
              <a:srgbClr val="90938D"/>
            </a:solidFill>
            <a:ln w="3175">
              <a:solidFill>
                <a:srgbClr val="000000"/>
              </a:solidFill>
              <a:round/>
              <a:headEnd/>
              <a:tailEnd/>
            </a:ln>
          </p:spPr>
          <p:txBody>
            <a:bodyPr/>
            <a:lstStyle/>
            <a:p>
              <a:endParaRPr lang="en-US"/>
            </a:p>
          </p:txBody>
        </p:sp>
        <p:sp>
          <p:nvSpPr>
            <p:cNvPr id="55329" name="Freeform 30"/>
            <p:cNvSpPr>
              <a:spLocks noChangeAspect="1"/>
            </p:cNvSpPr>
            <p:nvPr/>
          </p:nvSpPr>
          <p:spPr bwMode="auto">
            <a:xfrm>
              <a:off x="4352925" y="2020888"/>
              <a:ext cx="66675" cy="22225"/>
            </a:xfrm>
            <a:custGeom>
              <a:avLst/>
              <a:gdLst>
                <a:gd name="T0" fmla="*/ 0 w 50"/>
                <a:gd name="T1" fmla="*/ 0 h 18"/>
                <a:gd name="T2" fmla="*/ 2147483647 w 50"/>
                <a:gd name="T3" fmla="*/ 2147483647 h 18"/>
                <a:gd name="T4" fmla="*/ 2147483647 w 50"/>
                <a:gd name="T5" fmla="*/ 2147483647 h 18"/>
                <a:gd name="T6" fmla="*/ 2147483647 w 50"/>
                <a:gd name="T7" fmla="*/ 2147483647 h 18"/>
                <a:gd name="T8" fmla="*/ 2147483647 w 50"/>
                <a:gd name="T9" fmla="*/ 2147483647 h 18"/>
                <a:gd name="T10" fmla="*/ 2147483647 w 50"/>
                <a:gd name="T11" fmla="*/ 2147483647 h 18"/>
                <a:gd name="T12" fmla="*/ 2147483647 w 50"/>
                <a:gd name="T13" fmla="*/ 2147483647 h 18"/>
                <a:gd name="T14" fmla="*/ 2147483647 w 50"/>
                <a:gd name="T15" fmla="*/ 2147483647 h 18"/>
                <a:gd name="T16" fmla="*/ 2147483647 w 50"/>
                <a:gd name="T17" fmla="*/ 2147483647 h 18"/>
                <a:gd name="T18" fmla="*/ 0 w 50"/>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8"/>
                <a:gd name="T32" fmla="*/ 50 w 5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8">
                  <a:moveTo>
                    <a:pt x="0" y="0"/>
                  </a:moveTo>
                  <a:lnTo>
                    <a:pt x="2" y="8"/>
                  </a:lnTo>
                  <a:lnTo>
                    <a:pt x="8" y="12"/>
                  </a:lnTo>
                  <a:lnTo>
                    <a:pt x="16" y="16"/>
                  </a:lnTo>
                  <a:lnTo>
                    <a:pt x="26" y="18"/>
                  </a:lnTo>
                  <a:lnTo>
                    <a:pt x="34" y="16"/>
                  </a:lnTo>
                  <a:lnTo>
                    <a:pt x="42" y="14"/>
                  </a:lnTo>
                  <a:lnTo>
                    <a:pt x="48" y="8"/>
                  </a:lnTo>
                  <a:lnTo>
                    <a:pt x="50" y="2"/>
                  </a:lnTo>
                  <a:lnTo>
                    <a:pt x="0" y="0"/>
                  </a:lnTo>
                  <a:close/>
                </a:path>
              </a:pathLst>
            </a:custGeom>
            <a:solidFill>
              <a:srgbClr val="90938D"/>
            </a:solidFill>
            <a:ln w="3175">
              <a:solidFill>
                <a:srgbClr val="000000"/>
              </a:solidFill>
              <a:round/>
              <a:headEnd/>
              <a:tailEnd/>
            </a:ln>
          </p:spPr>
          <p:txBody>
            <a:bodyPr/>
            <a:lstStyle/>
            <a:p>
              <a:endParaRPr lang="en-US"/>
            </a:p>
          </p:txBody>
        </p:sp>
        <p:sp>
          <p:nvSpPr>
            <p:cNvPr id="55330" name="Freeform 31"/>
            <p:cNvSpPr>
              <a:spLocks noChangeAspect="1"/>
            </p:cNvSpPr>
            <p:nvPr/>
          </p:nvSpPr>
          <p:spPr bwMode="auto">
            <a:xfrm>
              <a:off x="4352925" y="2190750"/>
              <a:ext cx="66675" cy="19050"/>
            </a:xfrm>
            <a:custGeom>
              <a:avLst/>
              <a:gdLst>
                <a:gd name="T0" fmla="*/ 0 w 50"/>
                <a:gd name="T1" fmla="*/ 0 h 16"/>
                <a:gd name="T2" fmla="*/ 2147483647 w 50"/>
                <a:gd name="T3" fmla="*/ 2147483647 h 16"/>
                <a:gd name="T4" fmla="*/ 2147483647 w 50"/>
                <a:gd name="T5" fmla="*/ 2147483647 h 16"/>
                <a:gd name="T6" fmla="*/ 2147483647 w 50"/>
                <a:gd name="T7" fmla="*/ 2147483647 h 16"/>
                <a:gd name="T8" fmla="*/ 2147483647 w 50"/>
                <a:gd name="T9" fmla="*/ 2147483647 h 16"/>
                <a:gd name="T10" fmla="*/ 2147483647 w 50"/>
                <a:gd name="T11" fmla="*/ 2147483647 h 16"/>
                <a:gd name="T12" fmla="*/ 2147483647 w 50"/>
                <a:gd name="T13" fmla="*/ 2147483647 h 16"/>
                <a:gd name="T14" fmla="*/ 2147483647 w 50"/>
                <a:gd name="T15" fmla="*/ 2147483647 h 16"/>
                <a:gd name="T16" fmla="*/ 2147483647 w 50"/>
                <a:gd name="T17" fmla="*/ 0 h 16"/>
                <a:gd name="T18" fmla="*/ 0 w 50"/>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6"/>
                <a:gd name="T32" fmla="*/ 50 w 5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6">
                  <a:moveTo>
                    <a:pt x="0" y="0"/>
                  </a:moveTo>
                  <a:lnTo>
                    <a:pt x="2" y="6"/>
                  </a:lnTo>
                  <a:lnTo>
                    <a:pt x="8" y="12"/>
                  </a:lnTo>
                  <a:lnTo>
                    <a:pt x="16" y="14"/>
                  </a:lnTo>
                  <a:lnTo>
                    <a:pt x="26" y="16"/>
                  </a:lnTo>
                  <a:lnTo>
                    <a:pt x="34" y="16"/>
                  </a:lnTo>
                  <a:lnTo>
                    <a:pt x="42" y="12"/>
                  </a:lnTo>
                  <a:lnTo>
                    <a:pt x="48" y="8"/>
                  </a:lnTo>
                  <a:lnTo>
                    <a:pt x="50" y="0"/>
                  </a:lnTo>
                  <a:lnTo>
                    <a:pt x="0" y="0"/>
                  </a:lnTo>
                  <a:close/>
                </a:path>
              </a:pathLst>
            </a:custGeom>
            <a:solidFill>
              <a:srgbClr val="90938D"/>
            </a:solidFill>
            <a:ln w="3175">
              <a:solidFill>
                <a:srgbClr val="000000"/>
              </a:solidFill>
              <a:round/>
              <a:headEnd/>
              <a:tailEnd/>
            </a:ln>
          </p:spPr>
          <p:txBody>
            <a:bodyPr/>
            <a:lstStyle/>
            <a:p>
              <a:endParaRPr lang="en-US"/>
            </a:p>
          </p:txBody>
        </p:sp>
        <p:sp>
          <p:nvSpPr>
            <p:cNvPr id="55331" name="Freeform 32"/>
            <p:cNvSpPr>
              <a:spLocks noChangeAspect="1"/>
            </p:cNvSpPr>
            <p:nvPr/>
          </p:nvSpPr>
          <p:spPr bwMode="auto">
            <a:xfrm>
              <a:off x="4664075" y="2020888"/>
              <a:ext cx="65088" cy="22225"/>
            </a:xfrm>
            <a:custGeom>
              <a:avLst/>
              <a:gdLst>
                <a:gd name="T0" fmla="*/ 0 w 50"/>
                <a:gd name="T1" fmla="*/ 0 h 18"/>
                <a:gd name="T2" fmla="*/ 2147483647 w 50"/>
                <a:gd name="T3" fmla="*/ 2147483647 h 18"/>
                <a:gd name="T4" fmla="*/ 2147483647 w 50"/>
                <a:gd name="T5" fmla="*/ 2147483647 h 18"/>
                <a:gd name="T6" fmla="*/ 2147483647 w 50"/>
                <a:gd name="T7" fmla="*/ 2147483647 h 18"/>
                <a:gd name="T8" fmla="*/ 2147483647 w 50"/>
                <a:gd name="T9" fmla="*/ 2147483647 h 18"/>
                <a:gd name="T10" fmla="*/ 2147483647 w 50"/>
                <a:gd name="T11" fmla="*/ 2147483647 h 18"/>
                <a:gd name="T12" fmla="*/ 2147483647 w 50"/>
                <a:gd name="T13" fmla="*/ 2147483647 h 18"/>
                <a:gd name="T14" fmla="*/ 2147483647 w 50"/>
                <a:gd name="T15" fmla="*/ 2147483647 h 18"/>
                <a:gd name="T16" fmla="*/ 2147483647 w 50"/>
                <a:gd name="T17" fmla="*/ 2147483647 h 18"/>
                <a:gd name="T18" fmla="*/ 0 w 50"/>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8"/>
                <a:gd name="T32" fmla="*/ 50 w 5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8">
                  <a:moveTo>
                    <a:pt x="0" y="0"/>
                  </a:moveTo>
                  <a:lnTo>
                    <a:pt x="2" y="8"/>
                  </a:lnTo>
                  <a:lnTo>
                    <a:pt x="8" y="12"/>
                  </a:lnTo>
                  <a:lnTo>
                    <a:pt x="16" y="16"/>
                  </a:lnTo>
                  <a:lnTo>
                    <a:pt x="26" y="18"/>
                  </a:lnTo>
                  <a:lnTo>
                    <a:pt x="34" y="16"/>
                  </a:lnTo>
                  <a:lnTo>
                    <a:pt x="42" y="14"/>
                  </a:lnTo>
                  <a:lnTo>
                    <a:pt x="48" y="8"/>
                  </a:lnTo>
                  <a:lnTo>
                    <a:pt x="50" y="2"/>
                  </a:lnTo>
                  <a:lnTo>
                    <a:pt x="0" y="0"/>
                  </a:lnTo>
                  <a:close/>
                </a:path>
              </a:pathLst>
            </a:custGeom>
            <a:solidFill>
              <a:srgbClr val="90938D"/>
            </a:solidFill>
            <a:ln w="3175">
              <a:solidFill>
                <a:srgbClr val="000000"/>
              </a:solidFill>
              <a:round/>
              <a:headEnd/>
              <a:tailEnd/>
            </a:ln>
          </p:spPr>
          <p:txBody>
            <a:bodyPr/>
            <a:lstStyle/>
            <a:p>
              <a:endParaRPr lang="en-US"/>
            </a:p>
          </p:txBody>
        </p:sp>
        <p:sp>
          <p:nvSpPr>
            <p:cNvPr id="55332" name="Freeform 33"/>
            <p:cNvSpPr>
              <a:spLocks noChangeAspect="1"/>
            </p:cNvSpPr>
            <p:nvPr/>
          </p:nvSpPr>
          <p:spPr bwMode="auto">
            <a:xfrm>
              <a:off x="4740275" y="2020888"/>
              <a:ext cx="66675" cy="22225"/>
            </a:xfrm>
            <a:custGeom>
              <a:avLst/>
              <a:gdLst>
                <a:gd name="T0" fmla="*/ 0 w 50"/>
                <a:gd name="T1" fmla="*/ 0 h 18"/>
                <a:gd name="T2" fmla="*/ 2147483647 w 50"/>
                <a:gd name="T3" fmla="*/ 2147483647 h 18"/>
                <a:gd name="T4" fmla="*/ 2147483647 w 50"/>
                <a:gd name="T5" fmla="*/ 2147483647 h 18"/>
                <a:gd name="T6" fmla="*/ 2147483647 w 50"/>
                <a:gd name="T7" fmla="*/ 2147483647 h 18"/>
                <a:gd name="T8" fmla="*/ 2147483647 w 50"/>
                <a:gd name="T9" fmla="*/ 2147483647 h 18"/>
                <a:gd name="T10" fmla="*/ 2147483647 w 50"/>
                <a:gd name="T11" fmla="*/ 2147483647 h 18"/>
                <a:gd name="T12" fmla="*/ 2147483647 w 50"/>
                <a:gd name="T13" fmla="*/ 2147483647 h 18"/>
                <a:gd name="T14" fmla="*/ 2147483647 w 50"/>
                <a:gd name="T15" fmla="*/ 2147483647 h 18"/>
                <a:gd name="T16" fmla="*/ 2147483647 w 50"/>
                <a:gd name="T17" fmla="*/ 2147483647 h 18"/>
                <a:gd name="T18" fmla="*/ 0 w 50"/>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8"/>
                <a:gd name="T32" fmla="*/ 50 w 5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8">
                  <a:moveTo>
                    <a:pt x="0" y="0"/>
                  </a:moveTo>
                  <a:lnTo>
                    <a:pt x="2" y="8"/>
                  </a:lnTo>
                  <a:lnTo>
                    <a:pt x="8" y="12"/>
                  </a:lnTo>
                  <a:lnTo>
                    <a:pt x="16" y="16"/>
                  </a:lnTo>
                  <a:lnTo>
                    <a:pt x="24" y="18"/>
                  </a:lnTo>
                  <a:lnTo>
                    <a:pt x="34" y="16"/>
                  </a:lnTo>
                  <a:lnTo>
                    <a:pt x="42" y="14"/>
                  </a:lnTo>
                  <a:lnTo>
                    <a:pt x="48" y="8"/>
                  </a:lnTo>
                  <a:lnTo>
                    <a:pt x="50" y="2"/>
                  </a:lnTo>
                  <a:lnTo>
                    <a:pt x="0" y="0"/>
                  </a:lnTo>
                  <a:close/>
                </a:path>
              </a:pathLst>
            </a:custGeom>
            <a:solidFill>
              <a:srgbClr val="90938D"/>
            </a:solidFill>
            <a:ln w="3175">
              <a:solidFill>
                <a:srgbClr val="000000"/>
              </a:solidFill>
              <a:round/>
              <a:headEnd/>
              <a:tailEnd/>
            </a:ln>
          </p:spPr>
          <p:txBody>
            <a:bodyPr/>
            <a:lstStyle/>
            <a:p>
              <a:endParaRPr lang="en-US"/>
            </a:p>
          </p:txBody>
        </p:sp>
        <p:sp>
          <p:nvSpPr>
            <p:cNvPr id="55333" name="Rectangle 34"/>
            <p:cNvSpPr>
              <a:spLocks noChangeAspect="1" noChangeArrowheads="1"/>
            </p:cNvSpPr>
            <p:nvPr/>
          </p:nvSpPr>
          <p:spPr bwMode="auto">
            <a:xfrm>
              <a:off x="4641850" y="1703388"/>
              <a:ext cx="185738" cy="279400"/>
            </a:xfrm>
            <a:prstGeom prst="rect">
              <a:avLst/>
            </a:prstGeom>
            <a:solidFill>
              <a:srgbClr val="878384"/>
            </a:solidFill>
            <a:ln w="9525">
              <a:noFill/>
              <a:miter lim="800000"/>
              <a:headEnd/>
              <a:tailEnd/>
            </a:ln>
          </p:spPr>
          <p:txBody>
            <a:bodyPr/>
            <a:lstStyle/>
            <a:p>
              <a:endParaRPr lang="en-US"/>
            </a:p>
          </p:txBody>
        </p:sp>
        <p:sp>
          <p:nvSpPr>
            <p:cNvPr id="55334" name="Rectangle 35"/>
            <p:cNvSpPr>
              <a:spLocks noChangeAspect="1" noChangeArrowheads="1"/>
            </p:cNvSpPr>
            <p:nvPr/>
          </p:nvSpPr>
          <p:spPr bwMode="auto">
            <a:xfrm>
              <a:off x="4641850" y="1703388"/>
              <a:ext cx="185738" cy="279400"/>
            </a:xfrm>
            <a:prstGeom prst="rect">
              <a:avLst/>
            </a:prstGeom>
            <a:noFill/>
            <a:ln w="3175">
              <a:solidFill>
                <a:srgbClr val="1E060A"/>
              </a:solidFill>
              <a:miter lim="800000"/>
              <a:headEnd/>
              <a:tailEnd/>
            </a:ln>
          </p:spPr>
          <p:txBody>
            <a:bodyPr/>
            <a:lstStyle/>
            <a:p>
              <a:endParaRPr lang="en-US"/>
            </a:p>
          </p:txBody>
        </p:sp>
        <p:sp>
          <p:nvSpPr>
            <p:cNvPr id="55335" name="Rectangle 36"/>
            <p:cNvSpPr>
              <a:spLocks noChangeAspect="1" noChangeArrowheads="1"/>
            </p:cNvSpPr>
            <p:nvPr/>
          </p:nvSpPr>
          <p:spPr bwMode="auto">
            <a:xfrm>
              <a:off x="4760913" y="2024063"/>
              <a:ext cx="23812" cy="58737"/>
            </a:xfrm>
            <a:prstGeom prst="rect">
              <a:avLst/>
            </a:prstGeom>
            <a:solidFill>
              <a:srgbClr val="D4D3D3"/>
            </a:solidFill>
            <a:ln w="9525">
              <a:noFill/>
              <a:miter lim="800000"/>
              <a:headEnd/>
              <a:tailEnd/>
            </a:ln>
          </p:spPr>
          <p:txBody>
            <a:bodyPr/>
            <a:lstStyle/>
            <a:p>
              <a:endParaRPr lang="en-US"/>
            </a:p>
          </p:txBody>
        </p:sp>
        <p:sp>
          <p:nvSpPr>
            <p:cNvPr id="55336" name="Rectangle 37"/>
            <p:cNvSpPr>
              <a:spLocks noChangeAspect="1" noChangeArrowheads="1"/>
            </p:cNvSpPr>
            <p:nvPr/>
          </p:nvSpPr>
          <p:spPr bwMode="auto">
            <a:xfrm>
              <a:off x="4760913" y="2024063"/>
              <a:ext cx="23812" cy="58737"/>
            </a:xfrm>
            <a:prstGeom prst="rect">
              <a:avLst/>
            </a:prstGeom>
            <a:noFill/>
            <a:ln w="3175">
              <a:solidFill>
                <a:srgbClr val="1E060A"/>
              </a:solidFill>
              <a:miter lim="800000"/>
              <a:headEnd/>
              <a:tailEnd/>
            </a:ln>
          </p:spPr>
          <p:txBody>
            <a:bodyPr/>
            <a:lstStyle/>
            <a:p>
              <a:endParaRPr lang="en-US"/>
            </a:p>
          </p:txBody>
        </p:sp>
        <p:sp>
          <p:nvSpPr>
            <p:cNvPr id="55337" name="Rectangle 38"/>
            <p:cNvSpPr>
              <a:spLocks noChangeAspect="1" noChangeArrowheads="1"/>
            </p:cNvSpPr>
            <p:nvPr/>
          </p:nvSpPr>
          <p:spPr bwMode="auto">
            <a:xfrm>
              <a:off x="4686300" y="2024063"/>
              <a:ext cx="23813" cy="58737"/>
            </a:xfrm>
            <a:prstGeom prst="rect">
              <a:avLst/>
            </a:prstGeom>
            <a:solidFill>
              <a:srgbClr val="D4D3D3"/>
            </a:solidFill>
            <a:ln w="9525">
              <a:noFill/>
              <a:miter lim="800000"/>
              <a:headEnd/>
              <a:tailEnd/>
            </a:ln>
          </p:spPr>
          <p:txBody>
            <a:bodyPr/>
            <a:lstStyle/>
            <a:p>
              <a:endParaRPr lang="en-US"/>
            </a:p>
          </p:txBody>
        </p:sp>
        <p:sp>
          <p:nvSpPr>
            <p:cNvPr id="55338" name="Rectangle 39"/>
            <p:cNvSpPr>
              <a:spLocks noChangeAspect="1" noChangeArrowheads="1"/>
            </p:cNvSpPr>
            <p:nvPr/>
          </p:nvSpPr>
          <p:spPr bwMode="auto">
            <a:xfrm>
              <a:off x="4686300" y="2024063"/>
              <a:ext cx="23813" cy="58737"/>
            </a:xfrm>
            <a:prstGeom prst="rect">
              <a:avLst/>
            </a:prstGeom>
            <a:noFill/>
            <a:ln w="3175">
              <a:solidFill>
                <a:srgbClr val="1E060A"/>
              </a:solidFill>
              <a:miter lim="800000"/>
              <a:headEnd/>
              <a:tailEnd/>
            </a:ln>
          </p:spPr>
          <p:txBody>
            <a:bodyPr/>
            <a:lstStyle/>
            <a:p>
              <a:endParaRPr lang="en-US"/>
            </a:p>
          </p:txBody>
        </p:sp>
        <p:sp>
          <p:nvSpPr>
            <p:cNvPr id="55339" name="Freeform 40"/>
            <p:cNvSpPr>
              <a:spLocks noChangeAspect="1"/>
            </p:cNvSpPr>
            <p:nvPr/>
          </p:nvSpPr>
          <p:spPr bwMode="auto">
            <a:xfrm>
              <a:off x="4352925" y="1801813"/>
              <a:ext cx="66675" cy="22225"/>
            </a:xfrm>
            <a:custGeom>
              <a:avLst/>
              <a:gdLst>
                <a:gd name="T0" fmla="*/ 0 w 50"/>
                <a:gd name="T1" fmla="*/ 2147483647 h 18"/>
                <a:gd name="T2" fmla="*/ 2147483647 w 50"/>
                <a:gd name="T3" fmla="*/ 2147483647 h 18"/>
                <a:gd name="T4" fmla="*/ 2147483647 w 50"/>
                <a:gd name="T5" fmla="*/ 2147483647 h 18"/>
                <a:gd name="T6" fmla="*/ 2147483647 w 50"/>
                <a:gd name="T7" fmla="*/ 2147483647 h 18"/>
                <a:gd name="T8" fmla="*/ 2147483647 w 50"/>
                <a:gd name="T9" fmla="*/ 0 h 18"/>
                <a:gd name="T10" fmla="*/ 2147483647 w 50"/>
                <a:gd name="T11" fmla="*/ 2147483647 h 18"/>
                <a:gd name="T12" fmla="*/ 2147483647 w 50"/>
                <a:gd name="T13" fmla="*/ 2147483647 h 18"/>
                <a:gd name="T14" fmla="*/ 2147483647 w 50"/>
                <a:gd name="T15" fmla="*/ 2147483647 h 18"/>
                <a:gd name="T16" fmla="*/ 2147483647 w 50"/>
                <a:gd name="T17" fmla="*/ 2147483647 h 18"/>
                <a:gd name="T18" fmla="*/ 0 w 50"/>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8"/>
                <a:gd name="T32" fmla="*/ 50 w 5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8">
                  <a:moveTo>
                    <a:pt x="0" y="18"/>
                  </a:moveTo>
                  <a:lnTo>
                    <a:pt x="2" y="10"/>
                  </a:lnTo>
                  <a:lnTo>
                    <a:pt x="6" y="6"/>
                  </a:lnTo>
                  <a:lnTo>
                    <a:pt x="14" y="2"/>
                  </a:lnTo>
                  <a:lnTo>
                    <a:pt x="24" y="0"/>
                  </a:lnTo>
                  <a:lnTo>
                    <a:pt x="34" y="2"/>
                  </a:lnTo>
                  <a:lnTo>
                    <a:pt x="42" y="4"/>
                  </a:lnTo>
                  <a:lnTo>
                    <a:pt x="46" y="10"/>
                  </a:lnTo>
                  <a:lnTo>
                    <a:pt x="50" y="18"/>
                  </a:lnTo>
                  <a:lnTo>
                    <a:pt x="0" y="18"/>
                  </a:lnTo>
                  <a:close/>
                </a:path>
              </a:pathLst>
            </a:custGeom>
            <a:solidFill>
              <a:srgbClr val="90938D"/>
            </a:solidFill>
            <a:ln w="3175">
              <a:solidFill>
                <a:srgbClr val="000000"/>
              </a:solidFill>
              <a:round/>
              <a:headEnd/>
              <a:tailEnd/>
            </a:ln>
          </p:spPr>
          <p:txBody>
            <a:bodyPr/>
            <a:lstStyle/>
            <a:p>
              <a:endParaRPr lang="en-US"/>
            </a:p>
          </p:txBody>
        </p:sp>
        <p:sp>
          <p:nvSpPr>
            <p:cNvPr id="55340" name="Freeform 41"/>
            <p:cNvSpPr>
              <a:spLocks noChangeAspect="1"/>
            </p:cNvSpPr>
            <p:nvPr/>
          </p:nvSpPr>
          <p:spPr bwMode="auto">
            <a:xfrm>
              <a:off x="4352925" y="1957388"/>
              <a:ext cx="66675" cy="20637"/>
            </a:xfrm>
            <a:custGeom>
              <a:avLst/>
              <a:gdLst>
                <a:gd name="T0" fmla="*/ 0 w 50"/>
                <a:gd name="T1" fmla="*/ 2147483647 h 16"/>
                <a:gd name="T2" fmla="*/ 2147483647 w 50"/>
                <a:gd name="T3" fmla="*/ 2147483647 h 16"/>
                <a:gd name="T4" fmla="*/ 2147483647 w 50"/>
                <a:gd name="T5" fmla="*/ 2147483647 h 16"/>
                <a:gd name="T6" fmla="*/ 2147483647 w 50"/>
                <a:gd name="T7" fmla="*/ 0 h 16"/>
                <a:gd name="T8" fmla="*/ 2147483647 w 50"/>
                <a:gd name="T9" fmla="*/ 0 h 16"/>
                <a:gd name="T10" fmla="*/ 2147483647 w 50"/>
                <a:gd name="T11" fmla="*/ 0 h 16"/>
                <a:gd name="T12" fmla="*/ 2147483647 w 50"/>
                <a:gd name="T13" fmla="*/ 2147483647 h 16"/>
                <a:gd name="T14" fmla="*/ 2147483647 w 50"/>
                <a:gd name="T15" fmla="*/ 2147483647 h 16"/>
                <a:gd name="T16" fmla="*/ 2147483647 w 50"/>
                <a:gd name="T17" fmla="*/ 2147483647 h 16"/>
                <a:gd name="T18" fmla="*/ 0 w 50"/>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6"/>
                <a:gd name="T32" fmla="*/ 50 w 5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6">
                  <a:moveTo>
                    <a:pt x="0" y="16"/>
                  </a:moveTo>
                  <a:lnTo>
                    <a:pt x="2" y="10"/>
                  </a:lnTo>
                  <a:lnTo>
                    <a:pt x="6" y="4"/>
                  </a:lnTo>
                  <a:lnTo>
                    <a:pt x="14" y="0"/>
                  </a:lnTo>
                  <a:lnTo>
                    <a:pt x="24" y="0"/>
                  </a:lnTo>
                  <a:lnTo>
                    <a:pt x="34" y="0"/>
                  </a:lnTo>
                  <a:lnTo>
                    <a:pt x="42" y="4"/>
                  </a:lnTo>
                  <a:lnTo>
                    <a:pt x="46" y="8"/>
                  </a:lnTo>
                  <a:lnTo>
                    <a:pt x="50" y="16"/>
                  </a:lnTo>
                  <a:lnTo>
                    <a:pt x="0" y="16"/>
                  </a:lnTo>
                  <a:close/>
                </a:path>
              </a:pathLst>
            </a:custGeom>
            <a:solidFill>
              <a:srgbClr val="90938D"/>
            </a:solidFill>
            <a:ln w="3175">
              <a:solidFill>
                <a:srgbClr val="000000"/>
              </a:solidFill>
              <a:round/>
              <a:headEnd/>
              <a:tailEnd/>
            </a:ln>
          </p:spPr>
          <p:txBody>
            <a:bodyPr/>
            <a:lstStyle/>
            <a:p>
              <a:endParaRPr lang="en-US"/>
            </a:p>
          </p:txBody>
        </p:sp>
        <p:sp>
          <p:nvSpPr>
            <p:cNvPr id="55341" name="Freeform 42"/>
            <p:cNvSpPr>
              <a:spLocks noChangeAspect="1"/>
            </p:cNvSpPr>
            <p:nvPr/>
          </p:nvSpPr>
          <p:spPr bwMode="auto">
            <a:xfrm>
              <a:off x="4352925" y="2124075"/>
              <a:ext cx="66675" cy="22225"/>
            </a:xfrm>
            <a:custGeom>
              <a:avLst/>
              <a:gdLst>
                <a:gd name="T0" fmla="*/ 0 w 50"/>
                <a:gd name="T1" fmla="*/ 2147483647 h 18"/>
                <a:gd name="T2" fmla="*/ 2147483647 w 50"/>
                <a:gd name="T3" fmla="*/ 2147483647 h 18"/>
                <a:gd name="T4" fmla="*/ 2147483647 w 50"/>
                <a:gd name="T5" fmla="*/ 2147483647 h 18"/>
                <a:gd name="T6" fmla="*/ 2147483647 w 50"/>
                <a:gd name="T7" fmla="*/ 2147483647 h 18"/>
                <a:gd name="T8" fmla="*/ 2147483647 w 50"/>
                <a:gd name="T9" fmla="*/ 0 h 18"/>
                <a:gd name="T10" fmla="*/ 2147483647 w 50"/>
                <a:gd name="T11" fmla="*/ 2147483647 h 18"/>
                <a:gd name="T12" fmla="*/ 2147483647 w 50"/>
                <a:gd name="T13" fmla="*/ 2147483647 h 18"/>
                <a:gd name="T14" fmla="*/ 2147483647 w 50"/>
                <a:gd name="T15" fmla="*/ 2147483647 h 18"/>
                <a:gd name="T16" fmla="*/ 2147483647 w 50"/>
                <a:gd name="T17" fmla="*/ 2147483647 h 18"/>
                <a:gd name="T18" fmla="*/ 0 w 50"/>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8"/>
                <a:gd name="T32" fmla="*/ 50 w 5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8">
                  <a:moveTo>
                    <a:pt x="0" y="18"/>
                  </a:moveTo>
                  <a:lnTo>
                    <a:pt x="2" y="10"/>
                  </a:lnTo>
                  <a:lnTo>
                    <a:pt x="6" y="6"/>
                  </a:lnTo>
                  <a:lnTo>
                    <a:pt x="14" y="2"/>
                  </a:lnTo>
                  <a:lnTo>
                    <a:pt x="24" y="0"/>
                  </a:lnTo>
                  <a:lnTo>
                    <a:pt x="34" y="2"/>
                  </a:lnTo>
                  <a:lnTo>
                    <a:pt x="42" y="4"/>
                  </a:lnTo>
                  <a:lnTo>
                    <a:pt x="46" y="10"/>
                  </a:lnTo>
                  <a:lnTo>
                    <a:pt x="50" y="16"/>
                  </a:lnTo>
                  <a:lnTo>
                    <a:pt x="0" y="18"/>
                  </a:lnTo>
                  <a:close/>
                </a:path>
              </a:pathLst>
            </a:custGeom>
            <a:solidFill>
              <a:srgbClr val="90938D"/>
            </a:solidFill>
            <a:ln w="3175">
              <a:solidFill>
                <a:srgbClr val="000000"/>
              </a:solidFill>
              <a:round/>
              <a:headEnd/>
              <a:tailEnd/>
            </a:ln>
          </p:spPr>
          <p:txBody>
            <a:bodyPr/>
            <a:lstStyle/>
            <a:p>
              <a:endParaRPr lang="en-US"/>
            </a:p>
          </p:txBody>
        </p:sp>
        <p:sp>
          <p:nvSpPr>
            <p:cNvPr id="55342" name="Rectangle 43"/>
            <p:cNvSpPr>
              <a:spLocks noChangeAspect="1" noChangeArrowheads="1"/>
            </p:cNvSpPr>
            <p:nvPr/>
          </p:nvSpPr>
          <p:spPr bwMode="auto">
            <a:xfrm>
              <a:off x="4371975" y="1754188"/>
              <a:ext cx="26988" cy="71437"/>
            </a:xfrm>
            <a:prstGeom prst="rect">
              <a:avLst/>
            </a:prstGeom>
            <a:solidFill>
              <a:srgbClr val="E6E7E3"/>
            </a:solidFill>
            <a:ln w="9525">
              <a:noFill/>
              <a:miter lim="800000"/>
              <a:headEnd/>
              <a:tailEnd/>
            </a:ln>
          </p:spPr>
          <p:txBody>
            <a:bodyPr/>
            <a:lstStyle/>
            <a:p>
              <a:endParaRPr lang="en-US"/>
            </a:p>
          </p:txBody>
        </p:sp>
        <p:sp>
          <p:nvSpPr>
            <p:cNvPr id="55343" name="Rectangle 44"/>
            <p:cNvSpPr>
              <a:spLocks noChangeAspect="1" noChangeArrowheads="1"/>
            </p:cNvSpPr>
            <p:nvPr/>
          </p:nvSpPr>
          <p:spPr bwMode="auto">
            <a:xfrm>
              <a:off x="4371975" y="1754188"/>
              <a:ext cx="26988" cy="71437"/>
            </a:xfrm>
            <a:prstGeom prst="rect">
              <a:avLst/>
            </a:prstGeom>
            <a:noFill/>
            <a:ln w="3175">
              <a:solidFill>
                <a:srgbClr val="000000"/>
              </a:solidFill>
              <a:miter lim="800000"/>
              <a:headEnd/>
              <a:tailEnd/>
            </a:ln>
          </p:spPr>
          <p:txBody>
            <a:bodyPr/>
            <a:lstStyle/>
            <a:p>
              <a:endParaRPr lang="en-US"/>
            </a:p>
          </p:txBody>
        </p:sp>
        <p:sp>
          <p:nvSpPr>
            <p:cNvPr id="55344" name="Rectangle 45"/>
            <p:cNvSpPr>
              <a:spLocks noChangeAspect="1" noChangeArrowheads="1"/>
            </p:cNvSpPr>
            <p:nvPr/>
          </p:nvSpPr>
          <p:spPr bwMode="auto">
            <a:xfrm>
              <a:off x="4371975" y="1866900"/>
              <a:ext cx="26988" cy="112713"/>
            </a:xfrm>
            <a:prstGeom prst="rect">
              <a:avLst/>
            </a:prstGeom>
            <a:solidFill>
              <a:srgbClr val="DFDADC"/>
            </a:solidFill>
            <a:ln w="9525">
              <a:noFill/>
              <a:miter lim="800000"/>
              <a:headEnd/>
              <a:tailEnd/>
            </a:ln>
          </p:spPr>
          <p:txBody>
            <a:bodyPr/>
            <a:lstStyle/>
            <a:p>
              <a:endParaRPr lang="en-US"/>
            </a:p>
          </p:txBody>
        </p:sp>
        <p:sp>
          <p:nvSpPr>
            <p:cNvPr id="55345" name="Rectangle 46"/>
            <p:cNvSpPr>
              <a:spLocks noChangeAspect="1" noChangeArrowheads="1"/>
            </p:cNvSpPr>
            <p:nvPr/>
          </p:nvSpPr>
          <p:spPr bwMode="auto">
            <a:xfrm>
              <a:off x="4371975" y="1866900"/>
              <a:ext cx="26988" cy="112713"/>
            </a:xfrm>
            <a:prstGeom prst="rect">
              <a:avLst/>
            </a:prstGeom>
            <a:noFill/>
            <a:ln w="3175">
              <a:solidFill>
                <a:srgbClr val="000000"/>
              </a:solidFill>
              <a:miter lim="800000"/>
              <a:headEnd/>
              <a:tailEnd/>
            </a:ln>
          </p:spPr>
          <p:txBody>
            <a:bodyPr/>
            <a:lstStyle/>
            <a:p>
              <a:endParaRPr lang="en-US"/>
            </a:p>
          </p:txBody>
        </p:sp>
        <p:sp>
          <p:nvSpPr>
            <p:cNvPr id="55346" name="Rectangle 47"/>
            <p:cNvSpPr>
              <a:spLocks noChangeAspect="1" noChangeArrowheads="1"/>
            </p:cNvSpPr>
            <p:nvPr/>
          </p:nvSpPr>
          <p:spPr bwMode="auto">
            <a:xfrm>
              <a:off x="4371975" y="2020888"/>
              <a:ext cx="26988" cy="125412"/>
            </a:xfrm>
            <a:prstGeom prst="rect">
              <a:avLst/>
            </a:prstGeom>
            <a:solidFill>
              <a:srgbClr val="E6E7E3"/>
            </a:solidFill>
            <a:ln w="9525">
              <a:noFill/>
              <a:miter lim="800000"/>
              <a:headEnd/>
              <a:tailEnd/>
            </a:ln>
          </p:spPr>
          <p:txBody>
            <a:bodyPr/>
            <a:lstStyle/>
            <a:p>
              <a:endParaRPr lang="en-US"/>
            </a:p>
          </p:txBody>
        </p:sp>
        <p:sp>
          <p:nvSpPr>
            <p:cNvPr id="55347" name="Rectangle 48"/>
            <p:cNvSpPr>
              <a:spLocks noChangeAspect="1" noChangeArrowheads="1"/>
            </p:cNvSpPr>
            <p:nvPr/>
          </p:nvSpPr>
          <p:spPr bwMode="auto">
            <a:xfrm>
              <a:off x="4371975" y="2020888"/>
              <a:ext cx="26988" cy="125412"/>
            </a:xfrm>
            <a:prstGeom prst="rect">
              <a:avLst/>
            </a:prstGeom>
            <a:noFill/>
            <a:ln w="3175">
              <a:solidFill>
                <a:srgbClr val="000000"/>
              </a:solidFill>
              <a:miter lim="800000"/>
              <a:headEnd/>
              <a:tailEnd/>
            </a:ln>
          </p:spPr>
          <p:txBody>
            <a:bodyPr/>
            <a:lstStyle/>
            <a:p>
              <a:endParaRPr lang="en-US"/>
            </a:p>
          </p:txBody>
        </p:sp>
        <p:sp>
          <p:nvSpPr>
            <p:cNvPr id="55348" name="Rectangle 49"/>
            <p:cNvSpPr>
              <a:spLocks noChangeAspect="1" noChangeArrowheads="1"/>
            </p:cNvSpPr>
            <p:nvPr/>
          </p:nvSpPr>
          <p:spPr bwMode="auto">
            <a:xfrm>
              <a:off x="4371975" y="2184400"/>
              <a:ext cx="26988" cy="71438"/>
            </a:xfrm>
            <a:prstGeom prst="rect">
              <a:avLst/>
            </a:prstGeom>
            <a:solidFill>
              <a:srgbClr val="E6E7E3"/>
            </a:solidFill>
            <a:ln w="9525">
              <a:noFill/>
              <a:miter lim="800000"/>
              <a:headEnd/>
              <a:tailEnd/>
            </a:ln>
          </p:spPr>
          <p:txBody>
            <a:bodyPr/>
            <a:lstStyle/>
            <a:p>
              <a:endParaRPr lang="en-US"/>
            </a:p>
          </p:txBody>
        </p:sp>
        <p:sp>
          <p:nvSpPr>
            <p:cNvPr id="55349" name="Rectangle 50"/>
            <p:cNvSpPr>
              <a:spLocks noChangeAspect="1" noChangeArrowheads="1"/>
            </p:cNvSpPr>
            <p:nvPr/>
          </p:nvSpPr>
          <p:spPr bwMode="auto">
            <a:xfrm>
              <a:off x="4371975" y="2184400"/>
              <a:ext cx="26988" cy="71438"/>
            </a:xfrm>
            <a:prstGeom prst="rect">
              <a:avLst/>
            </a:prstGeom>
            <a:noFill/>
            <a:ln w="3175">
              <a:solidFill>
                <a:srgbClr val="000000"/>
              </a:solidFill>
              <a:miter lim="800000"/>
              <a:headEnd/>
              <a:tailEnd/>
            </a:ln>
          </p:spPr>
          <p:txBody>
            <a:bodyPr/>
            <a:lstStyle/>
            <a:p>
              <a:endParaRPr lang="en-US"/>
            </a:p>
          </p:txBody>
        </p:sp>
        <p:pic>
          <p:nvPicPr>
            <p:cNvPr id="55350" name="Picture 51"/>
            <p:cNvPicPr>
              <a:picLocks noChangeAspect="1" noChangeArrowheads="1"/>
            </p:cNvPicPr>
            <p:nvPr/>
          </p:nvPicPr>
          <p:blipFill>
            <a:blip r:embed="rId3" cstate="print"/>
            <a:srcRect/>
            <a:stretch>
              <a:fillRect/>
            </a:stretch>
          </p:blipFill>
          <p:spPr bwMode="auto">
            <a:xfrm>
              <a:off x="1524000" y="1816100"/>
              <a:ext cx="2935288" cy="66675"/>
            </a:xfrm>
            <a:prstGeom prst="rect">
              <a:avLst/>
            </a:prstGeom>
            <a:noFill/>
            <a:ln w="9525">
              <a:noFill/>
              <a:miter lim="800000"/>
              <a:headEnd/>
              <a:tailEnd/>
            </a:ln>
          </p:spPr>
        </p:pic>
        <p:pic>
          <p:nvPicPr>
            <p:cNvPr id="55351" name="Picture 52"/>
            <p:cNvPicPr>
              <a:picLocks noChangeAspect="1" noChangeArrowheads="1"/>
            </p:cNvPicPr>
            <p:nvPr/>
          </p:nvPicPr>
          <p:blipFill>
            <a:blip r:embed="rId4" cstate="print"/>
            <a:srcRect/>
            <a:stretch>
              <a:fillRect/>
            </a:stretch>
          </p:blipFill>
          <p:spPr bwMode="auto">
            <a:xfrm>
              <a:off x="1352550" y="2138363"/>
              <a:ext cx="3316288" cy="66675"/>
            </a:xfrm>
            <a:prstGeom prst="rect">
              <a:avLst/>
            </a:prstGeom>
            <a:noFill/>
            <a:ln w="9525">
              <a:noFill/>
              <a:miter lim="800000"/>
              <a:headEnd/>
              <a:tailEnd/>
            </a:ln>
          </p:spPr>
        </p:pic>
        <p:sp>
          <p:nvSpPr>
            <p:cNvPr id="55352" name="Rectangle 53"/>
            <p:cNvSpPr>
              <a:spLocks noChangeAspect="1" noChangeArrowheads="1"/>
            </p:cNvSpPr>
            <p:nvPr/>
          </p:nvSpPr>
          <p:spPr bwMode="auto">
            <a:xfrm>
              <a:off x="1852613" y="1866900"/>
              <a:ext cx="2276475" cy="15875"/>
            </a:xfrm>
            <a:prstGeom prst="rect">
              <a:avLst/>
            </a:prstGeom>
            <a:solidFill>
              <a:srgbClr val="F6F619"/>
            </a:solidFill>
            <a:ln w="3175">
              <a:solidFill>
                <a:srgbClr val="000000"/>
              </a:solidFill>
              <a:miter lim="800000"/>
              <a:headEnd/>
              <a:tailEnd/>
            </a:ln>
          </p:spPr>
          <p:txBody>
            <a:bodyPr/>
            <a:lstStyle/>
            <a:p>
              <a:endParaRPr lang="en-US"/>
            </a:p>
          </p:txBody>
        </p:sp>
        <p:sp>
          <p:nvSpPr>
            <p:cNvPr id="55353" name="Rectangle 54"/>
            <p:cNvSpPr>
              <a:spLocks noChangeAspect="1" noChangeArrowheads="1"/>
            </p:cNvSpPr>
            <p:nvPr/>
          </p:nvSpPr>
          <p:spPr bwMode="auto">
            <a:xfrm>
              <a:off x="1852613" y="1866900"/>
              <a:ext cx="2276475" cy="15875"/>
            </a:xfrm>
            <a:prstGeom prst="rect">
              <a:avLst/>
            </a:prstGeom>
            <a:noFill/>
            <a:ln w="3175">
              <a:solidFill>
                <a:srgbClr val="F6F619"/>
              </a:solidFill>
              <a:miter lim="800000"/>
              <a:headEnd/>
              <a:tailEnd/>
            </a:ln>
          </p:spPr>
          <p:txBody>
            <a:bodyPr/>
            <a:lstStyle/>
            <a:p>
              <a:endParaRPr lang="en-US"/>
            </a:p>
          </p:txBody>
        </p:sp>
        <p:sp>
          <p:nvSpPr>
            <p:cNvPr id="55354" name="Rectangle 55"/>
            <p:cNvSpPr>
              <a:spLocks noChangeAspect="1" noChangeArrowheads="1"/>
            </p:cNvSpPr>
            <p:nvPr/>
          </p:nvSpPr>
          <p:spPr bwMode="auto">
            <a:xfrm>
              <a:off x="1852613" y="1962150"/>
              <a:ext cx="2276475" cy="15875"/>
            </a:xfrm>
            <a:prstGeom prst="rect">
              <a:avLst/>
            </a:prstGeom>
            <a:solidFill>
              <a:srgbClr val="F6F619"/>
            </a:solidFill>
            <a:ln w="3175">
              <a:solidFill>
                <a:srgbClr val="000000"/>
              </a:solidFill>
              <a:miter lim="800000"/>
              <a:headEnd/>
              <a:tailEnd/>
            </a:ln>
          </p:spPr>
          <p:txBody>
            <a:bodyPr/>
            <a:lstStyle/>
            <a:p>
              <a:endParaRPr lang="en-US"/>
            </a:p>
          </p:txBody>
        </p:sp>
        <p:sp>
          <p:nvSpPr>
            <p:cNvPr id="55355" name="Rectangle 56"/>
            <p:cNvSpPr>
              <a:spLocks noChangeAspect="1" noChangeArrowheads="1"/>
            </p:cNvSpPr>
            <p:nvPr/>
          </p:nvSpPr>
          <p:spPr bwMode="auto">
            <a:xfrm>
              <a:off x="1852613" y="1962150"/>
              <a:ext cx="2276475" cy="15875"/>
            </a:xfrm>
            <a:prstGeom prst="rect">
              <a:avLst/>
            </a:prstGeom>
            <a:noFill/>
            <a:ln w="3175">
              <a:solidFill>
                <a:srgbClr val="F6F619"/>
              </a:solidFill>
              <a:miter lim="800000"/>
              <a:headEnd/>
              <a:tailEnd/>
            </a:ln>
          </p:spPr>
          <p:txBody>
            <a:bodyPr/>
            <a:lstStyle/>
            <a:p>
              <a:endParaRPr lang="en-US"/>
            </a:p>
          </p:txBody>
        </p:sp>
        <p:sp>
          <p:nvSpPr>
            <p:cNvPr id="55356" name="Rectangle 57"/>
            <p:cNvSpPr>
              <a:spLocks noChangeAspect="1" noChangeArrowheads="1"/>
            </p:cNvSpPr>
            <p:nvPr/>
          </p:nvSpPr>
          <p:spPr bwMode="auto">
            <a:xfrm>
              <a:off x="2025650" y="1889125"/>
              <a:ext cx="1992313" cy="9525"/>
            </a:xfrm>
            <a:prstGeom prst="rect">
              <a:avLst/>
            </a:prstGeom>
            <a:solidFill>
              <a:srgbClr val="F6F619"/>
            </a:solidFill>
            <a:ln w="1270">
              <a:solidFill>
                <a:srgbClr val="F6F619"/>
              </a:solidFill>
              <a:miter lim="800000"/>
              <a:headEnd/>
              <a:tailEnd/>
            </a:ln>
          </p:spPr>
          <p:txBody>
            <a:bodyPr/>
            <a:lstStyle/>
            <a:p>
              <a:endParaRPr lang="en-US"/>
            </a:p>
          </p:txBody>
        </p:sp>
        <p:sp>
          <p:nvSpPr>
            <p:cNvPr id="55357" name="Rectangle 58"/>
            <p:cNvSpPr>
              <a:spLocks noChangeAspect="1" noChangeArrowheads="1"/>
            </p:cNvSpPr>
            <p:nvPr/>
          </p:nvSpPr>
          <p:spPr bwMode="auto">
            <a:xfrm>
              <a:off x="2025650" y="1889125"/>
              <a:ext cx="1992313" cy="9525"/>
            </a:xfrm>
            <a:prstGeom prst="rect">
              <a:avLst/>
            </a:prstGeom>
            <a:noFill/>
            <a:ln w="1270">
              <a:solidFill>
                <a:srgbClr val="F6F619"/>
              </a:solidFill>
              <a:miter lim="800000"/>
              <a:headEnd/>
              <a:tailEnd/>
            </a:ln>
          </p:spPr>
          <p:txBody>
            <a:bodyPr/>
            <a:lstStyle/>
            <a:p>
              <a:endParaRPr lang="en-US"/>
            </a:p>
          </p:txBody>
        </p:sp>
        <p:sp>
          <p:nvSpPr>
            <p:cNvPr id="55358" name="Rectangle 59"/>
            <p:cNvSpPr>
              <a:spLocks noChangeAspect="1" noChangeArrowheads="1"/>
            </p:cNvSpPr>
            <p:nvPr/>
          </p:nvSpPr>
          <p:spPr bwMode="auto">
            <a:xfrm>
              <a:off x="2025650" y="1925638"/>
              <a:ext cx="1992313" cy="9525"/>
            </a:xfrm>
            <a:prstGeom prst="rect">
              <a:avLst/>
            </a:prstGeom>
            <a:solidFill>
              <a:srgbClr val="F6F619"/>
            </a:solidFill>
            <a:ln w="1270">
              <a:solidFill>
                <a:srgbClr val="F6F619"/>
              </a:solidFill>
              <a:miter lim="800000"/>
              <a:headEnd/>
              <a:tailEnd/>
            </a:ln>
          </p:spPr>
          <p:txBody>
            <a:bodyPr/>
            <a:lstStyle/>
            <a:p>
              <a:endParaRPr lang="en-US"/>
            </a:p>
          </p:txBody>
        </p:sp>
        <p:sp>
          <p:nvSpPr>
            <p:cNvPr id="55359" name="Rectangle 60"/>
            <p:cNvSpPr>
              <a:spLocks noChangeAspect="1" noChangeArrowheads="1"/>
            </p:cNvSpPr>
            <p:nvPr/>
          </p:nvSpPr>
          <p:spPr bwMode="auto">
            <a:xfrm>
              <a:off x="2025650" y="1925638"/>
              <a:ext cx="1992313" cy="9525"/>
            </a:xfrm>
            <a:prstGeom prst="rect">
              <a:avLst/>
            </a:prstGeom>
            <a:noFill/>
            <a:ln w="1270">
              <a:solidFill>
                <a:srgbClr val="F6F619"/>
              </a:solidFill>
              <a:miter lim="800000"/>
              <a:headEnd/>
              <a:tailEnd/>
            </a:ln>
          </p:spPr>
          <p:txBody>
            <a:bodyPr/>
            <a:lstStyle/>
            <a:p>
              <a:endParaRPr lang="en-US"/>
            </a:p>
          </p:txBody>
        </p:sp>
        <p:sp>
          <p:nvSpPr>
            <p:cNvPr id="55360" name="Rectangle 61"/>
            <p:cNvSpPr>
              <a:spLocks noChangeAspect="1" noChangeArrowheads="1"/>
            </p:cNvSpPr>
            <p:nvPr/>
          </p:nvSpPr>
          <p:spPr bwMode="auto">
            <a:xfrm>
              <a:off x="2025650" y="1946275"/>
              <a:ext cx="1992313" cy="9525"/>
            </a:xfrm>
            <a:prstGeom prst="rect">
              <a:avLst/>
            </a:prstGeom>
            <a:solidFill>
              <a:srgbClr val="F6F619"/>
            </a:solidFill>
            <a:ln w="1270">
              <a:solidFill>
                <a:srgbClr val="F6F619"/>
              </a:solidFill>
              <a:miter lim="800000"/>
              <a:headEnd/>
              <a:tailEnd/>
            </a:ln>
          </p:spPr>
          <p:txBody>
            <a:bodyPr/>
            <a:lstStyle/>
            <a:p>
              <a:endParaRPr lang="en-US"/>
            </a:p>
          </p:txBody>
        </p:sp>
        <p:sp>
          <p:nvSpPr>
            <p:cNvPr id="55361" name="Rectangle 62"/>
            <p:cNvSpPr>
              <a:spLocks noChangeAspect="1" noChangeArrowheads="1"/>
            </p:cNvSpPr>
            <p:nvPr/>
          </p:nvSpPr>
          <p:spPr bwMode="auto">
            <a:xfrm>
              <a:off x="2025650" y="1946275"/>
              <a:ext cx="1992313" cy="9525"/>
            </a:xfrm>
            <a:prstGeom prst="rect">
              <a:avLst/>
            </a:prstGeom>
            <a:noFill/>
            <a:ln w="1270">
              <a:solidFill>
                <a:srgbClr val="F6F619"/>
              </a:solidFill>
              <a:miter lim="800000"/>
              <a:headEnd/>
              <a:tailEnd/>
            </a:ln>
          </p:spPr>
          <p:txBody>
            <a:bodyPr/>
            <a:lstStyle/>
            <a:p>
              <a:endParaRPr lang="en-US"/>
            </a:p>
          </p:txBody>
        </p:sp>
        <p:sp>
          <p:nvSpPr>
            <p:cNvPr id="55362" name="Rectangle 63"/>
            <p:cNvSpPr>
              <a:spLocks noChangeAspect="1" noChangeArrowheads="1"/>
            </p:cNvSpPr>
            <p:nvPr/>
          </p:nvSpPr>
          <p:spPr bwMode="auto">
            <a:xfrm>
              <a:off x="2025650" y="1906588"/>
              <a:ext cx="1992313" cy="12700"/>
            </a:xfrm>
            <a:prstGeom prst="rect">
              <a:avLst/>
            </a:prstGeom>
            <a:solidFill>
              <a:srgbClr val="F6F619"/>
            </a:solidFill>
            <a:ln w="1270">
              <a:solidFill>
                <a:srgbClr val="F6F619"/>
              </a:solidFill>
              <a:miter lim="800000"/>
              <a:headEnd/>
              <a:tailEnd/>
            </a:ln>
          </p:spPr>
          <p:txBody>
            <a:bodyPr/>
            <a:lstStyle/>
            <a:p>
              <a:endParaRPr lang="en-US"/>
            </a:p>
          </p:txBody>
        </p:sp>
        <p:sp>
          <p:nvSpPr>
            <p:cNvPr id="55363" name="Rectangle 64"/>
            <p:cNvSpPr>
              <a:spLocks noChangeAspect="1" noChangeArrowheads="1"/>
            </p:cNvSpPr>
            <p:nvPr/>
          </p:nvSpPr>
          <p:spPr bwMode="auto">
            <a:xfrm>
              <a:off x="2025650" y="1906588"/>
              <a:ext cx="1992313" cy="12700"/>
            </a:xfrm>
            <a:prstGeom prst="rect">
              <a:avLst/>
            </a:prstGeom>
            <a:noFill/>
            <a:ln w="1270">
              <a:solidFill>
                <a:srgbClr val="F6F619"/>
              </a:solidFill>
              <a:miter lim="800000"/>
              <a:headEnd/>
              <a:tailEnd/>
            </a:ln>
          </p:spPr>
          <p:txBody>
            <a:bodyPr/>
            <a:lstStyle/>
            <a:p>
              <a:endParaRPr lang="en-US"/>
            </a:p>
          </p:txBody>
        </p:sp>
        <p:sp>
          <p:nvSpPr>
            <p:cNvPr id="55364" name="Rectangle 65"/>
            <p:cNvSpPr>
              <a:spLocks noChangeAspect="1" noChangeArrowheads="1"/>
            </p:cNvSpPr>
            <p:nvPr/>
          </p:nvSpPr>
          <p:spPr bwMode="auto">
            <a:xfrm>
              <a:off x="1852613" y="2033588"/>
              <a:ext cx="2276475" cy="14287"/>
            </a:xfrm>
            <a:prstGeom prst="rect">
              <a:avLst/>
            </a:prstGeom>
            <a:solidFill>
              <a:srgbClr val="F6F619"/>
            </a:solidFill>
            <a:ln w="9525">
              <a:noFill/>
              <a:miter lim="800000"/>
              <a:headEnd/>
              <a:tailEnd/>
            </a:ln>
          </p:spPr>
          <p:txBody>
            <a:bodyPr/>
            <a:lstStyle/>
            <a:p>
              <a:endParaRPr lang="en-US"/>
            </a:p>
          </p:txBody>
        </p:sp>
        <p:sp>
          <p:nvSpPr>
            <p:cNvPr id="55365" name="Rectangle 66"/>
            <p:cNvSpPr>
              <a:spLocks noChangeAspect="1" noChangeArrowheads="1"/>
            </p:cNvSpPr>
            <p:nvPr/>
          </p:nvSpPr>
          <p:spPr bwMode="auto">
            <a:xfrm>
              <a:off x="1852613" y="2033588"/>
              <a:ext cx="2276475" cy="14287"/>
            </a:xfrm>
            <a:prstGeom prst="rect">
              <a:avLst/>
            </a:prstGeom>
            <a:noFill/>
            <a:ln w="3175">
              <a:solidFill>
                <a:srgbClr val="F6F619"/>
              </a:solidFill>
              <a:miter lim="800000"/>
              <a:headEnd/>
              <a:tailEnd/>
            </a:ln>
          </p:spPr>
          <p:txBody>
            <a:bodyPr/>
            <a:lstStyle/>
            <a:p>
              <a:endParaRPr lang="en-US"/>
            </a:p>
          </p:txBody>
        </p:sp>
        <p:sp>
          <p:nvSpPr>
            <p:cNvPr id="55366" name="Rectangle 67"/>
            <p:cNvSpPr>
              <a:spLocks noChangeAspect="1" noChangeArrowheads="1"/>
            </p:cNvSpPr>
            <p:nvPr/>
          </p:nvSpPr>
          <p:spPr bwMode="auto">
            <a:xfrm>
              <a:off x="1852613" y="2127250"/>
              <a:ext cx="2276475" cy="14288"/>
            </a:xfrm>
            <a:prstGeom prst="rect">
              <a:avLst/>
            </a:prstGeom>
            <a:solidFill>
              <a:srgbClr val="F6F619"/>
            </a:solidFill>
            <a:ln w="9525">
              <a:noFill/>
              <a:miter lim="800000"/>
              <a:headEnd/>
              <a:tailEnd/>
            </a:ln>
          </p:spPr>
          <p:txBody>
            <a:bodyPr/>
            <a:lstStyle/>
            <a:p>
              <a:endParaRPr lang="en-US"/>
            </a:p>
          </p:txBody>
        </p:sp>
        <p:sp>
          <p:nvSpPr>
            <p:cNvPr id="55367" name="Rectangle 68"/>
            <p:cNvSpPr>
              <a:spLocks noChangeAspect="1" noChangeArrowheads="1"/>
            </p:cNvSpPr>
            <p:nvPr/>
          </p:nvSpPr>
          <p:spPr bwMode="auto">
            <a:xfrm>
              <a:off x="1852613" y="2127250"/>
              <a:ext cx="2276475" cy="14288"/>
            </a:xfrm>
            <a:prstGeom prst="rect">
              <a:avLst/>
            </a:prstGeom>
            <a:noFill/>
            <a:ln w="3175">
              <a:solidFill>
                <a:srgbClr val="F6F619"/>
              </a:solidFill>
              <a:miter lim="800000"/>
              <a:headEnd/>
              <a:tailEnd/>
            </a:ln>
          </p:spPr>
          <p:txBody>
            <a:bodyPr/>
            <a:lstStyle/>
            <a:p>
              <a:endParaRPr lang="en-US"/>
            </a:p>
          </p:txBody>
        </p:sp>
        <p:sp>
          <p:nvSpPr>
            <p:cNvPr id="55368" name="Rectangle 69"/>
            <p:cNvSpPr>
              <a:spLocks noChangeAspect="1" noChangeArrowheads="1"/>
            </p:cNvSpPr>
            <p:nvPr/>
          </p:nvSpPr>
          <p:spPr bwMode="auto">
            <a:xfrm>
              <a:off x="2025650" y="2052638"/>
              <a:ext cx="1992313" cy="12700"/>
            </a:xfrm>
            <a:prstGeom prst="rect">
              <a:avLst/>
            </a:prstGeom>
            <a:solidFill>
              <a:srgbClr val="F6F619"/>
            </a:solidFill>
            <a:ln w="1270">
              <a:solidFill>
                <a:srgbClr val="F6F619"/>
              </a:solidFill>
              <a:miter lim="800000"/>
              <a:headEnd/>
              <a:tailEnd/>
            </a:ln>
          </p:spPr>
          <p:txBody>
            <a:bodyPr/>
            <a:lstStyle/>
            <a:p>
              <a:endParaRPr lang="en-US"/>
            </a:p>
          </p:txBody>
        </p:sp>
        <p:sp>
          <p:nvSpPr>
            <p:cNvPr id="55369" name="Rectangle 70"/>
            <p:cNvSpPr>
              <a:spLocks noChangeAspect="1" noChangeArrowheads="1"/>
            </p:cNvSpPr>
            <p:nvPr/>
          </p:nvSpPr>
          <p:spPr bwMode="auto">
            <a:xfrm>
              <a:off x="2025650" y="2052638"/>
              <a:ext cx="1992313" cy="12700"/>
            </a:xfrm>
            <a:prstGeom prst="rect">
              <a:avLst/>
            </a:prstGeom>
            <a:noFill/>
            <a:ln w="1270">
              <a:solidFill>
                <a:srgbClr val="F6F619"/>
              </a:solidFill>
              <a:miter lim="800000"/>
              <a:headEnd/>
              <a:tailEnd/>
            </a:ln>
          </p:spPr>
          <p:txBody>
            <a:bodyPr/>
            <a:lstStyle/>
            <a:p>
              <a:endParaRPr lang="en-US"/>
            </a:p>
          </p:txBody>
        </p:sp>
        <p:sp>
          <p:nvSpPr>
            <p:cNvPr id="55370" name="Rectangle 71"/>
            <p:cNvSpPr>
              <a:spLocks noChangeAspect="1" noChangeArrowheads="1"/>
            </p:cNvSpPr>
            <p:nvPr/>
          </p:nvSpPr>
          <p:spPr bwMode="auto">
            <a:xfrm>
              <a:off x="2025650" y="2092325"/>
              <a:ext cx="1992313" cy="9525"/>
            </a:xfrm>
            <a:prstGeom prst="rect">
              <a:avLst/>
            </a:prstGeom>
            <a:solidFill>
              <a:srgbClr val="F6F619"/>
            </a:solidFill>
            <a:ln w="1270">
              <a:solidFill>
                <a:srgbClr val="F6F619"/>
              </a:solidFill>
              <a:miter lim="800000"/>
              <a:headEnd/>
              <a:tailEnd/>
            </a:ln>
          </p:spPr>
          <p:txBody>
            <a:bodyPr/>
            <a:lstStyle/>
            <a:p>
              <a:endParaRPr lang="en-US"/>
            </a:p>
          </p:txBody>
        </p:sp>
        <p:sp>
          <p:nvSpPr>
            <p:cNvPr id="55371" name="Rectangle 72"/>
            <p:cNvSpPr>
              <a:spLocks noChangeAspect="1" noChangeArrowheads="1"/>
            </p:cNvSpPr>
            <p:nvPr/>
          </p:nvSpPr>
          <p:spPr bwMode="auto">
            <a:xfrm>
              <a:off x="2025650" y="2092325"/>
              <a:ext cx="1992313" cy="9525"/>
            </a:xfrm>
            <a:prstGeom prst="rect">
              <a:avLst/>
            </a:prstGeom>
            <a:noFill/>
            <a:ln w="1270">
              <a:solidFill>
                <a:srgbClr val="F6F619"/>
              </a:solidFill>
              <a:miter lim="800000"/>
              <a:headEnd/>
              <a:tailEnd/>
            </a:ln>
          </p:spPr>
          <p:txBody>
            <a:bodyPr/>
            <a:lstStyle/>
            <a:p>
              <a:endParaRPr lang="en-US"/>
            </a:p>
          </p:txBody>
        </p:sp>
        <p:sp>
          <p:nvSpPr>
            <p:cNvPr id="55372" name="Rectangle 73"/>
            <p:cNvSpPr>
              <a:spLocks noChangeAspect="1" noChangeArrowheads="1"/>
            </p:cNvSpPr>
            <p:nvPr/>
          </p:nvSpPr>
          <p:spPr bwMode="auto">
            <a:xfrm>
              <a:off x="2025650" y="2109788"/>
              <a:ext cx="1992313" cy="11112"/>
            </a:xfrm>
            <a:prstGeom prst="rect">
              <a:avLst/>
            </a:prstGeom>
            <a:solidFill>
              <a:srgbClr val="F6F619"/>
            </a:solidFill>
            <a:ln w="1270">
              <a:solidFill>
                <a:srgbClr val="F6F619"/>
              </a:solidFill>
              <a:miter lim="800000"/>
              <a:headEnd/>
              <a:tailEnd/>
            </a:ln>
          </p:spPr>
          <p:txBody>
            <a:bodyPr/>
            <a:lstStyle/>
            <a:p>
              <a:endParaRPr lang="en-US"/>
            </a:p>
          </p:txBody>
        </p:sp>
        <p:sp>
          <p:nvSpPr>
            <p:cNvPr id="55373" name="Rectangle 74"/>
            <p:cNvSpPr>
              <a:spLocks noChangeAspect="1" noChangeArrowheads="1"/>
            </p:cNvSpPr>
            <p:nvPr/>
          </p:nvSpPr>
          <p:spPr bwMode="auto">
            <a:xfrm>
              <a:off x="2025650" y="2109788"/>
              <a:ext cx="1992313" cy="11112"/>
            </a:xfrm>
            <a:prstGeom prst="rect">
              <a:avLst/>
            </a:prstGeom>
            <a:noFill/>
            <a:ln w="1270">
              <a:solidFill>
                <a:srgbClr val="F6F619"/>
              </a:solidFill>
              <a:miter lim="800000"/>
              <a:headEnd/>
              <a:tailEnd/>
            </a:ln>
          </p:spPr>
          <p:txBody>
            <a:bodyPr/>
            <a:lstStyle/>
            <a:p>
              <a:endParaRPr lang="en-US"/>
            </a:p>
          </p:txBody>
        </p:sp>
        <p:sp>
          <p:nvSpPr>
            <p:cNvPr id="55374" name="Rectangle 75"/>
            <p:cNvSpPr>
              <a:spLocks noChangeAspect="1" noChangeArrowheads="1"/>
            </p:cNvSpPr>
            <p:nvPr/>
          </p:nvSpPr>
          <p:spPr bwMode="auto">
            <a:xfrm>
              <a:off x="2025650" y="2073275"/>
              <a:ext cx="1992313" cy="9525"/>
            </a:xfrm>
            <a:prstGeom prst="rect">
              <a:avLst/>
            </a:prstGeom>
            <a:solidFill>
              <a:srgbClr val="F6F619"/>
            </a:solidFill>
            <a:ln w="1270">
              <a:solidFill>
                <a:srgbClr val="F6F619"/>
              </a:solidFill>
              <a:miter lim="800000"/>
              <a:headEnd/>
              <a:tailEnd/>
            </a:ln>
          </p:spPr>
          <p:txBody>
            <a:bodyPr/>
            <a:lstStyle/>
            <a:p>
              <a:endParaRPr lang="en-US"/>
            </a:p>
          </p:txBody>
        </p:sp>
        <p:sp>
          <p:nvSpPr>
            <p:cNvPr id="55375" name="Rectangle 76"/>
            <p:cNvSpPr>
              <a:spLocks noChangeAspect="1" noChangeArrowheads="1"/>
            </p:cNvSpPr>
            <p:nvPr/>
          </p:nvSpPr>
          <p:spPr bwMode="auto">
            <a:xfrm>
              <a:off x="2025650" y="2073275"/>
              <a:ext cx="1992313" cy="9525"/>
            </a:xfrm>
            <a:prstGeom prst="rect">
              <a:avLst/>
            </a:prstGeom>
            <a:noFill/>
            <a:ln w="1270">
              <a:solidFill>
                <a:srgbClr val="F6F619"/>
              </a:solidFill>
              <a:miter lim="800000"/>
              <a:headEnd/>
              <a:tailEnd/>
            </a:ln>
          </p:spPr>
          <p:txBody>
            <a:bodyPr/>
            <a:lstStyle/>
            <a:p>
              <a:endParaRPr lang="en-US"/>
            </a:p>
          </p:txBody>
        </p:sp>
        <p:pic>
          <p:nvPicPr>
            <p:cNvPr id="55376" name="Picture 77"/>
            <p:cNvPicPr>
              <a:picLocks noChangeAspect="1" noChangeArrowheads="1"/>
            </p:cNvPicPr>
            <p:nvPr/>
          </p:nvPicPr>
          <p:blipFill>
            <a:blip r:embed="rId5" cstate="print"/>
            <a:srcRect/>
            <a:stretch>
              <a:fillRect/>
            </a:stretch>
          </p:blipFill>
          <p:spPr bwMode="auto">
            <a:xfrm>
              <a:off x="1622425" y="1552575"/>
              <a:ext cx="2728913" cy="285750"/>
            </a:xfrm>
            <a:prstGeom prst="rect">
              <a:avLst/>
            </a:prstGeom>
            <a:noFill/>
            <a:ln w="9525">
              <a:noFill/>
              <a:miter lim="800000"/>
              <a:headEnd/>
              <a:tailEnd/>
            </a:ln>
          </p:spPr>
        </p:pic>
        <p:sp>
          <p:nvSpPr>
            <p:cNvPr id="55377" name="Rectangle 78"/>
            <p:cNvSpPr>
              <a:spLocks noChangeAspect="1" noChangeArrowheads="1"/>
            </p:cNvSpPr>
            <p:nvPr/>
          </p:nvSpPr>
          <p:spPr bwMode="auto">
            <a:xfrm>
              <a:off x="1641475" y="1558925"/>
              <a:ext cx="2700338" cy="265113"/>
            </a:xfrm>
            <a:prstGeom prst="rect">
              <a:avLst/>
            </a:prstGeom>
            <a:noFill/>
            <a:ln w="6350">
              <a:solidFill>
                <a:srgbClr val="1B0D81"/>
              </a:solidFill>
              <a:miter lim="800000"/>
              <a:headEnd/>
              <a:tailEnd/>
            </a:ln>
          </p:spPr>
          <p:txBody>
            <a:bodyPr/>
            <a:lstStyle/>
            <a:p>
              <a:endParaRPr lang="en-US"/>
            </a:p>
          </p:txBody>
        </p:sp>
        <p:sp>
          <p:nvSpPr>
            <p:cNvPr id="55378" name="Rectangle 79"/>
            <p:cNvSpPr>
              <a:spLocks noChangeAspect="1" noChangeArrowheads="1"/>
            </p:cNvSpPr>
            <p:nvPr/>
          </p:nvSpPr>
          <p:spPr bwMode="auto">
            <a:xfrm>
              <a:off x="1641475" y="1558925"/>
              <a:ext cx="2700338" cy="26988"/>
            </a:xfrm>
            <a:prstGeom prst="rect">
              <a:avLst/>
            </a:prstGeom>
            <a:solidFill>
              <a:srgbClr val="80B5D5"/>
            </a:solidFill>
            <a:ln w="9525">
              <a:noFill/>
              <a:miter lim="800000"/>
              <a:headEnd/>
              <a:tailEnd/>
            </a:ln>
          </p:spPr>
          <p:txBody>
            <a:bodyPr/>
            <a:lstStyle/>
            <a:p>
              <a:endParaRPr lang="en-US"/>
            </a:p>
          </p:txBody>
        </p:sp>
        <p:sp>
          <p:nvSpPr>
            <p:cNvPr id="55379" name="Rectangle 80"/>
            <p:cNvSpPr>
              <a:spLocks noChangeAspect="1" noChangeArrowheads="1"/>
            </p:cNvSpPr>
            <p:nvPr/>
          </p:nvSpPr>
          <p:spPr bwMode="auto">
            <a:xfrm>
              <a:off x="1641475" y="1558925"/>
              <a:ext cx="2700338" cy="26988"/>
            </a:xfrm>
            <a:prstGeom prst="rect">
              <a:avLst/>
            </a:prstGeom>
            <a:noFill/>
            <a:ln w="6350">
              <a:solidFill>
                <a:srgbClr val="1D0D81"/>
              </a:solidFill>
              <a:miter lim="800000"/>
              <a:headEnd/>
              <a:tailEnd/>
            </a:ln>
          </p:spPr>
          <p:txBody>
            <a:bodyPr/>
            <a:lstStyle/>
            <a:p>
              <a:endParaRPr lang="en-US"/>
            </a:p>
          </p:txBody>
        </p:sp>
        <p:sp>
          <p:nvSpPr>
            <p:cNvPr id="55380" name="Rectangle 81"/>
            <p:cNvSpPr>
              <a:spLocks noChangeAspect="1" noChangeArrowheads="1"/>
            </p:cNvSpPr>
            <p:nvPr/>
          </p:nvSpPr>
          <p:spPr bwMode="auto">
            <a:xfrm>
              <a:off x="1641475" y="1797050"/>
              <a:ext cx="2700338" cy="26988"/>
            </a:xfrm>
            <a:prstGeom prst="rect">
              <a:avLst/>
            </a:prstGeom>
            <a:solidFill>
              <a:srgbClr val="80B5D5"/>
            </a:solidFill>
            <a:ln w="9525">
              <a:noFill/>
              <a:miter lim="800000"/>
              <a:headEnd/>
              <a:tailEnd/>
            </a:ln>
          </p:spPr>
          <p:txBody>
            <a:bodyPr/>
            <a:lstStyle/>
            <a:p>
              <a:endParaRPr lang="en-US"/>
            </a:p>
          </p:txBody>
        </p:sp>
        <p:sp>
          <p:nvSpPr>
            <p:cNvPr id="55381" name="Rectangle 82"/>
            <p:cNvSpPr>
              <a:spLocks noChangeAspect="1" noChangeArrowheads="1"/>
            </p:cNvSpPr>
            <p:nvPr/>
          </p:nvSpPr>
          <p:spPr bwMode="auto">
            <a:xfrm>
              <a:off x="1641475" y="1797050"/>
              <a:ext cx="2700338" cy="26988"/>
            </a:xfrm>
            <a:prstGeom prst="rect">
              <a:avLst/>
            </a:prstGeom>
            <a:noFill/>
            <a:ln w="6350">
              <a:solidFill>
                <a:srgbClr val="1D0D81"/>
              </a:solidFill>
              <a:miter lim="800000"/>
              <a:headEnd/>
              <a:tailEnd/>
            </a:ln>
          </p:spPr>
          <p:txBody>
            <a:bodyPr/>
            <a:lstStyle/>
            <a:p>
              <a:endParaRPr lang="en-US"/>
            </a:p>
          </p:txBody>
        </p:sp>
        <p:pic>
          <p:nvPicPr>
            <p:cNvPr id="55382" name="Picture 83"/>
            <p:cNvPicPr>
              <a:picLocks noChangeAspect="1" noChangeArrowheads="1"/>
            </p:cNvPicPr>
            <p:nvPr/>
          </p:nvPicPr>
          <p:blipFill>
            <a:blip r:embed="rId6" cstate="print"/>
            <a:srcRect/>
            <a:stretch>
              <a:fillRect/>
            </a:stretch>
          </p:blipFill>
          <p:spPr bwMode="auto">
            <a:xfrm>
              <a:off x="1622425" y="2184400"/>
              <a:ext cx="2728913" cy="287338"/>
            </a:xfrm>
            <a:prstGeom prst="rect">
              <a:avLst/>
            </a:prstGeom>
            <a:noFill/>
            <a:ln w="9525">
              <a:noFill/>
              <a:miter lim="800000"/>
              <a:headEnd/>
              <a:tailEnd/>
            </a:ln>
          </p:spPr>
        </p:pic>
        <p:sp>
          <p:nvSpPr>
            <p:cNvPr id="55383" name="Rectangle 84"/>
            <p:cNvSpPr>
              <a:spLocks noChangeAspect="1" noChangeArrowheads="1"/>
            </p:cNvSpPr>
            <p:nvPr/>
          </p:nvSpPr>
          <p:spPr bwMode="auto">
            <a:xfrm>
              <a:off x="1641475" y="2192338"/>
              <a:ext cx="2700338" cy="263525"/>
            </a:xfrm>
            <a:prstGeom prst="rect">
              <a:avLst/>
            </a:prstGeom>
            <a:noFill/>
            <a:ln w="6350">
              <a:solidFill>
                <a:srgbClr val="1B0D81"/>
              </a:solidFill>
              <a:miter lim="800000"/>
              <a:headEnd/>
              <a:tailEnd/>
            </a:ln>
          </p:spPr>
          <p:txBody>
            <a:bodyPr/>
            <a:lstStyle/>
            <a:p>
              <a:endParaRPr lang="en-US"/>
            </a:p>
          </p:txBody>
        </p:sp>
        <p:sp>
          <p:nvSpPr>
            <p:cNvPr id="55384" name="Rectangle 85"/>
            <p:cNvSpPr>
              <a:spLocks noChangeAspect="1" noChangeArrowheads="1"/>
            </p:cNvSpPr>
            <p:nvPr/>
          </p:nvSpPr>
          <p:spPr bwMode="auto">
            <a:xfrm>
              <a:off x="1641475" y="2192338"/>
              <a:ext cx="2700338" cy="26987"/>
            </a:xfrm>
            <a:prstGeom prst="rect">
              <a:avLst/>
            </a:prstGeom>
            <a:solidFill>
              <a:srgbClr val="80B5D5"/>
            </a:solidFill>
            <a:ln w="9525">
              <a:noFill/>
              <a:miter lim="800000"/>
              <a:headEnd/>
              <a:tailEnd/>
            </a:ln>
          </p:spPr>
          <p:txBody>
            <a:bodyPr/>
            <a:lstStyle/>
            <a:p>
              <a:endParaRPr lang="en-US"/>
            </a:p>
          </p:txBody>
        </p:sp>
        <p:sp>
          <p:nvSpPr>
            <p:cNvPr id="55385" name="Rectangle 86"/>
            <p:cNvSpPr>
              <a:spLocks noChangeAspect="1" noChangeArrowheads="1"/>
            </p:cNvSpPr>
            <p:nvPr/>
          </p:nvSpPr>
          <p:spPr bwMode="auto">
            <a:xfrm>
              <a:off x="1641475" y="2192338"/>
              <a:ext cx="2700338" cy="26987"/>
            </a:xfrm>
            <a:prstGeom prst="rect">
              <a:avLst/>
            </a:prstGeom>
            <a:noFill/>
            <a:ln w="6350">
              <a:solidFill>
                <a:srgbClr val="1D0D81"/>
              </a:solidFill>
              <a:miter lim="800000"/>
              <a:headEnd/>
              <a:tailEnd/>
            </a:ln>
          </p:spPr>
          <p:txBody>
            <a:bodyPr/>
            <a:lstStyle/>
            <a:p>
              <a:endParaRPr lang="en-US"/>
            </a:p>
          </p:txBody>
        </p:sp>
        <p:sp>
          <p:nvSpPr>
            <p:cNvPr id="55386" name="Rectangle 87"/>
            <p:cNvSpPr>
              <a:spLocks noChangeAspect="1" noChangeArrowheads="1"/>
            </p:cNvSpPr>
            <p:nvPr/>
          </p:nvSpPr>
          <p:spPr bwMode="auto">
            <a:xfrm>
              <a:off x="1641475" y="2428875"/>
              <a:ext cx="2700338" cy="26988"/>
            </a:xfrm>
            <a:prstGeom prst="rect">
              <a:avLst/>
            </a:prstGeom>
            <a:solidFill>
              <a:srgbClr val="80B5D5"/>
            </a:solidFill>
            <a:ln w="9525">
              <a:noFill/>
              <a:miter lim="800000"/>
              <a:headEnd/>
              <a:tailEnd/>
            </a:ln>
          </p:spPr>
          <p:txBody>
            <a:bodyPr/>
            <a:lstStyle/>
            <a:p>
              <a:endParaRPr lang="en-US"/>
            </a:p>
          </p:txBody>
        </p:sp>
        <p:sp>
          <p:nvSpPr>
            <p:cNvPr id="55387" name="Rectangle 88"/>
            <p:cNvSpPr>
              <a:spLocks noChangeAspect="1" noChangeArrowheads="1"/>
            </p:cNvSpPr>
            <p:nvPr/>
          </p:nvSpPr>
          <p:spPr bwMode="auto">
            <a:xfrm>
              <a:off x="1641475" y="2428875"/>
              <a:ext cx="2700338" cy="26988"/>
            </a:xfrm>
            <a:prstGeom prst="rect">
              <a:avLst/>
            </a:prstGeom>
            <a:noFill/>
            <a:ln w="6350">
              <a:solidFill>
                <a:srgbClr val="1D0D81"/>
              </a:solidFill>
              <a:miter lim="800000"/>
              <a:headEnd/>
              <a:tailEnd/>
            </a:ln>
          </p:spPr>
          <p:txBody>
            <a:bodyPr/>
            <a:lstStyle/>
            <a:p>
              <a:endParaRPr lang="en-US"/>
            </a:p>
          </p:txBody>
        </p:sp>
        <p:sp>
          <p:nvSpPr>
            <p:cNvPr id="55388" name="Freeform 89"/>
            <p:cNvSpPr>
              <a:spLocks noChangeAspect="1"/>
            </p:cNvSpPr>
            <p:nvPr/>
          </p:nvSpPr>
          <p:spPr bwMode="auto">
            <a:xfrm>
              <a:off x="4371975" y="1865313"/>
              <a:ext cx="285750" cy="434975"/>
            </a:xfrm>
            <a:custGeom>
              <a:avLst/>
              <a:gdLst>
                <a:gd name="T0" fmla="*/ 2147483647 w 216"/>
                <a:gd name="T1" fmla="*/ 2147483647 h 356"/>
                <a:gd name="T2" fmla="*/ 2147483647 w 216"/>
                <a:gd name="T3" fmla="*/ 2147483647 h 356"/>
                <a:gd name="T4" fmla="*/ 2147483647 w 216"/>
                <a:gd name="T5" fmla="*/ 2147483647 h 356"/>
                <a:gd name="T6" fmla="*/ 2147483647 w 216"/>
                <a:gd name="T7" fmla="*/ 2147483647 h 356"/>
                <a:gd name="T8" fmla="*/ 2147483647 w 216"/>
                <a:gd name="T9" fmla="*/ 2147483647 h 356"/>
                <a:gd name="T10" fmla="*/ 2147483647 w 216"/>
                <a:gd name="T11" fmla="*/ 2147483647 h 356"/>
                <a:gd name="T12" fmla="*/ 2147483647 w 216"/>
                <a:gd name="T13" fmla="*/ 2147483647 h 356"/>
                <a:gd name="T14" fmla="*/ 2147483647 w 216"/>
                <a:gd name="T15" fmla="*/ 2147483647 h 356"/>
                <a:gd name="T16" fmla="*/ 2147483647 w 216"/>
                <a:gd name="T17" fmla="*/ 2147483647 h 356"/>
                <a:gd name="T18" fmla="*/ 2147483647 w 216"/>
                <a:gd name="T19" fmla="*/ 2147483647 h 356"/>
                <a:gd name="T20" fmla="*/ 2147483647 w 216"/>
                <a:gd name="T21" fmla="*/ 2147483647 h 356"/>
                <a:gd name="T22" fmla="*/ 2147483647 w 216"/>
                <a:gd name="T23" fmla="*/ 2147483647 h 356"/>
                <a:gd name="T24" fmla="*/ 2147483647 w 216"/>
                <a:gd name="T25" fmla="*/ 2147483647 h 356"/>
                <a:gd name="T26" fmla="*/ 2147483647 w 216"/>
                <a:gd name="T27" fmla="*/ 2147483647 h 356"/>
                <a:gd name="T28" fmla="*/ 0 w 216"/>
                <a:gd name="T29" fmla="*/ 2147483647 h 356"/>
                <a:gd name="T30" fmla="*/ 2147483647 w 216"/>
                <a:gd name="T31" fmla="*/ 2147483647 h 356"/>
                <a:gd name="T32" fmla="*/ 2147483647 w 216"/>
                <a:gd name="T33" fmla="*/ 2147483647 h 356"/>
                <a:gd name="T34" fmla="*/ 2147483647 w 216"/>
                <a:gd name="T35" fmla="*/ 2147483647 h 356"/>
                <a:gd name="T36" fmla="*/ 2147483647 w 216"/>
                <a:gd name="T37" fmla="*/ 2147483647 h 356"/>
                <a:gd name="T38" fmla="*/ 2147483647 w 216"/>
                <a:gd name="T39" fmla="*/ 2147483647 h 356"/>
                <a:gd name="T40" fmla="*/ 2147483647 w 216"/>
                <a:gd name="T41" fmla="*/ 2147483647 h 356"/>
                <a:gd name="T42" fmla="*/ 2147483647 w 216"/>
                <a:gd name="T43" fmla="*/ 2147483647 h 356"/>
                <a:gd name="T44" fmla="*/ 2147483647 w 216"/>
                <a:gd name="T45" fmla="*/ 2147483647 h 356"/>
                <a:gd name="T46" fmla="*/ 2147483647 w 216"/>
                <a:gd name="T47" fmla="*/ 2147483647 h 356"/>
                <a:gd name="T48" fmla="*/ 2147483647 w 216"/>
                <a:gd name="T49" fmla="*/ 2147483647 h 356"/>
                <a:gd name="T50" fmla="*/ 2147483647 w 216"/>
                <a:gd name="T51" fmla="*/ 2147483647 h 356"/>
                <a:gd name="T52" fmla="*/ 2147483647 w 216"/>
                <a:gd name="T53" fmla="*/ 2147483647 h 356"/>
                <a:gd name="T54" fmla="*/ 2147483647 w 216"/>
                <a:gd name="T55" fmla="*/ 2147483647 h 356"/>
                <a:gd name="T56" fmla="*/ 2147483647 w 216"/>
                <a:gd name="T57" fmla="*/ 2147483647 h 356"/>
                <a:gd name="T58" fmla="*/ 2147483647 w 216"/>
                <a:gd name="T59" fmla="*/ 2147483647 h 356"/>
                <a:gd name="T60" fmla="*/ 2147483647 w 216"/>
                <a:gd name="T61" fmla="*/ 0 h 356"/>
                <a:gd name="T62" fmla="*/ 2147483647 w 216"/>
                <a:gd name="T63" fmla="*/ 2147483647 h 3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6"/>
                <a:gd name="T97" fmla="*/ 0 h 356"/>
                <a:gd name="T98" fmla="*/ 216 w 216"/>
                <a:gd name="T99" fmla="*/ 356 h 3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6" h="356">
                  <a:moveTo>
                    <a:pt x="64" y="12"/>
                  </a:moveTo>
                  <a:lnTo>
                    <a:pt x="44" y="22"/>
                  </a:lnTo>
                  <a:lnTo>
                    <a:pt x="64" y="34"/>
                  </a:lnTo>
                  <a:lnTo>
                    <a:pt x="44" y="44"/>
                  </a:lnTo>
                  <a:lnTo>
                    <a:pt x="64" y="56"/>
                  </a:lnTo>
                  <a:lnTo>
                    <a:pt x="44" y="66"/>
                  </a:lnTo>
                  <a:lnTo>
                    <a:pt x="64" y="76"/>
                  </a:lnTo>
                  <a:lnTo>
                    <a:pt x="44" y="88"/>
                  </a:lnTo>
                  <a:lnTo>
                    <a:pt x="64" y="98"/>
                  </a:lnTo>
                  <a:lnTo>
                    <a:pt x="44" y="108"/>
                  </a:lnTo>
                  <a:lnTo>
                    <a:pt x="64" y="120"/>
                  </a:lnTo>
                  <a:lnTo>
                    <a:pt x="44" y="130"/>
                  </a:lnTo>
                  <a:lnTo>
                    <a:pt x="64" y="142"/>
                  </a:lnTo>
                  <a:lnTo>
                    <a:pt x="44" y="152"/>
                  </a:lnTo>
                  <a:lnTo>
                    <a:pt x="64" y="162"/>
                  </a:lnTo>
                  <a:lnTo>
                    <a:pt x="44" y="174"/>
                  </a:lnTo>
                  <a:lnTo>
                    <a:pt x="64" y="184"/>
                  </a:lnTo>
                  <a:lnTo>
                    <a:pt x="44" y="196"/>
                  </a:lnTo>
                  <a:lnTo>
                    <a:pt x="64" y="206"/>
                  </a:lnTo>
                  <a:lnTo>
                    <a:pt x="44" y="216"/>
                  </a:lnTo>
                  <a:lnTo>
                    <a:pt x="64" y="228"/>
                  </a:lnTo>
                  <a:lnTo>
                    <a:pt x="44" y="238"/>
                  </a:lnTo>
                  <a:lnTo>
                    <a:pt x="64" y="248"/>
                  </a:lnTo>
                  <a:lnTo>
                    <a:pt x="44" y="260"/>
                  </a:lnTo>
                  <a:lnTo>
                    <a:pt x="64" y="270"/>
                  </a:lnTo>
                  <a:lnTo>
                    <a:pt x="50" y="274"/>
                  </a:lnTo>
                  <a:lnTo>
                    <a:pt x="44" y="274"/>
                  </a:lnTo>
                  <a:lnTo>
                    <a:pt x="10" y="274"/>
                  </a:lnTo>
                  <a:lnTo>
                    <a:pt x="0" y="284"/>
                  </a:lnTo>
                  <a:lnTo>
                    <a:pt x="0" y="346"/>
                  </a:lnTo>
                  <a:lnTo>
                    <a:pt x="10" y="356"/>
                  </a:lnTo>
                  <a:lnTo>
                    <a:pt x="204" y="356"/>
                  </a:lnTo>
                  <a:lnTo>
                    <a:pt x="216" y="346"/>
                  </a:lnTo>
                  <a:lnTo>
                    <a:pt x="216" y="284"/>
                  </a:lnTo>
                  <a:lnTo>
                    <a:pt x="204" y="274"/>
                  </a:lnTo>
                  <a:lnTo>
                    <a:pt x="172" y="274"/>
                  </a:lnTo>
                  <a:lnTo>
                    <a:pt x="150" y="262"/>
                  </a:lnTo>
                  <a:lnTo>
                    <a:pt x="172" y="252"/>
                  </a:lnTo>
                  <a:lnTo>
                    <a:pt x="150" y="242"/>
                  </a:lnTo>
                  <a:lnTo>
                    <a:pt x="172" y="230"/>
                  </a:lnTo>
                  <a:lnTo>
                    <a:pt x="150" y="220"/>
                  </a:lnTo>
                  <a:lnTo>
                    <a:pt x="172" y="210"/>
                  </a:lnTo>
                  <a:lnTo>
                    <a:pt x="150" y="198"/>
                  </a:lnTo>
                  <a:lnTo>
                    <a:pt x="172" y="188"/>
                  </a:lnTo>
                  <a:lnTo>
                    <a:pt x="150" y="176"/>
                  </a:lnTo>
                  <a:lnTo>
                    <a:pt x="172" y="166"/>
                  </a:lnTo>
                  <a:lnTo>
                    <a:pt x="150" y="156"/>
                  </a:lnTo>
                  <a:lnTo>
                    <a:pt x="172" y="144"/>
                  </a:lnTo>
                  <a:lnTo>
                    <a:pt x="150" y="134"/>
                  </a:lnTo>
                  <a:lnTo>
                    <a:pt x="172" y="122"/>
                  </a:lnTo>
                  <a:lnTo>
                    <a:pt x="150" y="112"/>
                  </a:lnTo>
                  <a:lnTo>
                    <a:pt x="172" y="102"/>
                  </a:lnTo>
                  <a:lnTo>
                    <a:pt x="150" y="90"/>
                  </a:lnTo>
                  <a:lnTo>
                    <a:pt x="172" y="80"/>
                  </a:lnTo>
                  <a:lnTo>
                    <a:pt x="150" y="68"/>
                  </a:lnTo>
                  <a:lnTo>
                    <a:pt x="172" y="58"/>
                  </a:lnTo>
                  <a:lnTo>
                    <a:pt x="150" y="48"/>
                  </a:lnTo>
                  <a:lnTo>
                    <a:pt x="172" y="36"/>
                  </a:lnTo>
                  <a:lnTo>
                    <a:pt x="150" y="26"/>
                  </a:lnTo>
                  <a:lnTo>
                    <a:pt x="172" y="16"/>
                  </a:lnTo>
                  <a:lnTo>
                    <a:pt x="150" y="4"/>
                  </a:lnTo>
                  <a:lnTo>
                    <a:pt x="134" y="0"/>
                  </a:lnTo>
                  <a:lnTo>
                    <a:pt x="88" y="0"/>
                  </a:lnTo>
                  <a:lnTo>
                    <a:pt x="64" y="12"/>
                  </a:lnTo>
                  <a:close/>
                </a:path>
              </a:pathLst>
            </a:custGeom>
            <a:solidFill>
              <a:srgbClr val="C2E2EB"/>
            </a:solidFill>
            <a:ln w="9525">
              <a:noFill/>
              <a:round/>
              <a:headEnd/>
              <a:tailEnd/>
            </a:ln>
          </p:spPr>
          <p:txBody>
            <a:bodyPr/>
            <a:lstStyle/>
            <a:p>
              <a:endParaRPr lang="en-US"/>
            </a:p>
          </p:txBody>
        </p:sp>
        <p:sp>
          <p:nvSpPr>
            <p:cNvPr id="55389" name="Freeform 90"/>
            <p:cNvSpPr>
              <a:spLocks noChangeAspect="1"/>
            </p:cNvSpPr>
            <p:nvPr/>
          </p:nvSpPr>
          <p:spPr bwMode="auto">
            <a:xfrm>
              <a:off x="4371975" y="1865313"/>
              <a:ext cx="285750" cy="434975"/>
            </a:xfrm>
            <a:custGeom>
              <a:avLst/>
              <a:gdLst>
                <a:gd name="T0" fmla="*/ 2147483647 w 216"/>
                <a:gd name="T1" fmla="*/ 2147483647 h 356"/>
                <a:gd name="T2" fmla="*/ 2147483647 w 216"/>
                <a:gd name="T3" fmla="*/ 2147483647 h 356"/>
                <a:gd name="T4" fmla="*/ 2147483647 w 216"/>
                <a:gd name="T5" fmla="*/ 2147483647 h 356"/>
                <a:gd name="T6" fmla="*/ 2147483647 w 216"/>
                <a:gd name="T7" fmla="*/ 2147483647 h 356"/>
                <a:gd name="T8" fmla="*/ 2147483647 w 216"/>
                <a:gd name="T9" fmla="*/ 2147483647 h 356"/>
                <a:gd name="T10" fmla="*/ 2147483647 w 216"/>
                <a:gd name="T11" fmla="*/ 2147483647 h 356"/>
                <a:gd name="T12" fmla="*/ 2147483647 w 216"/>
                <a:gd name="T13" fmla="*/ 2147483647 h 356"/>
                <a:gd name="T14" fmla="*/ 2147483647 w 216"/>
                <a:gd name="T15" fmla="*/ 2147483647 h 356"/>
                <a:gd name="T16" fmla="*/ 2147483647 w 216"/>
                <a:gd name="T17" fmla="*/ 2147483647 h 356"/>
                <a:gd name="T18" fmla="*/ 2147483647 w 216"/>
                <a:gd name="T19" fmla="*/ 2147483647 h 356"/>
                <a:gd name="T20" fmla="*/ 2147483647 w 216"/>
                <a:gd name="T21" fmla="*/ 2147483647 h 356"/>
                <a:gd name="T22" fmla="*/ 2147483647 w 216"/>
                <a:gd name="T23" fmla="*/ 2147483647 h 356"/>
                <a:gd name="T24" fmla="*/ 2147483647 w 216"/>
                <a:gd name="T25" fmla="*/ 2147483647 h 356"/>
                <a:gd name="T26" fmla="*/ 2147483647 w 216"/>
                <a:gd name="T27" fmla="*/ 2147483647 h 356"/>
                <a:gd name="T28" fmla="*/ 0 w 216"/>
                <a:gd name="T29" fmla="*/ 2147483647 h 356"/>
                <a:gd name="T30" fmla="*/ 2147483647 w 216"/>
                <a:gd name="T31" fmla="*/ 2147483647 h 356"/>
                <a:gd name="T32" fmla="*/ 2147483647 w 216"/>
                <a:gd name="T33" fmla="*/ 2147483647 h 356"/>
                <a:gd name="T34" fmla="*/ 2147483647 w 216"/>
                <a:gd name="T35" fmla="*/ 2147483647 h 356"/>
                <a:gd name="T36" fmla="*/ 2147483647 w 216"/>
                <a:gd name="T37" fmla="*/ 2147483647 h 356"/>
                <a:gd name="T38" fmla="*/ 2147483647 w 216"/>
                <a:gd name="T39" fmla="*/ 2147483647 h 356"/>
                <a:gd name="T40" fmla="*/ 2147483647 w 216"/>
                <a:gd name="T41" fmla="*/ 2147483647 h 356"/>
                <a:gd name="T42" fmla="*/ 2147483647 w 216"/>
                <a:gd name="T43" fmla="*/ 2147483647 h 356"/>
                <a:gd name="T44" fmla="*/ 2147483647 w 216"/>
                <a:gd name="T45" fmla="*/ 2147483647 h 356"/>
                <a:gd name="T46" fmla="*/ 2147483647 w 216"/>
                <a:gd name="T47" fmla="*/ 2147483647 h 356"/>
                <a:gd name="T48" fmla="*/ 2147483647 w 216"/>
                <a:gd name="T49" fmla="*/ 2147483647 h 356"/>
                <a:gd name="T50" fmla="*/ 2147483647 w 216"/>
                <a:gd name="T51" fmla="*/ 2147483647 h 356"/>
                <a:gd name="T52" fmla="*/ 2147483647 w 216"/>
                <a:gd name="T53" fmla="*/ 2147483647 h 356"/>
                <a:gd name="T54" fmla="*/ 2147483647 w 216"/>
                <a:gd name="T55" fmla="*/ 2147483647 h 356"/>
                <a:gd name="T56" fmla="*/ 2147483647 w 216"/>
                <a:gd name="T57" fmla="*/ 2147483647 h 356"/>
                <a:gd name="T58" fmla="*/ 2147483647 w 216"/>
                <a:gd name="T59" fmla="*/ 2147483647 h 356"/>
                <a:gd name="T60" fmla="*/ 2147483647 w 216"/>
                <a:gd name="T61" fmla="*/ 0 h 356"/>
                <a:gd name="T62" fmla="*/ 2147483647 w 216"/>
                <a:gd name="T63" fmla="*/ 2147483647 h 3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6"/>
                <a:gd name="T97" fmla="*/ 0 h 356"/>
                <a:gd name="T98" fmla="*/ 216 w 216"/>
                <a:gd name="T99" fmla="*/ 356 h 3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6" h="356">
                  <a:moveTo>
                    <a:pt x="64" y="12"/>
                  </a:moveTo>
                  <a:lnTo>
                    <a:pt x="44" y="22"/>
                  </a:lnTo>
                  <a:lnTo>
                    <a:pt x="64" y="34"/>
                  </a:lnTo>
                  <a:lnTo>
                    <a:pt x="44" y="44"/>
                  </a:lnTo>
                  <a:lnTo>
                    <a:pt x="64" y="56"/>
                  </a:lnTo>
                  <a:lnTo>
                    <a:pt x="44" y="66"/>
                  </a:lnTo>
                  <a:lnTo>
                    <a:pt x="64" y="76"/>
                  </a:lnTo>
                  <a:lnTo>
                    <a:pt x="44" y="88"/>
                  </a:lnTo>
                  <a:lnTo>
                    <a:pt x="64" y="98"/>
                  </a:lnTo>
                  <a:lnTo>
                    <a:pt x="44" y="108"/>
                  </a:lnTo>
                  <a:lnTo>
                    <a:pt x="64" y="120"/>
                  </a:lnTo>
                  <a:lnTo>
                    <a:pt x="44" y="130"/>
                  </a:lnTo>
                  <a:lnTo>
                    <a:pt x="64" y="142"/>
                  </a:lnTo>
                  <a:lnTo>
                    <a:pt x="44" y="152"/>
                  </a:lnTo>
                  <a:lnTo>
                    <a:pt x="64" y="162"/>
                  </a:lnTo>
                  <a:lnTo>
                    <a:pt x="44" y="174"/>
                  </a:lnTo>
                  <a:lnTo>
                    <a:pt x="64" y="184"/>
                  </a:lnTo>
                  <a:lnTo>
                    <a:pt x="44" y="196"/>
                  </a:lnTo>
                  <a:lnTo>
                    <a:pt x="64" y="206"/>
                  </a:lnTo>
                  <a:lnTo>
                    <a:pt x="44" y="216"/>
                  </a:lnTo>
                  <a:lnTo>
                    <a:pt x="64" y="228"/>
                  </a:lnTo>
                  <a:lnTo>
                    <a:pt x="44" y="238"/>
                  </a:lnTo>
                  <a:lnTo>
                    <a:pt x="64" y="248"/>
                  </a:lnTo>
                  <a:lnTo>
                    <a:pt x="44" y="260"/>
                  </a:lnTo>
                  <a:lnTo>
                    <a:pt x="64" y="270"/>
                  </a:lnTo>
                  <a:lnTo>
                    <a:pt x="50" y="274"/>
                  </a:lnTo>
                  <a:lnTo>
                    <a:pt x="44" y="274"/>
                  </a:lnTo>
                  <a:lnTo>
                    <a:pt x="10" y="274"/>
                  </a:lnTo>
                  <a:lnTo>
                    <a:pt x="0" y="284"/>
                  </a:lnTo>
                  <a:lnTo>
                    <a:pt x="0" y="346"/>
                  </a:lnTo>
                  <a:lnTo>
                    <a:pt x="10" y="356"/>
                  </a:lnTo>
                  <a:lnTo>
                    <a:pt x="204" y="356"/>
                  </a:lnTo>
                  <a:lnTo>
                    <a:pt x="216" y="346"/>
                  </a:lnTo>
                  <a:lnTo>
                    <a:pt x="216" y="284"/>
                  </a:lnTo>
                  <a:lnTo>
                    <a:pt x="204" y="274"/>
                  </a:lnTo>
                  <a:lnTo>
                    <a:pt x="172" y="274"/>
                  </a:lnTo>
                  <a:lnTo>
                    <a:pt x="150" y="262"/>
                  </a:lnTo>
                  <a:lnTo>
                    <a:pt x="172" y="252"/>
                  </a:lnTo>
                  <a:lnTo>
                    <a:pt x="150" y="242"/>
                  </a:lnTo>
                  <a:lnTo>
                    <a:pt x="172" y="230"/>
                  </a:lnTo>
                  <a:lnTo>
                    <a:pt x="150" y="220"/>
                  </a:lnTo>
                  <a:lnTo>
                    <a:pt x="172" y="210"/>
                  </a:lnTo>
                  <a:lnTo>
                    <a:pt x="150" y="198"/>
                  </a:lnTo>
                  <a:lnTo>
                    <a:pt x="172" y="188"/>
                  </a:lnTo>
                  <a:lnTo>
                    <a:pt x="150" y="176"/>
                  </a:lnTo>
                  <a:lnTo>
                    <a:pt x="172" y="166"/>
                  </a:lnTo>
                  <a:lnTo>
                    <a:pt x="150" y="156"/>
                  </a:lnTo>
                  <a:lnTo>
                    <a:pt x="172" y="144"/>
                  </a:lnTo>
                  <a:lnTo>
                    <a:pt x="150" y="134"/>
                  </a:lnTo>
                  <a:lnTo>
                    <a:pt x="172" y="122"/>
                  </a:lnTo>
                  <a:lnTo>
                    <a:pt x="150" y="112"/>
                  </a:lnTo>
                  <a:lnTo>
                    <a:pt x="172" y="102"/>
                  </a:lnTo>
                  <a:lnTo>
                    <a:pt x="150" y="90"/>
                  </a:lnTo>
                  <a:lnTo>
                    <a:pt x="172" y="80"/>
                  </a:lnTo>
                  <a:lnTo>
                    <a:pt x="150" y="68"/>
                  </a:lnTo>
                  <a:lnTo>
                    <a:pt x="172" y="58"/>
                  </a:lnTo>
                  <a:lnTo>
                    <a:pt x="150" y="48"/>
                  </a:lnTo>
                  <a:lnTo>
                    <a:pt x="172" y="36"/>
                  </a:lnTo>
                  <a:lnTo>
                    <a:pt x="150" y="26"/>
                  </a:lnTo>
                  <a:lnTo>
                    <a:pt x="172" y="16"/>
                  </a:lnTo>
                  <a:lnTo>
                    <a:pt x="150" y="4"/>
                  </a:lnTo>
                  <a:lnTo>
                    <a:pt x="134" y="0"/>
                  </a:lnTo>
                  <a:lnTo>
                    <a:pt x="88" y="0"/>
                  </a:lnTo>
                  <a:lnTo>
                    <a:pt x="64" y="12"/>
                  </a:lnTo>
                  <a:close/>
                </a:path>
              </a:pathLst>
            </a:custGeom>
            <a:noFill/>
            <a:ln w="3175">
              <a:solidFill>
                <a:srgbClr val="0C041F"/>
              </a:solidFill>
              <a:round/>
              <a:headEnd/>
              <a:tailEnd/>
            </a:ln>
          </p:spPr>
          <p:txBody>
            <a:bodyPr/>
            <a:lstStyle/>
            <a:p>
              <a:endParaRPr lang="en-US"/>
            </a:p>
          </p:txBody>
        </p:sp>
        <p:sp>
          <p:nvSpPr>
            <p:cNvPr id="55390" name="Freeform 91"/>
            <p:cNvSpPr>
              <a:spLocks noChangeAspect="1"/>
            </p:cNvSpPr>
            <p:nvPr/>
          </p:nvSpPr>
          <p:spPr bwMode="auto">
            <a:xfrm>
              <a:off x="4430713" y="2173288"/>
              <a:ext cx="166687" cy="9525"/>
            </a:xfrm>
            <a:custGeom>
              <a:avLst/>
              <a:gdLst>
                <a:gd name="T0" fmla="*/ 0 w 126"/>
                <a:gd name="T1" fmla="*/ 2147483647 h 8"/>
                <a:gd name="T2" fmla="*/ 2147483647 w 126"/>
                <a:gd name="T3" fmla="*/ 2147483647 h 8"/>
                <a:gd name="T4" fmla="*/ 2147483647 w 126"/>
                <a:gd name="T5" fmla="*/ 2147483647 h 8"/>
                <a:gd name="T6" fmla="*/ 2147483647 w 126"/>
                <a:gd name="T7" fmla="*/ 0 h 8"/>
                <a:gd name="T8" fmla="*/ 0 60000 65536"/>
                <a:gd name="T9" fmla="*/ 0 60000 65536"/>
                <a:gd name="T10" fmla="*/ 0 60000 65536"/>
                <a:gd name="T11" fmla="*/ 0 60000 65536"/>
                <a:gd name="T12" fmla="*/ 0 w 126"/>
                <a:gd name="T13" fmla="*/ 0 h 8"/>
                <a:gd name="T14" fmla="*/ 126 w 126"/>
                <a:gd name="T15" fmla="*/ 8 h 8"/>
              </a:gdLst>
              <a:ahLst/>
              <a:cxnLst>
                <a:cxn ang="T8">
                  <a:pos x="T0" y="T1"/>
                </a:cxn>
                <a:cxn ang="T9">
                  <a:pos x="T2" y="T3"/>
                </a:cxn>
                <a:cxn ang="T10">
                  <a:pos x="T4" y="T5"/>
                </a:cxn>
                <a:cxn ang="T11">
                  <a:pos x="T6" y="T7"/>
                </a:cxn>
              </a:cxnLst>
              <a:rect l="T12" t="T13" r="T14" b="T15"/>
              <a:pathLst>
                <a:path w="126" h="8">
                  <a:moveTo>
                    <a:pt x="0" y="8"/>
                  </a:moveTo>
                  <a:lnTo>
                    <a:pt x="22" y="6"/>
                  </a:lnTo>
                  <a:lnTo>
                    <a:pt x="108" y="2"/>
                  </a:lnTo>
                  <a:lnTo>
                    <a:pt x="126" y="0"/>
                  </a:lnTo>
                </a:path>
              </a:pathLst>
            </a:custGeom>
            <a:noFill/>
            <a:ln w="3175">
              <a:solidFill>
                <a:srgbClr val="1B027D"/>
              </a:solidFill>
              <a:round/>
              <a:headEnd/>
              <a:tailEnd/>
            </a:ln>
          </p:spPr>
          <p:txBody>
            <a:bodyPr/>
            <a:lstStyle/>
            <a:p>
              <a:endParaRPr lang="en-US"/>
            </a:p>
          </p:txBody>
        </p:sp>
        <p:sp>
          <p:nvSpPr>
            <p:cNvPr id="55391" name="Freeform 92"/>
            <p:cNvSpPr>
              <a:spLocks noChangeAspect="1"/>
            </p:cNvSpPr>
            <p:nvPr/>
          </p:nvSpPr>
          <p:spPr bwMode="auto">
            <a:xfrm>
              <a:off x="4456113" y="2160588"/>
              <a:ext cx="115887" cy="9525"/>
            </a:xfrm>
            <a:custGeom>
              <a:avLst/>
              <a:gdLst>
                <a:gd name="T0" fmla="*/ 0 w 86"/>
                <a:gd name="T1" fmla="*/ 2147483647 h 8"/>
                <a:gd name="T2" fmla="*/ 2147483647 w 86"/>
                <a:gd name="T3" fmla="*/ 2147483647 h 8"/>
                <a:gd name="T4" fmla="*/ 2147483647 w 86"/>
                <a:gd name="T5" fmla="*/ 2147483647 h 8"/>
                <a:gd name="T6" fmla="*/ 2147483647 w 86"/>
                <a:gd name="T7" fmla="*/ 0 h 8"/>
                <a:gd name="T8" fmla="*/ 0 60000 65536"/>
                <a:gd name="T9" fmla="*/ 0 60000 65536"/>
                <a:gd name="T10" fmla="*/ 0 60000 65536"/>
                <a:gd name="T11" fmla="*/ 0 60000 65536"/>
                <a:gd name="T12" fmla="*/ 0 w 86"/>
                <a:gd name="T13" fmla="*/ 0 h 8"/>
                <a:gd name="T14" fmla="*/ 86 w 86"/>
                <a:gd name="T15" fmla="*/ 8 h 8"/>
              </a:gdLst>
              <a:ahLst/>
              <a:cxnLst>
                <a:cxn ang="T8">
                  <a:pos x="T0" y="T1"/>
                </a:cxn>
                <a:cxn ang="T9">
                  <a:pos x="T2" y="T3"/>
                </a:cxn>
                <a:cxn ang="T10">
                  <a:pos x="T4" y="T5"/>
                </a:cxn>
                <a:cxn ang="T11">
                  <a:pos x="T6" y="T7"/>
                </a:cxn>
              </a:cxnLst>
              <a:rect l="T12" t="T13" r="T14" b="T15"/>
              <a:pathLst>
                <a:path w="86" h="8">
                  <a:moveTo>
                    <a:pt x="0" y="8"/>
                  </a:moveTo>
                  <a:lnTo>
                    <a:pt x="12" y="4"/>
                  </a:lnTo>
                  <a:lnTo>
                    <a:pt x="78" y="2"/>
                  </a:lnTo>
                  <a:lnTo>
                    <a:pt x="86" y="0"/>
                  </a:lnTo>
                </a:path>
              </a:pathLst>
            </a:custGeom>
            <a:noFill/>
            <a:ln w="3175">
              <a:solidFill>
                <a:srgbClr val="1B027D"/>
              </a:solidFill>
              <a:round/>
              <a:headEnd/>
              <a:tailEnd/>
            </a:ln>
          </p:spPr>
          <p:txBody>
            <a:bodyPr/>
            <a:lstStyle/>
            <a:p>
              <a:endParaRPr lang="en-US"/>
            </a:p>
          </p:txBody>
        </p:sp>
        <p:sp>
          <p:nvSpPr>
            <p:cNvPr id="55392" name="Freeform 93"/>
            <p:cNvSpPr>
              <a:spLocks noChangeAspect="1"/>
            </p:cNvSpPr>
            <p:nvPr/>
          </p:nvSpPr>
          <p:spPr bwMode="auto">
            <a:xfrm>
              <a:off x="4459288" y="2184400"/>
              <a:ext cx="114300" cy="11113"/>
            </a:xfrm>
            <a:custGeom>
              <a:avLst/>
              <a:gdLst>
                <a:gd name="T0" fmla="*/ 0 w 86"/>
                <a:gd name="T1" fmla="*/ 2147483647 h 8"/>
                <a:gd name="T2" fmla="*/ 2147483647 w 86"/>
                <a:gd name="T3" fmla="*/ 2147483647 h 8"/>
                <a:gd name="T4" fmla="*/ 2147483647 w 86"/>
                <a:gd name="T5" fmla="*/ 2147483647 h 8"/>
                <a:gd name="T6" fmla="*/ 2147483647 w 86"/>
                <a:gd name="T7" fmla="*/ 0 h 8"/>
                <a:gd name="T8" fmla="*/ 0 60000 65536"/>
                <a:gd name="T9" fmla="*/ 0 60000 65536"/>
                <a:gd name="T10" fmla="*/ 0 60000 65536"/>
                <a:gd name="T11" fmla="*/ 0 60000 65536"/>
                <a:gd name="T12" fmla="*/ 0 w 86"/>
                <a:gd name="T13" fmla="*/ 0 h 8"/>
                <a:gd name="T14" fmla="*/ 86 w 86"/>
                <a:gd name="T15" fmla="*/ 8 h 8"/>
              </a:gdLst>
              <a:ahLst/>
              <a:cxnLst>
                <a:cxn ang="T8">
                  <a:pos x="T0" y="T1"/>
                </a:cxn>
                <a:cxn ang="T9">
                  <a:pos x="T2" y="T3"/>
                </a:cxn>
                <a:cxn ang="T10">
                  <a:pos x="T4" y="T5"/>
                </a:cxn>
                <a:cxn ang="T11">
                  <a:pos x="T6" y="T7"/>
                </a:cxn>
              </a:cxnLst>
              <a:rect l="T12" t="T13" r="T14" b="T15"/>
              <a:pathLst>
                <a:path w="86" h="8">
                  <a:moveTo>
                    <a:pt x="0" y="8"/>
                  </a:moveTo>
                  <a:lnTo>
                    <a:pt x="12" y="4"/>
                  </a:lnTo>
                  <a:lnTo>
                    <a:pt x="78" y="2"/>
                  </a:lnTo>
                  <a:lnTo>
                    <a:pt x="86" y="0"/>
                  </a:lnTo>
                </a:path>
              </a:pathLst>
            </a:custGeom>
            <a:noFill/>
            <a:ln w="3175">
              <a:solidFill>
                <a:srgbClr val="1B027D"/>
              </a:solidFill>
              <a:round/>
              <a:headEnd/>
              <a:tailEnd/>
            </a:ln>
          </p:spPr>
          <p:txBody>
            <a:bodyPr/>
            <a:lstStyle/>
            <a:p>
              <a:endParaRPr lang="en-US"/>
            </a:p>
          </p:txBody>
        </p:sp>
        <p:sp>
          <p:nvSpPr>
            <p:cNvPr id="55393" name="Freeform 94"/>
            <p:cNvSpPr>
              <a:spLocks noChangeAspect="1"/>
            </p:cNvSpPr>
            <p:nvPr/>
          </p:nvSpPr>
          <p:spPr bwMode="auto">
            <a:xfrm>
              <a:off x="4430713" y="2146300"/>
              <a:ext cx="166687" cy="9525"/>
            </a:xfrm>
            <a:custGeom>
              <a:avLst/>
              <a:gdLst>
                <a:gd name="T0" fmla="*/ 0 w 126"/>
                <a:gd name="T1" fmla="*/ 2147483647 h 8"/>
                <a:gd name="T2" fmla="*/ 2147483647 w 126"/>
                <a:gd name="T3" fmla="*/ 2147483647 h 8"/>
                <a:gd name="T4" fmla="*/ 2147483647 w 126"/>
                <a:gd name="T5" fmla="*/ 2147483647 h 8"/>
                <a:gd name="T6" fmla="*/ 2147483647 w 126"/>
                <a:gd name="T7" fmla="*/ 0 h 8"/>
                <a:gd name="T8" fmla="*/ 0 60000 65536"/>
                <a:gd name="T9" fmla="*/ 0 60000 65536"/>
                <a:gd name="T10" fmla="*/ 0 60000 65536"/>
                <a:gd name="T11" fmla="*/ 0 60000 65536"/>
                <a:gd name="T12" fmla="*/ 0 w 126"/>
                <a:gd name="T13" fmla="*/ 0 h 8"/>
                <a:gd name="T14" fmla="*/ 126 w 126"/>
                <a:gd name="T15" fmla="*/ 8 h 8"/>
              </a:gdLst>
              <a:ahLst/>
              <a:cxnLst>
                <a:cxn ang="T8">
                  <a:pos x="T0" y="T1"/>
                </a:cxn>
                <a:cxn ang="T9">
                  <a:pos x="T2" y="T3"/>
                </a:cxn>
                <a:cxn ang="T10">
                  <a:pos x="T4" y="T5"/>
                </a:cxn>
                <a:cxn ang="T11">
                  <a:pos x="T6" y="T7"/>
                </a:cxn>
              </a:cxnLst>
              <a:rect l="T12" t="T13" r="T14" b="T15"/>
              <a:pathLst>
                <a:path w="126" h="8">
                  <a:moveTo>
                    <a:pt x="0" y="8"/>
                  </a:moveTo>
                  <a:lnTo>
                    <a:pt x="22" y="6"/>
                  </a:lnTo>
                  <a:lnTo>
                    <a:pt x="108" y="4"/>
                  </a:lnTo>
                  <a:lnTo>
                    <a:pt x="126" y="0"/>
                  </a:lnTo>
                </a:path>
              </a:pathLst>
            </a:custGeom>
            <a:noFill/>
            <a:ln w="3175">
              <a:solidFill>
                <a:srgbClr val="1B027D"/>
              </a:solidFill>
              <a:round/>
              <a:headEnd/>
              <a:tailEnd/>
            </a:ln>
          </p:spPr>
          <p:txBody>
            <a:bodyPr/>
            <a:lstStyle/>
            <a:p>
              <a:endParaRPr lang="en-US"/>
            </a:p>
          </p:txBody>
        </p:sp>
        <p:sp>
          <p:nvSpPr>
            <p:cNvPr id="55394" name="Freeform 95"/>
            <p:cNvSpPr>
              <a:spLocks noChangeAspect="1"/>
            </p:cNvSpPr>
            <p:nvPr/>
          </p:nvSpPr>
          <p:spPr bwMode="auto">
            <a:xfrm>
              <a:off x="4456113" y="2133600"/>
              <a:ext cx="115887" cy="9525"/>
            </a:xfrm>
            <a:custGeom>
              <a:avLst/>
              <a:gdLst>
                <a:gd name="T0" fmla="*/ 0 w 86"/>
                <a:gd name="T1" fmla="*/ 2147483647 h 8"/>
                <a:gd name="T2" fmla="*/ 2147483647 w 86"/>
                <a:gd name="T3" fmla="*/ 2147483647 h 8"/>
                <a:gd name="T4" fmla="*/ 2147483647 w 86"/>
                <a:gd name="T5" fmla="*/ 2147483647 h 8"/>
                <a:gd name="T6" fmla="*/ 2147483647 w 86"/>
                <a:gd name="T7" fmla="*/ 0 h 8"/>
                <a:gd name="T8" fmla="*/ 0 60000 65536"/>
                <a:gd name="T9" fmla="*/ 0 60000 65536"/>
                <a:gd name="T10" fmla="*/ 0 60000 65536"/>
                <a:gd name="T11" fmla="*/ 0 60000 65536"/>
                <a:gd name="T12" fmla="*/ 0 w 86"/>
                <a:gd name="T13" fmla="*/ 0 h 8"/>
                <a:gd name="T14" fmla="*/ 86 w 86"/>
                <a:gd name="T15" fmla="*/ 8 h 8"/>
              </a:gdLst>
              <a:ahLst/>
              <a:cxnLst>
                <a:cxn ang="T8">
                  <a:pos x="T0" y="T1"/>
                </a:cxn>
                <a:cxn ang="T9">
                  <a:pos x="T2" y="T3"/>
                </a:cxn>
                <a:cxn ang="T10">
                  <a:pos x="T4" y="T5"/>
                </a:cxn>
                <a:cxn ang="T11">
                  <a:pos x="T6" y="T7"/>
                </a:cxn>
              </a:cxnLst>
              <a:rect l="T12" t="T13" r="T14" b="T15"/>
              <a:pathLst>
                <a:path w="86" h="8">
                  <a:moveTo>
                    <a:pt x="0" y="8"/>
                  </a:moveTo>
                  <a:lnTo>
                    <a:pt x="12" y="4"/>
                  </a:lnTo>
                  <a:lnTo>
                    <a:pt x="78" y="4"/>
                  </a:lnTo>
                  <a:lnTo>
                    <a:pt x="86" y="0"/>
                  </a:lnTo>
                </a:path>
              </a:pathLst>
            </a:custGeom>
            <a:noFill/>
            <a:ln w="3175">
              <a:solidFill>
                <a:srgbClr val="1B027D"/>
              </a:solidFill>
              <a:round/>
              <a:headEnd/>
              <a:tailEnd/>
            </a:ln>
          </p:spPr>
          <p:txBody>
            <a:bodyPr/>
            <a:lstStyle/>
            <a:p>
              <a:endParaRPr lang="en-US"/>
            </a:p>
          </p:txBody>
        </p:sp>
        <p:sp>
          <p:nvSpPr>
            <p:cNvPr id="55395" name="Freeform 96"/>
            <p:cNvSpPr>
              <a:spLocks noChangeAspect="1"/>
            </p:cNvSpPr>
            <p:nvPr/>
          </p:nvSpPr>
          <p:spPr bwMode="auto">
            <a:xfrm>
              <a:off x="4430713" y="2120900"/>
              <a:ext cx="166687" cy="7938"/>
            </a:xfrm>
            <a:custGeom>
              <a:avLst/>
              <a:gdLst>
                <a:gd name="T0" fmla="*/ 0 w 126"/>
                <a:gd name="T1" fmla="*/ 2147483647 h 6"/>
                <a:gd name="T2" fmla="*/ 2147483647 w 126"/>
                <a:gd name="T3" fmla="*/ 2147483647 h 6"/>
                <a:gd name="T4" fmla="*/ 2147483647 w 126"/>
                <a:gd name="T5" fmla="*/ 2147483647 h 6"/>
                <a:gd name="T6" fmla="*/ 2147483647 w 126"/>
                <a:gd name="T7" fmla="*/ 0 h 6"/>
                <a:gd name="T8" fmla="*/ 0 60000 65536"/>
                <a:gd name="T9" fmla="*/ 0 60000 65536"/>
                <a:gd name="T10" fmla="*/ 0 60000 65536"/>
                <a:gd name="T11" fmla="*/ 0 60000 65536"/>
                <a:gd name="T12" fmla="*/ 0 w 126"/>
                <a:gd name="T13" fmla="*/ 0 h 6"/>
                <a:gd name="T14" fmla="*/ 126 w 126"/>
                <a:gd name="T15" fmla="*/ 6 h 6"/>
              </a:gdLst>
              <a:ahLst/>
              <a:cxnLst>
                <a:cxn ang="T8">
                  <a:pos x="T0" y="T1"/>
                </a:cxn>
                <a:cxn ang="T9">
                  <a:pos x="T2" y="T3"/>
                </a:cxn>
                <a:cxn ang="T10">
                  <a:pos x="T4" y="T5"/>
                </a:cxn>
                <a:cxn ang="T11">
                  <a:pos x="T6" y="T7"/>
                </a:cxn>
              </a:cxnLst>
              <a:rect l="T12" t="T13" r="T14" b="T15"/>
              <a:pathLst>
                <a:path w="126" h="6">
                  <a:moveTo>
                    <a:pt x="0" y="6"/>
                  </a:moveTo>
                  <a:lnTo>
                    <a:pt x="22" y="4"/>
                  </a:lnTo>
                  <a:lnTo>
                    <a:pt x="108" y="2"/>
                  </a:lnTo>
                  <a:lnTo>
                    <a:pt x="126" y="0"/>
                  </a:lnTo>
                </a:path>
              </a:pathLst>
            </a:custGeom>
            <a:noFill/>
            <a:ln w="3175">
              <a:solidFill>
                <a:srgbClr val="1B027D"/>
              </a:solidFill>
              <a:round/>
              <a:headEnd/>
              <a:tailEnd/>
            </a:ln>
          </p:spPr>
          <p:txBody>
            <a:bodyPr/>
            <a:lstStyle/>
            <a:p>
              <a:endParaRPr lang="en-US"/>
            </a:p>
          </p:txBody>
        </p:sp>
        <p:sp>
          <p:nvSpPr>
            <p:cNvPr id="55396" name="Freeform 97"/>
            <p:cNvSpPr>
              <a:spLocks noChangeAspect="1"/>
            </p:cNvSpPr>
            <p:nvPr/>
          </p:nvSpPr>
          <p:spPr bwMode="auto">
            <a:xfrm>
              <a:off x="4456113" y="2106613"/>
              <a:ext cx="115887" cy="9525"/>
            </a:xfrm>
            <a:custGeom>
              <a:avLst/>
              <a:gdLst>
                <a:gd name="T0" fmla="*/ 0 w 86"/>
                <a:gd name="T1" fmla="*/ 2147483647 h 8"/>
                <a:gd name="T2" fmla="*/ 2147483647 w 86"/>
                <a:gd name="T3" fmla="*/ 2147483647 h 8"/>
                <a:gd name="T4" fmla="*/ 2147483647 w 86"/>
                <a:gd name="T5" fmla="*/ 2147483647 h 8"/>
                <a:gd name="T6" fmla="*/ 2147483647 w 86"/>
                <a:gd name="T7" fmla="*/ 0 h 8"/>
                <a:gd name="T8" fmla="*/ 0 60000 65536"/>
                <a:gd name="T9" fmla="*/ 0 60000 65536"/>
                <a:gd name="T10" fmla="*/ 0 60000 65536"/>
                <a:gd name="T11" fmla="*/ 0 60000 65536"/>
                <a:gd name="T12" fmla="*/ 0 w 86"/>
                <a:gd name="T13" fmla="*/ 0 h 8"/>
                <a:gd name="T14" fmla="*/ 86 w 86"/>
                <a:gd name="T15" fmla="*/ 8 h 8"/>
              </a:gdLst>
              <a:ahLst/>
              <a:cxnLst>
                <a:cxn ang="T8">
                  <a:pos x="T0" y="T1"/>
                </a:cxn>
                <a:cxn ang="T9">
                  <a:pos x="T2" y="T3"/>
                </a:cxn>
                <a:cxn ang="T10">
                  <a:pos x="T4" y="T5"/>
                </a:cxn>
                <a:cxn ang="T11">
                  <a:pos x="T6" y="T7"/>
                </a:cxn>
              </a:cxnLst>
              <a:rect l="T12" t="T13" r="T14" b="T15"/>
              <a:pathLst>
                <a:path w="86" h="8">
                  <a:moveTo>
                    <a:pt x="0" y="8"/>
                  </a:moveTo>
                  <a:lnTo>
                    <a:pt x="12" y="6"/>
                  </a:lnTo>
                  <a:lnTo>
                    <a:pt x="78" y="4"/>
                  </a:lnTo>
                  <a:lnTo>
                    <a:pt x="86" y="0"/>
                  </a:lnTo>
                </a:path>
              </a:pathLst>
            </a:custGeom>
            <a:noFill/>
            <a:ln w="3175">
              <a:solidFill>
                <a:srgbClr val="1B027D"/>
              </a:solidFill>
              <a:round/>
              <a:headEnd/>
              <a:tailEnd/>
            </a:ln>
          </p:spPr>
          <p:txBody>
            <a:bodyPr/>
            <a:lstStyle/>
            <a:p>
              <a:endParaRPr lang="en-US"/>
            </a:p>
          </p:txBody>
        </p:sp>
        <p:sp>
          <p:nvSpPr>
            <p:cNvPr id="55397" name="Freeform 98"/>
            <p:cNvSpPr>
              <a:spLocks noChangeAspect="1"/>
            </p:cNvSpPr>
            <p:nvPr/>
          </p:nvSpPr>
          <p:spPr bwMode="auto">
            <a:xfrm>
              <a:off x="4430713" y="2095500"/>
              <a:ext cx="166687" cy="9525"/>
            </a:xfrm>
            <a:custGeom>
              <a:avLst/>
              <a:gdLst>
                <a:gd name="T0" fmla="*/ 0 w 126"/>
                <a:gd name="T1" fmla="*/ 2147483647 h 8"/>
                <a:gd name="T2" fmla="*/ 2147483647 w 126"/>
                <a:gd name="T3" fmla="*/ 2147483647 h 8"/>
                <a:gd name="T4" fmla="*/ 2147483647 w 126"/>
                <a:gd name="T5" fmla="*/ 2147483647 h 8"/>
                <a:gd name="T6" fmla="*/ 2147483647 w 126"/>
                <a:gd name="T7" fmla="*/ 0 h 8"/>
                <a:gd name="T8" fmla="*/ 0 60000 65536"/>
                <a:gd name="T9" fmla="*/ 0 60000 65536"/>
                <a:gd name="T10" fmla="*/ 0 60000 65536"/>
                <a:gd name="T11" fmla="*/ 0 60000 65536"/>
                <a:gd name="T12" fmla="*/ 0 w 126"/>
                <a:gd name="T13" fmla="*/ 0 h 8"/>
                <a:gd name="T14" fmla="*/ 126 w 126"/>
                <a:gd name="T15" fmla="*/ 8 h 8"/>
              </a:gdLst>
              <a:ahLst/>
              <a:cxnLst>
                <a:cxn ang="T8">
                  <a:pos x="T0" y="T1"/>
                </a:cxn>
                <a:cxn ang="T9">
                  <a:pos x="T2" y="T3"/>
                </a:cxn>
                <a:cxn ang="T10">
                  <a:pos x="T4" y="T5"/>
                </a:cxn>
                <a:cxn ang="T11">
                  <a:pos x="T6" y="T7"/>
                </a:cxn>
              </a:cxnLst>
              <a:rect l="T12" t="T13" r="T14" b="T15"/>
              <a:pathLst>
                <a:path w="126" h="8">
                  <a:moveTo>
                    <a:pt x="0" y="8"/>
                  </a:moveTo>
                  <a:lnTo>
                    <a:pt x="22" y="4"/>
                  </a:lnTo>
                  <a:lnTo>
                    <a:pt x="108" y="2"/>
                  </a:lnTo>
                  <a:lnTo>
                    <a:pt x="126" y="0"/>
                  </a:lnTo>
                </a:path>
              </a:pathLst>
            </a:custGeom>
            <a:noFill/>
            <a:ln w="3175">
              <a:solidFill>
                <a:srgbClr val="1B027D"/>
              </a:solidFill>
              <a:round/>
              <a:headEnd/>
              <a:tailEnd/>
            </a:ln>
          </p:spPr>
          <p:txBody>
            <a:bodyPr/>
            <a:lstStyle/>
            <a:p>
              <a:endParaRPr lang="en-US"/>
            </a:p>
          </p:txBody>
        </p:sp>
        <p:sp>
          <p:nvSpPr>
            <p:cNvPr id="55398" name="Freeform 99"/>
            <p:cNvSpPr>
              <a:spLocks noChangeAspect="1"/>
            </p:cNvSpPr>
            <p:nvPr/>
          </p:nvSpPr>
          <p:spPr bwMode="auto">
            <a:xfrm>
              <a:off x="4456113" y="2082800"/>
              <a:ext cx="115887" cy="9525"/>
            </a:xfrm>
            <a:custGeom>
              <a:avLst/>
              <a:gdLst>
                <a:gd name="T0" fmla="*/ 0 w 86"/>
                <a:gd name="T1" fmla="*/ 2147483647 h 8"/>
                <a:gd name="T2" fmla="*/ 2147483647 w 86"/>
                <a:gd name="T3" fmla="*/ 2147483647 h 8"/>
                <a:gd name="T4" fmla="*/ 2147483647 w 86"/>
                <a:gd name="T5" fmla="*/ 2147483647 h 8"/>
                <a:gd name="T6" fmla="*/ 2147483647 w 86"/>
                <a:gd name="T7" fmla="*/ 0 h 8"/>
                <a:gd name="T8" fmla="*/ 0 60000 65536"/>
                <a:gd name="T9" fmla="*/ 0 60000 65536"/>
                <a:gd name="T10" fmla="*/ 0 60000 65536"/>
                <a:gd name="T11" fmla="*/ 0 60000 65536"/>
                <a:gd name="T12" fmla="*/ 0 w 86"/>
                <a:gd name="T13" fmla="*/ 0 h 8"/>
                <a:gd name="T14" fmla="*/ 86 w 86"/>
                <a:gd name="T15" fmla="*/ 8 h 8"/>
              </a:gdLst>
              <a:ahLst/>
              <a:cxnLst>
                <a:cxn ang="T8">
                  <a:pos x="T0" y="T1"/>
                </a:cxn>
                <a:cxn ang="T9">
                  <a:pos x="T2" y="T3"/>
                </a:cxn>
                <a:cxn ang="T10">
                  <a:pos x="T4" y="T5"/>
                </a:cxn>
                <a:cxn ang="T11">
                  <a:pos x="T6" y="T7"/>
                </a:cxn>
              </a:cxnLst>
              <a:rect l="T12" t="T13" r="T14" b="T15"/>
              <a:pathLst>
                <a:path w="86" h="8">
                  <a:moveTo>
                    <a:pt x="0" y="8"/>
                  </a:moveTo>
                  <a:lnTo>
                    <a:pt x="12" y="4"/>
                  </a:lnTo>
                  <a:lnTo>
                    <a:pt x="78" y="2"/>
                  </a:lnTo>
                  <a:lnTo>
                    <a:pt x="86" y="0"/>
                  </a:lnTo>
                </a:path>
              </a:pathLst>
            </a:custGeom>
            <a:noFill/>
            <a:ln w="3175">
              <a:solidFill>
                <a:srgbClr val="1B027D"/>
              </a:solidFill>
              <a:round/>
              <a:headEnd/>
              <a:tailEnd/>
            </a:ln>
          </p:spPr>
          <p:txBody>
            <a:bodyPr/>
            <a:lstStyle/>
            <a:p>
              <a:endParaRPr lang="en-US"/>
            </a:p>
          </p:txBody>
        </p:sp>
        <p:sp>
          <p:nvSpPr>
            <p:cNvPr id="55399" name="Freeform 100"/>
            <p:cNvSpPr>
              <a:spLocks noChangeAspect="1"/>
            </p:cNvSpPr>
            <p:nvPr/>
          </p:nvSpPr>
          <p:spPr bwMode="auto">
            <a:xfrm>
              <a:off x="4430713" y="2068513"/>
              <a:ext cx="166687" cy="9525"/>
            </a:xfrm>
            <a:custGeom>
              <a:avLst/>
              <a:gdLst>
                <a:gd name="T0" fmla="*/ 0 w 126"/>
                <a:gd name="T1" fmla="*/ 2147483647 h 8"/>
                <a:gd name="T2" fmla="*/ 2147483647 w 126"/>
                <a:gd name="T3" fmla="*/ 2147483647 h 8"/>
                <a:gd name="T4" fmla="*/ 2147483647 w 126"/>
                <a:gd name="T5" fmla="*/ 2147483647 h 8"/>
                <a:gd name="T6" fmla="*/ 2147483647 w 126"/>
                <a:gd name="T7" fmla="*/ 0 h 8"/>
                <a:gd name="T8" fmla="*/ 0 60000 65536"/>
                <a:gd name="T9" fmla="*/ 0 60000 65536"/>
                <a:gd name="T10" fmla="*/ 0 60000 65536"/>
                <a:gd name="T11" fmla="*/ 0 60000 65536"/>
                <a:gd name="T12" fmla="*/ 0 w 126"/>
                <a:gd name="T13" fmla="*/ 0 h 8"/>
                <a:gd name="T14" fmla="*/ 126 w 126"/>
                <a:gd name="T15" fmla="*/ 8 h 8"/>
              </a:gdLst>
              <a:ahLst/>
              <a:cxnLst>
                <a:cxn ang="T8">
                  <a:pos x="T0" y="T1"/>
                </a:cxn>
                <a:cxn ang="T9">
                  <a:pos x="T2" y="T3"/>
                </a:cxn>
                <a:cxn ang="T10">
                  <a:pos x="T4" y="T5"/>
                </a:cxn>
                <a:cxn ang="T11">
                  <a:pos x="T6" y="T7"/>
                </a:cxn>
              </a:cxnLst>
              <a:rect l="T12" t="T13" r="T14" b="T15"/>
              <a:pathLst>
                <a:path w="126" h="8">
                  <a:moveTo>
                    <a:pt x="0" y="8"/>
                  </a:moveTo>
                  <a:lnTo>
                    <a:pt x="22" y="6"/>
                  </a:lnTo>
                  <a:lnTo>
                    <a:pt x="108" y="2"/>
                  </a:lnTo>
                  <a:lnTo>
                    <a:pt x="126" y="0"/>
                  </a:lnTo>
                </a:path>
              </a:pathLst>
            </a:custGeom>
            <a:noFill/>
            <a:ln w="3175">
              <a:solidFill>
                <a:srgbClr val="1B027D"/>
              </a:solidFill>
              <a:round/>
              <a:headEnd/>
              <a:tailEnd/>
            </a:ln>
          </p:spPr>
          <p:txBody>
            <a:bodyPr/>
            <a:lstStyle/>
            <a:p>
              <a:endParaRPr lang="en-US"/>
            </a:p>
          </p:txBody>
        </p:sp>
        <p:sp>
          <p:nvSpPr>
            <p:cNvPr id="55400" name="Freeform 101"/>
            <p:cNvSpPr>
              <a:spLocks noChangeAspect="1"/>
            </p:cNvSpPr>
            <p:nvPr/>
          </p:nvSpPr>
          <p:spPr bwMode="auto">
            <a:xfrm>
              <a:off x="4456113" y="2055813"/>
              <a:ext cx="115887" cy="9525"/>
            </a:xfrm>
            <a:custGeom>
              <a:avLst/>
              <a:gdLst>
                <a:gd name="T0" fmla="*/ 0 w 86"/>
                <a:gd name="T1" fmla="*/ 2147483647 h 8"/>
                <a:gd name="T2" fmla="*/ 2147483647 w 86"/>
                <a:gd name="T3" fmla="*/ 2147483647 h 8"/>
                <a:gd name="T4" fmla="*/ 2147483647 w 86"/>
                <a:gd name="T5" fmla="*/ 2147483647 h 8"/>
                <a:gd name="T6" fmla="*/ 2147483647 w 86"/>
                <a:gd name="T7" fmla="*/ 0 h 8"/>
                <a:gd name="T8" fmla="*/ 0 60000 65536"/>
                <a:gd name="T9" fmla="*/ 0 60000 65536"/>
                <a:gd name="T10" fmla="*/ 0 60000 65536"/>
                <a:gd name="T11" fmla="*/ 0 60000 65536"/>
                <a:gd name="T12" fmla="*/ 0 w 86"/>
                <a:gd name="T13" fmla="*/ 0 h 8"/>
                <a:gd name="T14" fmla="*/ 86 w 86"/>
                <a:gd name="T15" fmla="*/ 8 h 8"/>
              </a:gdLst>
              <a:ahLst/>
              <a:cxnLst>
                <a:cxn ang="T8">
                  <a:pos x="T0" y="T1"/>
                </a:cxn>
                <a:cxn ang="T9">
                  <a:pos x="T2" y="T3"/>
                </a:cxn>
                <a:cxn ang="T10">
                  <a:pos x="T4" y="T5"/>
                </a:cxn>
                <a:cxn ang="T11">
                  <a:pos x="T6" y="T7"/>
                </a:cxn>
              </a:cxnLst>
              <a:rect l="T12" t="T13" r="T14" b="T15"/>
              <a:pathLst>
                <a:path w="86" h="8">
                  <a:moveTo>
                    <a:pt x="0" y="8"/>
                  </a:moveTo>
                  <a:lnTo>
                    <a:pt x="12" y="4"/>
                  </a:lnTo>
                  <a:lnTo>
                    <a:pt x="78" y="2"/>
                  </a:lnTo>
                  <a:lnTo>
                    <a:pt x="86" y="0"/>
                  </a:lnTo>
                </a:path>
              </a:pathLst>
            </a:custGeom>
            <a:noFill/>
            <a:ln w="3175">
              <a:solidFill>
                <a:srgbClr val="1B027D"/>
              </a:solidFill>
              <a:round/>
              <a:headEnd/>
              <a:tailEnd/>
            </a:ln>
          </p:spPr>
          <p:txBody>
            <a:bodyPr/>
            <a:lstStyle/>
            <a:p>
              <a:endParaRPr lang="en-US"/>
            </a:p>
          </p:txBody>
        </p:sp>
        <p:sp>
          <p:nvSpPr>
            <p:cNvPr id="55401" name="Freeform 102"/>
            <p:cNvSpPr>
              <a:spLocks noChangeAspect="1"/>
            </p:cNvSpPr>
            <p:nvPr/>
          </p:nvSpPr>
          <p:spPr bwMode="auto">
            <a:xfrm>
              <a:off x="4430713" y="2041525"/>
              <a:ext cx="166687" cy="9525"/>
            </a:xfrm>
            <a:custGeom>
              <a:avLst/>
              <a:gdLst>
                <a:gd name="T0" fmla="*/ 0 w 126"/>
                <a:gd name="T1" fmla="*/ 2147483647 h 8"/>
                <a:gd name="T2" fmla="*/ 2147483647 w 126"/>
                <a:gd name="T3" fmla="*/ 2147483647 h 8"/>
                <a:gd name="T4" fmla="*/ 2147483647 w 126"/>
                <a:gd name="T5" fmla="*/ 2147483647 h 8"/>
                <a:gd name="T6" fmla="*/ 2147483647 w 126"/>
                <a:gd name="T7" fmla="*/ 0 h 8"/>
                <a:gd name="T8" fmla="*/ 0 60000 65536"/>
                <a:gd name="T9" fmla="*/ 0 60000 65536"/>
                <a:gd name="T10" fmla="*/ 0 60000 65536"/>
                <a:gd name="T11" fmla="*/ 0 60000 65536"/>
                <a:gd name="T12" fmla="*/ 0 w 126"/>
                <a:gd name="T13" fmla="*/ 0 h 8"/>
                <a:gd name="T14" fmla="*/ 126 w 126"/>
                <a:gd name="T15" fmla="*/ 8 h 8"/>
              </a:gdLst>
              <a:ahLst/>
              <a:cxnLst>
                <a:cxn ang="T8">
                  <a:pos x="T0" y="T1"/>
                </a:cxn>
                <a:cxn ang="T9">
                  <a:pos x="T2" y="T3"/>
                </a:cxn>
                <a:cxn ang="T10">
                  <a:pos x="T4" y="T5"/>
                </a:cxn>
                <a:cxn ang="T11">
                  <a:pos x="T6" y="T7"/>
                </a:cxn>
              </a:cxnLst>
              <a:rect l="T12" t="T13" r="T14" b="T15"/>
              <a:pathLst>
                <a:path w="126" h="8">
                  <a:moveTo>
                    <a:pt x="0" y="8"/>
                  </a:moveTo>
                  <a:lnTo>
                    <a:pt x="22" y="6"/>
                  </a:lnTo>
                  <a:lnTo>
                    <a:pt x="108" y="4"/>
                  </a:lnTo>
                  <a:lnTo>
                    <a:pt x="126" y="0"/>
                  </a:lnTo>
                </a:path>
              </a:pathLst>
            </a:custGeom>
            <a:noFill/>
            <a:ln w="3175">
              <a:solidFill>
                <a:srgbClr val="1B027D"/>
              </a:solidFill>
              <a:round/>
              <a:headEnd/>
              <a:tailEnd/>
            </a:ln>
          </p:spPr>
          <p:txBody>
            <a:bodyPr/>
            <a:lstStyle/>
            <a:p>
              <a:endParaRPr lang="en-US"/>
            </a:p>
          </p:txBody>
        </p:sp>
        <p:sp>
          <p:nvSpPr>
            <p:cNvPr id="55402" name="Freeform 103"/>
            <p:cNvSpPr>
              <a:spLocks noChangeAspect="1"/>
            </p:cNvSpPr>
            <p:nvPr/>
          </p:nvSpPr>
          <p:spPr bwMode="auto">
            <a:xfrm>
              <a:off x="4456113" y="2028825"/>
              <a:ext cx="115887" cy="9525"/>
            </a:xfrm>
            <a:custGeom>
              <a:avLst/>
              <a:gdLst>
                <a:gd name="T0" fmla="*/ 0 w 86"/>
                <a:gd name="T1" fmla="*/ 2147483647 h 8"/>
                <a:gd name="T2" fmla="*/ 2147483647 w 86"/>
                <a:gd name="T3" fmla="*/ 2147483647 h 8"/>
                <a:gd name="T4" fmla="*/ 2147483647 w 86"/>
                <a:gd name="T5" fmla="*/ 2147483647 h 8"/>
                <a:gd name="T6" fmla="*/ 2147483647 w 86"/>
                <a:gd name="T7" fmla="*/ 0 h 8"/>
                <a:gd name="T8" fmla="*/ 0 60000 65536"/>
                <a:gd name="T9" fmla="*/ 0 60000 65536"/>
                <a:gd name="T10" fmla="*/ 0 60000 65536"/>
                <a:gd name="T11" fmla="*/ 0 60000 65536"/>
                <a:gd name="T12" fmla="*/ 0 w 86"/>
                <a:gd name="T13" fmla="*/ 0 h 8"/>
                <a:gd name="T14" fmla="*/ 86 w 86"/>
                <a:gd name="T15" fmla="*/ 8 h 8"/>
              </a:gdLst>
              <a:ahLst/>
              <a:cxnLst>
                <a:cxn ang="T8">
                  <a:pos x="T0" y="T1"/>
                </a:cxn>
                <a:cxn ang="T9">
                  <a:pos x="T2" y="T3"/>
                </a:cxn>
                <a:cxn ang="T10">
                  <a:pos x="T4" y="T5"/>
                </a:cxn>
                <a:cxn ang="T11">
                  <a:pos x="T6" y="T7"/>
                </a:cxn>
              </a:cxnLst>
              <a:rect l="T12" t="T13" r="T14" b="T15"/>
              <a:pathLst>
                <a:path w="86" h="8">
                  <a:moveTo>
                    <a:pt x="0" y="8"/>
                  </a:moveTo>
                  <a:lnTo>
                    <a:pt x="12" y="4"/>
                  </a:lnTo>
                  <a:lnTo>
                    <a:pt x="78" y="4"/>
                  </a:lnTo>
                  <a:lnTo>
                    <a:pt x="86" y="0"/>
                  </a:lnTo>
                </a:path>
              </a:pathLst>
            </a:custGeom>
            <a:noFill/>
            <a:ln w="3175">
              <a:solidFill>
                <a:srgbClr val="1B027D"/>
              </a:solidFill>
              <a:round/>
              <a:headEnd/>
              <a:tailEnd/>
            </a:ln>
          </p:spPr>
          <p:txBody>
            <a:bodyPr/>
            <a:lstStyle/>
            <a:p>
              <a:endParaRPr lang="en-US"/>
            </a:p>
          </p:txBody>
        </p:sp>
        <p:sp>
          <p:nvSpPr>
            <p:cNvPr id="55403" name="Freeform 104"/>
            <p:cNvSpPr>
              <a:spLocks noChangeAspect="1"/>
            </p:cNvSpPr>
            <p:nvPr/>
          </p:nvSpPr>
          <p:spPr bwMode="auto">
            <a:xfrm>
              <a:off x="4430713" y="2014538"/>
              <a:ext cx="166687" cy="9525"/>
            </a:xfrm>
            <a:custGeom>
              <a:avLst/>
              <a:gdLst>
                <a:gd name="T0" fmla="*/ 0 w 126"/>
                <a:gd name="T1" fmla="*/ 2147483647 h 8"/>
                <a:gd name="T2" fmla="*/ 2147483647 w 126"/>
                <a:gd name="T3" fmla="*/ 2147483647 h 8"/>
                <a:gd name="T4" fmla="*/ 2147483647 w 126"/>
                <a:gd name="T5" fmla="*/ 2147483647 h 8"/>
                <a:gd name="T6" fmla="*/ 2147483647 w 126"/>
                <a:gd name="T7" fmla="*/ 0 h 8"/>
                <a:gd name="T8" fmla="*/ 0 60000 65536"/>
                <a:gd name="T9" fmla="*/ 0 60000 65536"/>
                <a:gd name="T10" fmla="*/ 0 60000 65536"/>
                <a:gd name="T11" fmla="*/ 0 60000 65536"/>
                <a:gd name="T12" fmla="*/ 0 w 126"/>
                <a:gd name="T13" fmla="*/ 0 h 8"/>
                <a:gd name="T14" fmla="*/ 126 w 126"/>
                <a:gd name="T15" fmla="*/ 8 h 8"/>
              </a:gdLst>
              <a:ahLst/>
              <a:cxnLst>
                <a:cxn ang="T8">
                  <a:pos x="T0" y="T1"/>
                </a:cxn>
                <a:cxn ang="T9">
                  <a:pos x="T2" y="T3"/>
                </a:cxn>
                <a:cxn ang="T10">
                  <a:pos x="T4" y="T5"/>
                </a:cxn>
                <a:cxn ang="T11">
                  <a:pos x="T6" y="T7"/>
                </a:cxn>
              </a:cxnLst>
              <a:rect l="T12" t="T13" r="T14" b="T15"/>
              <a:pathLst>
                <a:path w="126" h="8">
                  <a:moveTo>
                    <a:pt x="0" y="8"/>
                  </a:moveTo>
                  <a:lnTo>
                    <a:pt x="22" y="6"/>
                  </a:lnTo>
                  <a:lnTo>
                    <a:pt x="108" y="4"/>
                  </a:lnTo>
                  <a:lnTo>
                    <a:pt x="126" y="0"/>
                  </a:lnTo>
                </a:path>
              </a:pathLst>
            </a:custGeom>
            <a:noFill/>
            <a:ln w="3175">
              <a:solidFill>
                <a:srgbClr val="1B027D"/>
              </a:solidFill>
              <a:round/>
              <a:headEnd/>
              <a:tailEnd/>
            </a:ln>
          </p:spPr>
          <p:txBody>
            <a:bodyPr/>
            <a:lstStyle/>
            <a:p>
              <a:endParaRPr lang="en-US"/>
            </a:p>
          </p:txBody>
        </p:sp>
        <p:sp>
          <p:nvSpPr>
            <p:cNvPr id="55404" name="Freeform 105"/>
            <p:cNvSpPr>
              <a:spLocks noChangeAspect="1"/>
            </p:cNvSpPr>
            <p:nvPr/>
          </p:nvSpPr>
          <p:spPr bwMode="auto">
            <a:xfrm>
              <a:off x="4456113" y="2001838"/>
              <a:ext cx="115887" cy="9525"/>
            </a:xfrm>
            <a:custGeom>
              <a:avLst/>
              <a:gdLst>
                <a:gd name="T0" fmla="*/ 0 w 86"/>
                <a:gd name="T1" fmla="*/ 2147483647 h 8"/>
                <a:gd name="T2" fmla="*/ 2147483647 w 86"/>
                <a:gd name="T3" fmla="*/ 2147483647 h 8"/>
                <a:gd name="T4" fmla="*/ 2147483647 w 86"/>
                <a:gd name="T5" fmla="*/ 2147483647 h 8"/>
                <a:gd name="T6" fmla="*/ 2147483647 w 86"/>
                <a:gd name="T7" fmla="*/ 0 h 8"/>
                <a:gd name="T8" fmla="*/ 0 60000 65536"/>
                <a:gd name="T9" fmla="*/ 0 60000 65536"/>
                <a:gd name="T10" fmla="*/ 0 60000 65536"/>
                <a:gd name="T11" fmla="*/ 0 60000 65536"/>
                <a:gd name="T12" fmla="*/ 0 w 86"/>
                <a:gd name="T13" fmla="*/ 0 h 8"/>
                <a:gd name="T14" fmla="*/ 86 w 86"/>
                <a:gd name="T15" fmla="*/ 8 h 8"/>
              </a:gdLst>
              <a:ahLst/>
              <a:cxnLst>
                <a:cxn ang="T8">
                  <a:pos x="T0" y="T1"/>
                </a:cxn>
                <a:cxn ang="T9">
                  <a:pos x="T2" y="T3"/>
                </a:cxn>
                <a:cxn ang="T10">
                  <a:pos x="T4" y="T5"/>
                </a:cxn>
                <a:cxn ang="T11">
                  <a:pos x="T6" y="T7"/>
                </a:cxn>
              </a:cxnLst>
              <a:rect l="T12" t="T13" r="T14" b="T15"/>
              <a:pathLst>
                <a:path w="86" h="8">
                  <a:moveTo>
                    <a:pt x="0" y="8"/>
                  </a:moveTo>
                  <a:lnTo>
                    <a:pt x="12" y="4"/>
                  </a:lnTo>
                  <a:lnTo>
                    <a:pt x="78" y="4"/>
                  </a:lnTo>
                  <a:lnTo>
                    <a:pt x="86" y="0"/>
                  </a:lnTo>
                </a:path>
              </a:pathLst>
            </a:custGeom>
            <a:noFill/>
            <a:ln w="3175">
              <a:solidFill>
                <a:srgbClr val="1B027D"/>
              </a:solidFill>
              <a:round/>
              <a:headEnd/>
              <a:tailEnd/>
            </a:ln>
          </p:spPr>
          <p:txBody>
            <a:bodyPr/>
            <a:lstStyle/>
            <a:p>
              <a:endParaRPr lang="en-US"/>
            </a:p>
          </p:txBody>
        </p:sp>
        <p:sp>
          <p:nvSpPr>
            <p:cNvPr id="55405" name="Freeform 106"/>
            <p:cNvSpPr>
              <a:spLocks noChangeAspect="1"/>
            </p:cNvSpPr>
            <p:nvPr/>
          </p:nvSpPr>
          <p:spPr bwMode="auto">
            <a:xfrm>
              <a:off x="4430713" y="1989138"/>
              <a:ext cx="166687" cy="7937"/>
            </a:xfrm>
            <a:custGeom>
              <a:avLst/>
              <a:gdLst>
                <a:gd name="T0" fmla="*/ 0 w 126"/>
                <a:gd name="T1" fmla="*/ 2147483647 h 6"/>
                <a:gd name="T2" fmla="*/ 2147483647 w 126"/>
                <a:gd name="T3" fmla="*/ 2147483647 h 6"/>
                <a:gd name="T4" fmla="*/ 2147483647 w 126"/>
                <a:gd name="T5" fmla="*/ 2147483647 h 6"/>
                <a:gd name="T6" fmla="*/ 2147483647 w 126"/>
                <a:gd name="T7" fmla="*/ 0 h 6"/>
                <a:gd name="T8" fmla="*/ 0 60000 65536"/>
                <a:gd name="T9" fmla="*/ 0 60000 65536"/>
                <a:gd name="T10" fmla="*/ 0 60000 65536"/>
                <a:gd name="T11" fmla="*/ 0 60000 65536"/>
                <a:gd name="T12" fmla="*/ 0 w 126"/>
                <a:gd name="T13" fmla="*/ 0 h 6"/>
                <a:gd name="T14" fmla="*/ 126 w 126"/>
                <a:gd name="T15" fmla="*/ 6 h 6"/>
              </a:gdLst>
              <a:ahLst/>
              <a:cxnLst>
                <a:cxn ang="T8">
                  <a:pos x="T0" y="T1"/>
                </a:cxn>
                <a:cxn ang="T9">
                  <a:pos x="T2" y="T3"/>
                </a:cxn>
                <a:cxn ang="T10">
                  <a:pos x="T4" y="T5"/>
                </a:cxn>
                <a:cxn ang="T11">
                  <a:pos x="T6" y="T7"/>
                </a:cxn>
              </a:cxnLst>
              <a:rect l="T12" t="T13" r="T14" b="T15"/>
              <a:pathLst>
                <a:path w="126" h="6">
                  <a:moveTo>
                    <a:pt x="0" y="6"/>
                  </a:moveTo>
                  <a:lnTo>
                    <a:pt x="22" y="4"/>
                  </a:lnTo>
                  <a:lnTo>
                    <a:pt x="108" y="2"/>
                  </a:lnTo>
                  <a:lnTo>
                    <a:pt x="126" y="0"/>
                  </a:lnTo>
                </a:path>
              </a:pathLst>
            </a:custGeom>
            <a:noFill/>
            <a:ln w="3175">
              <a:solidFill>
                <a:srgbClr val="1B027D"/>
              </a:solidFill>
              <a:round/>
              <a:headEnd/>
              <a:tailEnd/>
            </a:ln>
          </p:spPr>
          <p:txBody>
            <a:bodyPr/>
            <a:lstStyle/>
            <a:p>
              <a:endParaRPr lang="en-US"/>
            </a:p>
          </p:txBody>
        </p:sp>
        <p:sp>
          <p:nvSpPr>
            <p:cNvPr id="55406" name="Freeform 107"/>
            <p:cNvSpPr>
              <a:spLocks noChangeAspect="1"/>
            </p:cNvSpPr>
            <p:nvPr/>
          </p:nvSpPr>
          <p:spPr bwMode="auto">
            <a:xfrm>
              <a:off x="4456113" y="1974850"/>
              <a:ext cx="115887" cy="9525"/>
            </a:xfrm>
            <a:custGeom>
              <a:avLst/>
              <a:gdLst>
                <a:gd name="T0" fmla="*/ 0 w 86"/>
                <a:gd name="T1" fmla="*/ 2147483647 h 8"/>
                <a:gd name="T2" fmla="*/ 2147483647 w 86"/>
                <a:gd name="T3" fmla="*/ 2147483647 h 8"/>
                <a:gd name="T4" fmla="*/ 2147483647 w 86"/>
                <a:gd name="T5" fmla="*/ 2147483647 h 8"/>
                <a:gd name="T6" fmla="*/ 2147483647 w 86"/>
                <a:gd name="T7" fmla="*/ 0 h 8"/>
                <a:gd name="T8" fmla="*/ 0 60000 65536"/>
                <a:gd name="T9" fmla="*/ 0 60000 65536"/>
                <a:gd name="T10" fmla="*/ 0 60000 65536"/>
                <a:gd name="T11" fmla="*/ 0 60000 65536"/>
                <a:gd name="T12" fmla="*/ 0 w 86"/>
                <a:gd name="T13" fmla="*/ 0 h 8"/>
                <a:gd name="T14" fmla="*/ 86 w 86"/>
                <a:gd name="T15" fmla="*/ 8 h 8"/>
              </a:gdLst>
              <a:ahLst/>
              <a:cxnLst>
                <a:cxn ang="T8">
                  <a:pos x="T0" y="T1"/>
                </a:cxn>
                <a:cxn ang="T9">
                  <a:pos x="T2" y="T3"/>
                </a:cxn>
                <a:cxn ang="T10">
                  <a:pos x="T4" y="T5"/>
                </a:cxn>
                <a:cxn ang="T11">
                  <a:pos x="T6" y="T7"/>
                </a:cxn>
              </a:cxnLst>
              <a:rect l="T12" t="T13" r="T14" b="T15"/>
              <a:pathLst>
                <a:path w="86" h="8">
                  <a:moveTo>
                    <a:pt x="0" y="8"/>
                  </a:moveTo>
                  <a:lnTo>
                    <a:pt x="12" y="6"/>
                  </a:lnTo>
                  <a:lnTo>
                    <a:pt x="78" y="4"/>
                  </a:lnTo>
                  <a:lnTo>
                    <a:pt x="86" y="0"/>
                  </a:lnTo>
                </a:path>
              </a:pathLst>
            </a:custGeom>
            <a:noFill/>
            <a:ln w="3175">
              <a:solidFill>
                <a:srgbClr val="1B027D"/>
              </a:solidFill>
              <a:round/>
              <a:headEnd/>
              <a:tailEnd/>
            </a:ln>
          </p:spPr>
          <p:txBody>
            <a:bodyPr/>
            <a:lstStyle/>
            <a:p>
              <a:endParaRPr lang="en-US"/>
            </a:p>
          </p:txBody>
        </p:sp>
        <p:sp>
          <p:nvSpPr>
            <p:cNvPr id="55407" name="Freeform 108"/>
            <p:cNvSpPr>
              <a:spLocks noChangeAspect="1"/>
            </p:cNvSpPr>
            <p:nvPr/>
          </p:nvSpPr>
          <p:spPr bwMode="auto">
            <a:xfrm>
              <a:off x="4430713" y="1962150"/>
              <a:ext cx="166687" cy="11113"/>
            </a:xfrm>
            <a:custGeom>
              <a:avLst/>
              <a:gdLst>
                <a:gd name="T0" fmla="*/ 0 w 126"/>
                <a:gd name="T1" fmla="*/ 2147483647 h 8"/>
                <a:gd name="T2" fmla="*/ 2147483647 w 126"/>
                <a:gd name="T3" fmla="*/ 2147483647 h 8"/>
                <a:gd name="T4" fmla="*/ 2147483647 w 126"/>
                <a:gd name="T5" fmla="*/ 2147483647 h 8"/>
                <a:gd name="T6" fmla="*/ 2147483647 w 126"/>
                <a:gd name="T7" fmla="*/ 0 h 8"/>
                <a:gd name="T8" fmla="*/ 0 60000 65536"/>
                <a:gd name="T9" fmla="*/ 0 60000 65536"/>
                <a:gd name="T10" fmla="*/ 0 60000 65536"/>
                <a:gd name="T11" fmla="*/ 0 60000 65536"/>
                <a:gd name="T12" fmla="*/ 0 w 126"/>
                <a:gd name="T13" fmla="*/ 0 h 8"/>
                <a:gd name="T14" fmla="*/ 126 w 126"/>
                <a:gd name="T15" fmla="*/ 8 h 8"/>
              </a:gdLst>
              <a:ahLst/>
              <a:cxnLst>
                <a:cxn ang="T8">
                  <a:pos x="T0" y="T1"/>
                </a:cxn>
                <a:cxn ang="T9">
                  <a:pos x="T2" y="T3"/>
                </a:cxn>
                <a:cxn ang="T10">
                  <a:pos x="T4" y="T5"/>
                </a:cxn>
                <a:cxn ang="T11">
                  <a:pos x="T6" y="T7"/>
                </a:cxn>
              </a:cxnLst>
              <a:rect l="T12" t="T13" r="T14" b="T15"/>
              <a:pathLst>
                <a:path w="126" h="8">
                  <a:moveTo>
                    <a:pt x="0" y="8"/>
                  </a:moveTo>
                  <a:lnTo>
                    <a:pt x="22" y="4"/>
                  </a:lnTo>
                  <a:lnTo>
                    <a:pt x="108" y="2"/>
                  </a:lnTo>
                  <a:lnTo>
                    <a:pt x="126" y="0"/>
                  </a:lnTo>
                </a:path>
              </a:pathLst>
            </a:custGeom>
            <a:noFill/>
            <a:ln w="3175">
              <a:solidFill>
                <a:srgbClr val="1B027D"/>
              </a:solidFill>
              <a:round/>
              <a:headEnd/>
              <a:tailEnd/>
            </a:ln>
          </p:spPr>
          <p:txBody>
            <a:bodyPr/>
            <a:lstStyle/>
            <a:p>
              <a:endParaRPr lang="en-US"/>
            </a:p>
          </p:txBody>
        </p:sp>
        <p:sp>
          <p:nvSpPr>
            <p:cNvPr id="55408" name="Freeform 109"/>
            <p:cNvSpPr>
              <a:spLocks noChangeAspect="1"/>
            </p:cNvSpPr>
            <p:nvPr/>
          </p:nvSpPr>
          <p:spPr bwMode="auto">
            <a:xfrm>
              <a:off x="4456113" y="1951038"/>
              <a:ext cx="115887" cy="9525"/>
            </a:xfrm>
            <a:custGeom>
              <a:avLst/>
              <a:gdLst>
                <a:gd name="T0" fmla="*/ 0 w 86"/>
                <a:gd name="T1" fmla="*/ 2147483647 h 8"/>
                <a:gd name="T2" fmla="*/ 2147483647 w 86"/>
                <a:gd name="T3" fmla="*/ 2147483647 h 8"/>
                <a:gd name="T4" fmla="*/ 2147483647 w 86"/>
                <a:gd name="T5" fmla="*/ 2147483647 h 8"/>
                <a:gd name="T6" fmla="*/ 2147483647 w 86"/>
                <a:gd name="T7" fmla="*/ 0 h 8"/>
                <a:gd name="T8" fmla="*/ 0 60000 65536"/>
                <a:gd name="T9" fmla="*/ 0 60000 65536"/>
                <a:gd name="T10" fmla="*/ 0 60000 65536"/>
                <a:gd name="T11" fmla="*/ 0 60000 65536"/>
                <a:gd name="T12" fmla="*/ 0 w 86"/>
                <a:gd name="T13" fmla="*/ 0 h 8"/>
                <a:gd name="T14" fmla="*/ 86 w 86"/>
                <a:gd name="T15" fmla="*/ 8 h 8"/>
              </a:gdLst>
              <a:ahLst/>
              <a:cxnLst>
                <a:cxn ang="T8">
                  <a:pos x="T0" y="T1"/>
                </a:cxn>
                <a:cxn ang="T9">
                  <a:pos x="T2" y="T3"/>
                </a:cxn>
                <a:cxn ang="T10">
                  <a:pos x="T4" y="T5"/>
                </a:cxn>
                <a:cxn ang="T11">
                  <a:pos x="T6" y="T7"/>
                </a:cxn>
              </a:cxnLst>
              <a:rect l="T12" t="T13" r="T14" b="T15"/>
              <a:pathLst>
                <a:path w="86" h="8">
                  <a:moveTo>
                    <a:pt x="0" y="8"/>
                  </a:moveTo>
                  <a:lnTo>
                    <a:pt x="12" y="4"/>
                  </a:lnTo>
                  <a:lnTo>
                    <a:pt x="78" y="2"/>
                  </a:lnTo>
                  <a:lnTo>
                    <a:pt x="86" y="0"/>
                  </a:lnTo>
                </a:path>
              </a:pathLst>
            </a:custGeom>
            <a:noFill/>
            <a:ln w="3175">
              <a:solidFill>
                <a:srgbClr val="1B027D"/>
              </a:solidFill>
              <a:round/>
              <a:headEnd/>
              <a:tailEnd/>
            </a:ln>
          </p:spPr>
          <p:txBody>
            <a:bodyPr/>
            <a:lstStyle/>
            <a:p>
              <a:endParaRPr lang="en-US"/>
            </a:p>
          </p:txBody>
        </p:sp>
        <p:sp>
          <p:nvSpPr>
            <p:cNvPr id="55409" name="Freeform 110"/>
            <p:cNvSpPr>
              <a:spLocks noChangeAspect="1"/>
            </p:cNvSpPr>
            <p:nvPr/>
          </p:nvSpPr>
          <p:spPr bwMode="auto">
            <a:xfrm>
              <a:off x="4430713" y="1935163"/>
              <a:ext cx="166687" cy="11112"/>
            </a:xfrm>
            <a:custGeom>
              <a:avLst/>
              <a:gdLst>
                <a:gd name="T0" fmla="*/ 0 w 126"/>
                <a:gd name="T1" fmla="*/ 2147483647 h 8"/>
                <a:gd name="T2" fmla="*/ 2147483647 w 126"/>
                <a:gd name="T3" fmla="*/ 2147483647 h 8"/>
                <a:gd name="T4" fmla="*/ 2147483647 w 126"/>
                <a:gd name="T5" fmla="*/ 2147483647 h 8"/>
                <a:gd name="T6" fmla="*/ 2147483647 w 126"/>
                <a:gd name="T7" fmla="*/ 0 h 8"/>
                <a:gd name="T8" fmla="*/ 0 60000 65536"/>
                <a:gd name="T9" fmla="*/ 0 60000 65536"/>
                <a:gd name="T10" fmla="*/ 0 60000 65536"/>
                <a:gd name="T11" fmla="*/ 0 60000 65536"/>
                <a:gd name="T12" fmla="*/ 0 w 126"/>
                <a:gd name="T13" fmla="*/ 0 h 8"/>
                <a:gd name="T14" fmla="*/ 126 w 126"/>
                <a:gd name="T15" fmla="*/ 8 h 8"/>
              </a:gdLst>
              <a:ahLst/>
              <a:cxnLst>
                <a:cxn ang="T8">
                  <a:pos x="T0" y="T1"/>
                </a:cxn>
                <a:cxn ang="T9">
                  <a:pos x="T2" y="T3"/>
                </a:cxn>
                <a:cxn ang="T10">
                  <a:pos x="T4" y="T5"/>
                </a:cxn>
                <a:cxn ang="T11">
                  <a:pos x="T6" y="T7"/>
                </a:cxn>
              </a:cxnLst>
              <a:rect l="T12" t="T13" r="T14" b="T15"/>
              <a:pathLst>
                <a:path w="126" h="8">
                  <a:moveTo>
                    <a:pt x="0" y="8"/>
                  </a:moveTo>
                  <a:lnTo>
                    <a:pt x="22" y="6"/>
                  </a:lnTo>
                  <a:lnTo>
                    <a:pt x="108" y="4"/>
                  </a:lnTo>
                  <a:lnTo>
                    <a:pt x="126" y="0"/>
                  </a:lnTo>
                </a:path>
              </a:pathLst>
            </a:custGeom>
            <a:noFill/>
            <a:ln w="3175">
              <a:solidFill>
                <a:srgbClr val="1B027D"/>
              </a:solidFill>
              <a:round/>
              <a:headEnd/>
              <a:tailEnd/>
            </a:ln>
          </p:spPr>
          <p:txBody>
            <a:bodyPr/>
            <a:lstStyle/>
            <a:p>
              <a:endParaRPr lang="en-US"/>
            </a:p>
          </p:txBody>
        </p:sp>
        <p:sp>
          <p:nvSpPr>
            <p:cNvPr id="55410" name="Freeform 111"/>
            <p:cNvSpPr>
              <a:spLocks noChangeAspect="1"/>
            </p:cNvSpPr>
            <p:nvPr/>
          </p:nvSpPr>
          <p:spPr bwMode="auto">
            <a:xfrm>
              <a:off x="4456113" y="1924050"/>
              <a:ext cx="115887" cy="9525"/>
            </a:xfrm>
            <a:custGeom>
              <a:avLst/>
              <a:gdLst>
                <a:gd name="T0" fmla="*/ 0 w 86"/>
                <a:gd name="T1" fmla="*/ 2147483647 h 8"/>
                <a:gd name="T2" fmla="*/ 2147483647 w 86"/>
                <a:gd name="T3" fmla="*/ 2147483647 h 8"/>
                <a:gd name="T4" fmla="*/ 2147483647 w 86"/>
                <a:gd name="T5" fmla="*/ 2147483647 h 8"/>
                <a:gd name="T6" fmla="*/ 2147483647 w 86"/>
                <a:gd name="T7" fmla="*/ 0 h 8"/>
                <a:gd name="T8" fmla="*/ 0 60000 65536"/>
                <a:gd name="T9" fmla="*/ 0 60000 65536"/>
                <a:gd name="T10" fmla="*/ 0 60000 65536"/>
                <a:gd name="T11" fmla="*/ 0 60000 65536"/>
                <a:gd name="T12" fmla="*/ 0 w 86"/>
                <a:gd name="T13" fmla="*/ 0 h 8"/>
                <a:gd name="T14" fmla="*/ 86 w 86"/>
                <a:gd name="T15" fmla="*/ 8 h 8"/>
              </a:gdLst>
              <a:ahLst/>
              <a:cxnLst>
                <a:cxn ang="T8">
                  <a:pos x="T0" y="T1"/>
                </a:cxn>
                <a:cxn ang="T9">
                  <a:pos x="T2" y="T3"/>
                </a:cxn>
                <a:cxn ang="T10">
                  <a:pos x="T4" y="T5"/>
                </a:cxn>
                <a:cxn ang="T11">
                  <a:pos x="T6" y="T7"/>
                </a:cxn>
              </a:cxnLst>
              <a:rect l="T12" t="T13" r="T14" b="T15"/>
              <a:pathLst>
                <a:path w="86" h="8">
                  <a:moveTo>
                    <a:pt x="0" y="8"/>
                  </a:moveTo>
                  <a:lnTo>
                    <a:pt x="12" y="4"/>
                  </a:lnTo>
                  <a:lnTo>
                    <a:pt x="78" y="2"/>
                  </a:lnTo>
                  <a:lnTo>
                    <a:pt x="86" y="0"/>
                  </a:lnTo>
                </a:path>
              </a:pathLst>
            </a:custGeom>
            <a:noFill/>
            <a:ln w="3175">
              <a:solidFill>
                <a:srgbClr val="1B027D"/>
              </a:solidFill>
              <a:round/>
              <a:headEnd/>
              <a:tailEnd/>
            </a:ln>
          </p:spPr>
          <p:txBody>
            <a:bodyPr/>
            <a:lstStyle/>
            <a:p>
              <a:endParaRPr lang="en-US"/>
            </a:p>
          </p:txBody>
        </p:sp>
        <p:sp>
          <p:nvSpPr>
            <p:cNvPr id="55411" name="Freeform 112"/>
            <p:cNvSpPr>
              <a:spLocks noChangeAspect="1"/>
            </p:cNvSpPr>
            <p:nvPr/>
          </p:nvSpPr>
          <p:spPr bwMode="auto">
            <a:xfrm>
              <a:off x="4430713" y="1908175"/>
              <a:ext cx="166687" cy="11113"/>
            </a:xfrm>
            <a:custGeom>
              <a:avLst/>
              <a:gdLst>
                <a:gd name="T0" fmla="*/ 0 w 126"/>
                <a:gd name="T1" fmla="*/ 2147483647 h 8"/>
                <a:gd name="T2" fmla="*/ 2147483647 w 126"/>
                <a:gd name="T3" fmla="*/ 2147483647 h 8"/>
                <a:gd name="T4" fmla="*/ 2147483647 w 126"/>
                <a:gd name="T5" fmla="*/ 2147483647 h 8"/>
                <a:gd name="T6" fmla="*/ 2147483647 w 126"/>
                <a:gd name="T7" fmla="*/ 0 h 8"/>
                <a:gd name="T8" fmla="*/ 0 60000 65536"/>
                <a:gd name="T9" fmla="*/ 0 60000 65536"/>
                <a:gd name="T10" fmla="*/ 0 60000 65536"/>
                <a:gd name="T11" fmla="*/ 0 60000 65536"/>
                <a:gd name="T12" fmla="*/ 0 w 126"/>
                <a:gd name="T13" fmla="*/ 0 h 8"/>
                <a:gd name="T14" fmla="*/ 126 w 126"/>
                <a:gd name="T15" fmla="*/ 8 h 8"/>
              </a:gdLst>
              <a:ahLst/>
              <a:cxnLst>
                <a:cxn ang="T8">
                  <a:pos x="T0" y="T1"/>
                </a:cxn>
                <a:cxn ang="T9">
                  <a:pos x="T2" y="T3"/>
                </a:cxn>
                <a:cxn ang="T10">
                  <a:pos x="T4" y="T5"/>
                </a:cxn>
                <a:cxn ang="T11">
                  <a:pos x="T6" y="T7"/>
                </a:cxn>
              </a:cxnLst>
              <a:rect l="T12" t="T13" r="T14" b="T15"/>
              <a:pathLst>
                <a:path w="126" h="8">
                  <a:moveTo>
                    <a:pt x="0" y="8"/>
                  </a:moveTo>
                  <a:lnTo>
                    <a:pt x="22" y="6"/>
                  </a:lnTo>
                  <a:lnTo>
                    <a:pt x="108" y="4"/>
                  </a:lnTo>
                  <a:lnTo>
                    <a:pt x="126" y="0"/>
                  </a:lnTo>
                </a:path>
              </a:pathLst>
            </a:custGeom>
            <a:noFill/>
            <a:ln w="3175">
              <a:solidFill>
                <a:srgbClr val="1B027D"/>
              </a:solidFill>
              <a:round/>
              <a:headEnd/>
              <a:tailEnd/>
            </a:ln>
          </p:spPr>
          <p:txBody>
            <a:bodyPr/>
            <a:lstStyle/>
            <a:p>
              <a:endParaRPr lang="en-US"/>
            </a:p>
          </p:txBody>
        </p:sp>
        <p:sp>
          <p:nvSpPr>
            <p:cNvPr id="55412" name="Freeform 113"/>
            <p:cNvSpPr>
              <a:spLocks noChangeAspect="1"/>
            </p:cNvSpPr>
            <p:nvPr/>
          </p:nvSpPr>
          <p:spPr bwMode="auto">
            <a:xfrm>
              <a:off x="4456113" y="1897063"/>
              <a:ext cx="115887" cy="9525"/>
            </a:xfrm>
            <a:custGeom>
              <a:avLst/>
              <a:gdLst>
                <a:gd name="T0" fmla="*/ 0 w 86"/>
                <a:gd name="T1" fmla="*/ 2147483647 h 8"/>
                <a:gd name="T2" fmla="*/ 2147483647 w 86"/>
                <a:gd name="T3" fmla="*/ 2147483647 h 8"/>
                <a:gd name="T4" fmla="*/ 2147483647 w 86"/>
                <a:gd name="T5" fmla="*/ 2147483647 h 8"/>
                <a:gd name="T6" fmla="*/ 2147483647 w 86"/>
                <a:gd name="T7" fmla="*/ 0 h 8"/>
                <a:gd name="T8" fmla="*/ 0 60000 65536"/>
                <a:gd name="T9" fmla="*/ 0 60000 65536"/>
                <a:gd name="T10" fmla="*/ 0 60000 65536"/>
                <a:gd name="T11" fmla="*/ 0 60000 65536"/>
                <a:gd name="T12" fmla="*/ 0 w 86"/>
                <a:gd name="T13" fmla="*/ 0 h 8"/>
                <a:gd name="T14" fmla="*/ 86 w 86"/>
                <a:gd name="T15" fmla="*/ 8 h 8"/>
              </a:gdLst>
              <a:ahLst/>
              <a:cxnLst>
                <a:cxn ang="T8">
                  <a:pos x="T0" y="T1"/>
                </a:cxn>
                <a:cxn ang="T9">
                  <a:pos x="T2" y="T3"/>
                </a:cxn>
                <a:cxn ang="T10">
                  <a:pos x="T4" y="T5"/>
                </a:cxn>
                <a:cxn ang="T11">
                  <a:pos x="T6" y="T7"/>
                </a:cxn>
              </a:cxnLst>
              <a:rect l="T12" t="T13" r="T14" b="T15"/>
              <a:pathLst>
                <a:path w="86" h="8">
                  <a:moveTo>
                    <a:pt x="0" y="8"/>
                  </a:moveTo>
                  <a:lnTo>
                    <a:pt x="12" y="4"/>
                  </a:lnTo>
                  <a:lnTo>
                    <a:pt x="78" y="4"/>
                  </a:lnTo>
                  <a:lnTo>
                    <a:pt x="86" y="0"/>
                  </a:lnTo>
                </a:path>
              </a:pathLst>
            </a:custGeom>
            <a:noFill/>
            <a:ln w="3175">
              <a:solidFill>
                <a:srgbClr val="1B027D"/>
              </a:solidFill>
              <a:round/>
              <a:headEnd/>
              <a:tailEnd/>
            </a:ln>
          </p:spPr>
          <p:txBody>
            <a:bodyPr/>
            <a:lstStyle/>
            <a:p>
              <a:endParaRPr lang="en-US"/>
            </a:p>
          </p:txBody>
        </p:sp>
        <p:sp>
          <p:nvSpPr>
            <p:cNvPr id="55413" name="Freeform 114"/>
            <p:cNvSpPr>
              <a:spLocks noChangeAspect="1"/>
            </p:cNvSpPr>
            <p:nvPr/>
          </p:nvSpPr>
          <p:spPr bwMode="auto">
            <a:xfrm>
              <a:off x="4430713" y="1884363"/>
              <a:ext cx="166687" cy="7937"/>
            </a:xfrm>
            <a:custGeom>
              <a:avLst/>
              <a:gdLst>
                <a:gd name="T0" fmla="*/ 0 w 126"/>
                <a:gd name="T1" fmla="*/ 2147483647 h 6"/>
                <a:gd name="T2" fmla="*/ 2147483647 w 126"/>
                <a:gd name="T3" fmla="*/ 2147483647 h 6"/>
                <a:gd name="T4" fmla="*/ 2147483647 w 126"/>
                <a:gd name="T5" fmla="*/ 2147483647 h 6"/>
                <a:gd name="T6" fmla="*/ 2147483647 w 126"/>
                <a:gd name="T7" fmla="*/ 0 h 6"/>
                <a:gd name="T8" fmla="*/ 0 60000 65536"/>
                <a:gd name="T9" fmla="*/ 0 60000 65536"/>
                <a:gd name="T10" fmla="*/ 0 60000 65536"/>
                <a:gd name="T11" fmla="*/ 0 60000 65536"/>
                <a:gd name="T12" fmla="*/ 0 w 126"/>
                <a:gd name="T13" fmla="*/ 0 h 6"/>
                <a:gd name="T14" fmla="*/ 126 w 126"/>
                <a:gd name="T15" fmla="*/ 6 h 6"/>
              </a:gdLst>
              <a:ahLst/>
              <a:cxnLst>
                <a:cxn ang="T8">
                  <a:pos x="T0" y="T1"/>
                </a:cxn>
                <a:cxn ang="T9">
                  <a:pos x="T2" y="T3"/>
                </a:cxn>
                <a:cxn ang="T10">
                  <a:pos x="T4" y="T5"/>
                </a:cxn>
                <a:cxn ang="T11">
                  <a:pos x="T6" y="T7"/>
                </a:cxn>
              </a:cxnLst>
              <a:rect l="T12" t="T13" r="T14" b="T15"/>
              <a:pathLst>
                <a:path w="126" h="6">
                  <a:moveTo>
                    <a:pt x="0" y="6"/>
                  </a:moveTo>
                  <a:lnTo>
                    <a:pt x="22" y="4"/>
                  </a:lnTo>
                  <a:lnTo>
                    <a:pt x="108" y="2"/>
                  </a:lnTo>
                  <a:lnTo>
                    <a:pt x="126" y="0"/>
                  </a:lnTo>
                </a:path>
              </a:pathLst>
            </a:custGeom>
            <a:noFill/>
            <a:ln w="3175">
              <a:solidFill>
                <a:srgbClr val="1B027D"/>
              </a:solidFill>
              <a:round/>
              <a:headEnd/>
              <a:tailEnd/>
            </a:ln>
          </p:spPr>
          <p:txBody>
            <a:bodyPr/>
            <a:lstStyle/>
            <a:p>
              <a:endParaRPr lang="en-US"/>
            </a:p>
          </p:txBody>
        </p:sp>
        <p:sp>
          <p:nvSpPr>
            <p:cNvPr id="55414" name="Freeform 115"/>
            <p:cNvSpPr>
              <a:spLocks noChangeAspect="1"/>
            </p:cNvSpPr>
            <p:nvPr/>
          </p:nvSpPr>
          <p:spPr bwMode="auto">
            <a:xfrm>
              <a:off x="4456113" y="1870075"/>
              <a:ext cx="115887" cy="9525"/>
            </a:xfrm>
            <a:custGeom>
              <a:avLst/>
              <a:gdLst>
                <a:gd name="T0" fmla="*/ 0 w 86"/>
                <a:gd name="T1" fmla="*/ 2147483647 h 8"/>
                <a:gd name="T2" fmla="*/ 2147483647 w 86"/>
                <a:gd name="T3" fmla="*/ 2147483647 h 8"/>
                <a:gd name="T4" fmla="*/ 2147483647 w 86"/>
                <a:gd name="T5" fmla="*/ 2147483647 h 8"/>
                <a:gd name="T6" fmla="*/ 2147483647 w 86"/>
                <a:gd name="T7" fmla="*/ 0 h 8"/>
                <a:gd name="T8" fmla="*/ 0 60000 65536"/>
                <a:gd name="T9" fmla="*/ 0 60000 65536"/>
                <a:gd name="T10" fmla="*/ 0 60000 65536"/>
                <a:gd name="T11" fmla="*/ 0 60000 65536"/>
                <a:gd name="T12" fmla="*/ 0 w 86"/>
                <a:gd name="T13" fmla="*/ 0 h 8"/>
                <a:gd name="T14" fmla="*/ 86 w 86"/>
                <a:gd name="T15" fmla="*/ 8 h 8"/>
              </a:gdLst>
              <a:ahLst/>
              <a:cxnLst>
                <a:cxn ang="T8">
                  <a:pos x="T0" y="T1"/>
                </a:cxn>
                <a:cxn ang="T9">
                  <a:pos x="T2" y="T3"/>
                </a:cxn>
                <a:cxn ang="T10">
                  <a:pos x="T4" y="T5"/>
                </a:cxn>
                <a:cxn ang="T11">
                  <a:pos x="T6" y="T7"/>
                </a:cxn>
              </a:cxnLst>
              <a:rect l="T12" t="T13" r="T14" b="T15"/>
              <a:pathLst>
                <a:path w="86" h="8">
                  <a:moveTo>
                    <a:pt x="0" y="8"/>
                  </a:moveTo>
                  <a:lnTo>
                    <a:pt x="12" y="6"/>
                  </a:lnTo>
                  <a:lnTo>
                    <a:pt x="78" y="4"/>
                  </a:lnTo>
                  <a:lnTo>
                    <a:pt x="86" y="0"/>
                  </a:lnTo>
                </a:path>
              </a:pathLst>
            </a:custGeom>
            <a:noFill/>
            <a:ln w="3175">
              <a:solidFill>
                <a:srgbClr val="1B027D"/>
              </a:solidFill>
              <a:round/>
              <a:headEnd/>
              <a:tailEnd/>
            </a:ln>
          </p:spPr>
          <p:txBody>
            <a:bodyPr/>
            <a:lstStyle/>
            <a:p>
              <a:endParaRPr lang="en-US"/>
            </a:p>
          </p:txBody>
        </p:sp>
        <p:pic>
          <p:nvPicPr>
            <p:cNvPr id="55415" name="Picture 116"/>
            <p:cNvPicPr>
              <a:picLocks noChangeAspect="1" noChangeArrowheads="1"/>
            </p:cNvPicPr>
            <p:nvPr/>
          </p:nvPicPr>
          <p:blipFill>
            <a:blip r:embed="rId7" cstate="print"/>
            <a:srcRect/>
            <a:stretch>
              <a:fillRect/>
            </a:stretch>
          </p:blipFill>
          <p:spPr bwMode="auto">
            <a:xfrm>
              <a:off x="4764088" y="2173288"/>
              <a:ext cx="30162" cy="28575"/>
            </a:xfrm>
            <a:prstGeom prst="rect">
              <a:avLst/>
            </a:prstGeom>
            <a:noFill/>
            <a:ln w="9525">
              <a:noFill/>
              <a:miter lim="800000"/>
              <a:headEnd/>
              <a:tailEnd/>
            </a:ln>
          </p:spPr>
        </p:pic>
        <p:pic>
          <p:nvPicPr>
            <p:cNvPr id="55416" name="Picture 117"/>
            <p:cNvPicPr>
              <a:picLocks noChangeAspect="1" noChangeArrowheads="1"/>
            </p:cNvPicPr>
            <p:nvPr/>
          </p:nvPicPr>
          <p:blipFill>
            <a:blip r:embed="rId8" cstate="print"/>
            <a:srcRect/>
            <a:stretch>
              <a:fillRect/>
            </a:stretch>
          </p:blipFill>
          <p:spPr bwMode="auto">
            <a:xfrm>
              <a:off x="2971800" y="1689100"/>
              <a:ext cx="31750" cy="28575"/>
            </a:xfrm>
            <a:prstGeom prst="rect">
              <a:avLst/>
            </a:prstGeom>
            <a:noFill/>
            <a:ln w="9525">
              <a:noFill/>
              <a:miter lim="800000"/>
              <a:headEnd/>
              <a:tailEnd/>
            </a:ln>
          </p:spPr>
        </p:pic>
        <p:sp>
          <p:nvSpPr>
            <p:cNvPr id="55417" name="Freeform 118"/>
            <p:cNvSpPr>
              <a:spLocks noChangeAspect="1"/>
            </p:cNvSpPr>
            <p:nvPr/>
          </p:nvSpPr>
          <p:spPr bwMode="auto">
            <a:xfrm>
              <a:off x="1327150" y="1865313"/>
              <a:ext cx="284163" cy="434975"/>
            </a:xfrm>
            <a:custGeom>
              <a:avLst/>
              <a:gdLst>
                <a:gd name="T0" fmla="*/ 2147483647 w 214"/>
                <a:gd name="T1" fmla="*/ 2147483647 h 356"/>
                <a:gd name="T2" fmla="*/ 2147483647 w 214"/>
                <a:gd name="T3" fmla="*/ 2147483647 h 356"/>
                <a:gd name="T4" fmla="*/ 2147483647 w 214"/>
                <a:gd name="T5" fmla="*/ 2147483647 h 356"/>
                <a:gd name="T6" fmla="*/ 2147483647 w 214"/>
                <a:gd name="T7" fmla="*/ 2147483647 h 356"/>
                <a:gd name="T8" fmla="*/ 2147483647 w 214"/>
                <a:gd name="T9" fmla="*/ 2147483647 h 356"/>
                <a:gd name="T10" fmla="*/ 2147483647 w 214"/>
                <a:gd name="T11" fmla="*/ 2147483647 h 356"/>
                <a:gd name="T12" fmla="*/ 2147483647 w 214"/>
                <a:gd name="T13" fmla="*/ 2147483647 h 356"/>
                <a:gd name="T14" fmla="*/ 2147483647 w 214"/>
                <a:gd name="T15" fmla="*/ 2147483647 h 356"/>
                <a:gd name="T16" fmla="*/ 2147483647 w 214"/>
                <a:gd name="T17" fmla="*/ 2147483647 h 356"/>
                <a:gd name="T18" fmla="*/ 2147483647 w 214"/>
                <a:gd name="T19" fmla="*/ 2147483647 h 356"/>
                <a:gd name="T20" fmla="*/ 2147483647 w 214"/>
                <a:gd name="T21" fmla="*/ 2147483647 h 356"/>
                <a:gd name="T22" fmla="*/ 2147483647 w 214"/>
                <a:gd name="T23" fmla="*/ 2147483647 h 356"/>
                <a:gd name="T24" fmla="*/ 2147483647 w 214"/>
                <a:gd name="T25" fmla="*/ 2147483647 h 356"/>
                <a:gd name="T26" fmla="*/ 2147483647 w 214"/>
                <a:gd name="T27" fmla="*/ 2147483647 h 356"/>
                <a:gd name="T28" fmla="*/ 0 w 214"/>
                <a:gd name="T29" fmla="*/ 2147483647 h 356"/>
                <a:gd name="T30" fmla="*/ 2147483647 w 214"/>
                <a:gd name="T31" fmla="*/ 2147483647 h 356"/>
                <a:gd name="T32" fmla="*/ 2147483647 w 214"/>
                <a:gd name="T33" fmla="*/ 2147483647 h 356"/>
                <a:gd name="T34" fmla="*/ 2147483647 w 214"/>
                <a:gd name="T35" fmla="*/ 2147483647 h 356"/>
                <a:gd name="T36" fmla="*/ 2147483647 w 214"/>
                <a:gd name="T37" fmla="*/ 2147483647 h 356"/>
                <a:gd name="T38" fmla="*/ 2147483647 w 214"/>
                <a:gd name="T39" fmla="*/ 2147483647 h 356"/>
                <a:gd name="T40" fmla="*/ 2147483647 w 214"/>
                <a:gd name="T41" fmla="*/ 2147483647 h 356"/>
                <a:gd name="T42" fmla="*/ 2147483647 w 214"/>
                <a:gd name="T43" fmla="*/ 2147483647 h 356"/>
                <a:gd name="T44" fmla="*/ 2147483647 w 214"/>
                <a:gd name="T45" fmla="*/ 2147483647 h 356"/>
                <a:gd name="T46" fmla="*/ 2147483647 w 214"/>
                <a:gd name="T47" fmla="*/ 2147483647 h 356"/>
                <a:gd name="T48" fmla="*/ 2147483647 w 214"/>
                <a:gd name="T49" fmla="*/ 2147483647 h 356"/>
                <a:gd name="T50" fmla="*/ 2147483647 w 214"/>
                <a:gd name="T51" fmla="*/ 2147483647 h 356"/>
                <a:gd name="T52" fmla="*/ 2147483647 w 214"/>
                <a:gd name="T53" fmla="*/ 2147483647 h 356"/>
                <a:gd name="T54" fmla="*/ 2147483647 w 214"/>
                <a:gd name="T55" fmla="*/ 2147483647 h 356"/>
                <a:gd name="T56" fmla="*/ 2147483647 w 214"/>
                <a:gd name="T57" fmla="*/ 2147483647 h 356"/>
                <a:gd name="T58" fmla="*/ 2147483647 w 214"/>
                <a:gd name="T59" fmla="*/ 2147483647 h 356"/>
                <a:gd name="T60" fmla="*/ 2147483647 w 214"/>
                <a:gd name="T61" fmla="*/ 0 h 356"/>
                <a:gd name="T62" fmla="*/ 2147483647 w 214"/>
                <a:gd name="T63" fmla="*/ 2147483647 h 3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4"/>
                <a:gd name="T97" fmla="*/ 0 h 356"/>
                <a:gd name="T98" fmla="*/ 214 w 214"/>
                <a:gd name="T99" fmla="*/ 356 h 3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4" h="356">
                  <a:moveTo>
                    <a:pt x="64" y="12"/>
                  </a:moveTo>
                  <a:lnTo>
                    <a:pt x="42" y="22"/>
                  </a:lnTo>
                  <a:lnTo>
                    <a:pt x="64" y="34"/>
                  </a:lnTo>
                  <a:lnTo>
                    <a:pt x="42" y="44"/>
                  </a:lnTo>
                  <a:lnTo>
                    <a:pt x="64" y="54"/>
                  </a:lnTo>
                  <a:lnTo>
                    <a:pt x="42" y="66"/>
                  </a:lnTo>
                  <a:lnTo>
                    <a:pt x="64" y="76"/>
                  </a:lnTo>
                  <a:lnTo>
                    <a:pt x="42" y="88"/>
                  </a:lnTo>
                  <a:lnTo>
                    <a:pt x="64" y="98"/>
                  </a:lnTo>
                  <a:lnTo>
                    <a:pt x="42" y="108"/>
                  </a:lnTo>
                  <a:lnTo>
                    <a:pt x="64" y="120"/>
                  </a:lnTo>
                  <a:lnTo>
                    <a:pt x="42" y="130"/>
                  </a:lnTo>
                  <a:lnTo>
                    <a:pt x="64" y="142"/>
                  </a:lnTo>
                  <a:lnTo>
                    <a:pt x="42" y="152"/>
                  </a:lnTo>
                  <a:lnTo>
                    <a:pt x="64" y="162"/>
                  </a:lnTo>
                  <a:lnTo>
                    <a:pt x="42" y="174"/>
                  </a:lnTo>
                  <a:lnTo>
                    <a:pt x="64" y="184"/>
                  </a:lnTo>
                  <a:lnTo>
                    <a:pt x="42" y="196"/>
                  </a:lnTo>
                  <a:lnTo>
                    <a:pt x="64" y="206"/>
                  </a:lnTo>
                  <a:lnTo>
                    <a:pt x="42" y="216"/>
                  </a:lnTo>
                  <a:lnTo>
                    <a:pt x="64" y="228"/>
                  </a:lnTo>
                  <a:lnTo>
                    <a:pt x="42" y="238"/>
                  </a:lnTo>
                  <a:lnTo>
                    <a:pt x="64" y="248"/>
                  </a:lnTo>
                  <a:lnTo>
                    <a:pt x="42" y="260"/>
                  </a:lnTo>
                  <a:lnTo>
                    <a:pt x="64" y="270"/>
                  </a:lnTo>
                  <a:lnTo>
                    <a:pt x="50" y="274"/>
                  </a:lnTo>
                  <a:lnTo>
                    <a:pt x="42" y="274"/>
                  </a:lnTo>
                  <a:lnTo>
                    <a:pt x="10" y="274"/>
                  </a:lnTo>
                  <a:lnTo>
                    <a:pt x="0" y="284"/>
                  </a:lnTo>
                  <a:lnTo>
                    <a:pt x="0" y="346"/>
                  </a:lnTo>
                  <a:lnTo>
                    <a:pt x="10" y="356"/>
                  </a:lnTo>
                  <a:lnTo>
                    <a:pt x="204" y="356"/>
                  </a:lnTo>
                  <a:lnTo>
                    <a:pt x="214" y="346"/>
                  </a:lnTo>
                  <a:lnTo>
                    <a:pt x="214" y="284"/>
                  </a:lnTo>
                  <a:lnTo>
                    <a:pt x="204" y="274"/>
                  </a:lnTo>
                  <a:lnTo>
                    <a:pt x="172" y="274"/>
                  </a:lnTo>
                  <a:lnTo>
                    <a:pt x="150" y="262"/>
                  </a:lnTo>
                  <a:lnTo>
                    <a:pt x="172" y="252"/>
                  </a:lnTo>
                  <a:lnTo>
                    <a:pt x="150" y="242"/>
                  </a:lnTo>
                  <a:lnTo>
                    <a:pt x="172" y="230"/>
                  </a:lnTo>
                  <a:lnTo>
                    <a:pt x="150" y="220"/>
                  </a:lnTo>
                  <a:lnTo>
                    <a:pt x="172" y="208"/>
                  </a:lnTo>
                  <a:lnTo>
                    <a:pt x="150" y="198"/>
                  </a:lnTo>
                  <a:lnTo>
                    <a:pt x="172" y="188"/>
                  </a:lnTo>
                  <a:lnTo>
                    <a:pt x="150" y="176"/>
                  </a:lnTo>
                  <a:lnTo>
                    <a:pt x="172" y="166"/>
                  </a:lnTo>
                  <a:lnTo>
                    <a:pt x="150" y="156"/>
                  </a:lnTo>
                  <a:lnTo>
                    <a:pt x="172" y="144"/>
                  </a:lnTo>
                  <a:lnTo>
                    <a:pt x="150" y="134"/>
                  </a:lnTo>
                  <a:lnTo>
                    <a:pt x="172" y="122"/>
                  </a:lnTo>
                  <a:lnTo>
                    <a:pt x="150" y="112"/>
                  </a:lnTo>
                  <a:lnTo>
                    <a:pt x="172" y="102"/>
                  </a:lnTo>
                  <a:lnTo>
                    <a:pt x="150" y="90"/>
                  </a:lnTo>
                  <a:lnTo>
                    <a:pt x="172" y="80"/>
                  </a:lnTo>
                  <a:lnTo>
                    <a:pt x="150" y="68"/>
                  </a:lnTo>
                  <a:lnTo>
                    <a:pt x="172" y="58"/>
                  </a:lnTo>
                  <a:lnTo>
                    <a:pt x="150" y="48"/>
                  </a:lnTo>
                  <a:lnTo>
                    <a:pt x="172" y="36"/>
                  </a:lnTo>
                  <a:lnTo>
                    <a:pt x="150" y="26"/>
                  </a:lnTo>
                  <a:lnTo>
                    <a:pt x="172" y="16"/>
                  </a:lnTo>
                  <a:lnTo>
                    <a:pt x="150" y="4"/>
                  </a:lnTo>
                  <a:lnTo>
                    <a:pt x="134" y="0"/>
                  </a:lnTo>
                  <a:lnTo>
                    <a:pt x="86" y="0"/>
                  </a:lnTo>
                  <a:lnTo>
                    <a:pt x="64" y="12"/>
                  </a:lnTo>
                  <a:close/>
                </a:path>
              </a:pathLst>
            </a:custGeom>
            <a:solidFill>
              <a:srgbClr val="C2E2EB"/>
            </a:solidFill>
            <a:ln w="9525">
              <a:noFill/>
              <a:round/>
              <a:headEnd/>
              <a:tailEnd/>
            </a:ln>
          </p:spPr>
          <p:txBody>
            <a:bodyPr/>
            <a:lstStyle/>
            <a:p>
              <a:endParaRPr lang="en-US"/>
            </a:p>
          </p:txBody>
        </p:sp>
        <p:sp>
          <p:nvSpPr>
            <p:cNvPr id="55418" name="Freeform 119"/>
            <p:cNvSpPr>
              <a:spLocks noChangeAspect="1"/>
            </p:cNvSpPr>
            <p:nvPr/>
          </p:nvSpPr>
          <p:spPr bwMode="auto">
            <a:xfrm>
              <a:off x="1327150" y="1865313"/>
              <a:ext cx="284163" cy="434975"/>
            </a:xfrm>
            <a:custGeom>
              <a:avLst/>
              <a:gdLst>
                <a:gd name="T0" fmla="*/ 2147483647 w 214"/>
                <a:gd name="T1" fmla="*/ 2147483647 h 356"/>
                <a:gd name="T2" fmla="*/ 2147483647 w 214"/>
                <a:gd name="T3" fmla="*/ 2147483647 h 356"/>
                <a:gd name="T4" fmla="*/ 2147483647 w 214"/>
                <a:gd name="T5" fmla="*/ 2147483647 h 356"/>
                <a:gd name="T6" fmla="*/ 2147483647 w 214"/>
                <a:gd name="T7" fmla="*/ 2147483647 h 356"/>
                <a:gd name="T8" fmla="*/ 2147483647 w 214"/>
                <a:gd name="T9" fmla="*/ 2147483647 h 356"/>
                <a:gd name="T10" fmla="*/ 2147483647 w 214"/>
                <a:gd name="T11" fmla="*/ 2147483647 h 356"/>
                <a:gd name="T12" fmla="*/ 2147483647 w 214"/>
                <a:gd name="T13" fmla="*/ 2147483647 h 356"/>
                <a:gd name="T14" fmla="*/ 2147483647 w 214"/>
                <a:gd name="T15" fmla="*/ 2147483647 h 356"/>
                <a:gd name="T16" fmla="*/ 2147483647 w 214"/>
                <a:gd name="T17" fmla="*/ 2147483647 h 356"/>
                <a:gd name="T18" fmla="*/ 2147483647 w 214"/>
                <a:gd name="T19" fmla="*/ 2147483647 h 356"/>
                <a:gd name="T20" fmla="*/ 2147483647 w 214"/>
                <a:gd name="T21" fmla="*/ 2147483647 h 356"/>
                <a:gd name="T22" fmla="*/ 2147483647 w 214"/>
                <a:gd name="T23" fmla="*/ 2147483647 h 356"/>
                <a:gd name="T24" fmla="*/ 2147483647 w 214"/>
                <a:gd name="T25" fmla="*/ 2147483647 h 356"/>
                <a:gd name="T26" fmla="*/ 2147483647 w 214"/>
                <a:gd name="T27" fmla="*/ 2147483647 h 356"/>
                <a:gd name="T28" fmla="*/ 0 w 214"/>
                <a:gd name="T29" fmla="*/ 2147483647 h 356"/>
                <a:gd name="T30" fmla="*/ 2147483647 w 214"/>
                <a:gd name="T31" fmla="*/ 2147483647 h 356"/>
                <a:gd name="T32" fmla="*/ 2147483647 w 214"/>
                <a:gd name="T33" fmla="*/ 2147483647 h 356"/>
                <a:gd name="T34" fmla="*/ 2147483647 w 214"/>
                <a:gd name="T35" fmla="*/ 2147483647 h 356"/>
                <a:gd name="T36" fmla="*/ 2147483647 w 214"/>
                <a:gd name="T37" fmla="*/ 2147483647 h 356"/>
                <a:gd name="T38" fmla="*/ 2147483647 w 214"/>
                <a:gd name="T39" fmla="*/ 2147483647 h 356"/>
                <a:gd name="T40" fmla="*/ 2147483647 w 214"/>
                <a:gd name="T41" fmla="*/ 2147483647 h 356"/>
                <a:gd name="T42" fmla="*/ 2147483647 w 214"/>
                <a:gd name="T43" fmla="*/ 2147483647 h 356"/>
                <a:gd name="T44" fmla="*/ 2147483647 w 214"/>
                <a:gd name="T45" fmla="*/ 2147483647 h 356"/>
                <a:gd name="T46" fmla="*/ 2147483647 w 214"/>
                <a:gd name="T47" fmla="*/ 2147483647 h 356"/>
                <a:gd name="T48" fmla="*/ 2147483647 w 214"/>
                <a:gd name="T49" fmla="*/ 2147483647 h 356"/>
                <a:gd name="T50" fmla="*/ 2147483647 w 214"/>
                <a:gd name="T51" fmla="*/ 2147483647 h 356"/>
                <a:gd name="T52" fmla="*/ 2147483647 w 214"/>
                <a:gd name="T53" fmla="*/ 2147483647 h 356"/>
                <a:gd name="T54" fmla="*/ 2147483647 w 214"/>
                <a:gd name="T55" fmla="*/ 2147483647 h 356"/>
                <a:gd name="T56" fmla="*/ 2147483647 w 214"/>
                <a:gd name="T57" fmla="*/ 2147483647 h 356"/>
                <a:gd name="T58" fmla="*/ 2147483647 w 214"/>
                <a:gd name="T59" fmla="*/ 2147483647 h 356"/>
                <a:gd name="T60" fmla="*/ 2147483647 w 214"/>
                <a:gd name="T61" fmla="*/ 0 h 356"/>
                <a:gd name="T62" fmla="*/ 2147483647 w 214"/>
                <a:gd name="T63" fmla="*/ 2147483647 h 3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4"/>
                <a:gd name="T97" fmla="*/ 0 h 356"/>
                <a:gd name="T98" fmla="*/ 214 w 214"/>
                <a:gd name="T99" fmla="*/ 356 h 3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4" h="356">
                  <a:moveTo>
                    <a:pt x="64" y="12"/>
                  </a:moveTo>
                  <a:lnTo>
                    <a:pt x="42" y="22"/>
                  </a:lnTo>
                  <a:lnTo>
                    <a:pt x="64" y="34"/>
                  </a:lnTo>
                  <a:lnTo>
                    <a:pt x="42" y="44"/>
                  </a:lnTo>
                  <a:lnTo>
                    <a:pt x="64" y="54"/>
                  </a:lnTo>
                  <a:lnTo>
                    <a:pt x="42" y="66"/>
                  </a:lnTo>
                  <a:lnTo>
                    <a:pt x="64" y="76"/>
                  </a:lnTo>
                  <a:lnTo>
                    <a:pt x="42" y="88"/>
                  </a:lnTo>
                  <a:lnTo>
                    <a:pt x="64" y="98"/>
                  </a:lnTo>
                  <a:lnTo>
                    <a:pt x="42" y="108"/>
                  </a:lnTo>
                  <a:lnTo>
                    <a:pt x="64" y="120"/>
                  </a:lnTo>
                  <a:lnTo>
                    <a:pt x="42" y="130"/>
                  </a:lnTo>
                  <a:lnTo>
                    <a:pt x="64" y="142"/>
                  </a:lnTo>
                  <a:lnTo>
                    <a:pt x="42" y="152"/>
                  </a:lnTo>
                  <a:lnTo>
                    <a:pt x="64" y="162"/>
                  </a:lnTo>
                  <a:lnTo>
                    <a:pt x="42" y="174"/>
                  </a:lnTo>
                  <a:lnTo>
                    <a:pt x="64" y="184"/>
                  </a:lnTo>
                  <a:lnTo>
                    <a:pt x="42" y="196"/>
                  </a:lnTo>
                  <a:lnTo>
                    <a:pt x="64" y="206"/>
                  </a:lnTo>
                  <a:lnTo>
                    <a:pt x="42" y="216"/>
                  </a:lnTo>
                  <a:lnTo>
                    <a:pt x="64" y="228"/>
                  </a:lnTo>
                  <a:lnTo>
                    <a:pt x="42" y="238"/>
                  </a:lnTo>
                  <a:lnTo>
                    <a:pt x="64" y="248"/>
                  </a:lnTo>
                  <a:lnTo>
                    <a:pt x="42" y="260"/>
                  </a:lnTo>
                  <a:lnTo>
                    <a:pt x="64" y="270"/>
                  </a:lnTo>
                  <a:lnTo>
                    <a:pt x="50" y="274"/>
                  </a:lnTo>
                  <a:lnTo>
                    <a:pt x="42" y="274"/>
                  </a:lnTo>
                  <a:lnTo>
                    <a:pt x="10" y="274"/>
                  </a:lnTo>
                  <a:lnTo>
                    <a:pt x="0" y="284"/>
                  </a:lnTo>
                  <a:lnTo>
                    <a:pt x="0" y="346"/>
                  </a:lnTo>
                  <a:lnTo>
                    <a:pt x="10" y="356"/>
                  </a:lnTo>
                  <a:lnTo>
                    <a:pt x="204" y="356"/>
                  </a:lnTo>
                  <a:lnTo>
                    <a:pt x="214" y="346"/>
                  </a:lnTo>
                  <a:lnTo>
                    <a:pt x="214" y="284"/>
                  </a:lnTo>
                  <a:lnTo>
                    <a:pt x="204" y="274"/>
                  </a:lnTo>
                  <a:lnTo>
                    <a:pt x="172" y="274"/>
                  </a:lnTo>
                  <a:lnTo>
                    <a:pt x="150" y="262"/>
                  </a:lnTo>
                  <a:lnTo>
                    <a:pt x="172" y="252"/>
                  </a:lnTo>
                  <a:lnTo>
                    <a:pt x="150" y="242"/>
                  </a:lnTo>
                  <a:lnTo>
                    <a:pt x="172" y="230"/>
                  </a:lnTo>
                  <a:lnTo>
                    <a:pt x="150" y="220"/>
                  </a:lnTo>
                  <a:lnTo>
                    <a:pt x="172" y="208"/>
                  </a:lnTo>
                  <a:lnTo>
                    <a:pt x="150" y="198"/>
                  </a:lnTo>
                  <a:lnTo>
                    <a:pt x="172" y="188"/>
                  </a:lnTo>
                  <a:lnTo>
                    <a:pt x="150" y="176"/>
                  </a:lnTo>
                  <a:lnTo>
                    <a:pt x="172" y="166"/>
                  </a:lnTo>
                  <a:lnTo>
                    <a:pt x="150" y="156"/>
                  </a:lnTo>
                  <a:lnTo>
                    <a:pt x="172" y="144"/>
                  </a:lnTo>
                  <a:lnTo>
                    <a:pt x="150" y="134"/>
                  </a:lnTo>
                  <a:lnTo>
                    <a:pt x="172" y="122"/>
                  </a:lnTo>
                  <a:lnTo>
                    <a:pt x="150" y="112"/>
                  </a:lnTo>
                  <a:lnTo>
                    <a:pt x="172" y="102"/>
                  </a:lnTo>
                  <a:lnTo>
                    <a:pt x="150" y="90"/>
                  </a:lnTo>
                  <a:lnTo>
                    <a:pt x="172" y="80"/>
                  </a:lnTo>
                  <a:lnTo>
                    <a:pt x="150" y="68"/>
                  </a:lnTo>
                  <a:lnTo>
                    <a:pt x="172" y="58"/>
                  </a:lnTo>
                  <a:lnTo>
                    <a:pt x="150" y="48"/>
                  </a:lnTo>
                  <a:lnTo>
                    <a:pt x="172" y="36"/>
                  </a:lnTo>
                  <a:lnTo>
                    <a:pt x="150" y="26"/>
                  </a:lnTo>
                  <a:lnTo>
                    <a:pt x="172" y="16"/>
                  </a:lnTo>
                  <a:lnTo>
                    <a:pt x="150" y="4"/>
                  </a:lnTo>
                  <a:lnTo>
                    <a:pt x="134" y="0"/>
                  </a:lnTo>
                  <a:lnTo>
                    <a:pt x="86" y="0"/>
                  </a:lnTo>
                  <a:lnTo>
                    <a:pt x="64" y="12"/>
                  </a:lnTo>
                  <a:close/>
                </a:path>
              </a:pathLst>
            </a:custGeom>
            <a:noFill/>
            <a:ln w="3175">
              <a:solidFill>
                <a:srgbClr val="0C041F"/>
              </a:solidFill>
              <a:round/>
              <a:headEnd/>
              <a:tailEnd/>
            </a:ln>
          </p:spPr>
          <p:txBody>
            <a:bodyPr/>
            <a:lstStyle/>
            <a:p>
              <a:endParaRPr lang="en-US"/>
            </a:p>
          </p:txBody>
        </p:sp>
        <p:sp>
          <p:nvSpPr>
            <p:cNvPr id="55419" name="Freeform 120"/>
            <p:cNvSpPr>
              <a:spLocks noChangeAspect="1"/>
            </p:cNvSpPr>
            <p:nvPr/>
          </p:nvSpPr>
          <p:spPr bwMode="auto">
            <a:xfrm>
              <a:off x="1382713" y="2173288"/>
              <a:ext cx="169862" cy="9525"/>
            </a:xfrm>
            <a:custGeom>
              <a:avLst/>
              <a:gdLst>
                <a:gd name="T0" fmla="*/ 0 w 128"/>
                <a:gd name="T1" fmla="*/ 2147483647 h 8"/>
                <a:gd name="T2" fmla="*/ 2147483647 w 128"/>
                <a:gd name="T3" fmla="*/ 2147483647 h 8"/>
                <a:gd name="T4" fmla="*/ 2147483647 w 128"/>
                <a:gd name="T5" fmla="*/ 2147483647 h 8"/>
                <a:gd name="T6" fmla="*/ 2147483647 w 128"/>
                <a:gd name="T7" fmla="*/ 0 h 8"/>
                <a:gd name="T8" fmla="*/ 0 60000 65536"/>
                <a:gd name="T9" fmla="*/ 0 60000 65536"/>
                <a:gd name="T10" fmla="*/ 0 60000 65536"/>
                <a:gd name="T11" fmla="*/ 0 60000 65536"/>
                <a:gd name="T12" fmla="*/ 0 w 128"/>
                <a:gd name="T13" fmla="*/ 0 h 8"/>
                <a:gd name="T14" fmla="*/ 128 w 128"/>
                <a:gd name="T15" fmla="*/ 8 h 8"/>
              </a:gdLst>
              <a:ahLst/>
              <a:cxnLst>
                <a:cxn ang="T8">
                  <a:pos x="T0" y="T1"/>
                </a:cxn>
                <a:cxn ang="T9">
                  <a:pos x="T2" y="T3"/>
                </a:cxn>
                <a:cxn ang="T10">
                  <a:pos x="T4" y="T5"/>
                </a:cxn>
                <a:cxn ang="T11">
                  <a:pos x="T6" y="T7"/>
                </a:cxn>
              </a:cxnLst>
              <a:rect l="T12" t="T13" r="T14" b="T15"/>
              <a:pathLst>
                <a:path w="128" h="8">
                  <a:moveTo>
                    <a:pt x="0" y="8"/>
                  </a:moveTo>
                  <a:lnTo>
                    <a:pt x="22" y="6"/>
                  </a:lnTo>
                  <a:lnTo>
                    <a:pt x="108" y="2"/>
                  </a:lnTo>
                  <a:lnTo>
                    <a:pt x="128" y="0"/>
                  </a:lnTo>
                </a:path>
              </a:pathLst>
            </a:custGeom>
            <a:noFill/>
            <a:ln w="3175">
              <a:solidFill>
                <a:srgbClr val="1B027D"/>
              </a:solidFill>
              <a:round/>
              <a:headEnd/>
              <a:tailEnd/>
            </a:ln>
          </p:spPr>
          <p:txBody>
            <a:bodyPr/>
            <a:lstStyle/>
            <a:p>
              <a:endParaRPr lang="en-US"/>
            </a:p>
          </p:txBody>
        </p:sp>
        <p:sp>
          <p:nvSpPr>
            <p:cNvPr id="55420" name="Freeform 121"/>
            <p:cNvSpPr>
              <a:spLocks noChangeAspect="1"/>
            </p:cNvSpPr>
            <p:nvPr/>
          </p:nvSpPr>
          <p:spPr bwMode="auto">
            <a:xfrm>
              <a:off x="1409700" y="2160588"/>
              <a:ext cx="115888" cy="9525"/>
            </a:xfrm>
            <a:custGeom>
              <a:avLst/>
              <a:gdLst>
                <a:gd name="T0" fmla="*/ 0 w 88"/>
                <a:gd name="T1" fmla="*/ 2147483647 h 8"/>
                <a:gd name="T2" fmla="*/ 2147483647 w 88"/>
                <a:gd name="T3" fmla="*/ 2147483647 h 8"/>
                <a:gd name="T4" fmla="*/ 2147483647 w 88"/>
                <a:gd name="T5" fmla="*/ 2147483647 h 8"/>
                <a:gd name="T6" fmla="*/ 2147483647 w 88"/>
                <a:gd name="T7" fmla="*/ 0 h 8"/>
                <a:gd name="T8" fmla="*/ 0 60000 65536"/>
                <a:gd name="T9" fmla="*/ 0 60000 65536"/>
                <a:gd name="T10" fmla="*/ 0 60000 65536"/>
                <a:gd name="T11" fmla="*/ 0 60000 65536"/>
                <a:gd name="T12" fmla="*/ 0 w 88"/>
                <a:gd name="T13" fmla="*/ 0 h 8"/>
                <a:gd name="T14" fmla="*/ 88 w 88"/>
                <a:gd name="T15" fmla="*/ 8 h 8"/>
              </a:gdLst>
              <a:ahLst/>
              <a:cxnLst>
                <a:cxn ang="T8">
                  <a:pos x="T0" y="T1"/>
                </a:cxn>
                <a:cxn ang="T9">
                  <a:pos x="T2" y="T3"/>
                </a:cxn>
                <a:cxn ang="T10">
                  <a:pos x="T4" y="T5"/>
                </a:cxn>
                <a:cxn ang="T11">
                  <a:pos x="T6" y="T7"/>
                </a:cxn>
              </a:cxnLst>
              <a:rect l="T12" t="T13" r="T14" b="T15"/>
              <a:pathLst>
                <a:path w="88" h="8">
                  <a:moveTo>
                    <a:pt x="0" y="8"/>
                  </a:moveTo>
                  <a:lnTo>
                    <a:pt x="14" y="4"/>
                  </a:lnTo>
                  <a:lnTo>
                    <a:pt x="80" y="2"/>
                  </a:lnTo>
                  <a:lnTo>
                    <a:pt x="88" y="0"/>
                  </a:lnTo>
                </a:path>
              </a:pathLst>
            </a:custGeom>
            <a:noFill/>
            <a:ln w="3175">
              <a:solidFill>
                <a:srgbClr val="1B027D"/>
              </a:solidFill>
              <a:round/>
              <a:headEnd/>
              <a:tailEnd/>
            </a:ln>
          </p:spPr>
          <p:txBody>
            <a:bodyPr/>
            <a:lstStyle/>
            <a:p>
              <a:endParaRPr lang="en-US"/>
            </a:p>
          </p:txBody>
        </p:sp>
        <p:sp>
          <p:nvSpPr>
            <p:cNvPr id="55421" name="Freeform 122"/>
            <p:cNvSpPr>
              <a:spLocks noChangeAspect="1"/>
            </p:cNvSpPr>
            <p:nvPr/>
          </p:nvSpPr>
          <p:spPr bwMode="auto">
            <a:xfrm>
              <a:off x="1411288" y="2184400"/>
              <a:ext cx="117475" cy="11113"/>
            </a:xfrm>
            <a:custGeom>
              <a:avLst/>
              <a:gdLst>
                <a:gd name="T0" fmla="*/ 0 w 88"/>
                <a:gd name="T1" fmla="*/ 2147483647 h 8"/>
                <a:gd name="T2" fmla="*/ 2147483647 w 88"/>
                <a:gd name="T3" fmla="*/ 2147483647 h 8"/>
                <a:gd name="T4" fmla="*/ 2147483647 w 88"/>
                <a:gd name="T5" fmla="*/ 2147483647 h 8"/>
                <a:gd name="T6" fmla="*/ 2147483647 w 88"/>
                <a:gd name="T7" fmla="*/ 0 h 8"/>
                <a:gd name="T8" fmla="*/ 0 60000 65536"/>
                <a:gd name="T9" fmla="*/ 0 60000 65536"/>
                <a:gd name="T10" fmla="*/ 0 60000 65536"/>
                <a:gd name="T11" fmla="*/ 0 60000 65536"/>
                <a:gd name="T12" fmla="*/ 0 w 88"/>
                <a:gd name="T13" fmla="*/ 0 h 8"/>
                <a:gd name="T14" fmla="*/ 88 w 88"/>
                <a:gd name="T15" fmla="*/ 8 h 8"/>
              </a:gdLst>
              <a:ahLst/>
              <a:cxnLst>
                <a:cxn ang="T8">
                  <a:pos x="T0" y="T1"/>
                </a:cxn>
                <a:cxn ang="T9">
                  <a:pos x="T2" y="T3"/>
                </a:cxn>
                <a:cxn ang="T10">
                  <a:pos x="T4" y="T5"/>
                </a:cxn>
                <a:cxn ang="T11">
                  <a:pos x="T6" y="T7"/>
                </a:cxn>
              </a:cxnLst>
              <a:rect l="T12" t="T13" r="T14" b="T15"/>
              <a:pathLst>
                <a:path w="88" h="8">
                  <a:moveTo>
                    <a:pt x="0" y="8"/>
                  </a:moveTo>
                  <a:lnTo>
                    <a:pt x="14" y="4"/>
                  </a:lnTo>
                  <a:lnTo>
                    <a:pt x="80" y="2"/>
                  </a:lnTo>
                  <a:lnTo>
                    <a:pt x="88" y="0"/>
                  </a:lnTo>
                </a:path>
              </a:pathLst>
            </a:custGeom>
            <a:noFill/>
            <a:ln w="3175">
              <a:solidFill>
                <a:srgbClr val="1B027D"/>
              </a:solidFill>
              <a:round/>
              <a:headEnd/>
              <a:tailEnd/>
            </a:ln>
          </p:spPr>
          <p:txBody>
            <a:bodyPr/>
            <a:lstStyle/>
            <a:p>
              <a:endParaRPr lang="en-US"/>
            </a:p>
          </p:txBody>
        </p:sp>
        <p:sp>
          <p:nvSpPr>
            <p:cNvPr id="55422" name="Freeform 123"/>
            <p:cNvSpPr>
              <a:spLocks noChangeAspect="1"/>
            </p:cNvSpPr>
            <p:nvPr/>
          </p:nvSpPr>
          <p:spPr bwMode="auto">
            <a:xfrm>
              <a:off x="1382713" y="2146300"/>
              <a:ext cx="169862" cy="9525"/>
            </a:xfrm>
            <a:custGeom>
              <a:avLst/>
              <a:gdLst>
                <a:gd name="T0" fmla="*/ 0 w 128"/>
                <a:gd name="T1" fmla="*/ 2147483647 h 8"/>
                <a:gd name="T2" fmla="*/ 2147483647 w 128"/>
                <a:gd name="T3" fmla="*/ 2147483647 h 8"/>
                <a:gd name="T4" fmla="*/ 2147483647 w 128"/>
                <a:gd name="T5" fmla="*/ 2147483647 h 8"/>
                <a:gd name="T6" fmla="*/ 2147483647 w 128"/>
                <a:gd name="T7" fmla="*/ 0 h 8"/>
                <a:gd name="T8" fmla="*/ 0 60000 65536"/>
                <a:gd name="T9" fmla="*/ 0 60000 65536"/>
                <a:gd name="T10" fmla="*/ 0 60000 65536"/>
                <a:gd name="T11" fmla="*/ 0 60000 65536"/>
                <a:gd name="T12" fmla="*/ 0 w 128"/>
                <a:gd name="T13" fmla="*/ 0 h 8"/>
                <a:gd name="T14" fmla="*/ 128 w 128"/>
                <a:gd name="T15" fmla="*/ 8 h 8"/>
              </a:gdLst>
              <a:ahLst/>
              <a:cxnLst>
                <a:cxn ang="T8">
                  <a:pos x="T0" y="T1"/>
                </a:cxn>
                <a:cxn ang="T9">
                  <a:pos x="T2" y="T3"/>
                </a:cxn>
                <a:cxn ang="T10">
                  <a:pos x="T4" y="T5"/>
                </a:cxn>
                <a:cxn ang="T11">
                  <a:pos x="T6" y="T7"/>
                </a:cxn>
              </a:cxnLst>
              <a:rect l="T12" t="T13" r="T14" b="T15"/>
              <a:pathLst>
                <a:path w="128" h="8">
                  <a:moveTo>
                    <a:pt x="0" y="8"/>
                  </a:moveTo>
                  <a:lnTo>
                    <a:pt x="22" y="6"/>
                  </a:lnTo>
                  <a:lnTo>
                    <a:pt x="108" y="4"/>
                  </a:lnTo>
                  <a:lnTo>
                    <a:pt x="128" y="0"/>
                  </a:lnTo>
                </a:path>
              </a:pathLst>
            </a:custGeom>
            <a:noFill/>
            <a:ln w="3175">
              <a:solidFill>
                <a:srgbClr val="1B027D"/>
              </a:solidFill>
              <a:round/>
              <a:headEnd/>
              <a:tailEnd/>
            </a:ln>
          </p:spPr>
          <p:txBody>
            <a:bodyPr/>
            <a:lstStyle/>
            <a:p>
              <a:endParaRPr lang="en-US"/>
            </a:p>
          </p:txBody>
        </p:sp>
        <p:sp>
          <p:nvSpPr>
            <p:cNvPr id="55423" name="Freeform 124"/>
            <p:cNvSpPr>
              <a:spLocks noChangeAspect="1"/>
            </p:cNvSpPr>
            <p:nvPr/>
          </p:nvSpPr>
          <p:spPr bwMode="auto">
            <a:xfrm>
              <a:off x="1409700" y="2133600"/>
              <a:ext cx="115888" cy="9525"/>
            </a:xfrm>
            <a:custGeom>
              <a:avLst/>
              <a:gdLst>
                <a:gd name="T0" fmla="*/ 0 w 88"/>
                <a:gd name="T1" fmla="*/ 2147483647 h 8"/>
                <a:gd name="T2" fmla="*/ 2147483647 w 88"/>
                <a:gd name="T3" fmla="*/ 2147483647 h 8"/>
                <a:gd name="T4" fmla="*/ 2147483647 w 88"/>
                <a:gd name="T5" fmla="*/ 2147483647 h 8"/>
                <a:gd name="T6" fmla="*/ 2147483647 w 88"/>
                <a:gd name="T7" fmla="*/ 0 h 8"/>
                <a:gd name="T8" fmla="*/ 0 60000 65536"/>
                <a:gd name="T9" fmla="*/ 0 60000 65536"/>
                <a:gd name="T10" fmla="*/ 0 60000 65536"/>
                <a:gd name="T11" fmla="*/ 0 60000 65536"/>
                <a:gd name="T12" fmla="*/ 0 w 88"/>
                <a:gd name="T13" fmla="*/ 0 h 8"/>
                <a:gd name="T14" fmla="*/ 88 w 88"/>
                <a:gd name="T15" fmla="*/ 8 h 8"/>
              </a:gdLst>
              <a:ahLst/>
              <a:cxnLst>
                <a:cxn ang="T8">
                  <a:pos x="T0" y="T1"/>
                </a:cxn>
                <a:cxn ang="T9">
                  <a:pos x="T2" y="T3"/>
                </a:cxn>
                <a:cxn ang="T10">
                  <a:pos x="T4" y="T5"/>
                </a:cxn>
                <a:cxn ang="T11">
                  <a:pos x="T6" y="T7"/>
                </a:cxn>
              </a:cxnLst>
              <a:rect l="T12" t="T13" r="T14" b="T15"/>
              <a:pathLst>
                <a:path w="88" h="8">
                  <a:moveTo>
                    <a:pt x="0" y="8"/>
                  </a:moveTo>
                  <a:lnTo>
                    <a:pt x="14" y="4"/>
                  </a:lnTo>
                  <a:lnTo>
                    <a:pt x="80" y="4"/>
                  </a:lnTo>
                  <a:lnTo>
                    <a:pt x="88" y="0"/>
                  </a:lnTo>
                </a:path>
              </a:pathLst>
            </a:custGeom>
            <a:noFill/>
            <a:ln w="3175">
              <a:solidFill>
                <a:srgbClr val="1B027D"/>
              </a:solidFill>
              <a:round/>
              <a:headEnd/>
              <a:tailEnd/>
            </a:ln>
          </p:spPr>
          <p:txBody>
            <a:bodyPr/>
            <a:lstStyle/>
            <a:p>
              <a:endParaRPr lang="en-US"/>
            </a:p>
          </p:txBody>
        </p:sp>
        <p:sp>
          <p:nvSpPr>
            <p:cNvPr id="55424" name="Freeform 125"/>
            <p:cNvSpPr>
              <a:spLocks noChangeAspect="1"/>
            </p:cNvSpPr>
            <p:nvPr/>
          </p:nvSpPr>
          <p:spPr bwMode="auto">
            <a:xfrm>
              <a:off x="1382713" y="2119313"/>
              <a:ext cx="169862" cy="9525"/>
            </a:xfrm>
            <a:custGeom>
              <a:avLst/>
              <a:gdLst>
                <a:gd name="T0" fmla="*/ 0 w 128"/>
                <a:gd name="T1" fmla="*/ 2147483647 h 8"/>
                <a:gd name="T2" fmla="*/ 2147483647 w 128"/>
                <a:gd name="T3" fmla="*/ 2147483647 h 8"/>
                <a:gd name="T4" fmla="*/ 2147483647 w 128"/>
                <a:gd name="T5" fmla="*/ 2147483647 h 8"/>
                <a:gd name="T6" fmla="*/ 2147483647 w 128"/>
                <a:gd name="T7" fmla="*/ 0 h 8"/>
                <a:gd name="T8" fmla="*/ 0 60000 65536"/>
                <a:gd name="T9" fmla="*/ 0 60000 65536"/>
                <a:gd name="T10" fmla="*/ 0 60000 65536"/>
                <a:gd name="T11" fmla="*/ 0 60000 65536"/>
                <a:gd name="T12" fmla="*/ 0 w 128"/>
                <a:gd name="T13" fmla="*/ 0 h 8"/>
                <a:gd name="T14" fmla="*/ 128 w 128"/>
                <a:gd name="T15" fmla="*/ 8 h 8"/>
              </a:gdLst>
              <a:ahLst/>
              <a:cxnLst>
                <a:cxn ang="T8">
                  <a:pos x="T0" y="T1"/>
                </a:cxn>
                <a:cxn ang="T9">
                  <a:pos x="T2" y="T3"/>
                </a:cxn>
                <a:cxn ang="T10">
                  <a:pos x="T4" y="T5"/>
                </a:cxn>
                <a:cxn ang="T11">
                  <a:pos x="T6" y="T7"/>
                </a:cxn>
              </a:cxnLst>
              <a:rect l="T12" t="T13" r="T14" b="T15"/>
              <a:pathLst>
                <a:path w="128" h="8">
                  <a:moveTo>
                    <a:pt x="0" y="8"/>
                  </a:moveTo>
                  <a:lnTo>
                    <a:pt x="22" y="6"/>
                  </a:lnTo>
                  <a:lnTo>
                    <a:pt x="108" y="4"/>
                  </a:lnTo>
                  <a:lnTo>
                    <a:pt x="128" y="0"/>
                  </a:lnTo>
                </a:path>
              </a:pathLst>
            </a:custGeom>
            <a:noFill/>
            <a:ln w="3175">
              <a:solidFill>
                <a:srgbClr val="1B027D"/>
              </a:solidFill>
              <a:round/>
              <a:headEnd/>
              <a:tailEnd/>
            </a:ln>
          </p:spPr>
          <p:txBody>
            <a:bodyPr/>
            <a:lstStyle/>
            <a:p>
              <a:endParaRPr lang="en-US"/>
            </a:p>
          </p:txBody>
        </p:sp>
        <p:sp>
          <p:nvSpPr>
            <p:cNvPr id="55425" name="Freeform 126"/>
            <p:cNvSpPr>
              <a:spLocks noChangeAspect="1"/>
            </p:cNvSpPr>
            <p:nvPr/>
          </p:nvSpPr>
          <p:spPr bwMode="auto">
            <a:xfrm>
              <a:off x="1409700" y="2106613"/>
              <a:ext cx="115888" cy="9525"/>
            </a:xfrm>
            <a:custGeom>
              <a:avLst/>
              <a:gdLst>
                <a:gd name="T0" fmla="*/ 0 w 88"/>
                <a:gd name="T1" fmla="*/ 2147483647 h 8"/>
                <a:gd name="T2" fmla="*/ 2147483647 w 88"/>
                <a:gd name="T3" fmla="*/ 2147483647 h 8"/>
                <a:gd name="T4" fmla="*/ 2147483647 w 88"/>
                <a:gd name="T5" fmla="*/ 2147483647 h 8"/>
                <a:gd name="T6" fmla="*/ 2147483647 w 88"/>
                <a:gd name="T7" fmla="*/ 0 h 8"/>
                <a:gd name="T8" fmla="*/ 0 60000 65536"/>
                <a:gd name="T9" fmla="*/ 0 60000 65536"/>
                <a:gd name="T10" fmla="*/ 0 60000 65536"/>
                <a:gd name="T11" fmla="*/ 0 60000 65536"/>
                <a:gd name="T12" fmla="*/ 0 w 88"/>
                <a:gd name="T13" fmla="*/ 0 h 8"/>
                <a:gd name="T14" fmla="*/ 88 w 88"/>
                <a:gd name="T15" fmla="*/ 8 h 8"/>
              </a:gdLst>
              <a:ahLst/>
              <a:cxnLst>
                <a:cxn ang="T8">
                  <a:pos x="T0" y="T1"/>
                </a:cxn>
                <a:cxn ang="T9">
                  <a:pos x="T2" y="T3"/>
                </a:cxn>
                <a:cxn ang="T10">
                  <a:pos x="T4" y="T5"/>
                </a:cxn>
                <a:cxn ang="T11">
                  <a:pos x="T6" y="T7"/>
                </a:cxn>
              </a:cxnLst>
              <a:rect l="T12" t="T13" r="T14" b="T15"/>
              <a:pathLst>
                <a:path w="88" h="8">
                  <a:moveTo>
                    <a:pt x="0" y="8"/>
                  </a:moveTo>
                  <a:lnTo>
                    <a:pt x="14" y="6"/>
                  </a:lnTo>
                  <a:lnTo>
                    <a:pt x="80" y="4"/>
                  </a:lnTo>
                  <a:lnTo>
                    <a:pt x="88" y="0"/>
                  </a:lnTo>
                </a:path>
              </a:pathLst>
            </a:custGeom>
            <a:noFill/>
            <a:ln w="3175">
              <a:solidFill>
                <a:srgbClr val="1B027D"/>
              </a:solidFill>
              <a:round/>
              <a:headEnd/>
              <a:tailEnd/>
            </a:ln>
          </p:spPr>
          <p:txBody>
            <a:bodyPr/>
            <a:lstStyle/>
            <a:p>
              <a:endParaRPr lang="en-US"/>
            </a:p>
          </p:txBody>
        </p:sp>
        <p:sp>
          <p:nvSpPr>
            <p:cNvPr id="55426" name="Freeform 127"/>
            <p:cNvSpPr>
              <a:spLocks noChangeAspect="1"/>
            </p:cNvSpPr>
            <p:nvPr/>
          </p:nvSpPr>
          <p:spPr bwMode="auto">
            <a:xfrm>
              <a:off x="1382713" y="2095500"/>
              <a:ext cx="169862" cy="9525"/>
            </a:xfrm>
            <a:custGeom>
              <a:avLst/>
              <a:gdLst>
                <a:gd name="T0" fmla="*/ 0 w 128"/>
                <a:gd name="T1" fmla="*/ 2147483647 h 8"/>
                <a:gd name="T2" fmla="*/ 2147483647 w 128"/>
                <a:gd name="T3" fmla="*/ 2147483647 h 8"/>
                <a:gd name="T4" fmla="*/ 2147483647 w 128"/>
                <a:gd name="T5" fmla="*/ 2147483647 h 8"/>
                <a:gd name="T6" fmla="*/ 2147483647 w 128"/>
                <a:gd name="T7" fmla="*/ 0 h 8"/>
                <a:gd name="T8" fmla="*/ 0 60000 65536"/>
                <a:gd name="T9" fmla="*/ 0 60000 65536"/>
                <a:gd name="T10" fmla="*/ 0 60000 65536"/>
                <a:gd name="T11" fmla="*/ 0 60000 65536"/>
                <a:gd name="T12" fmla="*/ 0 w 128"/>
                <a:gd name="T13" fmla="*/ 0 h 8"/>
                <a:gd name="T14" fmla="*/ 128 w 128"/>
                <a:gd name="T15" fmla="*/ 8 h 8"/>
              </a:gdLst>
              <a:ahLst/>
              <a:cxnLst>
                <a:cxn ang="T8">
                  <a:pos x="T0" y="T1"/>
                </a:cxn>
                <a:cxn ang="T9">
                  <a:pos x="T2" y="T3"/>
                </a:cxn>
                <a:cxn ang="T10">
                  <a:pos x="T4" y="T5"/>
                </a:cxn>
                <a:cxn ang="T11">
                  <a:pos x="T6" y="T7"/>
                </a:cxn>
              </a:cxnLst>
              <a:rect l="T12" t="T13" r="T14" b="T15"/>
              <a:pathLst>
                <a:path w="128" h="8">
                  <a:moveTo>
                    <a:pt x="0" y="8"/>
                  </a:moveTo>
                  <a:lnTo>
                    <a:pt x="22" y="4"/>
                  </a:lnTo>
                  <a:lnTo>
                    <a:pt x="108" y="2"/>
                  </a:lnTo>
                  <a:lnTo>
                    <a:pt x="128" y="0"/>
                  </a:lnTo>
                </a:path>
              </a:pathLst>
            </a:custGeom>
            <a:noFill/>
            <a:ln w="3175">
              <a:solidFill>
                <a:srgbClr val="1B027D"/>
              </a:solidFill>
              <a:round/>
              <a:headEnd/>
              <a:tailEnd/>
            </a:ln>
          </p:spPr>
          <p:txBody>
            <a:bodyPr/>
            <a:lstStyle/>
            <a:p>
              <a:endParaRPr lang="en-US"/>
            </a:p>
          </p:txBody>
        </p:sp>
        <p:sp>
          <p:nvSpPr>
            <p:cNvPr id="55427" name="Freeform 128"/>
            <p:cNvSpPr>
              <a:spLocks noChangeAspect="1"/>
            </p:cNvSpPr>
            <p:nvPr/>
          </p:nvSpPr>
          <p:spPr bwMode="auto">
            <a:xfrm>
              <a:off x="1409700" y="2082800"/>
              <a:ext cx="115888" cy="9525"/>
            </a:xfrm>
            <a:custGeom>
              <a:avLst/>
              <a:gdLst>
                <a:gd name="T0" fmla="*/ 0 w 88"/>
                <a:gd name="T1" fmla="*/ 2147483647 h 8"/>
                <a:gd name="T2" fmla="*/ 2147483647 w 88"/>
                <a:gd name="T3" fmla="*/ 2147483647 h 8"/>
                <a:gd name="T4" fmla="*/ 2147483647 w 88"/>
                <a:gd name="T5" fmla="*/ 2147483647 h 8"/>
                <a:gd name="T6" fmla="*/ 2147483647 w 88"/>
                <a:gd name="T7" fmla="*/ 0 h 8"/>
                <a:gd name="T8" fmla="*/ 0 60000 65536"/>
                <a:gd name="T9" fmla="*/ 0 60000 65536"/>
                <a:gd name="T10" fmla="*/ 0 60000 65536"/>
                <a:gd name="T11" fmla="*/ 0 60000 65536"/>
                <a:gd name="T12" fmla="*/ 0 w 88"/>
                <a:gd name="T13" fmla="*/ 0 h 8"/>
                <a:gd name="T14" fmla="*/ 88 w 88"/>
                <a:gd name="T15" fmla="*/ 8 h 8"/>
              </a:gdLst>
              <a:ahLst/>
              <a:cxnLst>
                <a:cxn ang="T8">
                  <a:pos x="T0" y="T1"/>
                </a:cxn>
                <a:cxn ang="T9">
                  <a:pos x="T2" y="T3"/>
                </a:cxn>
                <a:cxn ang="T10">
                  <a:pos x="T4" y="T5"/>
                </a:cxn>
                <a:cxn ang="T11">
                  <a:pos x="T6" y="T7"/>
                </a:cxn>
              </a:cxnLst>
              <a:rect l="T12" t="T13" r="T14" b="T15"/>
              <a:pathLst>
                <a:path w="88" h="8">
                  <a:moveTo>
                    <a:pt x="0" y="8"/>
                  </a:moveTo>
                  <a:lnTo>
                    <a:pt x="14" y="4"/>
                  </a:lnTo>
                  <a:lnTo>
                    <a:pt x="80" y="2"/>
                  </a:lnTo>
                  <a:lnTo>
                    <a:pt x="88" y="0"/>
                  </a:lnTo>
                </a:path>
              </a:pathLst>
            </a:custGeom>
            <a:noFill/>
            <a:ln w="3175">
              <a:solidFill>
                <a:srgbClr val="1B027D"/>
              </a:solidFill>
              <a:round/>
              <a:headEnd/>
              <a:tailEnd/>
            </a:ln>
          </p:spPr>
          <p:txBody>
            <a:bodyPr/>
            <a:lstStyle/>
            <a:p>
              <a:endParaRPr lang="en-US"/>
            </a:p>
          </p:txBody>
        </p:sp>
        <p:sp>
          <p:nvSpPr>
            <p:cNvPr id="55428" name="Freeform 129"/>
            <p:cNvSpPr>
              <a:spLocks noChangeAspect="1"/>
            </p:cNvSpPr>
            <p:nvPr/>
          </p:nvSpPr>
          <p:spPr bwMode="auto">
            <a:xfrm>
              <a:off x="1382713" y="2068513"/>
              <a:ext cx="169862" cy="9525"/>
            </a:xfrm>
            <a:custGeom>
              <a:avLst/>
              <a:gdLst>
                <a:gd name="T0" fmla="*/ 0 w 128"/>
                <a:gd name="T1" fmla="*/ 2147483647 h 8"/>
                <a:gd name="T2" fmla="*/ 2147483647 w 128"/>
                <a:gd name="T3" fmla="*/ 2147483647 h 8"/>
                <a:gd name="T4" fmla="*/ 2147483647 w 128"/>
                <a:gd name="T5" fmla="*/ 2147483647 h 8"/>
                <a:gd name="T6" fmla="*/ 2147483647 w 128"/>
                <a:gd name="T7" fmla="*/ 0 h 8"/>
                <a:gd name="T8" fmla="*/ 0 60000 65536"/>
                <a:gd name="T9" fmla="*/ 0 60000 65536"/>
                <a:gd name="T10" fmla="*/ 0 60000 65536"/>
                <a:gd name="T11" fmla="*/ 0 60000 65536"/>
                <a:gd name="T12" fmla="*/ 0 w 128"/>
                <a:gd name="T13" fmla="*/ 0 h 8"/>
                <a:gd name="T14" fmla="*/ 128 w 128"/>
                <a:gd name="T15" fmla="*/ 8 h 8"/>
              </a:gdLst>
              <a:ahLst/>
              <a:cxnLst>
                <a:cxn ang="T8">
                  <a:pos x="T0" y="T1"/>
                </a:cxn>
                <a:cxn ang="T9">
                  <a:pos x="T2" y="T3"/>
                </a:cxn>
                <a:cxn ang="T10">
                  <a:pos x="T4" y="T5"/>
                </a:cxn>
                <a:cxn ang="T11">
                  <a:pos x="T6" y="T7"/>
                </a:cxn>
              </a:cxnLst>
              <a:rect l="T12" t="T13" r="T14" b="T15"/>
              <a:pathLst>
                <a:path w="128" h="8">
                  <a:moveTo>
                    <a:pt x="0" y="8"/>
                  </a:moveTo>
                  <a:lnTo>
                    <a:pt x="22" y="4"/>
                  </a:lnTo>
                  <a:lnTo>
                    <a:pt x="108" y="2"/>
                  </a:lnTo>
                  <a:lnTo>
                    <a:pt x="128" y="0"/>
                  </a:lnTo>
                </a:path>
              </a:pathLst>
            </a:custGeom>
            <a:noFill/>
            <a:ln w="3175">
              <a:solidFill>
                <a:srgbClr val="1B027D"/>
              </a:solidFill>
              <a:round/>
              <a:headEnd/>
              <a:tailEnd/>
            </a:ln>
          </p:spPr>
          <p:txBody>
            <a:bodyPr/>
            <a:lstStyle/>
            <a:p>
              <a:endParaRPr lang="en-US"/>
            </a:p>
          </p:txBody>
        </p:sp>
        <p:sp>
          <p:nvSpPr>
            <p:cNvPr id="55429" name="Freeform 130"/>
            <p:cNvSpPr>
              <a:spLocks noChangeAspect="1"/>
            </p:cNvSpPr>
            <p:nvPr/>
          </p:nvSpPr>
          <p:spPr bwMode="auto">
            <a:xfrm>
              <a:off x="1409700" y="2055813"/>
              <a:ext cx="115888" cy="9525"/>
            </a:xfrm>
            <a:custGeom>
              <a:avLst/>
              <a:gdLst>
                <a:gd name="T0" fmla="*/ 0 w 88"/>
                <a:gd name="T1" fmla="*/ 2147483647 h 8"/>
                <a:gd name="T2" fmla="*/ 2147483647 w 88"/>
                <a:gd name="T3" fmla="*/ 2147483647 h 8"/>
                <a:gd name="T4" fmla="*/ 2147483647 w 88"/>
                <a:gd name="T5" fmla="*/ 2147483647 h 8"/>
                <a:gd name="T6" fmla="*/ 2147483647 w 88"/>
                <a:gd name="T7" fmla="*/ 0 h 8"/>
                <a:gd name="T8" fmla="*/ 0 60000 65536"/>
                <a:gd name="T9" fmla="*/ 0 60000 65536"/>
                <a:gd name="T10" fmla="*/ 0 60000 65536"/>
                <a:gd name="T11" fmla="*/ 0 60000 65536"/>
                <a:gd name="T12" fmla="*/ 0 w 88"/>
                <a:gd name="T13" fmla="*/ 0 h 8"/>
                <a:gd name="T14" fmla="*/ 88 w 88"/>
                <a:gd name="T15" fmla="*/ 8 h 8"/>
              </a:gdLst>
              <a:ahLst/>
              <a:cxnLst>
                <a:cxn ang="T8">
                  <a:pos x="T0" y="T1"/>
                </a:cxn>
                <a:cxn ang="T9">
                  <a:pos x="T2" y="T3"/>
                </a:cxn>
                <a:cxn ang="T10">
                  <a:pos x="T4" y="T5"/>
                </a:cxn>
                <a:cxn ang="T11">
                  <a:pos x="T6" y="T7"/>
                </a:cxn>
              </a:cxnLst>
              <a:rect l="T12" t="T13" r="T14" b="T15"/>
              <a:pathLst>
                <a:path w="88" h="8">
                  <a:moveTo>
                    <a:pt x="0" y="8"/>
                  </a:moveTo>
                  <a:lnTo>
                    <a:pt x="14" y="4"/>
                  </a:lnTo>
                  <a:lnTo>
                    <a:pt x="80" y="2"/>
                  </a:lnTo>
                  <a:lnTo>
                    <a:pt x="88" y="0"/>
                  </a:lnTo>
                </a:path>
              </a:pathLst>
            </a:custGeom>
            <a:noFill/>
            <a:ln w="3175">
              <a:solidFill>
                <a:srgbClr val="1B027D"/>
              </a:solidFill>
              <a:round/>
              <a:headEnd/>
              <a:tailEnd/>
            </a:ln>
          </p:spPr>
          <p:txBody>
            <a:bodyPr/>
            <a:lstStyle/>
            <a:p>
              <a:endParaRPr lang="en-US"/>
            </a:p>
          </p:txBody>
        </p:sp>
        <p:sp>
          <p:nvSpPr>
            <p:cNvPr id="55430" name="Freeform 131"/>
            <p:cNvSpPr>
              <a:spLocks noChangeAspect="1"/>
            </p:cNvSpPr>
            <p:nvPr/>
          </p:nvSpPr>
          <p:spPr bwMode="auto">
            <a:xfrm>
              <a:off x="1382713" y="2041525"/>
              <a:ext cx="169862" cy="9525"/>
            </a:xfrm>
            <a:custGeom>
              <a:avLst/>
              <a:gdLst>
                <a:gd name="T0" fmla="*/ 0 w 128"/>
                <a:gd name="T1" fmla="*/ 2147483647 h 8"/>
                <a:gd name="T2" fmla="*/ 2147483647 w 128"/>
                <a:gd name="T3" fmla="*/ 2147483647 h 8"/>
                <a:gd name="T4" fmla="*/ 2147483647 w 128"/>
                <a:gd name="T5" fmla="*/ 2147483647 h 8"/>
                <a:gd name="T6" fmla="*/ 2147483647 w 128"/>
                <a:gd name="T7" fmla="*/ 0 h 8"/>
                <a:gd name="T8" fmla="*/ 0 60000 65536"/>
                <a:gd name="T9" fmla="*/ 0 60000 65536"/>
                <a:gd name="T10" fmla="*/ 0 60000 65536"/>
                <a:gd name="T11" fmla="*/ 0 60000 65536"/>
                <a:gd name="T12" fmla="*/ 0 w 128"/>
                <a:gd name="T13" fmla="*/ 0 h 8"/>
                <a:gd name="T14" fmla="*/ 128 w 128"/>
                <a:gd name="T15" fmla="*/ 8 h 8"/>
              </a:gdLst>
              <a:ahLst/>
              <a:cxnLst>
                <a:cxn ang="T8">
                  <a:pos x="T0" y="T1"/>
                </a:cxn>
                <a:cxn ang="T9">
                  <a:pos x="T2" y="T3"/>
                </a:cxn>
                <a:cxn ang="T10">
                  <a:pos x="T4" y="T5"/>
                </a:cxn>
                <a:cxn ang="T11">
                  <a:pos x="T6" y="T7"/>
                </a:cxn>
              </a:cxnLst>
              <a:rect l="T12" t="T13" r="T14" b="T15"/>
              <a:pathLst>
                <a:path w="128" h="8">
                  <a:moveTo>
                    <a:pt x="0" y="8"/>
                  </a:moveTo>
                  <a:lnTo>
                    <a:pt x="22" y="6"/>
                  </a:lnTo>
                  <a:lnTo>
                    <a:pt x="108" y="4"/>
                  </a:lnTo>
                  <a:lnTo>
                    <a:pt x="128" y="0"/>
                  </a:lnTo>
                </a:path>
              </a:pathLst>
            </a:custGeom>
            <a:noFill/>
            <a:ln w="3175">
              <a:solidFill>
                <a:srgbClr val="1B027D"/>
              </a:solidFill>
              <a:round/>
              <a:headEnd/>
              <a:tailEnd/>
            </a:ln>
          </p:spPr>
          <p:txBody>
            <a:bodyPr/>
            <a:lstStyle/>
            <a:p>
              <a:endParaRPr lang="en-US"/>
            </a:p>
          </p:txBody>
        </p:sp>
        <p:sp>
          <p:nvSpPr>
            <p:cNvPr id="55431" name="Freeform 132"/>
            <p:cNvSpPr>
              <a:spLocks noChangeAspect="1"/>
            </p:cNvSpPr>
            <p:nvPr/>
          </p:nvSpPr>
          <p:spPr bwMode="auto">
            <a:xfrm>
              <a:off x="1409700" y="2028825"/>
              <a:ext cx="115888" cy="9525"/>
            </a:xfrm>
            <a:custGeom>
              <a:avLst/>
              <a:gdLst>
                <a:gd name="T0" fmla="*/ 0 w 88"/>
                <a:gd name="T1" fmla="*/ 2147483647 h 8"/>
                <a:gd name="T2" fmla="*/ 2147483647 w 88"/>
                <a:gd name="T3" fmla="*/ 2147483647 h 8"/>
                <a:gd name="T4" fmla="*/ 2147483647 w 88"/>
                <a:gd name="T5" fmla="*/ 2147483647 h 8"/>
                <a:gd name="T6" fmla="*/ 2147483647 w 88"/>
                <a:gd name="T7" fmla="*/ 0 h 8"/>
                <a:gd name="T8" fmla="*/ 0 60000 65536"/>
                <a:gd name="T9" fmla="*/ 0 60000 65536"/>
                <a:gd name="T10" fmla="*/ 0 60000 65536"/>
                <a:gd name="T11" fmla="*/ 0 60000 65536"/>
                <a:gd name="T12" fmla="*/ 0 w 88"/>
                <a:gd name="T13" fmla="*/ 0 h 8"/>
                <a:gd name="T14" fmla="*/ 88 w 88"/>
                <a:gd name="T15" fmla="*/ 8 h 8"/>
              </a:gdLst>
              <a:ahLst/>
              <a:cxnLst>
                <a:cxn ang="T8">
                  <a:pos x="T0" y="T1"/>
                </a:cxn>
                <a:cxn ang="T9">
                  <a:pos x="T2" y="T3"/>
                </a:cxn>
                <a:cxn ang="T10">
                  <a:pos x="T4" y="T5"/>
                </a:cxn>
                <a:cxn ang="T11">
                  <a:pos x="T6" y="T7"/>
                </a:cxn>
              </a:cxnLst>
              <a:rect l="T12" t="T13" r="T14" b="T15"/>
              <a:pathLst>
                <a:path w="88" h="8">
                  <a:moveTo>
                    <a:pt x="0" y="8"/>
                  </a:moveTo>
                  <a:lnTo>
                    <a:pt x="14" y="4"/>
                  </a:lnTo>
                  <a:lnTo>
                    <a:pt x="80" y="4"/>
                  </a:lnTo>
                  <a:lnTo>
                    <a:pt x="88" y="0"/>
                  </a:lnTo>
                </a:path>
              </a:pathLst>
            </a:custGeom>
            <a:noFill/>
            <a:ln w="3175">
              <a:solidFill>
                <a:srgbClr val="1B027D"/>
              </a:solidFill>
              <a:round/>
              <a:headEnd/>
              <a:tailEnd/>
            </a:ln>
          </p:spPr>
          <p:txBody>
            <a:bodyPr/>
            <a:lstStyle/>
            <a:p>
              <a:endParaRPr lang="en-US"/>
            </a:p>
          </p:txBody>
        </p:sp>
        <p:sp>
          <p:nvSpPr>
            <p:cNvPr id="55432" name="Freeform 133"/>
            <p:cNvSpPr>
              <a:spLocks noChangeAspect="1"/>
            </p:cNvSpPr>
            <p:nvPr/>
          </p:nvSpPr>
          <p:spPr bwMode="auto">
            <a:xfrm>
              <a:off x="1382713" y="2014538"/>
              <a:ext cx="169862" cy="9525"/>
            </a:xfrm>
            <a:custGeom>
              <a:avLst/>
              <a:gdLst>
                <a:gd name="T0" fmla="*/ 0 w 128"/>
                <a:gd name="T1" fmla="*/ 2147483647 h 8"/>
                <a:gd name="T2" fmla="*/ 2147483647 w 128"/>
                <a:gd name="T3" fmla="*/ 2147483647 h 8"/>
                <a:gd name="T4" fmla="*/ 2147483647 w 128"/>
                <a:gd name="T5" fmla="*/ 2147483647 h 8"/>
                <a:gd name="T6" fmla="*/ 2147483647 w 128"/>
                <a:gd name="T7" fmla="*/ 0 h 8"/>
                <a:gd name="T8" fmla="*/ 0 60000 65536"/>
                <a:gd name="T9" fmla="*/ 0 60000 65536"/>
                <a:gd name="T10" fmla="*/ 0 60000 65536"/>
                <a:gd name="T11" fmla="*/ 0 60000 65536"/>
                <a:gd name="T12" fmla="*/ 0 w 128"/>
                <a:gd name="T13" fmla="*/ 0 h 8"/>
                <a:gd name="T14" fmla="*/ 128 w 128"/>
                <a:gd name="T15" fmla="*/ 8 h 8"/>
              </a:gdLst>
              <a:ahLst/>
              <a:cxnLst>
                <a:cxn ang="T8">
                  <a:pos x="T0" y="T1"/>
                </a:cxn>
                <a:cxn ang="T9">
                  <a:pos x="T2" y="T3"/>
                </a:cxn>
                <a:cxn ang="T10">
                  <a:pos x="T4" y="T5"/>
                </a:cxn>
                <a:cxn ang="T11">
                  <a:pos x="T6" y="T7"/>
                </a:cxn>
              </a:cxnLst>
              <a:rect l="T12" t="T13" r="T14" b="T15"/>
              <a:pathLst>
                <a:path w="128" h="8">
                  <a:moveTo>
                    <a:pt x="0" y="8"/>
                  </a:moveTo>
                  <a:lnTo>
                    <a:pt x="22" y="6"/>
                  </a:lnTo>
                  <a:lnTo>
                    <a:pt x="108" y="4"/>
                  </a:lnTo>
                  <a:lnTo>
                    <a:pt x="128" y="0"/>
                  </a:lnTo>
                </a:path>
              </a:pathLst>
            </a:custGeom>
            <a:noFill/>
            <a:ln w="3175">
              <a:solidFill>
                <a:srgbClr val="1B027D"/>
              </a:solidFill>
              <a:round/>
              <a:headEnd/>
              <a:tailEnd/>
            </a:ln>
          </p:spPr>
          <p:txBody>
            <a:bodyPr/>
            <a:lstStyle/>
            <a:p>
              <a:endParaRPr lang="en-US"/>
            </a:p>
          </p:txBody>
        </p:sp>
        <p:sp>
          <p:nvSpPr>
            <p:cNvPr id="55433" name="Freeform 134"/>
            <p:cNvSpPr>
              <a:spLocks noChangeAspect="1"/>
            </p:cNvSpPr>
            <p:nvPr/>
          </p:nvSpPr>
          <p:spPr bwMode="auto">
            <a:xfrm>
              <a:off x="1409700" y="2001838"/>
              <a:ext cx="115888" cy="9525"/>
            </a:xfrm>
            <a:custGeom>
              <a:avLst/>
              <a:gdLst>
                <a:gd name="T0" fmla="*/ 0 w 88"/>
                <a:gd name="T1" fmla="*/ 2147483647 h 8"/>
                <a:gd name="T2" fmla="*/ 2147483647 w 88"/>
                <a:gd name="T3" fmla="*/ 2147483647 h 8"/>
                <a:gd name="T4" fmla="*/ 2147483647 w 88"/>
                <a:gd name="T5" fmla="*/ 2147483647 h 8"/>
                <a:gd name="T6" fmla="*/ 2147483647 w 88"/>
                <a:gd name="T7" fmla="*/ 0 h 8"/>
                <a:gd name="T8" fmla="*/ 0 60000 65536"/>
                <a:gd name="T9" fmla="*/ 0 60000 65536"/>
                <a:gd name="T10" fmla="*/ 0 60000 65536"/>
                <a:gd name="T11" fmla="*/ 0 60000 65536"/>
                <a:gd name="T12" fmla="*/ 0 w 88"/>
                <a:gd name="T13" fmla="*/ 0 h 8"/>
                <a:gd name="T14" fmla="*/ 88 w 88"/>
                <a:gd name="T15" fmla="*/ 8 h 8"/>
              </a:gdLst>
              <a:ahLst/>
              <a:cxnLst>
                <a:cxn ang="T8">
                  <a:pos x="T0" y="T1"/>
                </a:cxn>
                <a:cxn ang="T9">
                  <a:pos x="T2" y="T3"/>
                </a:cxn>
                <a:cxn ang="T10">
                  <a:pos x="T4" y="T5"/>
                </a:cxn>
                <a:cxn ang="T11">
                  <a:pos x="T6" y="T7"/>
                </a:cxn>
              </a:cxnLst>
              <a:rect l="T12" t="T13" r="T14" b="T15"/>
              <a:pathLst>
                <a:path w="88" h="8">
                  <a:moveTo>
                    <a:pt x="0" y="8"/>
                  </a:moveTo>
                  <a:lnTo>
                    <a:pt x="14" y="4"/>
                  </a:lnTo>
                  <a:lnTo>
                    <a:pt x="80" y="4"/>
                  </a:lnTo>
                  <a:lnTo>
                    <a:pt x="88" y="0"/>
                  </a:lnTo>
                </a:path>
              </a:pathLst>
            </a:custGeom>
            <a:noFill/>
            <a:ln w="3175">
              <a:solidFill>
                <a:srgbClr val="1B027D"/>
              </a:solidFill>
              <a:round/>
              <a:headEnd/>
              <a:tailEnd/>
            </a:ln>
          </p:spPr>
          <p:txBody>
            <a:bodyPr/>
            <a:lstStyle/>
            <a:p>
              <a:endParaRPr lang="en-US"/>
            </a:p>
          </p:txBody>
        </p:sp>
        <p:sp>
          <p:nvSpPr>
            <p:cNvPr id="55434" name="Freeform 135"/>
            <p:cNvSpPr>
              <a:spLocks noChangeAspect="1"/>
            </p:cNvSpPr>
            <p:nvPr/>
          </p:nvSpPr>
          <p:spPr bwMode="auto">
            <a:xfrm>
              <a:off x="1382713" y="1989138"/>
              <a:ext cx="169862" cy="7937"/>
            </a:xfrm>
            <a:custGeom>
              <a:avLst/>
              <a:gdLst>
                <a:gd name="T0" fmla="*/ 0 w 128"/>
                <a:gd name="T1" fmla="*/ 2147483647 h 6"/>
                <a:gd name="T2" fmla="*/ 2147483647 w 128"/>
                <a:gd name="T3" fmla="*/ 2147483647 h 6"/>
                <a:gd name="T4" fmla="*/ 2147483647 w 128"/>
                <a:gd name="T5" fmla="*/ 2147483647 h 6"/>
                <a:gd name="T6" fmla="*/ 2147483647 w 128"/>
                <a:gd name="T7" fmla="*/ 0 h 6"/>
                <a:gd name="T8" fmla="*/ 0 60000 65536"/>
                <a:gd name="T9" fmla="*/ 0 60000 65536"/>
                <a:gd name="T10" fmla="*/ 0 60000 65536"/>
                <a:gd name="T11" fmla="*/ 0 60000 65536"/>
                <a:gd name="T12" fmla="*/ 0 w 128"/>
                <a:gd name="T13" fmla="*/ 0 h 6"/>
                <a:gd name="T14" fmla="*/ 128 w 128"/>
                <a:gd name="T15" fmla="*/ 6 h 6"/>
              </a:gdLst>
              <a:ahLst/>
              <a:cxnLst>
                <a:cxn ang="T8">
                  <a:pos x="T0" y="T1"/>
                </a:cxn>
                <a:cxn ang="T9">
                  <a:pos x="T2" y="T3"/>
                </a:cxn>
                <a:cxn ang="T10">
                  <a:pos x="T4" y="T5"/>
                </a:cxn>
                <a:cxn ang="T11">
                  <a:pos x="T6" y="T7"/>
                </a:cxn>
              </a:cxnLst>
              <a:rect l="T12" t="T13" r="T14" b="T15"/>
              <a:pathLst>
                <a:path w="128" h="6">
                  <a:moveTo>
                    <a:pt x="0" y="6"/>
                  </a:moveTo>
                  <a:lnTo>
                    <a:pt x="22" y="4"/>
                  </a:lnTo>
                  <a:lnTo>
                    <a:pt x="108" y="2"/>
                  </a:lnTo>
                  <a:lnTo>
                    <a:pt x="128" y="0"/>
                  </a:lnTo>
                </a:path>
              </a:pathLst>
            </a:custGeom>
            <a:noFill/>
            <a:ln w="3175">
              <a:solidFill>
                <a:srgbClr val="1B027D"/>
              </a:solidFill>
              <a:round/>
              <a:headEnd/>
              <a:tailEnd/>
            </a:ln>
          </p:spPr>
          <p:txBody>
            <a:bodyPr/>
            <a:lstStyle/>
            <a:p>
              <a:endParaRPr lang="en-US"/>
            </a:p>
          </p:txBody>
        </p:sp>
        <p:sp>
          <p:nvSpPr>
            <p:cNvPr id="55435" name="Freeform 136"/>
            <p:cNvSpPr>
              <a:spLocks noChangeAspect="1"/>
            </p:cNvSpPr>
            <p:nvPr/>
          </p:nvSpPr>
          <p:spPr bwMode="auto">
            <a:xfrm>
              <a:off x="1409700" y="1974850"/>
              <a:ext cx="115888" cy="9525"/>
            </a:xfrm>
            <a:custGeom>
              <a:avLst/>
              <a:gdLst>
                <a:gd name="T0" fmla="*/ 0 w 88"/>
                <a:gd name="T1" fmla="*/ 2147483647 h 8"/>
                <a:gd name="T2" fmla="*/ 2147483647 w 88"/>
                <a:gd name="T3" fmla="*/ 2147483647 h 8"/>
                <a:gd name="T4" fmla="*/ 2147483647 w 88"/>
                <a:gd name="T5" fmla="*/ 2147483647 h 8"/>
                <a:gd name="T6" fmla="*/ 2147483647 w 88"/>
                <a:gd name="T7" fmla="*/ 0 h 8"/>
                <a:gd name="T8" fmla="*/ 0 60000 65536"/>
                <a:gd name="T9" fmla="*/ 0 60000 65536"/>
                <a:gd name="T10" fmla="*/ 0 60000 65536"/>
                <a:gd name="T11" fmla="*/ 0 60000 65536"/>
                <a:gd name="T12" fmla="*/ 0 w 88"/>
                <a:gd name="T13" fmla="*/ 0 h 8"/>
                <a:gd name="T14" fmla="*/ 88 w 88"/>
                <a:gd name="T15" fmla="*/ 8 h 8"/>
              </a:gdLst>
              <a:ahLst/>
              <a:cxnLst>
                <a:cxn ang="T8">
                  <a:pos x="T0" y="T1"/>
                </a:cxn>
                <a:cxn ang="T9">
                  <a:pos x="T2" y="T3"/>
                </a:cxn>
                <a:cxn ang="T10">
                  <a:pos x="T4" y="T5"/>
                </a:cxn>
                <a:cxn ang="T11">
                  <a:pos x="T6" y="T7"/>
                </a:cxn>
              </a:cxnLst>
              <a:rect l="T12" t="T13" r="T14" b="T15"/>
              <a:pathLst>
                <a:path w="88" h="8">
                  <a:moveTo>
                    <a:pt x="0" y="8"/>
                  </a:moveTo>
                  <a:lnTo>
                    <a:pt x="14" y="6"/>
                  </a:lnTo>
                  <a:lnTo>
                    <a:pt x="80" y="4"/>
                  </a:lnTo>
                  <a:lnTo>
                    <a:pt x="88" y="0"/>
                  </a:lnTo>
                </a:path>
              </a:pathLst>
            </a:custGeom>
            <a:noFill/>
            <a:ln w="3175">
              <a:solidFill>
                <a:srgbClr val="1B027D"/>
              </a:solidFill>
              <a:round/>
              <a:headEnd/>
              <a:tailEnd/>
            </a:ln>
          </p:spPr>
          <p:txBody>
            <a:bodyPr/>
            <a:lstStyle/>
            <a:p>
              <a:endParaRPr lang="en-US"/>
            </a:p>
          </p:txBody>
        </p:sp>
        <p:sp>
          <p:nvSpPr>
            <p:cNvPr id="55436" name="Freeform 137"/>
            <p:cNvSpPr>
              <a:spLocks noChangeAspect="1"/>
            </p:cNvSpPr>
            <p:nvPr/>
          </p:nvSpPr>
          <p:spPr bwMode="auto">
            <a:xfrm>
              <a:off x="1382713" y="1962150"/>
              <a:ext cx="169862" cy="11113"/>
            </a:xfrm>
            <a:custGeom>
              <a:avLst/>
              <a:gdLst>
                <a:gd name="T0" fmla="*/ 0 w 128"/>
                <a:gd name="T1" fmla="*/ 2147483647 h 8"/>
                <a:gd name="T2" fmla="*/ 2147483647 w 128"/>
                <a:gd name="T3" fmla="*/ 2147483647 h 8"/>
                <a:gd name="T4" fmla="*/ 2147483647 w 128"/>
                <a:gd name="T5" fmla="*/ 2147483647 h 8"/>
                <a:gd name="T6" fmla="*/ 2147483647 w 128"/>
                <a:gd name="T7" fmla="*/ 0 h 8"/>
                <a:gd name="T8" fmla="*/ 0 60000 65536"/>
                <a:gd name="T9" fmla="*/ 0 60000 65536"/>
                <a:gd name="T10" fmla="*/ 0 60000 65536"/>
                <a:gd name="T11" fmla="*/ 0 60000 65536"/>
                <a:gd name="T12" fmla="*/ 0 w 128"/>
                <a:gd name="T13" fmla="*/ 0 h 8"/>
                <a:gd name="T14" fmla="*/ 128 w 128"/>
                <a:gd name="T15" fmla="*/ 8 h 8"/>
              </a:gdLst>
              <a:ahLst/>
              <a:cxnLst>
                <a:cxn ang="T8">
                  <a:pos x="T0" y="T1"/>
                </a:cxn>
                <a:cxn ang="T9">
                  <a:pos x="T2" y="T3"/>
                </a:cxn>
                <a:cxn ang="T10">
                  <a:pos x="T4" y="T5"/>
                </a:cxn>
                <a:cxn ang="T11">
                  <a:pos x="T6" y="T7"/>
                </a:cxn>
              </a:cxnLst>
              <a:rect l="T12" t="T13" r="T14" b="T15"/>
              <a:pathLst>
                <a:path w="128" h="8">
                  <a:moveTo>
                    <a:pt x="0" y="8"/>
                  </a:moveTo>
                  <a:lnTo>
                    <a:pt x="22" y="4"/>
                  </a:lnTo>
                  <a:lnTo>
                    <a:pt x="108" y="2"/>
                  </a:lnTo>
                  <a:lnTo>
                    <a:pt x="128" y="0"/>
                  </a:lnTo>
                </a:path>
              </a:pathLst>
            </a:custGeom>
            <a:noFill/>
            <a:ln w="3175">
              <a:solidFill>
                <a:srgbClr val="1B027D"/>
              </a:solidFill>
              <a:round/>
              <a:headEnd/>
              <a:tailEnd/>
            </a:ln>
          </p:spPr>
          <p:txBody>
            <a:bodyPr/>
            <a:lstStyle/>
            <a:p>
              <a:endParaRPr lang="en-US"/>
            </a:p>
          </p:txBody>
        </p:sp>
        <p:sp>
          <p:nvSpPr>
            <p:cNvPr id="55437" name="Freeform 138"/>
            <p:cNvSpPr>
              <a:spLocks noChangeAspect="1"/>
            </p:cNvSpPr>
            <p:nvPr/>
          </p:nvSpPr>
          <p:spPr bwMode="auto">
            <a:xfrm>
              <a:off x="1409700" y="1951038"/>
              <a:ext cx="115888" cy="9525"/>
            </a:xfrm>
            <a:custGeom>
              <a:avLst/>
              <a:gdLst>
                <a:gd name="T0" fmla="*/ 0 w 88"/>
                <a:gd name="T1" fmla="*/ 2147483647 h 8"/>
                <a:gd name="T2" fmla="*/ 2147483647 w 88"/>
                <a:gd name="T3" fmla="*/ 2147483647 h 8"/>
                <a:gd name="T4" fmla="*/ 2147483647 w 88"/>
                <a:gd name="T5" fmla="*/ 2147483647 h 8"/>
                <a:gd name="T6" fmla="*/ 2147483647 w 88"/>
                <a:gd name="T7" fmla="*/ 0 h 8"/>
                <a:gd name="T8" fmla="*/ 0 60000 65536"/>
                <a:gd name="T9" fmla="*/ 0 60000 65536"/>
                <a:gd name="T10" fmla="*/ 0 60000 65536"/>
                <a:gd name="T11" fmla="*/ 0 60000 65536"/>
                <a:gd name="T12" fmla="*/ 0 w 88"/>
                <a:gd name="T13" fmla="*/ 0 h 8"/>
                <a:gd name="T14" fmla="*/ 88 w 88"/>
                <a:gd name="T15" fmla="*/ 8 h 8"/>
              </a:gdLst>
              <a:ahLst/>
              <a:cxnLst>
                <a:cxn ang="T8">
                  <a:pos x="T0" y="T1"/>
                </a:cxn>
                <a:cxn ang="T9">
                  <a:pos x="T2" y="T3"/>
                </a:cxn>
                <a:cxn ang="T10">
                  <a:pos x="T4" y="T5"/>
                </a:cxn>
                <a:cxn ang="T11">
                  <a:pos x="T6" y="T7"/>
                </a:cxn>
              </a:cxnLst>
              <a:rect l="T12" t="T13" r="T14" b="T15"/>
              <a:pathLst>
                <a:path w="88" h="8">
                  <a:moveTo>
                    <a:pt x="0" y="8"/>
                  </a:moveTo>
                  <a:lnTo>
                    <a:pt x="14" y="4"/>
                  </a:lnTo>
                  <a:lnTo>
                    <a:pt x="80" y="2"/>
                  </a:lnTo>
                  <a:lnTo>
                    <a:pt x="88" y="0"/>
                  </a:lnTo>
                </a:path>
              </a:pathLst>
            </a:custGeom>
            <a:noFill/>
            <a:ln w="3175">
              <a:solidFill>
                <a:srgbClr val="1B027D"/>
              </a:solidFill>
              <a:round/>
              <a:headEnd/>
              <a:tailEnd/>
            </a:ln>
          </p:spPr>
          <p:txBody>
            <a:bodyPr/>
            <a:lstStyle/>
            <a:p>
              <a:endParaRPr lang="en-US"/>
            </a:p>
          </p:txBody>
        </p:sp>
        <p:sp>
          <p:nvSpPr>
            <p:cNvPr id="55438" name="Freeform 139"/>
            <p:cNvSpPr>
              <a:spLocks noChangeAspect="1"/>
            </p:cNvSpPr>
            <p:nvPr/>
          </p:nvSpPr>
          <p:spPr bwMode="auto">
            <a:xfrm>
              <a:off x="1382713" y="1935163"/>
              <a:ext cx="169862" cy="11112"/>
            </a:xfrm>
            <a:custGeom>
              <a:avLst/>
              <a:gdLst>
                <a:gd name="T0" fmla="*/ 0 w 128"/>
                <a:gd name="T1" fmla="*/ 2147483647 h 8"/>
                <a:gd name="T2" fmla="*/ 2147483647 w 128"/>
                <a:gd name="T3" fmla="*/ 2147483647 h 8"/>
                <a:gd name="T4" fmla="*/ 2147483647 w 128"/>
                <a:gd name="T5" fmla="*/ 2147483647 h 8"/>
                <a:gd name="T6" fmla="*/ 2147483647 w 128"/>
                <a:gd name="T7" fmla="*/ 0 h 8"/>
                <a:gd name="T8" fmla="*/ 0 60000 65536"/>
                <a:gd name="T9" fmla="*/ 0 60000 65536"/>
                <a:gd name="T10" fmla="*/ 0 60000 65536"/>
                <a:gd name="T11" fmla="*/ 0 60000 65536"/>
                <a:gd name="T12" fmla="*/ 0 w 128"/>
                <a:gd name="T13" fmla="*/ 0 h 8"/>
                <a:gd name="T14" fmla="*/ 128 w 128"/>
                <a:gd name="T15" fmla="*/ 8 h 8"/>
              </a:gdLst>
              <a:ahLst/>
              <a:cxnLst>
                <a:cxn ang="T8">
                  <a:pos x="T0" y="T1"/>
                </a:cxn>
                <a:cxn ang="T9">
                  <a:pos x="T2" y="T3"/>
                </a:cxn>
                <a:cxn ang="T10">
                  <a:pos x="T4" y="T5"/>
                </a:cxn>
                <a:cxn ang="T11">
                  <a:pos x="T6" y="T7"/>
                </a:cxn>
              </a:cxnLst>
              <a:rect l="T12" t="T13" r="T14" b="T15"/>
              <a:pathLst>
                <a:path w="128" h="8">
                  <a:moveTo>
                    <a:pt x="0" y="8"/>
                  </a:moveTo>
                  <a:lnTo>
                    <a:pt x="22" y="6"/>
                  </a:lnTo>
                  <a:lnTo>
                    <a:pt x="108" y="4"/>
                  </a:lnTo>
                  <a:lnTo>
                    <a:pt x="128" y="0"/>
                  </a:lnTo>
                </a:path>
              </a:pathLst>
            </a:custGeom>
            <a:noFill/>
            <a:ln w="3175">
              <a:solidFill>
                <a:srgbClr val="1B027D"/>
              </a:solidFill>
              <a:round/>
              <a:headEnd/>
              <a:tailEnd/>
            </a:ln>
          </p:spPr>
          <p:txBody>
            <a:bodyPr/>
            <a:lstStyle/>
            <a:p>
              <a:endParaRPr lang="en-US"/>
            </a:p>
          </p:txBody>
        </p:sp>
        <p:sp>
          <p:nvSpPr>
            <p:cNvPr id="55439" name="Freeform 140"/>
            <p:cNvSpPr>
              <a:spLocks noChangeAspect="1"/>
            </p:cNvSpPr>
            <p:nvPr/>
          </p:nvSpPr>
          <p:spPr bwMode="auto">
            <a:xfrm>
              <a:off x="1409700" y="1924050"/>
              <a:ext cx="115888" cy="9525"/>
            </a:xfrm>
            <a:custGeom>
              <a:avLst/>
              <a:gdLst>
                <a:gd name="T0" fmla="*/ 0 w 88"/>
                <a:gd name="T1" fmla="*/ 2147483647 h 8"/>
                <a:gd name="T2" fmla="*/ 2147483647 w 88"/>
                <a:gd name="T3" fmla="*/ 2147483647 h 8"/>
                <a:gd name="T4" fmla="*/ 2147483647 w 88"/>
                <a:gd name="T5" fmla="*/ 2147483647 h 8"/>
                <a:gd name="T6" fmla="*/ 2147483647 w 88"/>
                <a:gd name="T7" fmla="*/ 0 h 8"/>
                <a:gd name="T8" fmla="*/ 0 60000 65536"/>
                <a:gd name="T9" fmla="*/ 0 60000 65536"/>
                <a:gd name="T10" fmla="*/ 0 60000 65536"/>
                <a:gd name="T11" fmla="*/ 0 60000 65536"/>
                <a:gd name="T12" fmla="*/ 0 w 88"/>
                <a:gd name="T13" fmla="*/ 0 h 8"/>
                <a:gd name="T14" fmla="*/ 88 w 88"/>
                <a:gd name="T15" fmla="*/ 8 h 8"/>
              </a:gdLst>
              <a:ahLst/>
              <a:cxnLst>
                <a:cxn ang="T8">
                  <a:pos x="T0" y="T1"/>
                </a:cxn>
                <a:cxn ang="T9">
                  <a:pos x="T2" y="T3"/>
                </a:cxn>
                <a:cxn ang="T10">
                  <a:pos x="T4" y="T5"/>
                </a:cxn>
                <a:cxn ang="T11">
                  <a:pos x="T6" y="T7"/>
                </a:cxn>
              </a:cxnLst>
              <a:rect l="T12" t="T13" r="T14" b="T15"/>
              <a:pathLst>
                <a:path w="88" h="8">
                  <a:moveTo>
                    <a:pt x="0" y="8"/>
                  </a:moveTo>
                  <a:lnTo>
                    <a:pt x="14" y="4"/>
                  </a:lnTo>
                  <a:lnTo>
                    <a:pt x="80" y="2"/>
                  </a:lnTo>
                  <a:lnTo>
                    <a:pt x="88" y="0"/>
                  </a:lnTo>
                </a:path>
              </a:pathLst>
            </a:custGeom>
            <a:noFill/>
            <a:ln w="3175">
              <a:solidFill>
                <a:srgbClr val="1B027D"/>
              </a:solidFill>
              <a:round/>
              <a:headEnd/>
              <a:tailEnd/>
            </a:ln>
          </p:spPr>
          <p:txBody>
            <a:bodyPr/>
            <a:lstStyle/>
            <a:p>
              <a:endParaRPr lang="en-US"/>
            </a:p>
          </p:txBody>
        </p:sp>
        <p:sp>
          <p:nvSpPr>
            <p:cNvPr id="55440" name="Freeform 141"/>
            <p:cNvSpPr>
              <a:spLocks noChangeAspect="1"/>
            </p:cNvSpPr>
            <p:nvPr/>
          </p:nvSpPr>
          <p:spPr bwMode="auto">
            <a:xfrm>
              <a:off x="1382713" y="1908175"/>
              <a:ext cx="169862" cy="11113"/>
            </a:xfrm>
            <a:custGeom>
              <a:avLst/>
              <a:gdLst>
                <a:gd name="T0" fmla="*/ 0 w 128"/>
                <a:gd name="T1" fmla="*/ 2147483647 h 8"/>
                <a:gd name="T2" fmla="*/ 2147483647 w 128"/>
                <a:gd name="T3" fmla="*/ 2147483647 h 8"/>
                <a:gd name="T4" fmla="*/ 2147483647 w 128"/>
                <a:gd name="T5" fmla="*/ 2147483647 h 8"/>
                <a:gd name="T6" fmla="*/ 2147483647 w 128"/>
                <a:gd name="T7" fmla="*/ 0 h 8"/>
                <a:gd name="T8" fmla="*/ 0 60000 65536"/>
                <a:gd name="T9" fmla="*/ 0 60000 65536"/>
                <a:gd name="T10" fmla="*/ 0 60000 65536"/>
                <a:gd name="T11" fmla="*/ 0 60000 65536"/>
                <a:gd name="T12" fmla="*/ 0 w 128"/>
                <a:gd name="T13" fmla="*/ 0 h 8"/>
                <a:gd name="T14" fmla="*/ 128 w 128"/>
                <a:gd name="T15" fmla="*/ 8 h 8"/>
              </a:gdLst>
              <a:ahLst/>
              <a:cxnLst>
                <a:cxn ang="T8">
                  <a:pos x="T0" y="T1"/>
                </a:cxn>
                <a:cxn ang="T9">
                  <a:pos x="T2" y="T3"/>
                </a:cxn>
                <a:cxn ang="T10">
                  <a:pos x="T4" y="T5"/>
                </a:cxn>
                <a:cxn ang="T11">
                  <a:pos x="T6" y="T7"/>
                </a:cxn>
              </a:cxnLst>
              <a:rect l="T12" t="T13" r="T14" b="T15"/>
              <a:pathLst>
                <a:path w="128" h="8">
                  <a:moveTo>
                    <a:pt x="0" y="8"/>
                  </a:moveTo>
                  <a:lnTo>
                    <a:pt x="22" y="6"/>
                  </a:lnTo>
                  <a:lnTo>
                    <a:pt x="108" y="4"/>
                  </a:lnTo>
                  <a:lnTo>
                    <a:pt x="128" y="0"/>
                  </a:lnTo>
                </a:path>
              </a:pathLst>
            </a:custGeom>
            <a:noFill/>
            <a:ln w="3175">
              <a:solidFill>
                <a:srgbClr val="1B027D"/>
              </a:solidFill>
              <a:round/>
              <a:headEnd/>
              <a:tailEnd/>
            </a:ln>
          </p:spPr>
          <p:txBody>
            <a:bodyPr/>
            <a:lstStyle/>
            <a:p>
              <a:endParaRPr lang="en-US"/>
            </a:p>
          </p:txBody>
        </p:sp>
        <p:sp>
          <p:nvSpPr>
            <p:cNvPr id="55441" name="Freeform 142"/>
            <p:cNvSpPr>
              <a:spLocks noChangeAspect="1"/>
            </p:cNvSpPr>
            <p:nvPr/>
          </p:nvSpPr>
          <p:spPr bwMode="auto">
            <a:xfrm>
              <a:off x="1409700" y="1897063"/>
              <a:ext cx="115888" cy="9525"/>
            </a:xfrm>
            <a:custGeom>
              <a:avLst/>
              <a:gdLst>
                <a:gd name="T0" fmla="*/ 0 w 88"/>
                <a:gd name="T1" fmla="*/ 2147483647 h 8"/>
                <a:gd name="T2" fmla="*/ 2147483647 w 88"/>
                <a:gd name="T3" fmla="*/ 2147483647 h 8"/>
                <a:gd name="T4" fmla="*/ 2147483647 w 88"/>
                <a:gd name="T5" fmla="*/ 2147483647 h 8"/>
                <a:gd name="T6" fmla="*/ 2147483647 w 88"/>
                <a:gd name="T7" fmla="*/ 0 h 8"/>
                <a:gd name="T8" fmla="*/ 0 60000 65536"/>
                <a:gd name="T9" fmla="*/ 0 60000 65536"/>
                <a:gd name="T10" fmla="*/ 0 60000 65536"/>
                <a:gd name="T11" fmla="*/ 0 60000 65536"/>
                <a:gd name="T12" fmla="*/ 0 w 88"/>
                <a:gd name="T13" fmla="*/ 0 h 8"/>
                <a:gd name="T14" fmla="*/ 88 w 88"/>
                <a:gd name="T15" fmla="*/ 8 h 8"/>
              </a:gdLst>
              <a:ahLst/>
              <a:cxnLst>
                <a:cxn ang="T8">
                  <a:pos x="T0" y="T1"/>
                </a:cxn>
                <a:cxn ang="T9">
                  <a:pos x="T2" y="T3"/>
                </a:cxn>
                <a:cxn ang="T10">
                  <a:pos x="T4" y="T5"/>
                </a:cxn>
                <a:cxn ang="T11">
                  <a:pos x="T6" y="T7"/>
                </a:cxn>
              </a:cxnLst>
              <a:rect l="T12" t="T13" r="T14" b="T15"/>
              <a:pathLst>
                <a:path w="88" h="8">
                  <a:moveTo>
                    <a:pt x="0" y="8"/>
                  </a:moveTo>
                  <a:lnTo>
                    <a:pt x="14" y="4"/>
                  </a:lnTo>
                  <a:lnTo>
                    <a:pt x="80" y="4"/>
                  </a:lnTo>
                  <a:lnTo>
                    <a:pt x="88" y="0"/>
                  </a:lnTo>
                </a:path>
              </a:pathLst>
            </a:custGeom>
            <a:noFill/>
            <a:ln w="3175">
              <a:solidFill>
                <a:srgbClr val="1B027D"/>
              </a:solidFill>
              <a:round/>
              <a:headEnd/>
              <a:tailEnd/>
            </a:ln>
          </p:spPr>
          <p:txBody>
            <a:bodyPr/>
            <a:lstStyle/>
            <a:p>
              <a:endParaRPr lang="en-US"/>
            </a:p>
          </p:txBody>
        </p:sp>
        <p:sp>
          <p:nvSpPr>
            <p:cNvPr id="55442" name="Freeform 143"/>
            <p:cNvSpPr>
              <a:spLocks noChangeAspect="1"/>
            </p:cNvSpPr>
            <p:nvPr/>
          </p:nvSpPr>
          <p:spPr bwMode="auto">
            <a:xfrm>
              <a:off x="1382713" y="1884363"/>
              <a:ext cx="169862" cy="7937"/>
            </a:xfrm>
            <a:custGeom>
              <a:avLst/>
              <a:gdLst>
                <a:gd name="T0" fmla="*/ 0 w 128"/>
                <a:gd name="T1" fmla="*/ 2147483647 h 6"/>
                <a:gd name="T2" fmla="*/ 2147483647 w 128"/>
                <a:gd name="T3" fmla="*/ 2147483647 h 6"/>
                <a:gd name="T4" fmla="*/ 2147483647 w 128"/>
                <a:gd name="T5" fmla="*/ 2147483647 h 6"/>
                <a:gd name="T6" fmla="*/ 2147483647 w 128"/>
                <a:gd name="T7" fmla="*/ 0 h 6"/>
                <a:gd name="T8" fmla="*/ 0 60000 65536"/>
                <a:gd name="T9" fmla="*/ 0 60000 65536"/>
                <a:gd name="T10" fmla="*/ 0 60000 65536"/>
                <a:gd name="T11" fmla="*/ 0 60000 65536"/>
                <a:gd name="T12" fmla="*/ 0 w 128"/>
                <a:gd name="T13" fmla="*/ 0 h 6"/>
                <a:gd name="T14" fmla="*/ 128 w 128"/>
                <a:gd name="T15" fmla="*/ 6 h 6"/>
              </a:gdLst>
              <a:ahLst/>
              <a:cxnLst>
                <a:cxn ang="T8">
                  <a:pos x="T0" y="T1"/>
                </a:cxn>
                <a:cxn ang="T9">
                  <a:pos x="T2" y="T3"/>
                </a:cxn>
                <a:cxn ang="T10">
                  <a:pos x="T4" y="T5"/>
                </a:cxn>
                <a:cxn ang="T11">
                  <a:pos x="T6" y="T7"/>
                </a:cxn>
              </a:cxnLst>
              <a:rect l="T12" t="T13" r="T14" b="T15"/>
              <a:pathLst>
                <a:path w="128" h="6">
                  <a:moveTo>
                    <a:pt x="0" y="6"/>
                  </a:moveTo>
                  <a:lnTo>
                    <a:pt x="22" y="4"/>
                  </a:lnTo>
                  <a:lnTo>
                    <a:pt x="108" y="2"/>
                  </a:lnTo>
                  <a:lnTo>
                    <a:pt x="128" y="0"/>
                  </a:lnTo>
                </a:path>
              </a:pathLst>
            </a:custGeom>
            <a:noFill/>
            <a:ln w="3175">
              <a:solidFill>
                <a:srgbClr val="1B027D"/>
              </a:solidFill>
              <a:round/>
              <a:headEnd/>
              <a:tailEnd/>
            </a:ln>
          </p:spPr>
          <p:txBody>
            <a:bodyPr/>
            <a:lstStyle/>
            <a:p>
              <a:endParaRPr lang="en-US"/>
            </a:p>
          </p:txBody>
        </p:sp>
        <p:sp>
          <p:nvSpPr>
            <p:cNvPr id="55443" name="Freeform 144"/>
            <p:cNvSpPr>
              <a:spLocks noChangeAspect="1"/>
            </p:cNvSpPr>
            <p:nvPr/>
          </p:nvSpPr>
          <p:spPr bwMode="auto">
            <a:xfrm>
              <a:off x="1409700" y="1870075"/>
              <a:ext cx="115888" cy="9525"/>
            </a:xfrm>
            <a:custGeom>
              <a:avLst/>
              <a:gdLst>
                <a:gd name="T0" fmla="*/ 0 w 88"/>
                <a:gd name="T1" fmla="*/ 2147483647 h 8"/>
                <a:gd name="T2" fmla="*/ 2147483647 w 88"/>
                <a:gd name="T3" fmla="*/ 2147483647 h 8"/>
                <a:gd name="T4" fmla="*/ 2147483647 w 88"/>
                <a:gd name="T5" fmla="*/ 2147483647 h 8"/>
                <a:gd name="T6" fmla="*/ 2147483647 w 88"/>
                <a:gd name="T7" fmla="*/ 0 h 8"/>
                <a:gd name="T8" fmla="*/ 0 60000 65536"/>
                <a:gd name="T9" fmla="*/ 0 60000 65536"/>
                <a:gd name="T10" fmla="*/ 0 60000 65536"/>
                <a:gd name="T11" fmla="*/ 0 60000 65536"/>
                <a:gd name="T12" fmla="*/ 0 w 88"/>
                <a:gd name="T13" fmla="*/ 0 h 8"/>
                <a:gd name="T14" fmla="*/ 88 w 88"/>
                <a:gd name="T15" fmla="*/ 8 h 8"/>
              </a:gdLst>
              <a:ahLst/>
              <a:cxnLst>
                <a:cxn ang="T8">
                  <a:pos x="T0" y="T1"/>
                </a:cxn>
                <a:cxn ang="T9">
                  <a:pos x="T2" y="T3"/>
                </a:cxn>
                <a:cxn ang="T10">
                  <a:pos x="T4" y="T5"/>
                </a:cxn>
                <a:cxn ang="T11">
                  <a:pos x="T6" y="T7"/>
                </a:cxn>
              </a:cxnLst>
              <a:rect l="T12" t="T13" r="T14" b="T15"/>
              <a:pathLst>
                <a:path w="88" h="8">
                  <a:moveTo>
                    <a:pt x="0" y="8"/>
                  </a:moveTo>
                  <a:lnTo>
                    <a:pt x="14" y="6"/>
                  </a:lnTo>
                  <a:lnTo>
                    <a:pt x="80" y="4"/>
                  </a:lnTo>
                  <a:lnTo>
                    <a:pt x="88" y="0"/>
                  </a:lnTo>
                </a:path>
              </a:pathLst>
            </a:custGeom>
            <a:noFill/>
            <a:ln w="3175">
              <a:solidFill>
                <a:srgbClr val="1B027D"/>
              </a:solidFill>
              <a:round/>
              <a:headEnd/>
              <a:tailEnd/>
            </a:ln>
          </p:spPr>
          <p:txBody>
            <a:bodyPr/>
            <a:lstStyle/>
            <a:p>
              <a:endParaRPr lang="en-US"/>
            </a:p>
          </p:txBody>
        </p:sp>
        <p:pic>
          <p:nvPicPr>
            <p:cNvPr id="55444" name="Picture 145"/>
            <p:cNvPicPr>
              <a:picLocks noChangeAspect="1" noChangeArrowheads="1"/>
            </p:cNvPicPr>
            <p:nvPr/>
          </p:nvPicPr>
          <p:blipFill>
            <a:blip r:embed="rId9" cstate="print"/>
            <a:srcRect/>
            <a:stretch>
              <a:fillRect/>
            </a:stretch>
          </p:blipFill>
          <p:spPr bwMode="auto">
            <a:xfrm>
              <a:off x="4600575" y="1973263"/>
              <a:ext cx="252413" cy="65087"/>
            </a:xfrm>
            <a:prstGeom prst="rect">
              <a:avLst/>
            </a:prstGeom>
            <a:noFill/>
            <a:ln w="9525">
              <a:noFill/>
              <a:miter lim="800000"/>
              <a:headEnd/>
              <a:tailEnd/>
            </a:ln>
          </p:spPr>
        </p:pic>
        <p:sp>
          <p:nvSpPr>
            <p:cNvPr id="55445" name="Rectangle 146"/>
            <p:cNvSpPr>
              <a:spLocks noChangeAspect="1" noChangeArrowheads="1"/>
            </p:cNvSpPr>
            <p:nvPr/>
          </p:nvSpPr>
          <p:spPr bwMode="auto">
            <a:xfrm>
              <a:off x="4616450" y="1982788"/>
              <a:ext cx="225425" cy="41275"/>
            </a:xfrm>
            <a:prstGeom prst="rect">
              <a:avLst/>
            </a:prstGeom>
            <a:noFill/>
            <a:ln w="6350">
              <a:solidFill>
                <a:srgbClr val="5EB128"/>
              </a:solidFill>
              <a:miter lim="800000"/>
              <a:headEnd/>
              <a:tailEnd/>
            </a:ln>
          </p:spPr>
          <p:txBody>
            <a:bodyPr/>
            <a:lstStyle/>
            <a:p>
              <a:endParaRPr lang="en-US"/>
            </a:p>
          </p:txBody>
        </p:sp>
        <p:sp>
          <p:nvSpPr>
            <p:cNvPr id="55446" name="Rectangle 147"/>
            <p:cNvSpPr>
              <a:spLocks noChangeAspect="1" noChangeArrowheads="1"/>
            </p:cNvSpPr>
            <p:nvPr/>
          </p:nvSpPr>
          <p:spPr bwMode="auto">
            <a:xfrm>
              <a:off x="4660900" y="1554163"/>
              <a:ext cx="147638" cy="338137"/>
            </a:xfrm>
            <a:prstGeom prst="rect">
              <a:avLst/>
            </a:prstGeom>
            <a:solidFill>
              <a:srgbClr val="90938D"/>
            </a:solidFill>
            <a:ln w="9525">
              <a:noFill/>
              <a:miter lim="800000"/>
              <a:headEnd/>
              <a:tailEnd/>
            </a:ln>
          </p:spPr>
          <p:txBody>
            <a:bodyPr/>
            <a:lstStyle/>
            <a:p>
              <a:endParaRPr lang="en-US"/>
            </a:p>
          </p:txBody>
        </p:sp>
        <p:sp>
          <p:nvSpPr>
            <p:cNvPr id="55447" name="Rectangle 148"/>
            <p:cNvSpPr>
              <a:spLocks noChangeAspect="1" noChangeArrowheads="1"/>
            </p:cNvSpPr>
            <p:nvPr/>
          </p:nvSpPr>
          <p:spPr bwMode="auto">
            <a:xfrm>
              <a:off x="4660900" y="1554163"/>
              <a:ext cx="147638" cy="338137"/>
            </a:xfrm>
            <a:prstGeom prst="rect">
              <a:avLst/>
            </a:prstGeom>
            <a:noFill/>
            <a:ln w="3175">
              <a:solidFill>
                <a:srgbClr val="000000"/>
              </a:solidFill>
              <a:miter lim="800000"/>
              <a:headEnd/>
              <a:tailEnd/>
            </a:ln>
          </p:spPr>
          <p:txBody>
            <a:bodyPr/>
            <a:lstStyle/>
            <a:p>
              <a:endParaRPr lang="en-US"/>
            </a:p>
          </p:txBody>
        </p:sp>
        <p:sp>
          <p:nvSpPr>
            <p:cNvPr id="55448" name="Freeform 149"/>
            <p:cNvSpPr>
              <a:spLocks noChangeAspect="1"/>
            </p:cNvSpPr>
            <p:nvPr/>
          </p:nvSpPr>
          <p:spPr bwMode="auto">
            <a:xfrm>
              <a:off x="1181100" y="2020888"/>
              <a:ext cx="68263" cy="20637"/>
            </a:xfrm>
            <a:custGeom>
              <a:avLst/>
              <a:gdLst>
                <a:gd name="T0" fmla="*/ 0 w 50"/>
                <a:gd name="T1" fmla="*/ 0 h 16"/>
                <a:gd name="T2" fmla="*/ 2147483647 w 50"/>
                <a:gd name="T3" fmla="*/ 2147483647 h 16"/>
                <a:gd name="T4" fmla="*/ 2147483647 w 50"/>
                <a:gd name="T5" fmla="*/ 2147483647 h 16"/>
                <a:gd name="T6" fmla="*/ 2147483647 w 50"/>
                <a:gd name="T7" fmla="*/ 2147483647 h 16"/>
                <a:gd name="T8" fmla="*/ 2147483647 w 50"/>
                <a:gd name="T9" fmla="*/ 2147483647 h 16"/>
                <a:gd name="T10" fmla="*/ 2147483647 w 50"/>
                <a:gd name="T11" fmla="*/ 2147483647 h 16"/>
                <a:gd name="T12" fmla="*/ 2147483647 w 50"/>
                <a:gd name="T13" fmla="*/ 2147483647 h 16"/>
                <a:gd name="T14" fmla="*/ 2147483647 w 50"/>
                <a:gd name="T15" fmla="*/ 2147483647 h 16"/>
                <a:gd name="T16" fmla="*/ 2147483647 w 50"/>
                <a:gd name="T17" fmla="*/ 0 h 16"/>
                <a:gd name="T18" fmla="*/ 0 w 50"/>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6"/>
                <a:gd name="T32" fmla="*/ 50 w 5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6">
                  <a:moveTo>
                    <a:pt x="0" y="0"/>
                  </a:moveTo>
                  <a:lnTo>
                    <a:pt x="2" y="6"/>
                  </a:lnTo>
                  <a:lnTo>
                    <a:pt x="8" y="12"/>
                  </a:lnTo>
                  <a:lnTo>
                    <a:pt x="16" y="14"/>
                  </a:lnTo>
                  <a:lnTo>
                    <a:pt x="24" y="16"/>
                  </a:lnTo>
                  <a:lnTo>
                    <a:pt x="34" y="14"/>
                  </a:lnTo>
                  <a:lnTo>
                    <a:pt x="42" y="12"/>
                  </a:lnTo>
                  <a:lnTo>
                    <a:pt x="48" y="8"/>
                  </a:lnTo>
                  <a:lnTo>
                    <a:pt x="50" y="0"/>
                  </a:lnTo>
                  <a:lnTo>
                    <a:pt x="0" y="0"/>
                  </a:lnTo>
                  <a:close/>
                </a:path>
              </a:pathLst>
            </a:custGeom>
            <a:solidFill>
              <a:srgbClr val="90938D"/>
            </a:solidFill>
            <a:ln w="3175">
              <a:solidFill>
                <a:srgbClr val="000000"/>
              </a:solidFill>
              <a:round/>
              <a:headEnd/>
              <a:tailEnd/>
            </a:ln>
          </p:spPr>
          <p:txBody>
            <a:bodyPr/>
            <a:lstStyle/>
            <a:p>
              <a:endParaRPr lang="en-US"/>
            </a:p>
          </p:txBody>
        </p:sp>
        <p:sp>
          <p:nvSpPr>
            <p:cNvPr id="55449" name="Freeform 150"/>
            <p:cNvSpPr>
              <a:spLocks noChangeAspect="1"/>
            </p:cNvSpPr>
            <p:nvPr/>
          </p:nvSpPr>
          <p:spPr bwMode="auto">
            <a:xfrm>
              <a:off x="1255713" y="2020888"/>
              <a:ext cx="66675" cy="20637"/>
            </a:xfrm>
            <a:custGeom>
              <a:avLst/>
              <a:gdLst>
                <a:gd name="T0" fmla="*/ 0 w 50"/>
                <a:gd name="T1" fmla="*/ 0 h 16"/>
                <a:gd name="T2" fmla="*/ 2147483647 w 50"/>
                <a:gd name="T3" fmla="*/ 2147483647 h 16"/>
                <a:gd name="T4" fmla="*/ 2147483647 w 50"/>
                <a:gd name="T5" fmla="*/ 2147483647 h 16"/>
                <a:gd name="T6" fmla="*/ 2147483647 w 50"/>
                <a:gd name="T7" fmla="*/ 2147483647 h 16"/>
                <a:gd name="T8" fmla="*/ 2147483647 w 50"/>
                <a:gd name="T9" fmla="*/ 2147483647 h 16"/>
                <a:gd name="T10" fmla="*/ 2147483647 w 50"/>
                <a:gd name="T11" fmla="*/ 2147483647 h 16"/>
                <a:gd name="T12" fmla="*/ 2147483647 w 50"/>
                <a:gd name="T13" fmla="*/ 2147483647 h 16"/>
                <a:gd name="T14" fmla="*/ 2147483647 w 50"/>
                <a:gd name="T15" fmla="*/ 2147483647 h 16"/>
                <a:gd name="T16" fmla="*/ 2147483647 w 50"/>
                <a:gd name="T17" fmla="*/ 0 h 16"/>
                <a:gd name="T18" fmla="*/ 0 w 50"/>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6"/>
                <a:gd name="T32" fmla="*/ 50 w 5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6">
                  <a:moveTo>
                    <a:pt x="0" y="0"/>
                  </a:moveTo>
                  <a:lnTo>
                    <a:pt x="2" y="6"/>
                  </a:lnTo>
                  <a:lnTo>
                    <a:pt x="8" y="12"/>
                  </a:lnTo>
                  <a:lnTo>
                    <a:pt x="16" y="14"/>
                  </a:lnTo>
                  <a:lnTo>
                    <a:pt x="26" y="16"/>
                  </a:lnTo>
                  <a:lnTo>
                    <a:pt x="34" y="14"/>
                  </a:lnTo>
                  <a:lnTo>
                    <a:pt x="42" y="12"/>
                  </a:lnTo>
                  <a:lnTo>
                    <a:pt x="48" y="8"/>
                  </a:lnTo>
                  <a:lnTo>
                    <a:pt x="50" y="0"/>
                  </a:lnTo>
                  <a:lnTo>
                    <a:pt x="0" y="0"/>
                  </a:lnTo>
                  <a:close/>
                </a:path>
              </a:pathLst>
            </a:custGeom>
            <a:solidFill>
              <a:srgbClr val="90938D"/>
            </a:solidFill>
            <a:ln w="3175">
              <a:solidFill>
                <a:srgbClr val="000000"/>
              </a:solidFill>
              <a:round/>
              <a:headEnd/>
              <a:tailEnd/>
            </a:ln>
          </p:spPr>
          <p:txBody>
            <a:bodyPr/>
            <a:lstStyle/>
            <a:p>
              <a:endParaRPr lang="en-US"/>
            </a:p>
          </p:txBody>
        </p:sp>
        <p:sp>
          <p:nvSpPr>
            <p:cNvPr id="55450" name="Rectangle 151"/>
            <p:cNvSpPr>
              <a:spLocks noChangeAspect="1" noChangeArrowheads="1"/>
            </p:cNvSpPr>
            <p:nvPr/>
          </p:nvSpPr>
          <p:spPr bwMode="auto">
            <a:xfrm>
              <a:off x="1157288" y="1701800"/>
              <a:ext cx="185737" cy="277813"/>
            </a:xfrm>
            <a:prstGeom prst="rect">
              <a:avLst/>
            </a:prstGeom>
            <a:solidFill>
              <a:srgbClr val="878384"/>
            </a:solidFill>
            <a:ln w="9525">
              <a:noFill/>
              <a:miter lim="800000"/>
              <a:headEnd/>
              <a:tailEnd/>
            </a:ln>
          </p:spPr>
          <p:txBody>
            <a:bodyPr/>
            <a:lstStyle/>
            <a:p>
              <a:endParaRPr lang="en-US"/>
            </a:p>
          </p:txBody>
        </p:sp>
        <p:sp>
          <p:nvSpPr>
            <p:cNvPr id="55451" name="Rectangle 152"/>
            <p:cNvSpPr>
              <a:spLocks noChangeAspect="1" noChangeArrowheads="1"/>
            </p:cNvSpPr>
            <p:nvPr/>
          </p:nvSpPr>
          <p:spPr bwMode="auto">
            <a:xfrm>
              <a:off x="1157288" y="1701800"/>
              <a:ext cx="185737" cy="277813"/>
            </a:xfrm>
            <a:prstGeom prst="rect">
              <a:avLst/>
            </a:prstGeom>
            <a:noFill/>
            <a:ln w="3175">
              <a:solidFill>
                <a:srgbClr val="1E060A"/>
              </a:solidFill>
              <a:miter lim="800000"/>
              <a:headEnd/>
              <a:tailEnd/>
            </a:ln>
          </p:spPr>
          <p:txBody>
            <a:bodyPr/>
            <a:lstStyle/>
            <a:p>
              <a:endParaRPr lang="en-US"/>
            </a:p>
          </p:txBody>
        </p:sp>
        <p:sp>
          <p:nvSpPr>
            <p:cNvPr id="55452" name="Rectangle 153"/>
            <p:cNvSpPr>
              <a:spLocks noChangeAspect="1" noChangeArrowheads="1"/>
            </p:cNvSpPr>
            <p:nvPr/>
          </p:nvSpPr>
          <p:spPr bwMode="auto">
            <a:xfrm>
              <a:off x="1277938" y="2020888"/>
              <a:ext cx="22225" cy="61912"/>
            </a:xfrm>
            <a:prstGeom prst="rect">
              <a:avLst/>
            </a:prstGeom>
            <a:solidFill>
              <a:srgbClr val="D4D3D3"/>
            </a:solidFill>
            <a:ln w="9525">
              <a:noFill/>
              <a:miter lim="800000"/>
              <a:headEnd/>
              <a:tailEnd/>
            </a:ln>
          </p:spPr>
          <p:txBody>
            <a:bodyPr/>
            <a:lstStyle/>
            <a:p>
              <a:endParaRPr lang="en-US"/>
            </a:p>
          </p:txBody>
        </p:sp>
        <p:sp>
          <p:nvSpPr>
            <p:cNvPr id="55453" name="Rectangle 154"/>
            <p:cNvSpPr>
              <a:spLocks noChangeAspect="1" noChangeArrowheads="1"/>
            </p:cNvSpPr>
            <p:nvPr/>
          </p:nvSpPr>
          <p:spPr bwMode="auto">
            <a:xfrm>
              <a:off x="1277938" y="2020888"/>
              <a:ext cx="22225" cy="61912"/>
            </a:xfrm>
            <a:prstGeom prst="rect">
              <a:avLst/>
            </a:prstGeom>
            <a:noFill/>
            <a:ln w="3175">
              <a:solidFill>
                <a:srgbClr val="1E060A"/>
              </a:solidFill>
              <a:miter lim="800000"/>
              <a:headEnd/>
              <a:tailEnd/>
            </a:ln>
          </p:spPr>
          <p:txBody>
            <a:bodyPr/>
            <a:lstStyle/>
            <a:p>
              <a:endParaRPr lang="en-US"/>
            </a:p>
          </p:txBody>
        </p:sp>
        <p:sp>
          <p:nvSpPr>
            <p:cNvPr id="55454" name="Rectangle 155"/>
            <p:cNvSpPr>
              <a:spLocks noChangeAspect="1" noChangeArrowheads="1"/>
            </p:cNvSpPr>
            <p:nvPr/>
          </p:nvSpPr>
          <p:spPr bwMode="auto">
            <a:xfrm>
              <a:off x="1203325" y="2020888"/>
              <a:ext cx="22225" cy="61912"/>
            </a:xfrm>
            <a:prstGeom prst="rect">
              <a:avLst/>
            </a:prstGeom>
            <a:solidFill>
              <a:srgbClr val="D4D3D3"/>
            </a:solidFill>
            <a:ln w="9525">
              <a:noFill/>
              <a:miter lim="800000"/>
              <a:headEnd/>
              <a:tailEnd/>
            </a:ln>
          </p:spPr>
          <p:txBody>
            <a:bodyPr/>
            <a:lstStyle/>
            <a:p>
              <a:endParaRPr lang="en-US"/>
            </a:p>
          </p:txBody>
        </p:sp>
        <p:sp>
          <p:nvSpPr>
            <p:cNvPr id="55455" name="Rectangle 156"/>
            <p:cNvSpPr>
              <a:spLocks noChangeAspect="1" noChangeArrowheads="1"/>
            </p:cNvSpPr>
            <p:nvPr/>
          </p:nvSpPr>
          <p:spPr bwMode="auto">
            <a:xfrm>
              <a:off x="1203325" y="2020888"/>
              <a:ext cx="22225" cy="61912"/>
            </a:xfrm>
            <a:prstGeom prst="rect">
              <a:avLst/>
            </a:prstGeom>
            <a:noFill/>
            <a:ln w="3175">
              <a:solidFill>
                <a:srgbClr val="1E060A"/>
              </a:solidFill>
              <a:miter lim="800000"/>
              <a:headEnd/>
              <a:tailEnd/>
            </a:ln>
          </p:spPr>
          <p:txBody>
            <a:bodyPr/>
            <a:lstStyle/>
            <a:p>
              <a:endParaRPr lang="en-US"/>
            </a:p>
          </p:txBody>
        </p:sp>
        <p:sp>
          <p:nvSpPr>
            <p:cNvPr id="55456" name="Rectangle 157"/>
            <p:cNvSpPr>
              <a:spLocks noChangeAspect="1" noChangeArrowheads="1"/>
            </p:cNvSpPr>
            <p:nvPr/>
          </p:nvSpPr>
          <p:spPr bwMode="auto">
            <a:xfrm>
              <a:off x="1179513" y="1554163"/>
              <a:ext cx="144462" cy="338137"/>
            </a:xfrm>
            <a:prstGeom prst="rect">
              <a:avLst/>
            </a:prstGeom>
            <a:solidFill>
              <a:srgbClr val="90938D"/>
            </a:solidFill>
            <a:ln w="9525">
              <a:noFill/>
              <a:miter lim="800000"/>
              <a:headEnd/>
              <a:tailEnd/>
            </a:ln>
          </p:spPr>
          <p:txBody>
            <a:bodyPr/>
            <a:lstStyle/>
            <a:p>
              <a:endParaRPr lang="en-US"/>
            </a:p>
          </p:txBody>
        </p:sp>
        <p:sp>
          <p:nvSpPr>
            <p:cNvPr id="55457" name="Rectangle 158"/>
            <p:cNvSpPr>
              <a:spLocks noChangeAspect="1" noChangeArrowheads="1"/>
            </p:cNvSpPr>
            <p:nvPr/>
          </p:nvSpPr>
          <p:spPr bwMode="auto">
            <a:xfrm>
              <a:off x="1179513" y="1554163"/>
              <a:ext cx="144462" cy="338137"/>
            </a:xfrm>
            <a:prstGeom prst="rect">
              <a:avLst/>
            </a:prstGeom>
            <a:noFill/>
            <a:ln w="3175">
              <a:solidFill>
                <a:srgbClr val="000000"/>
              </a:solidFill>
              <a:miter lim="800000"/>
              <a:headEnd/>
              <a:tailEnd/>
            </a:ln>
          </p:spPr>
          <p:txBody>
            <a:bodyPr/>
            <a:lstStyle/>
            <a:p>
              <a:endParaRPr lang="en-US"/>
            </a:p>
          </p:txBody>
        </p:sp>
        <p:pic>
          <p:nvPicPr>
            <p:cNvPr id="55458" name="Picture 159"/>
            <p:cNvPicPr>
              <a:picLocks noChangeAspect="1" noChangeArrowheads="1"/>
            </p:cNvPicPr>
            <p:nvPr/>
          </p:nvPicPr>
          <p:blipFill>
            <a:blip r:embed="rId10" cstate="print"/>
            <a:srcRect/>
            <a:stretch>
              <a:fillRect/>
            </a:stretch>
          </p:blipFill>
          <p:spPr bwMode="auto">
            <a:xfrm>
              <a:off x="1122363" y="1970088"/>
              <a:ext cx="263525" cy="66675"/>
            </a:xfrm>
            <a:prstGeom prst="rect">
              <a:avLst/>
            </a:prstGeom>
            <a:noFill/>
            <a:ln w="9525">
              <a:noFill/>
              <a:miter lim="800000"/>
              <a:headEnd/>
              <a:tailEnd/>
            </a:ln>
          </p:spPr>
        </p:pic>
        <p:sp>
          <p:nvSpPr>
            <p:cNvPr id="55459" name="Rectangle 160"/>
            <p:cNvSpPr>
              <a:spLocks noChangeAspect="1" noChangeArrowheads="1"/>
            </p:cNvSpPr>
            <p:nvPr/>
          </p:nvSpPr>
          <p:spPr bwMode="auto">
            <a:xfrm>
              <a:off x="1139825" y="1979613"/>
              <a:ext cx="233363" cy="41275"/>
            </a:xfrm>
            <a:prstGeom prst="rect">
              <a:avLst/>
            </a:prstGeom>
            <a:noFill/>
            <a:ln w="6350">
              <a:solidFill>
                <a:srgbClr val="5EB128"/>
              </a:solidFill>
              <a:miter lim="800000"/>
              <a:headEnd/>
              <a:tailEnd/>
            </a:ln>
          </p:spPr>
          <p:txBody>
            <a:bodyPr/>
            <a:lstStyle/>
            <a:p>
              <a:endParaRPr lang="en-US"/>
            </a:p>
          </p:txBody>
        </p:sp>
        <p:pic>
          <p:nvPicPr>
            <p:cNvPr id="55460" name="Picture 161"/>
            <p:cNvPicPr>
              <a:picLocks noChangeAspect="1" noChangeArrowheads="1"/>
            </p:cNvPicPr>
            <p:nvPr/>
          </p:nvPicPr>
          <p:blipFill>
            <a:blip r:embed="rId11" cstate="print"/>
            <a:srcRect/>
            <a:stretch>
              <a:fillRect/>
            </a:stretch>
          </p:blipFill>
          <p:spPr bwMode="auto">
            <a:xfrm>
              <a:off x="5170488" y="4616450"/>
              <a:ext cx="30162" cy="74613"/>
            </a:xfrm>
            <a:prstGeom prst="rect">
              <a:avLst/>
            </a:prstGeom>
            <a:noFill/>
            <a:ln w="9525">
              <a:noFill/>
              <a:miter lim="800000"/>
              <a:headEnd/>
              <a:tailEnd/>
            </a:ln>
          </p:spPr>
        </p:pic>
        <p:sp>
          <p:nvSpPr>
            <p:cNvPr id="55461" name="Rectangle 162"/>
            <p:cNvSpPr>
              <a:spLocks noChangeAspect="1" noChangeArrowheads="1"/>
            </p:cNvSpPr>
            <p:nvPr/>
          </p:nvSpPr>
          <p:spPr bwMode="auto">
            <a:xfrm>
              <a:off x="2757488" y="1241425"/>
              <a:ext cx="461665" cy="153888"/>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Helvetica" charset="0"/>
                </a:rPr>
                <a:t>130 mm</a:t>
              </a:r>
              <a:endParaRPr lang="en-GB" sz="1000">
                <a:latin typeface="Helvetica" charset="0"/>
              </a:endParaRPr>
            </a:p>
          </p:txBody>
        </p:sp>
        <p:sp>
          <p:nvSpPr>
            <p:cNvPr id="55462" name="Line 163"/>
            <p:cNvSpPr>
              <a:spLocks noChangeAspect="1" noChangeShapeType="1"/>
            </p:cNvSpPr>
            <p:nvPr/>
          </p:nvSpPr>
          <p:spPr bwMode="auto">
            <a:xfrm flipH="1">
              <a:off x="1231900" y="1309688"/>
              <a:ext cx="1382713" cy="1587"/>
            </a:xfrm>
            <a:prstGeom prst="line">
              <a:avLst/>
            </a:prstGeom>
            <a:noFill/>
            <a:ln w="12700">
              <a:solidFill>
                <a:srgbClr val="000000"/>
              </a:solidFill>
              <a:round/>
              <a:headEnd/>
              <a:tailEnd/>
            </a:ln>
          </p:spPr>
          <p:txBody>
            <a:bodyPr/>
            <a:lstStyle/>
            <a:p>
              <a:endParaRPr lang="en-US"/>
            </a:p>
          </p:txBody>
        </p:sp>
        <p:sp>
          <p:nvSpPr>
            <p:cNvPr id="55463" name="Freeform 164"/>
            <p:cNvSpPr>
              <a:spLocks noChangeAspect="1"/>
            </p:cNvSpPr>
            <p:nvPr/>
          </p:nvSpPr>
          <p:spPr bwMode="auto">
            <a:xfrm>
              <a:off x="1141413" y="1285875"/>
              <a:ext cx="109537" cy="49213"/>
            </a:xfrm>
            <a:custGeom>
              <a:avLst/>
              <a:gdLst>
                <a:gd name="T0" fmla="*/ 2147483647 w 82"/>
                <a:gd name="T1" fmla="*/ 0 h 40"/>
                <a:gd name="T2" fmla="*/ 0 w 82"/>
                <a:gd name="T3" fmla="*/ 2147483647 h 40"/>
                <a:gd name="T4" fmla="*/ 2147483647 w 82"/>
                <a:gd name="T5" fmla="*/ 2147483647 h 40"/>
                <a:gd name="T6" fmla="*/ 2147483647 w 82"/>
                <a:gd name="T7" fmla="*/ 0 h 40"/>
                <a:gd name="T8" fmla="*/ 0 60000 65536"/>
                <a:gd name="T9" fmla="*/ 0 60000 65536"/>
                <a:gd name="T10" fmla="*/ 0 60000 65536"/>
                <a:gd name="T11" fmla="*/ 0 60000 65536"/>
                <a:gd name="T12" fmla="*/ 0 w 82"/>
                <a:gd name="T13" fmla="*/ 0 h 40"/>
                <a:gd name="T14" fmla="*/ 82 w 82"/>
                <a:gd name="T15" fmla="*/ 40 h 40"/>
              </a:gdLst>
              <a:ahLst/>
              <a:cxnLst>
                <a:cxn ang="T8">
                  <a:pos x="T0" y="T1"/>
                </a:cxn>
                <a:cxn ang="T9">
                  <a:pos x="T2" y="T3"/>
                </a:cxn>
                <a:cxn ang="T10">
                  <a:pos x="T4" y="T5"/>
                </a:cxn>
                <a:cxn ang="T11">
                  <a:pos x="T6" y="T7"/>
                </a:cxn>
              </a:cxnLst>
              <a:rect l="T12" t="T13" r="T14" b="T15"/>
              <a:pathLst>
                <a:path w="82" h="40">
                  <a:moveTo>
                    <a:pt x="82" y="0"/>
                  </a:moveTo>
                  <a:lnTo>
                    <a:pt x="0" y="22"/>
                  </a:lnTo>
                  <a:lnTo>
                    <a:pt x="82" y="40"/>
                  </a:lnTo>
                  <a:lnTo>
                    <a:pt x="82" y="0"/>
                  </a:lnTo>
                  <a:close/>
                </a:path>
              </a:pathLst>
            </a:custGeom>
            <a:solidFill>
              <a:srgbClr val="000000"/>
            </a:solidFill>
            <a:ln w="9525">
              <a:noFill/>
              <a:round/>
              <a:headEnd/>
              <a:tailEnd/>
            </a:ln>
          </p:spPr>
          <p:txBody>
            <a:bodyPr/>
            <a:lstStyle/>
            <a:p>
              <a:endParaRPr lang="en-US"/>
            </a:p>
          </p:txBody>
        </p:sp>
        <p:sp>
          <p:nvSpPr>
            <p:cNvPr id="55464" name="Freeform 165"/>
            <p:cNvSpPr>
              <a:spLocks noChangeAspect="1"/>
            </p:cNvSpPr>
            <p:nvPr/>
          </p:nvSpPr>
          <p:spPr bwMode="auto">
            <a:xfrm>
              <a:off x="4725988" y="1282700"/>
              <a:ext cx="109537" cy="49213"/>
            </a:xfrm>
            <a:custGeom>
              <a:avLst/>
              <a:gdLst>
                <a:gd name="T0" fmla="*/ 0 w 82"/>
                <a:gd name="T1" fmla="*/ 2147483647 h 40"/>
                <a:gd name="T2" fmla="*/ 2147483647 w 82"/>
                <a:gd name="T3" fmla="*/ 2147483647 h 40"/>
                <a:gd name="T4" fmla="*/ 0 w 82"/>
                <a:gd name="T5" fmla="*/ 0 h 40"/>
                <a:gd name="T6" fmla="*/ 0 w 82"/>
                <a:gd name="T7" fmla="*/ 2147483647 h 40"/>
                <a:gd name="T8" fmla="*/ 0 60000 65536"/>
                <a:gd name="T9" fmla="*/ 0 60000 65536"/>
                <a:gd name="T10" fmla="*/ 0 60000 65536"/>
                <a:gd name="T11" fmla="*/ 0 60000 65536"/>
                <a:gd name="T12" fmla="*/ 0 w 82"/>
                <a:gd name="T13" fmla="*/ 0 h 40"/>
                <a:gd name="T14" fmla="*/ 82 w 82"/>
                <a:gd name="T15" fmla="*/ 40 h 40"/>
              </a:gdLst>
              <a:ahLst/>
              <a:cxnLst>
                <a:cxn ang="T8">
                  <a:pos x="T0" y="T1"/>
                </a:cxn>
                <a:cxn ang="T9">
                  <a:pos x="T2" y="T3"/>
                </a:cxn>
                <a:cxn ang="T10">
                  <a:pos x="T4" y="T5"/>
                </a:cxn>
                <a:cxn ang="T11">
                  <a:pos x="T6" y="T7"/>
                </a:cxn>
              </a:cxnLst>
              <a:rect l="T12" t="T13" r="T14" b="T15"/>
              <a:pathLst>
                <a:path w="82" h="40">
                  <a:moveTo>
                    <a:pt x="0" y="40"/>
                  </a:moveTo>
                  <a:lnTo>
                    <a:pt x="82" y="22"/>
                  </a:lnTo>
                  <a:lnTo>
                    <a:pt x="0" y="0"/>
                  </a:lnTo>
                  <a:lnTo>
                    <a:pt x="0" y="40"/>
                  </a:lnTo>
                  <a:close/>
                </a:path>
              </a:pathLst>
            </a:custGeom>
            <a:solidFill>
              <a:srgbClr val="000000"/>
            </a:solidFill>
            <a:ln w="9525">
              <a:noFill/>
              <a:round/>
              <a:headEnd/>
              <a:tailEnd/>
            </a:ln>
          </p:spPr>
          <p:txBody>
            <a:bodyPr/>
            <a:lstStyle/>
            <a:p>
              <a:endParaRPr lang="en-US"/>
            </a:p>
          </p:txBody>
        </p:sp>
        <p:sp>
          <p:nvSpPr>
            <p:cNvPr id="55465" name="Line 166"/>
            <p:cNvSpPr>
              <a:spLocks noChangeAspect="1" noChangeShapeType="1"/>
            </p:cNvSpPr>
            <p:nvPr/>
          </p:nvSpPr>
          <p:spPr bwMode="auto">
            <a:xfrm>
              <a:off x="3408363" y="1309688"/>
              <a:ext cx="1336675" cy="1587"/>
            </a:xfrm>
            <a:prstGeom prst="line">
              <a:avLst/>
            </a:prstGeom>
            <a:noFill/>
            <a:ln w="12700">
              <a:solidFill>
                <a:srgbClr val="000000"/>
              </a:solidFill>
              <a:round/>
              <a:headEnd/>
              <a:tailEnd/>
            </a:ln>
          </p:spPr>
          <p:txBody>
            <a:bodyPr/>
            <a:lstStyle/>
            <a:p>
              <a:endParaRPr lang="en-US"/>
            </a:p>
          </p:txBody>
        </p:sp>
        <p:pic>
          <p:nvPicPr>
            <p:cNvPr id="55466" name="Picture 167"/>
            <p:cNvPicPr>
              <a:picLocks noChangeAspect="1" noChangeArrowheads="1"/>
            </p:cNvPicPr>
            <p:nvPr/>
          </p:nvPicPr>
          <p:blipFill>
            <a:blip r:embed="rId12" cstate="print"/>
            <a:srcRect/>
            <a:stretch>
              <a:fillRect/>
            </a:stretch>
          </p:blipFill>
          <p:spPr bwMode="auto">
            <a:xfrm>
              <a:off x="1214438" y="1924050"/>
              <a:ext cx="30162" cy="28575"/>
            </a:xfrm>
            <a:prstGeom prst="rect">
              <a:avLst/>
            </a:prstGeom>
            <a:noFill/>
            <a:ln w="9525">
              <a:noFill/>
              <a:miter lim="800000"/>
              <a:headEnd/>
              <a:tailEnd/>
            </a:ln>
          </p:spPr>
        </p:pic>
        <p:pic>
          <p:nvPicPr>
            <p:cNvPr id="55467" name="Picture 168"/>
            <p:cNvPicPr>
              <a:picLocks noChangeAspect="1" noChangeArrowheads="1"/>
            </p:cNvPicPr>
            <p:nvPr/>
          </p:nvPicPr>
          <p:blipFill>
            <a:blip r:embed="rId13" cstate="print"/>
            <a:srcRect/>
            <a:stretch>
              <a:fillRect/>
            </a:stretch>
          </p:blipFill>
          <p:spPr bwMode="auto">
            <a:xfrm>
              <a:off x="4819650" y="1204913"/>
              <a:ext cx="23813" cy="209550"/>
            </a:xfrm>
            <a:prstGeom prst="rect">
              <a:avLst/>
            </a:prstGeom>
            <a:noFill/>
            <a:ln w="9525">
              <a:noFill/>
              <a:miter lim="800000"/>
              <a:headEnd/>
              <a:tailEnd/>
            </a:ln>
          </p:spPr>
        </p:pic>
        <p:sp>
          <p:nvSpPr>
            <p:cNvPr id="55468" name="Line 169"/>
            <p:cNvSpPr>
              <a:spLocks noChangeAspect="1" noChangeShapeType="1"/>
            </p:cNvSpPr>
            <p:nvPr/>
          </p:nvSpPr>
          <p:spPr bwMode="auto">
            <a:xfrm flipV="1">
              <a:off x="4835525" y="1214438"/>
              <a:ext cx="0" cy="184150"/>
            </a:xfrm>
            <a:prstGeom prst="line">
              <a:avLst/>
            </a:prstGeom>
            <a:noFill/>
            <a:ln w="6350">
              <a:solidFill>
                <a:srgbClr val="000000"/>
              </a:solidFill>
              <a:round/>
              <a:headEnd/>
              <a:tailEnd/>
            </a:ln>
          </p:spPr>
          <p:txBody>
            <a:bodyPr/>
            <a:lstStyle/>
            <a:p>
              <a:endParaRPr lang="en-US"/>
            </a:p>
          </p:txBody>
        </p:sp>
        <p:pic>
          <p:nvPicPr>
            <p:cNvPr id="55469" name="Picture 170"/>
            <p:cNvPicPr>
              <a:picLocks noChangeAspect="1" noChangeArrowheads="1"/>
            </p:cNvPicPr>
            <p:nvPr/>
          </p:nvPicPr>
          <p:blipFill>
            <a:blip r:embed="rId14" cstate="print"/>
            <a:srcRect/>
            <a:stretch>
              <a:fillRect/>
            </a:stretch>
          </p:blipFill>
          <p:spPr bwMode="auto">
            <a:xfrm>
              <a:off x="1131888" y="1192213"/>
              <a:ext cx="23812" cy="233362"/>
            </a:xfrm>
            <a:prstGeom prst="rect">
              <a:avLst/>
            </a:prstGeom>
            <a:noFill/>
            <a:ln w="9525">
              <a:noFill/>
              <a:miter lim="800000"/>
              <a:headEnd/>
              <a:tailEnd/>
            </a:ln>
          </p:spPr>
        </p:pic>
        <p:sp>
          <p:nvSpPr>
            <p:cNvPr id="55470" name="Line 171"/>
            <p:cNvSpPr>
              <a:spLocks noChangeAspect="1" noChangeShapeType="1"/>
            </p:cNvSpPr>
            <p:nvPr/>
          </p:nvSpPr>
          <p:spPr bwMode="auto">
            <a:xfrm>
              <a:off x="1147763" y="1204913"/>
              <a:ext cx="1587" cy="204787"/>
            </a:xfrm>
            <a:prstGeom prst="line">
              <a:avLst/>
            </a:prstGeom>
            <a:noFill/>
            <a:ln w="6350">
              <a:solidFill>
                <a:srgbClr val="000000"/>
              </a:solidFill>
              <a:round/>
              <a:headEnd/>
              <a:tailEnd/>
            </a:ln>
          </p:spPr>
          <p:txBody>
            <a:bodyPr/>
            <a:lstStyle/>
            <a:p>
              <a:endParaRPr lang="en-US"/>
            </a:p>
          </p:txBody>
        </p:sp>
        <p:sp>
          <p:nvSpPr>
            <p:cNvPr id="55471" name="Freeform 172"/>
            <p:cNvSpPr>
              <a:spLocks noChangeAspect="1"/>
            </p:cNvSpPr>
            <p:nvPr/>
          </p:nvSpPr>
          <p:spPr bwMode="auto">
            <a:xfrm>
              <a:off x="3975100" y="965200"/>
              <a:ext cx="685800" cy="638175"/>
            </a:xfrm>
            <a:custGeom>
              <a:avLst/>
              <a:gdLst>
                <a:gd name="T0" fmla="*/ 2147483647 w 518"/>
                <a:gd name="T1" fmla="*/ 2147483647 h 522"/>
                <a:gd name="T2" fmla="*/ 2147483647 w 518"/>
                <a:gd name="T3" fmla="*/ 2147483647 h 522"/>
                <a:gd name="T4" fmla="*/ 2147483647 w 518"/>
                <a:gd name="T5" fmla="*/ 2147483647 h 522"/>
                <a:gd name="T6" fmla="*/ 2147483647 w 518"/>
                <a:gd name="T7" fmla="*/ 2147483647 h 522"/>
                <a:gd name="T8" fmla="*/ 2147483647 w 518"/>
                <a:gd name="T9" fmla="*/ 2147483647 h 522"/>
                <a:gd name="T10" fmla="*/ 2147483647 w 518"/>
                <a:gd name="T11" fmla="*/ 2147483647 h 522"/>
                <a:gd name="T12" fmla="*/ 2147483647 w 518"/>
                <a:gd name="T13" fmla="*/ 2147483647 h 522"/>
                <a:gd name="T14" fmla="*/ 2147483647 w 518"/>
                <a:gd name="T15" fmla="*/ 2147483647 h 522"/>
                <a:gd name="T16" fmla="*/ 2147483647 w 518"/>
                <a:gd name="T17" fmla="*/ 2147483647 h 522"/>
                <a:gd name="T18" fmla="*/ 2147483647 w 518"/>
                <a:gd name="T19" fmla="*/ 2147483647 h 522"/>
                <a:gd name="T20" fmla="*/ 2147483647 w 518"/>
                <a:gd name="T21" fmla="*/ 2147483647 h 522"/>
                <a:gd name="T22" fmla="*/ 2147483647 w 518"/>
                <a:gd name="T23" fmla="*/ 2147483647 h 522"/>
                <a:gd name="T24" fmla="*/ 2147483647 w 518"/>
                <a:gd name="T25" fmla="*/ 2147483647 h 522"/>
                <a:gd name="T26" fmla="*/ 2147483647 w 518"/>
                <a:gd name="T27" fmla="*/ 2147483647 h 522"/>
                <a:gd name="T28" fmla="*/ 2147483647 w 518"/>
                <a:gd name="T29" fmla="*/ 2147483647 h 522"/>
                <a:gd name="T30" fmla="*/ 2147483647 w 518"/>
                <a:gd name="T31" fmla="*/ 2147483647 h 522"/>
                <a:gd name="T32" fmla="*/ 2147483647 w 518"/>
                <a:gd name="T33" fmla="*/ 2147483647 h 522"/>
                <a:gd name="T34" fmla="*/ 2147483647 w 518"/>
                <a:gd name="T35" fmla="*/ 2147483647 h 522"/>
                <a:gd name="T36" fmla="*/ 2147483647 w 518"/>
                <a:gd name="T37" fmla="*/ 2147483647 h 522"/>
                <a:gd name="T38" fmla="*/ 2147483647 w 518"/>
                <a:gd name="T39" fmla="*/ 2147483647 h 522"/>
                <a:gd name="T40" fmla="*/ 2147483647 w 518"/>
                <a:gd name="T41" fmla="*/ 2147483647 h 522"/>
                <a:gd name="T42" fmla="*/ 2147483647 w 518"/>
                <a:gd name="T43" fmla="*/ 2147483647 h 522"/>
                <a:gd name="T44" fmla="*/ 0 w 518"/>
                <a:gd name="T45" fmla="*/ 2147483647 h 522"/>
                <a:gd name="T46" fmla="*/ 0 w 518"/>
                <a:gd name="T47" fmla="*/ 0 h 5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8"/>
                <a:gd name="T73" fmla="*/ 0 h 522"/>
                <a:gd name="T74" fmla="*/ 518 w 518"/>
                <a:gd name="T75" fmla="*/ 522 h 5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8" h="522">
                  <a:moveTo>
                    <a:pt x="518" y="522"/>
                  </a:moveTo>
                  <a:lnTo>
                    <a:pt x="496" y="520"/>
                  </a:lnTo>
                  <a:lnTo>
                    <a:pt x="472" y="518"/>
                  </a:lnTo>
                  <a:lnTo>
                    <a:pt x="444" y="512"/>
                  </a:lnTo>
                  <a:lnTo>
                    <a:pt x="416" y="504"/>
                  </a:lnTo>
                  <a:lnTo>
                    <a:pt x="354" y="484"/>
                  </a:lnTo>
                  <a:lnTo>
                    <a:pt x="292" y="460"/>
                  </a:lnTo>
                  <a:lnTo>
                    <a:pt x="232" y="432"/>
                  </a:lnTo>
                  <a:lnTo>
                    <a:pt x="176" y="404"/>
                  </a:lnTo>
                  <a:lnTo>
                    <a:pt x="152" y="388"/>
                  </a:lnTo>
                  <a:lnTo>
                    <a:pt x="130" y="374"/>
                  </a:lnTo>
                  <a:lnTo>
                    <a:pt x="112" y="360"/>
                  </a:lnTo>
                  <a:lnTo>
                    <a:pt x="96" y="348"/>
                  </a:lnTo>
                  <a:lnTo>
                    <a:pt x="72" y="322"/>
                  </a:lnTo>
                  <a:lnTo>
                    <a:pt x="52" y="300"/>
                  </a:lnTo>
                  <a:lnTo>
                    <a:pt x="44" y="286"/>
                  </a:lnTo>
                  <a:lnTo>
                    <a:pt x="36" y="272"/>
                  </a:lnTo>
                  <a:lnTo>
                    <a:pt x="28" y="256"/>
                  </a:lnTo>
                  <a:lnTo>
                    <a:pt x="22" y="238"/>
                  </a:lnTo>
                  <a:lnTo>
                    <a:pt x="18" y="218"/>
                  </a:lnTo>
                  <a:lnTo>
                    <a:pt x="12" y="196"/>
                  </a:lnTo>
                  <a:lnTo>
                    <a:pt x="6" y="144"/>
                  </a:lnTo>
                  <a:lnTo>
                    <a:pt x="0" y="78"/>
                  </a:lnTo>
                  <a:lnTo>
                    <a:pt x="0" y="0"/>
                  </a:lnTo>
                </a:path>
              </a:pathLst>
            </a:custGeom>
            <a:noFill/>
            <a:ln w="47625">
              <a:solidFill>
                <a:srgbClr val="7F0F57"/>
              </a:solidFill>
              <a:round/>
              <a:headEnd/>
              <a:tailEnd/>
            </a:ln>
          </p:spPr>
          <p:txBody>
            <a:bodyPr/>
            <a:lstStyle/>
            <a:p>
              <a:endParaRPr lang="en-US"/>
            </a:p>
          </p:txBody>
        </p:sp>
        <p:sp>
          <p:nvSpPr>
            <p:cNvPr id="55472" name="Freeform 173"/>
            <p:cNvSpPr>
              <a:spLocks noChangeAspect="1"/>
            </p:cNvSpPr>
            <p:nvPr/>
          </p:nvSpPr>
          <p:spPr bwMode="auto">
            <a:xfrm>
              <a:off x="1323975" y="923925"/>
              <a:ext cx="736600" cy="703263"/>
            </a:xfrm>
            <a:custGeom>
              <a:avLst/>
              <a:gdLst>
                <a:gd name="T0" fmla="*/ 0 w 556"/>
                <a:gd name="T1" fmla="*/ 2147483647 h 576"/>
                <a:gd name="T2" fmla="*/ 2147483647 w 556"/>
                <a:gd name="T3" fmla="*/ 2147483647 h 576"/>
                <a:gd name="T4" fmla="*/ 2147483647 w 556"/>
                <a:gd name="T5" fmla="*/ 2147483647 h 576"/>
                <a:gd name="T6" fmla="*/ 2147483647 w 556"/>
                <a:gd name="T7" fmla="*/ 2147483647 h 576"/>
                <a:gd name="T8" fmla="*/ 2147483647 w 556"/>
                <a:gd name="T9" fmla="*/ 2147483647 h 576"/>
                <a:gd name="T10" fmla="*/ 2147483647 w 556"/>
                <a:gd name="T11" fmla="*/ 2147483647 h 576"/>
                <a:gd name="T12" fmla="*/ 2147483647 w 556"/>
                <a:gd name="T13" fmla="*/ 2147483647 h 576"/>
                <a:gd name="T14" fmla="*/ 2147483647 w 556"/>
                <a:gd name="T15" fmla="*/ 2147483647 h 576"/>
                <a:gd name="T16" fmla="*/ 2147483647 w 556"/>
                <a:gd name="T17" fmla="*/ 2147483647 h 576"/>
                <a:gd name="T18" fmla="*/ 2147483647 w 556"/>
                <a:gd name="T19" fmla="*/ 2147483647 h 576"/>
                <a:gd name="T20" fmla="*/ 2147483647 w 556"/>
                <a:gd name="T21" fmla="*/ 2147483647 h 576"/>
                <a:gd name="T22" fmla="*/ 2147483647 w 556"/>
                <a:gd name="T23" fmla="*/ 2147483647 h 576"/>
                <a:gd name="T24" fmla="*/ 2147483647 w 556"/>
                <a:gd name="T25" fmla="*/ 2147483647 h 576"/>
                <a:gd name="T26" fmla="*/ 2147483647 w 556"/>
                <a:gd name="T27" fmla="*/ 2147483647 h 576"/>
                <a:gd name="T28" fmla="*/ 2147483647 w 556"/>
                <a:gd name="T29" fmla="*/ 2147483647 h 576"/>
                <a:gd name="T30" fmla="*/ 2147483647 w 556"/>
                <a:gd name="T31" fmla="*/ 2147483647 h 576"/>
                <a:gd name="T32" fmla="*/ 2147483647 w 556"/>
                <a:gd name="T33" fmla="*/ 2147483647 h 576"/>
                <a:gd name="T34" fmla="*/ 2147483647 w 556"/>
                <a:gd name="T35" fmla="*/ 2147483647 h 576"/>
                <a:gd name="T36" fmla="*/ 2147483647 w 556"/>
                <a:gd name="T37" fmla="*/ 2147483647 h 576"/>
                <a:gd name="T38" fmla="*/ 2147483647 w 556"/>
                <a:gd name="T39" fmla="*/ 2147483647 h 576"/>
                <a:gd name="T40" fmla="*/ 2147483647 w 556"/>
                <a:gd name="T41" fmla="*/ 2147483647 h 576"/>
                <a:gd name="T42" fmla="*/ 2147483647 w 556"/>
                <a:gd name="T43" fmla="*/ 2147483647 h 576"/>
                <a:gd name="T44" fmla="*/ 2147483647 w 556"/>
                <a:gd name="T45" fmla="*/ 2147483647 h 576"/>
                <a:gd name="T46" fmla="*/ 2147483647 w 556"/>
                <a:gd name="T47" fmla="*/ 2147483647 h 576"/>
                <a:gd name="T48" fmla="*/ 2147483647 w 556"/>
                <a:gd name="T49" fmla="*/ 2147483647 h 576"/>
                <a:gd name="T50" fmla="*/ 2147483647 w 556"/>
                <a:gd name="T51" fmla="*/ 2147483647 h 576"/>
                <a:gd name="T52" fmla="*/ 2147483647 w 556"/>
                <a:gd name="T53" fmla="*/ 2147483647 h 576"/>
                <a:gd name="T54" fmla="*/ 2147483647 w 556"/>
                <a:gd name="T55" fmla="*/ 0 h 5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6"/>
                <a:gd name="T85" fmla="*/ 0 h 576"/>
                <a:gd name="T86" fmla="*/ 556 w 556"/>
                <a:gd name="T87" fmla="*/ 576 h 5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6" h="576">
                  <a:moveTo>
                    <a:pt x="0" y="576"/>
                  </a:moveTo>
                  <a:lnTo>
                    <a:pt x="16" y="574"/>
                  </a:lnTo>
                  <a:lnTo>
                    <a:pt x="32" y="574"/>
                  </a:lnTo>
                  <a:lnTo>
                    <a:pt x="46" y="570"/>
                  </a:lnTo>
                  <a:lnTo>
                    <a:pt x="60" y="564"/>
                  </a:lnTo>
                  <a:lnTo>
                    <a:pt x="78" y="556"/>
                  </a:lnTo>
                  <a:lnTo>
                    <a:pt x="98" y="544"/>
                  </a:lnTo>
                  <a:lnTo>
                    <a:pt x="156" y="506"/>
                  </a:lnTo>
                  <a:lnTo>
                    <a:pt x="180" y="490"/>
                  </a:lnTo>
                  <a:lnTo>
                    <a:pt x="200" y="474"/>
                  </a:lnTo>
                  <a:lnTo>
                    <a:pt x="216" y="460"/>
                  </a:lnTo>
                  <a:lnTo>
                    <a:pt x="232" y="446"/>
                  </a:lnTo>
                  <a:lnTo>
                    <a:pt x="254" y="420"/>
                  </a:lnTo>
                  <a:lnTo>
                    <a:pt x="274" y="392"/>
                  </a:lnTo>
                  <a:lnTo>
                    <a:pt x="296" y="362"/>
                  </a:lnTo>
                  <a:lnTo>
                    <a:pt x="324" y="334"/>
                  </a:lnTo>
                  <a:lnTo>
                    <a:pt x="342" y="314"/>
                  </a:lnTo>
                  <a:lnTo>
                    <a:pt x="362" y="294"/>
                  </a:lnTo>
                  <a:lnTo>
                    <a:pt x="388" y="272"/>
                  </a:lnTo>
                  <a:lnTo>
                    <a:pt x="418" y="248"/>
                  </a:lnTo>
                  <a:lnTo>
                    <a:pt x="442" y="228"/>
                  </a:lnTo>
                  <a:lnTo>
                    <a:pt x="462" y="204"/>
                  </a:lnTo>
                  <a:lnTo>
                    <a:pt x="482" y="176"/>
                  </a:lnTo>
                  <a:lnTo>
                    <a:pt x="498" y="146"/>
                  </a:lnTo>
                  <a:lnTo>
                    <a:pt x="514" y="114"/>
                  </a:lnTo>
                  <a:lnTo>
                    <a:pt x="528" y="78"/>
                  </a:lnTo>
                  <a:lnTo>
                    <a:pt x="542" y="40"/>
                  </a:lnTo>
                  <a:lnTo>
                    <a:pt x="556" y="0"/>
                  </a:lnTo>
                </a:path>
              </a:pathLst>
            </a:custGeom>
            <a:noFill/>
            <a:ln w="47625">
              <a:solidFill>
                <a:srgbClr val="7F0F57"/>
              </a:solidFill>
              <a:round/>
              <a:headEnd/>
              <a:tailEnd/>
            </a:ln>
          </p:spPr>
          <p:txBody>
            <a:bodyPr/>
            <a:lstStyle/>
            <a:p>
              <a:endParaRPr lang="en-US"/>
            </a:p>
          </p:txBody>
        </p:sp>
        <p:sp>
          <p:nvSpPr>
            <p:cNvPr id="55473" name="Rectangle 174"/>
            <p:cNvSpPr>
              <a:spLocks noChangeAspect="1" noChangeArrowheads="1"/>
            </p:cNvSpPr>
            <p:nvPr/>
          </p:nvSpPr>
          <p:spPr bwMode="auto">
            <a:xfrm>
              <a:off x="2420938" y="1409700"/>
              <a:ext cx="1049967" cy="153888"/>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Helvetica" charset="0"/>
                </a:rPr>
                <a:t>active area 70 mm</a:t>
              </a:r>
              <a:endParaRPr lang="en-GB" sz="1000">
                <a:latin typeface="Helvetica" charset="0"/>
              </a:endParaRPr>
            </a:p>
          </p:txBody>
        </p:sp>
        <p:sp>
          <p:nvSpPr>
            <p:cNvPr id="55474" name="Line 175"/>
            <p:cNvSpPr>
              <a:spLocks noChangeAspect="1" noChangeShapeType="1"/>
            </p:cNvSpPr>
            <p:nvPr/>
          </p:nvSpPr>
          <p:spPr bwMode="auto">
            <a:xfrm flipV="1">
              <a:off x="2025650" y="1408113"/>
              <a:ext cx="1588" cy="96837"/>
            </a:xfrm>
            <a:prstGeom prst="line">
              <a:avLst/>
            </a:prstGeom>
            <a:noFill/>
            <a:ln w="6350">
              <a:solidFill>
                <a:srgbClr val="000000"/>
              </a:solidFill>
              <a:round/>
              <a:headEnd/>
              <a:tailEnd/>
            </a:ln>
          </p:spPr>
          <p:txBody>
            <a:bodyPr/>
            <a:lstStyle/>
            <a:p>
              <a:endParaRPr lang="en-US"/>
            </a:p>
          </p:txBody>
        </p:sp>
        <p:sp>
          <p:nvSpPr>
            <p:cNvPr id="55475" name="Line 176"/>
            <p:cNvSpPr>
              <a:spLocks noChangeAspect="1" noChangeShapeType="1"/>
            </p:cNvSpPr>
            <p:nvPr/>
          </p:nvSpPr>
          <p:spPr bwMode="auto">
            <a:xfrm flipV="1">
              <a:off x="4017963" y="1408113"/>
              <a:ext cx="1587" cy="96837"/>
            </a:xfrm>
            <a:prstGeom prst="line">
              <a:avLst/>
            </a:prstGeom>
            <a:noFill/>
            <a:ln w="6350">
              <a:solidFill>
                <a:srgbClr val="000000"/>
              </a:solidFill>
              <a:round/>
              <a:headEnd/>
              <a:tailEnd/>
            </a:ln>
          </p:spPr>
          <p:txBody>
            <a:bodyPr/>
            <a:lstStyle/>
            <a:p>
              <a:endParaRPr lang="en-US"/>
            </a:p>
          </p:txBody>
        </p:sp>
        <p:sp>
          <p:nvSpPr>
            <p:cNvPr id="55476" name="Freeform 177"/>
            <p:cNvSpPr>
              <a:spLocks noChangeAspect="1"/>
            </p:cNvSpPr>
            <p:nvPr/>
          </p:nvSpPr>
          <p:spPr bwMode="auto">
            <a:xfrm>
              <a:off x="2016125" y="1439863"/>
              <a:ext cx="112713" cy="58737"/>
            </a:xfrm>
            <a:custGeom>
              <a:avLst/>
              <a:gdLst>
                <a:gd name="T0" fmla="*/ 2147483647 w 86"/>
                <a:gd name="T1" fmla="*/ 0 h 48"/>
                <a:gd name="T2" fmla="*/ 0 w 86"/>
                <a:gd name="T3" fmla="*/ 2147483647 h 48"/>
                <a:gd name="T4" fmla="*/ 2147483647 w 86"/>
                <a:gd name="T5" fmla="*/ 2147483647 h 48"/>
                <a:gd name="T6" fmla="*/ 2147483647 w 86"/>
                <a:gd name="T7" fmla="*/ 0 h 48"/>
                <a:gd name="T8" fmla="*/ 0 60000 65536"/>
                <a:gd name="T9" fmla="*/ 0 60000 65536"/>
                <a:gd name="T10" fmla="*/ 0 60000 65536"/>
                <a:gd name="T11" fmla="*/ 0 60000 65536"/>
                <a:gd name="T12" fmla="*/ 0 w 86"/>
                <a:gd name="T13" fmla="*/ 0 h 48"/>
                <a:gd name="T14" fmla="*/ 86 w 86"/>
                <a:gd name="T15" fmla="*/ 48 h 48"/>
              </a:gdLst>
              <a:ahLst/>
              <a:cxnLst>
                <a:cxn ang="T8">
                  <a:pos x="T0" y="T1"/>
                </a:cxn>
                <a:cxn ang="T9">
                  <a:pos x="T2" y="T3"/>
                </a:cxn>
                <a:cxn ang="T10">
                  <a:pos x="T4" y="T5"/>
                </a:cxn>
                <a:cxn ang="T11">
                  <a:pos x="T6" y="T7"/>
                </a:cxn>
              </a:cxnLst>
              <a:rect l="T12" t="T13" r="T14" b="T15"/>
              <a:pathLst>
                <a:path w="86" h="48">
                  <a:moveTo>
                    <a:pt x="86" y="0"/>
                  </a:moveTo>
                  <a:lnTo>
                    <a:pt x="0" y="24"/>
                  </a:lnTo>
                  <a:lnTo>
                    <a:pt x="86" y="48"/>
                  </a:lnTo>
                  <a:lnTo>
                    <a:pt x="86" y="0"/>
                  </a:lnTo>
                  <a:close/>
                </a:path>
              </a:pathLst>
            </a:custGeom>
            <a:solidFill>
              <a:srgbClr val="FFFFFF"/>
            </a:solidFill>
            <a:ln w="9525">
              <a:noFill/>
              <a:round/>
              <a:headEnd/>
              <a:tailEnd/>
            </a:ln>
          </p:spPr>
          <p:txBody>
            <a:bodyPr/>
            <a:lstStyle/>
            <a:p>
              <a:endParaRPr lang="en-US"/>
            </a:p>
          </p:txBody>
        </p:sp>
        <p:sp>
          <p:nvSpPr>
            <p:cNvPr id="55477" name="Freeform 178"/>
            <p:cNvSpPr>
              <a:spLocks noChangeAspect="1"/>
            </p:cNvSpPr>
            <p:nvPr/>
          </p:nvSpPr>
          <p:spPr bwMode="auto">
            <a:xfrm>
              <a:off x="2020888" y="1441450"/>
              <a:ext cx="107950" cy="53975"/>
            </a:xfrm>
            <a:custGeom>
              <a:avLst/>
              <a:gdLst>
                <a:gd name="T0" fmla="*/ 2147483647 w 82"/>
                <a:gd name="T1" fmla="*/ 0 h 44"/>
                <a:gd name="T2" fmla="*/ 0 w 82"/>
                <a:gd name="T3" fmla="*/ 2147483647 h 44"/>
                <a:gd name="T4" fmla="*/ 2147483647 w 82"/>
                <a:gd name="T5" fmla="*/ 2147483647 h 44"/>
                <a:gd name="T6" fmla="*/ 2147483647 w 82"/>
                <a:gd name="T7" fmla="*/ 0 h 44"/>
                <a:gd name="T8" fmla="*/ 0 60000 65536"/>
                <a:gd name="T9" fmla="*/ 0 60000 65536"/>
                <a:gd name="T10" fmla="*/ 0 60000 65536"/>
                <a:gd name="T11" fmla="*/ 0 60000 65536"/>
                <a:gd name="T12" fmla="*/ 0 w 82"/>
                <a:gd name="T13" fmla="*/ 0 h 44"/>
                <a:gd name="T14" fmla="*/ 82 w 82"/>
                <a:gd name="T15" fmla="*/ 44 h 44"/>
              </a:gdLst>
              <a:ahLst/>
              <a:cxnLst>
                <a:cxn ang="T8">
                  <a:pos x="T0" y="T1"/>
                </a:cxn>
                <a:cxn ang="T9">
                  <a:pos x="T2" y="T3"/>
                </a:cxn>
                <a:cxn ang="T10">
                  <a:pos x="T4" y="T5"/>
                </a:cxn>
                <a:cxn ang="T11">
                  <a:pos x="T6" y="T7"/>
                </a:cxn>
              </a:cxnLst>
              <a:rect l="T12" t="T13" r="T14" b="T15"/>
              <a:pathLst>
                <a:path w="82" h="44">
                  <a:moveTo>
                    <a:pt x="82" y="0"/>
                  </a:moveTo>
                  <a:lnTo>
                    <a:pt x="0" y="22"/>
                  </a:lnTo>
                  <a:lnTo>
                    <a:pt x="82" y="44"/>
                  </a:lnTo>
                  <a:lnTo>
                    <a:pt x="82" y="0"/>
                  </a:lnTo>
                  <a:close/>
                </a:path>
              </a:pathLst>
            </a:custGeom>
            <a:solidFill>
              <a:srgbClr val="000000"/>
            </a:solidFill>
            <a:ln w="9525">
              <a:noFill/>
              <a:round/>
              <a:headEnd/>
              <a:tailEnd/>
            </a:ln>
          </p:spPr>
          <p:txBody>
            <a:bodyPr/>
            <a:lstStyle/>
            <a:p>
              <a:endParaRPr lang="en-US"/>
            </a:p>
          </p:txBody>
        </p:sp>
        <p:sp>
          <p:nvSpPr>
            <p:cNvPr id="55478" name="Freeform 179"/>
            <p:cNvSpPr>
              <a:spLocks noChangeAspect="1"/>
            </p:cNvSpPr>
            <p:nvPr/>
          </p:nvSpPr>
          <p:spPr bwMode="auto">
            <a:xfrm>
              <a:off x="3916363" y="1439863"/>
              <a:ext cx="114300" cy="55562"/>
            </a:xfrm>
            <a:custGeom>
              <a:avLst/>
              <a:gdLst>
                <a:gd name="T0" fmla="*/ 0 w 86"/>
                <a:gd name="T1" fmla="*/ 2147483647 h 46"/>
                <a:gd name="T2" fmla="*/ 2147483647 w 86"/>
                <a:gd name="T3" fmla="*/ 2147483647 h 46"/>
                <a:gd name="T4" fmla="*/ 0 w 86"/>
                <a:gd name="T5" fmla="*/ 0 h 46"/>
                <a:gd name="T6" fmla="*/ 0 w 86"/>
                <a:gd name="T7" fmla="*/ 2147483647 h 46"/>
                <a:gd name="T8" fmla="*/ 0 60000 65536"/>
                <a:gd name="T9" fmla="*/ 0 60000 65536"/>
                <a:gd name="T10" fmla="*/ 0 60000 65536"/>
                <a:gd name="T11" fmla="*/ 0 60000 65536"/>
                <a:gd name="T12" fmla="*/ 0 w 86"/>
                <a:gd name="T13" fmla="*/ 0 h 46"/>
                <a:gd name="T14" fmla="*/ 86 w 86"/>
                <a:gd name="T15" fmla="*/ 46 h 46"/>
              </a:gdLst>
              <a:ahLst/>
              <a:cxnLst>
                <a:cxn ang="T8">
                  <a:pos x="T0" y="T1"/>
                </a:cxn>
                <a:cxn ang="T9">
                  <a:pos x="T2" y="T3"/>
                </a:cxn>
                <a:cxn ang="T10">
                  <a:pos x="T4" y="T5"/>
                </a:cxn>
                <a:cxn ang="T11">
                  <a:pos x="T6" y="T7"/>
                </a:cxn>
              </a:cxnLst>
              <a:rect l="T12" t="T13" r="T14" b="T15"/>
              <a:pathLst>
                <a:path w="86" h="46">
                  <a:moveTo>
                    <a:pt x="0" y="46"/>
                  </a:moveTo>
                  <a:lnTo>
                    <a:pt x="86" y="24"/>
                  </a:lnTo>
                  <a:lnTo>
                    <a:pt x="0" y="0"/>
                  </a:lnTo>
                  <a:lnTo>
                    <a:pt x="0" y="46"/>
                  </a:lnTo>
                  <a:close/>
                </a:path>
              </a:pathLst>
            </a:custGeom>
            <a:solidFill>
              <a:srgbClr val="FFFFFF"/>
            </a:solidFill>
            <a:ln w="9525">
              <a:noFill/>
              <a:round/>
              <a:headEnd/>
              <a:tailEnd/>
            </a:ln>
          </p:spPr>
          <p:txBody>
            <a:bodyPr/>
            <a:lstStyle/>
            <a:p>
              <a:endParaRPr lang="en-US"/>
            </a:p>
          </p:txBody>
        </p:sp>
        <p:sp>
          <p:nvSpPr>
            <p:cNvPr id="55479" name="Line 180"/>
            <p:cNvSpPr>
              <a:spLocks noChangeAspect="1" noChangeShapeType="1"/>
            </p:cNvSpPr>
            <p:nvPr/>
          </p:nvSpPr>
          <p:spPr bwMode="auto">
            <a:xfrm flipH="1">
              <a:off x="2108200" y="1468438"/>
              <a:ext cx="307975" cy="1587"/>
            </a:xfrm>
            <a:prstGeom prst="line">
              <a:avLst/>
            </a:prstGeom>
            <a:noFill/>
            <a:ln w="12700">
              <a:solidFill>
                <a:srgbClr val="000000"/>
              </a:solidFill>
              <a:round/>
              <a:headEnd/>
              <a:tailEnd/>
            </a:ln>
          </p:spPr>
          <p:txBody>
            <a:bodyPr/>
            <a:lstStyle/>
            <a:p>
              <a:endParaRPr lang="en-US"/>
            </a:p>
          </p:txBody>
        </p:sp>
        <p:sp>
          <p:nvSpPr>
            <p:cNvPr id="55480" name="Line 181"/>
            <p:cNvSpPr>
              <a:spLocks noChangeAspect="1" noChangeShapeType="1"/>
            </p:cNvSpPr>
            <p:nvPr/>
          </p:nvSpPr>
          <p:spPr bwMode="auto">
            <a:xfrm>
              <a:off x="3598863" y="1468438"/>
              <a:ext cx="336550" cy="1587"/>
            </a:xfrm>
            <a:prstGeom prst="line">
              <a:avLst/>
            </a:prstGeom>
            <a:noFill/>
            <a:ln w="12700">
              <a:solidFill>
                <a:srgbClr val="000000"/>
              </a:solidFill>
              <a:round/>
              <a:headEnd/>
              <a:tailEnd/>
            </a:ln>
          </p:spPr>
          <p:txBody>
            <a:bodyPr/>
            <a:lstStyle/>
            <a:p>
              <a:endParaRPr lang="en-US"/>
            </a:p>
          </p:txBody>
        </p:sp>
        <p:sp>
          <p:nvSpPr>
            <p:cNvPr id="55481" name="Freeform 182"/>
            <p:cNvSpPr>
              <a:spLocks noChangeAspect="1"/>
            </p:cNvSpPr>
            <p:nvPr/>
          </p:nvSpPr>
          <p:spPr bwMode="auto">
            <a:xfrm>
              <a:off x="3916363" y="1441450"/>
              <a:ext cx="109537" cy="53975"/>
            </a:xfrm>
            <a:custGeom>
              <a:avLst/>
              <a:gdLst>
                <a:gd name="T0" fmla="*/ 0 w 82"/>
                <a:gd name="T1" fmla="*/ 2147483647 h 44"/>
                <a:gd name="T2" fmla="*/ 2147483647 w 82"/>
                <a:gd name="T3" fmla="*/ 2147483647 h 44"/>
                <a:gd name="T4" fmla="*/ 0 w 82"/>
                <a:gd name="T5" fmla="*/ 0 h 44"/>
                <a:gd name="T6" fmla="*/ 0 w 82"/>
                <a:gd name="T7" fmla="*/ 2147483647 h 44"/>
                <a:gd name="T8" fmla="*/ 0 60000 65536"/>
                <a:gd name="T9" fmla="*/ 0 60000 65536"/>
                <a:gd name="T10" fmla="*/ 0 60000 65536"/>
                <a:gd name="T11" fmla="*/ 0 60000 65536"/>
                <a:gd name="T12" fmla="*/ 0 w 82"/>
                <a:gd name="T13" fmla="*/ 0 h 44"/>
                <a:gd name="T14" fmla="*/ 82 w 82"/>
                <a:gd name="T15" fmla="*/ 44 h 44"/>
              </a:gdLst>
              <a:ahLst/>
              <a:cxnLst>
                <a:cxn ang="T8">
                  <a:pos x="T0" y="T1"/>
                </a:cxn>
                <a:cxn ang="T9">
                  <a:pos x="T2" y="T3"/>
                </a:cxn>
                <a:cxn ang="T10">
                  <a:pos x="T4" y="T5"/>
                </a:cxn>
                <a:cxn ang="T11">
                  <a:pos x="T6" y="T7"/>
                </a:cxn>
              </a:cxnLst>
              <a:rect l="T12" t="T13" r="T14" b="T15"/>
              <a:pathLst>
                <a:path w="82" h="44">
                  <a:moveTo>
                    <a:pt x="0" y="44"/>
                  </a:moveTo>
                  <a:lnTo>
                    <a:pt x="82" y="22"/>
                  </a:lnTo>
                  <a:lnTo>
                    <a:pt x="0" y="0"/>
                  </a:lnTo>
                  <a:lnTo>
                    <a:pt x="0" y="44"/>
                  </a:lnTo>
                  <a:close/>
                </a:path>
              </a:pathLst>
            </a:custGeom>
            <a:solidFill>
              <a:srgbClr val="000000"/>
            </a:solidFill>
            <a:ln w="9525">
              <a:noFill/>
              <a:round/>
              <a:headEnd/>
              <a:tailEnd/>
            </a:ln>
          </p:spPr>
          <p:txBody>
            <a:bodyPr/>
            <a:lstStyle/>
            <a:p>
              <a:endParaRPr lang="en-US"/>
            </a:p>
          </p:txBody>
        </p:sp>
        <p:pic>
          <p:nvPicPr>
            <p:cNvPr id="55482" name="Picture 183"/>
            <p:cNvPicPr>
              <a:picLocks noChangeAspect="1" noChangeArrowheads="1"/>
            </p:cNvPicPr>
            <p:nvPr/>
          </p:nvPicPr>
          <p:blipFill>
            <a:blip r:embed="rId15" cstate="print"/>
            <a:srcRect/>
            <a:stretch>
              <a:fillRect/>
            </a:stretch>
          </p:blipFill>
          <p:spPr bwMode="auto">
            <a:xfrm>
              <a:off x="831850" y="3052763"/>
              <a:ext cx="3460750" cy="3197225"/>
            </a:xfrm>
            <a:prstGeom prst="rect">
              <a:avLst/>
            </a:prstGeom>
            <a:noFill/>
            <a:ln w="9525">
              <a:noFill/>
              <a:miter lim="800000"/>
              <a:headEnd/>
              <a:tailEnd/>
            </a:ln>
          </p:spPr>
        </p:pic>
        <p:sp>
          <p:nvSpPr>
            <p:cNvPr id="55483" name="Freeform 184"/>
            <p:cNvSpPr>
              <a:spLocks noChangeAspect="1"/>
            </p:cNvSpPr>
            <p:nvPr/>
          </p:nvSpPr>
          <p:spPr bwMode="auto">
            <a:xfrm>
              <a:off x="1054100" y="1508125"/>
              <a:ext cx="1147763" cy="1060450"/>
            </a:xfrm>
            <a:custGeom>
              <a:avLst/>
              <a:gdLst>
                <a:gd name="T0" fmla="*/ 2147483647 w 866"/>
                <a:gd name="T1" fmla="*/ 2147483647 h 868"/>
                <a:gd name="T2" fmla="*/ 2147483647 w 866"/>
                <a:gd name="T3" fmla="*/ 2147483647 h 868"/>
                <a:gd name="T4" fmla="*/ 2147483647 w 866"/>
                <a:gd name="T5" fmla="*/ 2147483647 h 868"/>
                <a:gd name="T6" fmla="*/ 2147483647 w 866"/>
                <a:gd name="T7" fmla="*/ 2147483647 h 868"/>
                <a:gd name="T8" fmla="*/ 2147483647 w 866"/>
                <a:gd name="T9" fmla="*/ 2147483647 h 868"/>
                <a:gd name="T10" fmla="*/ 2147483647 w 866"/>
                <a:gd name="T11" fmla="*/ 2147483647 h 868"/>
                <a:gd name="T12" fmla="*/ 2147483647 w 866"/>
                <a:gd name="T13" fmla="*/ 2147483647 h 868"/>
                <a:gd name="T14" fmla="*/ 2147483647 w 866"/>
                <a:gd name="T15" fmla="*/ 2147483647 h 868"/>
                <a:gd name="T16" fmla="*/ 2147483647 w 866"/>
                <a:gd name="T17" fmla="*/ 2147483647 h 868"/>
                <a:gd name="T18" fmla="*/ 2147483647 w 866"/>
                <a:gd name="T19" fmla="*/ 2147483647 h 868"/>
                <a:gd name="T20" fmla="*/ 2147483647 w 866"/>
                <a:gd name="T21" fmla="*/ 2147483647 h 868"/>
                <a:gd name="T22" fmla="*/ 2147483647 w 866"/>
                <a:gd name="T23" fmla="*/ 2147483647 h 868"/>
                <a:gd name="T24" fmla="*/ 2147483647 w 866"/>
                <a:gd name="T25" fmla="*/ 2147483647 h 868"/>
                <a:gd name="T26" fmla="*/ 2147483647 w 866"/>
                <a:gd name="T27" fmla="*/ 2147483647 h 868"/>
                <a:gd name="T28" fmla="*/ 2147483647 w 866"/>
                <a:gd name="T29" fmla="*/ 2147483647 h 868"/>
                <a:gd name="T30" fmla="*/ 2147483647 w 866"/>
                <a:gd name="T31" fmla="*/ 2147483647 h 868"/>
                <a:gd name="T32" fmla="*/ 2147483647 w 866"/>
                <a:gd name="T33" fmla="*/ 2147483647 h 868"/>
                <a:gd name="T34" fmla="*/ 2147483647 w 866"/>
                <a:gd name="T35" fmla="*/ 2147483647 h 868"/>
                <a:gd name="T36" fmla="*/ 2147483647 w 866"/>
                <a:gd name="T37" fmla="*/ 2147483647 h 868"/>
                <a:gd name="T38" fmla="*/ 2147483647 w 866"/>
                <a:gd name="T39" fmla="*/ 2147483647 h 868"/>
                <a:gd name="T40" fmla="*/ 2147483647 w 866"/>
                <a:gd name="T41" fmla="*/ 2147483647 h 868"/>
                <a:gd name="T42" fmla="*/ 2147483647 w 866"/>
                <a:gd name="T43" fmla="*/ 2147483647 h 868"/>
                <a:gd name="T44" fmla="*/ 2147483647 w 866"/>
                <a:gd name="T45" fmla="*/ 2147483647 h 868"/>
                <a:gd name="T46" fmla="*/ 2147483647 w 866"/>
                <a:gd name="T47" fmla="*/ 2147483647 h 868"/>
                <a:gd name="T48" fmla="*/ 2147483647 w 866"/>
                <a:gd name="T49" fmla="*/ 2147483647 h 868"/>
                <a:gd name="T50" fmla="*/ 2147483647 w 866"/>
                <a:gd name="T51" fmla="*/ 2147483647 h 868"/>
                <a:gd name="T52" fmla="*/ 2147483647 w 866"/>
                <a:gd name="T53" fmla="*/ 2147483647 h 868"/>
                <a:gd name="T54" fmla="*/ 2147483647 w 866"/>
                <a:gd name="T55" fmla="*/ 2147483647 h 868"/>
                <a:gd name="T56" fmla="*/ 2147483647 w 866"/>
                <a:gd name="T57" fmla="*/ 2147483647 h 868"/>
                <a:gd name="T58" fmla="*/ 2147483647 w 866"/>
                <a:gd name="T59" fmla="*/ 2147483647 h 868"/>
                <a:gd name="T60" fmla="*/ 2147483647 w 866"/>
                <a:gd name="T61" fmla="*/ 2147483647 h 868"/>
                <a:gd name="T62" fmla="*/ 2147483647 w 866"/>
                <a:gd name="T63" fmla="*/ 2147483647 h 8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66"/>
                <a:gd name="T97" fmla="*/ 0 h 868"/>
                <a:gd name="T98" fmla="*/ 866 w 866"/>
                <a:gd name="T99" fmla="*/ 868 h 8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66" h="868">
                  <a:moveTo>
                    <a:pt x="866" y="434"/>
                  </a:moveTo>
                  <a:lnTo>
                    <a:pt x="864" y="478"/>
                  </a:lnTo>
                  <a:lnTo>
                    <a:pt x="856" y="522"/>
                  </a:lnTo>
                  <a:lnTo>
                    <a:pt x="846" y="562"/>
                  </a:lnTo>
                  <a:lnTo>
                    <a:pt x="832" y="602"/>
                  </a:lnTo>
                  <a:lnTo>
                    <a:pt x="814" y="640"/>
                  </a:lnTo>
                  <a:lnTo>
                    <a:pt x="792" y="676"/>
                  </a:lnTo>
                  <a:lnTo>
                    <a:pt x="766" y="710"/>
                  </a:lnTo>
                  <a:lnTo>
                    <a:pt x="738" y="740"/>
                  </a:lnTo>
                  <a:lnTo>
                    <a:pt x="708" y="768"/>
                  </a:lnTo>
                  <a:lnTo>
                    <a:pt x="674" y="794"/>
                  </a:lnTo>
                  <a:lnTo>
                    <a:pt x="638" y="814"/>
                  </a:lnTo>
                  <a:lnTo>
                    <a:pt x="602" y="834"/>
                  </a:lnTo>
                  <a:lnTo>
                    <a:pt x="562" y="848"/>
                  </a:lnTo>
                  <a:lnTo>
                    <a:pt x="520" y="858"/>
                  </a:lnTo>
                  <a:lnTo>
                    <a:pt x="476" y="864"/>
                  </a:lnTo>
                  <a:lnTo>
                    <a:pt x="432" y="868"/>
                  </a:lnTo>
                  <a:lnTo>
                    <a:pt x="388" y="864"/>
                  </a:lnTo>
                  <a:lnTo>
                    <a:pt x="346" y="858"/>
                  </a:lnTo>
                  <a:lnTo>
                    <a:pt x="304" y="848"/>
                  </a:lnTo>
                  <a:lnTo>
                    <a:pt x="264" y="834"/>
                  </a:lnTo>
                  <a:lnTo>
                    <a:pt x="226" y="814"/>
                  </a:lnTo>
                  <a:lnTo>
                    <a:pt x="190" y="794"/>
                  </a:lnTo>
                  <a:lnTo>
                    <a:pt x="156" y="768"/>
                  </a:lnTo>
                  <a:lnTo>
                    <a:pt x="126" y="740"/>
                  </a:lnTo>
                  <a:lnTo>
                    <a:pt x="98" y="710"/>
                  </a:lnTo>
                  <a:lnTo>
                    <a:pt x="74" y="676"/>
                  </a:lnTo>
                  <a:lnTo>
                    <a:pt x="52" y="640"/>
                  </a:lnTo>
                  <a:lnTo>
                    <a:pt x="34" y="602"/>
                  </a:lnTo>
                  <a:lnTo>
                    <a:pt x="18" y="562"/>
                  </a:lnTo>
                  <a:lnTo>
                    <a:pt x="8" y="522"/>
                  </a:lnTo>
                  <a:lnTo>
                    <a:pt x="2" y="478"/>
                  </a:lnTo>
                  <a:lnTo>
                    <a:pt x="0" y="434"/>
                  </a:lnTo>
                  <a:lnTo>
                    <a:pt x="2" y="390"/>
                  </a:lnTo>
                  <a:lnTo>
                    <a:pt x="8" y="346"/>
                  </a:lnTo>
                  <a:lnTo>
                    <a:pt x="18" y="306"/>
                  </a:lnTo>
                  <a:lnTo>
                    <a:pt x="34" y="266"/>
                  </a:lnTo>
                  <a:lnTo>
                    <a:pt x="52" y="228"/>
                  </a:lnTo>
                  <a:lnTo>
                    <a:pt x="74" y="192"/>
                  </a:lnTo>
                  <a:lnTo>
                    <a:pt x="98" y="158"/>
                  </a:lnTo>
                  <a:lnTo>
                    <a:pt x="126" y="128"/>
                  </a:lnTo>
                  <a:lnTo>
                    <a:pt x="156" y="100"/>
                  </a:lnTo>
                  <a:lnTo>
                    <a:pt x="190" y="74"/>
                  </a:lnTo>
                  <a:lnTo>
                    <a:pt x="226" y="52"/>
                  </a:lnTo>
                  <a:lnTo>
                    <a:pt x="264" y="34"/>
                  </a:lnTo>
                  <a:lnTo>
                    <a:pt x="304" y="20"/>
                  </a:lnTo>
                  <a:lnTo>
                    <a:pt x="346" y="10"/>
                  </a:lnTo>
                  <a:lnTo>
                    <a:pt x="388" y="2"/>
                  </a:lnTo>
                  <a:lnTo>
                    <a:pt x="432" y="0"/>
                  </a:lnTo>
                  <a:lnTo>
                    <a:pt x="476" y="2"/>
                  </a:lnTo>
                  <a:lnTo>
                    <a:pt x="520" y="10"/>
                  </a:lnTo>
                  <a:lnTo>
                    <a:pt x="562" y="20"/>
                  </a:lnTo>
                  <a:lnTo>
                    <a:pt x="602" y="34"/>
                  </a:lnTo>
                  <a:lnTo>
                    <a:pt x="638" y="52"/>
                  </a:lnTo>
                  <a:lnTo>
                    <a:pt x="674" y="74"/>
                  </a:lnTo>
                  <a:lnTo>
                    <a:pt x="708" y="100"/>
                  </a:lnTo>
                  <a:lnTo>
                    <a:pt x="738" y="128"/>
                  </a:lnTo>
                  <a:lnTo>
                    <a:pt x="766" y="158"/>
                  </a:lnTo>
                  <a:lnTo>
                    <a:pt x="792" y="192"/>
                  </a:lnTo>
                  <a:lnTo>
                    <a:pt x="814" y="228"/>
                  </a:lnTo>
                  <a:lnTo>
                    <a:pt x="832" y="266"/>
                  </a:lnTo>
                  <a:lnTo>
                    <a:pt x="846" y="306"/>
                  </a:lnTo>
                  <a:lnTo>
                    <a:pt x="856" y="346"/>
                  </a:lnTo>
                  <a:lnTo>
                    <a:pt x="864" y="390"/>
                  </a:lnTo>
                  <a:lnTo>
                    <a:pt x="866" y="434"/>
                  </a:lnTo>
                  <a:close/>
                </a:path>
              </a:pathLst>
            </a:custGeom>
            <a:noFill/>
            <a:ln w="12700">
              <a:solidFill>
                <a:srgbClr val="000000"/>
              </a:solidFill>
              <a:round/>
              <a:headEnd/>
              <a:tailEnd/>
            </a:ln>
          </p:spPr>
          <p:txBody>
            <a:bodyPr/>
            <a:lstStyle/>
            <a:p>
              <a:endParaRPr lang="en-US"/>
            </a:p>
          </p:txBody>
        </p:sp>
        <p:pic>
          <p:nvPicPr>
            <p:cNvPr id="55484" name="Picture 185"/>
            <p:cNvPicPr>
              <a:picLocks noChangeAspect="1" noChangeArrowheads="1"/>
            </p:cNvPicPr>
            <p:nvPr/>
          </p:nvPicPr>
          <p:blipFill>
            <a:blip r:embed="rId16" cstate="print"/>
            <a:srcRect/>
            <a:stretch>
              <a:fillRect/>
            </a:stretch>
          </p:blipFill>
          <p:spPr bwMode="auto">
            <a:xfrm>
              <a:off x="1682750" y="2559050"/>
              <a:ext cx="309563" cy="520700"/>
            </a:xfrm>
            <a:prstGeom prst="rect">
              <a:avLst/>
            </a:prstGeom>
            <a:noFill/>
            <a:ln w="9525">
              <a:noFill/>
              <a:miter lim="800000"/>
              <a:headEnd/>
              <a:tailEnd/>
            </a:ln>
          </p:spPr>
        </p:pic>
        <p:sp>
          <p:nvSpPr>
            <p:cNvPr id="55485" name="Line 186"/>
            <p:cNvSpPr>
              <a:spLocks noChangeAspect="1" noChangeShapeType="1"/>
            </p:cNvSpPr>
            <p:nvPr/>
          </p:nvSpPr>
          <p:spPr bwMode="auto">
            <a:xfrm>
              <a:off x="1695450" y="2568575"/>
              <a:ext cx="293688" cy="498475"/>
            </a:xfrm>
            <a:prstGeom prst="line">
              <a:avLst/>
            </a:prstGeom>
            <a:noFill/>
            <a:ln w="12700">
              <a:solidFill>
                <a:srgbClr val="000000"/>
              </a:solidFill>
              <a:round/>
              <a:headEnd/>
              <a:tailEnd/>
            </a:ln>
          </p:spPr>
          <p:txBody>
            <a:bodyPr/>
            <a:lstStyle/>
            <a:p>
              <a:endParaRPr lang="en-US"/>
            </a:p>
          </p:txBody>
        </p:sp>
        <p:sp>
          <p:nvSpPr>
            <p:cNvPr id="55486" name="Freeform 187"/>
            <p:cNvSpPr>
              <a:spLocks noChangeAspect="1"/>
            </p:cNvSpPr>
            <p:nvPr/>
          </p:nvSpPr>
          <p:spPr bwMode="auto">
            <a:xfrm>
              <a:off x="1952625" y="3038475"/>
              <a:ext cx="77788" cy="100013"/>
            </a:xfrm>
            <a:custGeom>
              <a:avLst/>
              <a:gdLst>
                <a:gd name="T0" fmla="*/ 0 w 60"/>
                <a:gd name="T1" fmla="*/ 2147483647 h 82"/>
                <a:gd name="T2" fmla="*/ 2147483647 w 60"/>
                <a:gd name="T3" fmla="*/ 2147483647 h 82"/>
                <a:gd name="T4" fmla="*/ 2147483647 w 60"/>
                <a:gd name="T5" fmla="*/ 0 h 82"/>
                <a:gd name="T6" fmla="*/ 0 w 60"/>
                <a:gd name="T7" fmla="*/ 2147483647 h 82"/>
                <a:gd name="T8" fmla="*/ 0 60000 65536"/>
                <a:gd name="T9" fmla="*/ 0 60000 65536"/>
                <a:gd name="T10" fmla="*/ 0 60000 65536"/>
                <a:gd name="T11" fmla="*/ 0 60000 65536"/>
                <a:gd name="T12" fmla="*/ 0 w 60"/>
                <a:gd name="T13" fmla="*/ 0 h 82"/>
                <a:gd name="T14" fmla="*/ 60 w 60"/>
                <a:gd name="T15" fmla="*/ 82 h 82"/>
              </a:gdLst>
              <a:ahLst/>
              <a:cxnLst>
                <a:cxn ang="T8">
                  <a:pos x="T0" y="T1"/>
                </a:cxn>
                <a:cxn ang="T9">
                  <a:pos x="T2" y="T3"/>
                </a:cxn>
                <a:cxn ang="T10">
                  <a:pos x="T4" y="T5"/>
                </a:cxn>
                <a:cxn ang="T11">
                  <a:pos x="T6" y="T7"/>
                </a:cxn>
              </a:cxnLst>
              <a:rect l="T12" t="T13" r="T14" b="T15"/>
              <a:pathLst>
                <a:path w="60" h="82">
                  <a:moveTo>
                    <a:pt x="0" y="20"/>
                  </a:moveTo>
                  <a:lnTo>
                    <a:pt x="60" y="82"/>
                  </a:lnTo>
                  <a:lnTo>
                    <a:pt x="40" y="0"/>
                  </a:lnTo>
                  <a:lnTo>
                    <a:pt x="0" y="20"/>
                  </a:lnTo>
                  <a:close/>
                </a:path>
              </a:pathLst>
            </a:custGeom>
            <a:solidFill>
              <a:srgbClr val="000000"/>
            </a:solidFill>
            <a:ln w="9525">
              <a:noFill/>
              <a:round/>
              <a:headEnd/>
              <a:tailEnd/>
            </a:ln>
          </p:spPr>
          <p:txBody>
            <a:bodyPr/>
            <a:lstStyle/>
            <a:p>
              <a:endParaRPr lang="en-US"/>
            </a:p>
          </p:txBody>
        </p:sp>
        <p:sp>
          <p:nvSpPr>
            <p:cNvPr id="55487" name="Freeform 188"/>
            <p:cNvSpPr>
              <a:spLocks noChangeAspect="1"/>
            </p:cNvSpPr>
            <p:nvPr/>
          </p:nvSpPr>
          <p:spPr bwMode="auto">
            <a:xfrm>
              <a:off x="850900" y="3052763"/>
              <a:ext cx="3436938" cy="3173412"/>
            </a:xfrm>
            <a:custGeom>
              <a:avLst/>
              <a:gdLst>
                <a:gd name="T0" fmla="*/ 2147483647 w 2596"/>
                <a:gd name="T1" fmla="*/ 2147483647 h 2596"/>
                <a:gd name="T2" fmla="*/ 2147483647 w 2596"/>
                <a:gd name="T3" fmla="*/ 2147483647 h 2596"/>
                <a:gd name="T4" fmla="*/ 2147483647 w 2596"/>
                <a:gd name="T5" fmla="*/ 2147483647 h 2596"/>
                <a:gd name="T6" fmla="*/ 2147483647 w 2596"/>
                <a:gd name="T7" fmla="*/ 2147483647 h 2596"/>
                <a:gd name="T8" fmla="*/ 2147483647 w 2596"/>
                <a:gd name="T9" fmla="*/ 2147483647 h 2596"/>
                <a:gd name="T10" fmla="*/ 2147483647 w 2596"/>
                <a:gd name="T11" fmla="*/ 2147483647 h 2596"/>
                <a:gd name="T12" fmla="*/ 2147483647 w 2596"/>
                <a:gd name="T13" fmla="*/ 2147483647 h 2596"/>
                <a:gd name="T14" fmla="*/ 2147483647 w 2596"/>
                <a:gd name="T15" fmla="*/ 2147483647 h 2596"/>
                <a:gd name="T16" fmla="*/ 2147483647 w 2596"/>
                <a:gd name="T17" fmla="*/ 2147483647 h 2596"/>
                <a:gd name="T18" fmla="*/ 2147483647 w 2596"/>
                <a:gd name="T19" fmla="*/ 2147483647 h 2596"/>
                <a:gd name="T20" fmla="*/ 2147483647 w 2596"/>
                <a:gd name="T21" fmla="*/ 2147483647 h 2596"/>
                <a:gd name="T22" fmla="*/ 2147483647 w 2596"/>
                <a:gd name="T23" fmla="*/ 2147483647 h 2596"/>
                <a:gd name="T24" fmla="*/ 2147483647 w 2596"/>
                <a:gd name="T25" fmla="*/ 2147483647 h 2596"/>
                <a:gd name="T26" fmla="*/ 2147483647 w 2596"/>
                <a:gd name="T27" fmla="*/ 2147483647 h 2596"/>
                <a:gd name="T28" fmla="*/ 2147483647 w 2596"/>
                <a:gd name="T29" fmla="*/ 2147483647 h 2596"/>
                <a:gd name="T30" fmla="*/ 2147483647 w 2596"/>
                <a:gd name="T31" fmla="*/ 2147483647 h 2596"/>
                <a:gd name="T32" fmla="*/ 2147483647 w 2596"/>
                <a:gd name="T33" fmla="*/ 2147483647 h 2596"/>
                <a:gd name="T34" fmla="*/ 2147483647 w 2596"/>
                <a:gd name="T35" fmla="*/ 2147483647 h 2596"/>
                <a:gd name="T36" fmla="*/ 2147483647 w 2596"/>
                <a:gd name="T37" fmla="*/ 2147483647 h 2596"/>
                <a:gd name="T38" fmla="*/ 2147483647 w 2596"/>
                <a:gd name="T39" fmla="*/ 2147483647 h 2596"/>
                <a:gd name="T40" fmla="*/ 2147483647 w 2596"/>
                <a:gd name="T41" fmla="*/ 2147483647 h 2596"/>
                <a:gd name="T42" fmla="*/ 2147483647 w 2596"/>
                <a:gd name="T43" fmla="*/ 2147483647 h 2596"/>
                <a:gd name="T44" fmla="*/ 2147483647 w 2596"/>
                <a:gd name="T45" fmla="*/ 2147483647 h 2596"/>
                <a:gd name="T46" fmla="*/ 2147483647 w 2596"/>
                <a:gd name="T47" fmla="*/ 2147483647 h 2596"/>
                <a:gd name="T48" fmla="*/ 2147483647 w 2596"/>
                <a:gd name="T49" fmla="*/ 2147483647 h 2596"/>
                <a:gd name="T50" fmla="*/ 2147483647 w 2596"/>
                <a:gd name="T51" fmla="*/ 2147483647 h 2596"/>
                <a:gd name="T52" fmla="*/ 2147483647 w 2596"/>
                <a:gd name="T53" fmla="*/ 2147483647 h 2596"/>
                <a:gd name="T54" fmla="*/ 2147483647 w 2596"/>
                <a:gd name="T55" fmla="*/ 2147483647 h 2596"/>
                <a:gd name="T56" fmla="*/ 2147483647 w 2596"/>
                <a:gd name="T57" fmla="*/ 2147483647 h 2596"/>
                <a:gd name="T58" fmla="*/ 2147483647 w 2596"/>
                <a:gd name="T59" fmla="*/ 2147483647 h 2596"/>
                <a:gd name="T60" fmla="*/ 2147483647 w 2596"/>
                <a:gd name="T61" fmla="*/ 2147483647 h 2596"/>
                <a:gd name="T62" fmla="*/ 2147483647 w 2596"/>
                <a:gd name="T63" fmla="*/ 2147483647 h 2596"/>
                <a:gd name="T64" fmla="*/ 2147483647 w 2596"/>
                <a:gd name="T65" fmla="*/ 2147483647 h 2596"/>
                <a:gd name="T66" fmla="*/ 2147483647 w 2596"/>
                <a:gd name="T67" fmla="*/ 2147483647 h 2596"/>
                <a:gd name="T68" fmla="*/ 2147483647 w 2596"/>
                <a:gd name="T69" fmla="*/ 2147483647 h 2596"/>
                <a:gd name="T70" fmla="*/ 2147483647 w 2596"/>
                <a:gd name="T71" fmla="*/ 2147483647 h 2596"/>
                <a:gd name="T72" fmla="*/ 2147483647 w 2596"/>
                <a:gd name="T73" fmla="*/ 2147483647 h 2596"/>
                <a:gd name="T74" fmla="*/ 2147483647 w 2596"/>
                <a:gd name="T75" fmla="*/ 2147483647 h 2596"/>
                <a:gd name="T76" fmla="*/ 2147483647 w 2596"/>
                <a:gd name="T77" fmla="*/ 2147483647 h 2596"/>
                <a:gd name="T78" fmla="*/ 2147483647 w 2596"/>
                <a:gd name="T79" fmla="*/ 2147483647 h 2596"/>
                <a:gd name="T80" fmla="*/ 2147483647 w 2596"/>
                <a:gd name="T81" fmla="*/ 2147483647 h 2596"/>
                <a:gd name="T82" fmla="*/ 2147483647 w 2596"/>
                <a:gd name="T83" fmla="*/ 2147483647 h 2596"/>
                <a:gd name="T84" fmla="*/ 2147483647 w 2596"/>
                <a:gd name="T85" fmla="*/ 2147483647 h 25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96"/>
                <a:gd name="T130" fmla="*/ 0 h 2596"/>
                <a:gd name="T131" fmla="*/ 2596 w 2596"/>
                <a:gd name="T132" fmla="*/ 2596 h 25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96" h="2596">
                  <a:moveTo>
                    <a:pt x="2596" y="1296"/>
                  </a:moveTo>
                  <a:lnTo>
                    <a:pt x="2594" y="1362"/>
                  </a:lnTo>
                  <a:lnTo>
                    <a:pt x="2590" y="1428"/>
                  </a:lnTo>
                  <a:lnTo>
                    <a:pt x="2580" y="1494"/>
                  </a:lnTo>
                  <a:lnTo>
                    <a:pt x="2570" y="1558"/>
                  </a:lnTo>
                  <a:lnTo>
                    <a:pt x="2554" y="1620"/>
                  </a:lnTo>
                  <a:lnTo>
                    <a:pt x="2538" y="1682"/>
                  </a:lnTo>
                  <a:lnTo>
                    <a:pt x="2516" y="1742"/>
                  </a:lnTo>
                  <a:lnTo>
                    <a:pt x="2494" y="1802"/>
                  </a:lnTo>
                  <a:lnTo>
                    <a:pt x="2468" y="1860"/>
                  </a:lnTo>
                  <a:lnTo>
                    <a:pt x="2438" y="1916"/>
                  </a:lnTo>
                  <a:lnTo>
                    <a:pt x="2408" y="1970"/>
                  </a:lnTo>
                  <a:lnTo>
                    <a:pt x="2374" y="2022"/>
                  </a:lnTo>
                  <a:lnTo>
                    <a:pt x="2338" y="2074"/>
                  </a:lnTo>
                  <a:lnTo>
                    <a:pt x="2298" y="2122"/>
                  </a:lnTo>
                  <a:lnTo>
                    <a:pt x="2258" y="2170"/>
                  </a:lnTo>
                  <a:lnTo>
                    <a:pt x="2216" y="2214"/>
                  </a:lnTo>
                  <a:lnTo>
                    <a:pt x="2170" y="2258"/>
                  </a:lnTo>
                  <a:lnTo>
                    <a:pt x="2122" y="2298"/>
                  </a:lnTo>
                  <a:lnTo>
                    <a:pt x="2074" y="2338"/>
                  </a:lnTo>
                  <a:lnTo>
                    <a:pt x="2022" y="2374"/>
                  </a:lnTo>
                  <a:lnTo>
                    <a:pt x="1970" y="2408"/>
                  </a:lnTo>
                  <a:lnTo>
                    <a:pt x="1916" y="2438"/>
                  </a:lnTo>
                  <a:lnTo>
                    <a:pt x="1860" y="2468"/>
                  </a:lnTo>
                  <a:lnTo>
                    <a:pt x="1802" y="2494"/>
                  </a:lnTo>
                  <a:lnTo>
                    <a:pt x="1742" y="2516"/>
                  </a:lnTo>
                  <a:lnTo>
                    <a:pt x="1682" y="2538"/>
                  </a:lnTo>
                  <a:lnTo>
                    <a:pt x="1620" y="2554"/>
                  </a:lnTo>
                  <a:lnTo>
                    <a:pt x="1558" y="2570"/>
                  </a:lnTo>
                  <a:lnTo>
                    <a:pt x="1498" y="2580"/>
                  </a:lnTo>
                  <a:lnTo>
                    <a:pt x="1432" y="2588"/>
                  </a:lnTo>
                  <a:lnTo>
                    <a:pt x="1366" y="2594"/>
                  </a:lnTo>
                  <a:lnTo>
                    <a:pt x="1300" y="2596"/>
                  </a:lnTo>
                  <a:lnTo>
                    <a:pt x="1232" y="2594"/>
                  </a:lnTo>
                  <a:lnTo>
                    <a:pt x="1166" y="2588"/>
                  </a:lnTo>
                  <a:lnTo>
                    <a:pt x="1102" y="2580"/>
                  </a:lnTo>
                  <a:lnTo>
                    <a:pt x="1038" y="2570"/>
                  </a:lnTo>
                  <a:lnTo>
                    <a:pt x="974" y="2554"/>
                  </a:lnTo>
                  <a:lnTo>
                    <a:pt x="914" y="2538"/>
                  </a:lnTo>
                  <a:lnTo>
                    <a:pt x="852" y="2516"/>
                  </a:lnTo>
                  <a:lnTo>
                    <a:pt x="794" y="2494"/>
                  </a:lnTo>
                  <a:lnTo>
                    <a:pt x="736" y="2468"/>
                  </a:lnTo>
                  <a:lnTo>
                    <a:pt x="680" y="2438"/>
                  </a:lnTo>
                  <a:lnTo>
                    <a:pt x="626" y="2408"/>
                  </a:lnTo>
                  <a:lnTo>
                    <a:pt x="574" y="2374"/>
                  </a:lnTo>
                  <a:lnTo>
                    <a:pt x="522" y="2338"/>
                  </a:lnTo>
                  <a:lnTo>
                    <a:pt x="474" y="2298"/>
                  </a:lnTo>
                  <a:lnTo>
                    <a:pt x="426" y="2258"/>
                  </a:lnTo>
                  <a:lnTo>
                    <a:pt x="380" y="2214"/>
                  </a:lnTo>
                  <a:lnTo>
                    <a:pt x="338" y="2170"/>
                  </a:lnTo>
                  <a:lnTo>
                    <a:pt x="296" y="2122"/>
                  </a:lnTo>
                  <a:lnTo>
                    <a:pt x="258" y="2074"/>
                  </a:lnTo>
                  <a:lnTo>
                    <a:pt x="222" y="2022"/>
                  </a:lnTo>
                  <a:lnTo>
                    <a:pt x="188" y="1970"/>
                  </a:lnTo>
                  <a:lnTo>
                    <a:pt x="156" y="1916"/>
                  </a:lnTo>
                  <a:lnTo>
                    <a:pt x="128" y="1860"/>
                  </a:lnTo>
                  <a:lnTo>
                    <a:pt x="102" y="1802"/>
                  </a:lnTo>
                  <a:lnTo>
                    <a:pt x="78" y="1742"/>
                  </a:lnTo>
                  <a:lnTo>
                    <a:pt x="58" y="1682"/>
                  </a:lnTo>
                  <a:lnTo>
                    <a:pt x="42" y="1620"/>
                  </a:lnTo>
                  <a:lnTo>
                    <a:pt x="26" y="1558"/>
                  </a:lnTo>
                  <a:lnTo>
                    <a:pt x="16" y="1494"/>
                  </a:lnTo>
                  <a:lnTo>
                    <a:pt x="6" y="1428"/>
                  </a:lnTo>
                  <a:lnTo>
                    <a:pt x="2" y="1362"/>
                  </a:lnTo>
                  <a:lnTo>
                    <a:pt x="0" y="1296"/>
                  </a:lnTo>
                  <a:lnTo>
                    <a:pt x="2" y="1230"/>
                  </a:lnTo>
                  <a:lnTo>
                    <a:pt x="6" y="1164"/>
                  </a:lnTo>
                  <a:lnTo>
                    <a:pt x="14" y="1098"/>
                  </a:lnTo>
                  <a:lnTo>
                    <a:pt x="26" y="1034"/>
                  </a:lnTo>
                  <a:lnTo>
                    <a:pt x="40" y="972"/>
                  </a:lnTo>
                  <a:lnTo>
                    <a:pt x="58" y="910"/>
                  </a:lnTo>
                  <a:lnTo>
                    <a:pt x="78" y="850"/>
                  </a:lnTo>
                  <a:lnTo>
                    <a:pt x="102" y="790"/>
                  </a:lnTo>
                  <a:lnTo>
                    <a:pt x="128" y="734"/>
                  </a:lnTo>
                  <a:lnTo>
                    <a:pt x="156" y="678"/>
                  </a:lnTo>
                  <a:lnTo>
                    <a:pt x="186" y="624"/>
                  </a:lnTo>
                  <a:lnTo>
                    <a:pt x="220" y="570"/>
                  </a:lnTo>
                  <a:lnTo>
                    <a:pt x="256" y="520"/>
                  </a:lnTo>
                  <a:lnTo>
                    <a:pt x="296" y="472"/>
                  </a:lnTo>
                  <a:lnTo>
                    <a:pt x="336" y="424"/>
                  </a:lnTo>
                  <a:lnTo>
                    <a:pt x="378" y="380"/>
                  </a:lnTo>
                  <a:lnTo>
                    <a:pt x="424" y="336"/>
                  </a:lnTo>
                  <a:lnTo>
                    <a:pt x="470" y="296"/>
                  </a:lnTo>
                  <a:lnTo>
                    <a:pt x="520" y="258"/>
                  </a:lnTo>
                  <a:lnTo>
                    <a:pt x="570" y="222"/>
                  </a:lnTo>
                  <a:lnTo>
                    <a:pt x="624" y="188"/>
                  </a:lnTo>
                  <a:lnTo>
                    <a:pt x="678" y="156"/>
                  </a:lnTo>
                  <a:lnTo>
                    <a:pt x="734" y="128"/>
                  </a:lnTo>
                  <a:lnTo>
                    <a:pt x="792" y="102"/>
                  </a:lnTo>
                  <a:lnTo>
                    <a:pt x="850" y="80"/>
                  </a:lnTo>
                  <a:lnTo>
                    <a:pt x="912" y="58"/>
                  </a:lnTo>
                  <a:lnTo>
                    <a:pt x="974" y="42"/>
                  </a:lnTo>
                  <a:lnTo>
                    <a:pt x="1036" y="28"/>
                  </a:lnTo>
                  <a:lnTo>
                    <a:pt x="1100" y="16"/>
                  </a:lnTo>
                  <a:lnTo>
                    <a:pt x="1166" y="8"/>
                  </a:lnTo>
                  <a:lnTo>
                    <a:pt x="1232" y="2"/>
                  </a:lnTo>
                  <a:lnTo>
                    <a:pt x="1300" y="0"/>
                  </a:lnTo>
                  <a:lnTo>
                    <a:pt x="1366" y="2"/>
                  </a:lnTo>
                  <a:lnTo>
                    <a:pt x="1432" y="8"/>
                  </a:lnTo>
                  <a:lnTo>
                    <a:pt x="1498" y="16"/>
                  </a:lnTo>
                  <a:lnTo>
                    <a:pt x="1558" y="28"/>
                  </a:lnTo>
                  <a:lnTo>
                    <a:pt x="1620" y="42"/>
                  </a:lnTo>
                  <a:lnTo>
                    <a:pt x="1682" y="58"/>
                  </a:lnTo>
                  <a:lnTo>
                    <a:pt x="1742" y="80"/>
                  </a:lnTo>
                  <a:lnTo>
                    <a:pt x="1802" y="102"/>
                  </a:lnTo>
                  <a:lnTo>
                    <a:pt x="1860" y="128"/>
                  </a:lnTo>
                  <a:lnTo>
                    <a:pt x="1916" y="156"/>
                  </a:lnTo>
                  <a:lnTo>
                    <a:pt x="1970" y="188"/>
                  </a:lnTo>
                  <a:lnTo>
                    <a:pt x="2022" y="222"/>
                  </a:lnTo>
                  <a:lnTo>
                    <a:pt x="2074" y="258"/>
                  </a:lnTo>
                  <a:lnTo>
                    <a:pt x="2122" y="296"/>
                  </a:lnTo>
                  <a:lnTo>
                    <a:pt x="2170" y="336"/>
                  </a:lnTo>
                  <a:lnTo>
                    <a:pt x="2216" y="380"/>
                  </a:lnTo>
                  <a:lnTo>
                    <a:pt x="2258" y="424"/>
                  </a:lnTo>
                  <a:lnTo>
                    <a:pt x="2298" y="472"/>
                  </a:lnTo>
                  <a:lnTo>
                    <a:pt x="2338" y="520"/>
                  </a:lnTo>
                  <a:lnTo>
                    <a:pt x="2374" y="570"/>
                  </a:lnTo>
                  <a:lnTo>
                    <a:pt x="2408" y="624"/>
                  </a:lnTo>
                  <a:lnTo>
                    <a:pt x="2438" y="678"/>
                  </a:lnTo>
                  <a:lnTo>
                    <a:pt x="2468" y="734"/>
                  </a:lnTo>
                  <a:lnTo>
                    <a:pt x="2494" y="790"/>
                  </a:lnTo>
                  <a:lnTo>
                    <a:pt x="2516" y="850"/>
                  </a:lnTo>
                  <a:lnTo>
                    <a:pt x="2538" y="910"/>
                  </a:lnTo>
                  <a:lnTo>
                    <a:pt x="2554" y="972"/>
                  </a:lnTo>
                  <a:lnTo>
                    <a:pt x="2570" y="1034"/>
                  </a:lnTo>
                  <a:lnTo>
                    <a:pt x="2580" y="1098"/>
                  </a:lnTo>
                  <a:lnTo>
                    <a:pt x="2590" y="1164"/>
                  </a:lnTo>
                  <a:lnTo>
                    <a:pt x="2594" y="1230"/>
                  </a:lnTo>
                  <a:lnTo>
                    <a:pt x="2596" y="1296"/>
                  </a:lnTo>
                  <a:close/>
                </a:path>
              </a:pathLst>
            </a:custGeom>
            <a:noFill/>
            <a:ln w="25400">
              <a:solidFill>
                <a:srgbClr val="000000"/>
              </a:solidFill>
              <a:round/>
              <a:headEnd/>
              <a:tailEnd/>
            </a:ln>
          </p:spPr>
          <p:txBody>
            <a:bodyPr/>
            <a:lstStyle/>
            <a:p>
              <a:endParaRPr lang="en-US"/>
            </a:p>
          </p:txBody>
        </p:sp>
        <p:sp>
          <p:nvSpPr>
            <p:cNvPr id="55488" name="Freeform 189"/>
            <p:cNvSpPr>
              <a:spLocks noChangeAspect="1"/>
            </p:cNvSpPr>
            <p:nvPr/>
          </p:nvSpPr>
          <p:spPr bwMode="auto">
            <a:xfrm>
              <a:off x="3335338" y="3576638"/>
              <a:ext cx="107950" cy="90487"/>
            </a:xfrm>
            <a:custGeom>
              <a:avLst/>
              <a:gdLst>
                <a:gd name="T0" fmla="*/ 2147483647 w 82"/>
                <a:gd name="T1" fmla="*/ 0 h 74"/>
                <a:gd name="T2" fmla="*/ 0 w 82"/>
                <a:gd name="T3" fmla="*/ 2147483647 h 74"/>
                <a:gd name="T4" fmla="*/ 2147483647 w 82"/>
                <a:gd name="T5" fmla="*/ 2147483647 h 74"/>
                <a:gd name="T6" fmla="*/ 2147483647 w 82"/>
                <a:gd name="T7" fmla="*/ 0 h 74"/>
                <a:gd name="T8" fmla="*/ 0 60000 65536"/>
                <a:gd name="T9" fmla="*/ 0 60000 65536"/>
                <a:gd name="T10" fmla="*/ 0 60000 65536"/>
                <a:gd name="T11" fmla="*/ 0 60000 65536"/>
                <a:gd name="T12" fmla="*/ 0 w 82"/>
                <a:gd name="T13" fmla="*/ 0 h 74"/>
                <a:gd name="T14" fmla="*/ 82 w 82"/>
                <a:gd name="T15" fmla="*/ 74 h 74"/>
              </a:gdLst>
              <a:ahLst/>
              <a:cxnLst>
                <a:cxn ang="T8">
                  <a:pos x="T0" y="T1"/>
                </a:cxn>
                <a:cxn ang="T9">
                  <a:pos x="T2" y="T3"/>
                </a:cxn>
                <a:cxn ang="T10">
                  <a:pos x="T4" y="T5"/>
                </a:cxn>
                <a:cxn ang="T11">
                  <a:pos x="T6" y="T7"/>
                </a:cxn>
              </a:cxnLst>
              <a:rect l="T12" t="T13" r="T14" b="T15"/>
              <a:pathLst>
                <a:path w="82" h="74">
                  <a:moveTo>
                    <a:pt x="52" y="0"/>
                  </a:moveTo>
                  <a:lnTo>
                    <a:pt x="0" y="74"/>
                  </a:lnTo>
                  <a:lnTo>
                    <a:pt x="82" y="36"/>
                  </a:lnTo>
                  <a:lnTo>
                    <a:pt x="52" y="0"/>
                  </a:lnTo>
                  <a:close/>
                </a:path>
              </a:pathLst>
            </a:custGeom>
            <a:solidFill>
              <a:srgbClr val="FFFFFF"/>
            </a:solidFill>
            <a:ln w="9525">
              <a:noFill/>
              <a:round/>
              <a:headEnd/>
              <a:tailEnd/>
            </a:ln>
          </p:spPr>
          <p:txBody>
            <a:bodyPr/>
            <a:lstStyle/>
            <a:p>
              <a:endParaRPr lang="en-US"/>
            </a:p>
          </p:txBody>
        </p:sp>
        <p:sp>
          <p:nvSpPr>
            <p:cNvPr id="55489" name="Freeform 190"/>
            <p:cNvSpPr>
              <a:spLocks noChangeAspect="1"/>
            </p:cNvSpPr>
            <p:nvPr/>
          </p:nvSpPr>
          <p:spPr bwMode="auto">
            <a:xfrm>
              <a:off x="3336925" y="3578225"/>
              <a:ext cx="103188" cy="85725"/>
            </a:xfrm>
            <a:custGeom>
              <a:avLst/>
              <a:gdLst>
                <a:gd name="T0" fmla="*/ 2147483647 w 78"/>
                <a:gd name="T1" fmla="*/ 0 h 70"/>
                <a:gd name="T2" fmla="*/ 0 w 78"/>
                <a:gd name="T3" fmla="*/ 2147483647 h 70"/>
                <a:gd name="T4" fmla="*/ 2147483647 w 78"/>
                <a:gd name="T5" fmla="*/ 2147483647 h 70"/>
                <a:gd name="T6" fmla="*/ 2147483647 w 78"/>
                <a:gd name="T7" fmla="*/ 0 h 70"/>
                <a:gd name="T8" fmla="*/ 0 60000 65536"/>
                <a:gd name="T9" fmla="*/ 0 60000 65536"/>
                <a:gd name="T10" fmla="*/ 0 60000 65536"/>
                <a:gd name="T11" fmla="*/ 0 60000 65536"/>
                <a:gd name="T12" fmla="*/ 0 w 78"/>
                <a:gd name="T13" fmla="*/ 0 h 70"/>
                <a:gd name="T14" fmla="*/ 78 w 78"/>
                <a:gd name="T15" fmla="*/ 70 h 70"/>
              </a:gdLst>
              <a:ahLst/>
              <a:cxnLst>
                <a:cxn ang="T8">
                  <a:pos x="T0" y="T1"/>
                </a:cxn>
                <a:cxn ang="T9">
                  <a:pos x="T2" y="T3"/>
                </a:cxn>
                <a:cxn ang="T10">
                  <a:pos x="T4" y="T5"/>
                </a:cxn>
                <a:cxn ang="T11">
                  <a:pos x="T6" y="T7"/>
                </a:cxn>
              </a:cxnLst>
              <a:rect l="T12" t="T13" r="T14" b="T15"/>
              <a:pathLst>
                <a:path w="78" h="70">
                  <a:moveTo>
                    <a:pt x="50" y="0"/>
                  </a:moveTo>
                  <a:lnTo>
                    <a:pt x="0" y="70"/>
                  </a:lnTo>
                  <a:lnTo>
                    <a:pt x="78" y="34"/>
                  </a:lnTo>
                  <a:lnTo>
                    <a:pt x="50" y="0"/>
                  </a:lnTo>
                  <a:close/>
                </a:path>
              </a:pathLst>
            </a:custGeom>
            <a:solidFill>
              <a:srgbClr val="000000"/>
            </a:solidFill>
            <a:ln w="9525">
              <a:noFill/>
              <a:round/>
              <a:headEnd/>
              <a:tailEnd/>
            </a:ln>
          </p:spPr>
          <p:txBody>
            <a:bodyPr/>
            <a:lstStyle/>
            <a:p>
              <a:endParaRPr lang="en-US"/>
            </a:p>
          </p:txBody>
        </p:sp>
        <p:sp>
          <p:nvSpPr>
            <p:cNvPr id="55490" name="Freeform 191"/>
            <p:cNvSpPr>
              <a:spLocks noChangeAspect="1"/>
            </p:cNvSpPr>
            <p:nvPr/>
          </p:nvSpPr>
          <p:spPr bwMode="auto">
            <a:xfrm>
              <a:off x="4295775" y="4489450"/>
              <a:ext cx="114300" cy="76200"/>
            </a:xfrm>
            <a:custGeom>
              <a:avLst/>
              <a:gdLst>
                <a:gd name="T0" fmla="*/ 2147483647 w 86"/>
                <a:gd name="T1" fmla="*/ 0 h 62"/>
                <a:gd name="T2" fmla="*/ 0 w 86"/>
                <a:gd name="T3" fmla="*/ 2147483647 h 62"/>
                <a:gd name="T4" fmla="*/ 2147483647 w 86"/>
                <a:gd name="T5" fmla="*/ 2147483647 h 62"/>
                <a:gd name="T6" fmla="*/ 2147483647 w 86"/>
                <a:gd name="T7" fmla="*/ 0 h 62"/>
                <a:gd name="T8" fmla="*/ 0 60000 65536"/>
                <a:gd name="T9" fmla="*/ 0 60000 65536"/>
                <a:gd name="T10" fmla="*/ 0 60000 65536"/>
                <a:gd name="T11" fmla="*/ 0 60000 65536"/>
                <a:gd name="T12" fmla="*/ 0 w 86"/>
                <a:gd name="T13" fmla="*/ 0 h 62"/>
                <a:gd name="T14" fmla="*/ 86 w 86"/>
                <a:gd name="T15" fmla="*/ 62 h 62"/>
              </a:gdLst>
              <a:ahLst/>
              <a:cxnLst>
                <a:cxn ang="T8">
                  <a:pos x="T0" y="T1"/>
                </a:cxn>
                <a:cxn ang="T9">
                  <a:pos x="T2" y="T3"/>
                </a:cxn>
                <a:cxn ang="T10">
                  <a:pos x="T4" y="T5"/>
                </a:cxn>
                <a:cxn ang="T11">
                  <a:pos x="T6" y="T7"/>
                </a:cxn>
              </a:cxnLst>
              <a:rect l="T12" t="T13" r="T14" b="T15"/>
              <a:pathLst>
                <a:path w="86" h="62">
                  <a:moveTo>
                    <a:pt x="64" y="0"/>
                  </a:moveTo>
                  <a:lnTo>
                    <a:pt x="0" y="62"/>
                  </a:lnTo>
                  <a:lnTo>
                    <a:pt x="86" y="42"/>
                  </a:lnTo>
                  <a:lnTo>
                    <a:pt x="64" y="0"/>
                  </a:lnTo>
                  <a:close/>
                </a:path>
              </a:pathLst>
            </a:custGeom>
            <a:solidFill>
              <a:srgbClr val="FFFFFF"/>
            </a:solidFill>
            <a:ln w="9525">
              <a:noFill/>
              <a:round/>
              <a:headEnd/>
              <a:tailEnd/>
            </a:ln>
          </p:spPr>
          <p:txBody>
            <a:bodyPr/>
            <a:lstStyle/>
            <a:p>
              <a:endParaRPr lang="en-US"/>
            </a:p>
          </p:txBody>
        </p:sp>
        <p:sp>
          <p:nvSpPr>
            <p:cNvPr id="55491" name="Line 192"/>
            <p:cNvSpPr>
              <a:spLocks noChangeAspect="1" noChangeShapeType="1"/>
            </p:cNvSpPr>
            <p:nvPr/>
          </p:nvSpPr>
          <p:spPr bwMode="auto">
            <a:xfrm flipH="1">
              <a:off x="3405188" y="3179763"/>
              <a:ext cx="569912" cy="430212"/>
            </a:xfrm>
            <a:prstGeom prst="line">
              <a:avLst/>
            </a:prstGeom>
            <a:noFill/>
            <a:ln w="12700">
              <a:solidFill>
                <a:srgbClr val="000000"/>
              </a:solidFill>
              <a:round/>
              <a:headEnd/>
              <a:tailEnd/>
            </a:ln>
          </p:spPr>
          <p:txBody>
            <a:bodyPr/>
            <a:lstStyle/>
            <a:p>
              <a:endParaRPr lang="en-US"/>
            </a:p>
          </p:txBody>
        </p:sp>
        <p:sp>
          <p:nvSpPr>
            <p:cNvPr id="55492" name="Line 193"/>
            <p:cNvSpPr>
              <a:spLocks noChangeAspect="1" noChangeShapeType="1"/>
            </p:cNvSpPr>
            <p:nvPr/>
          </p:nvSpPr>
          <p:spPr bwMode="auto">
            <a:xfrm flipH="1">
              <a:off x="4376738" y="4335463"/>
              <a:ext cx="376237" cy="188912"/>
            </a:xfrm>
            <a:prstGeom prst="line">
              <a:avLst/>
            </a:prstGeom>
            <a:noFill/>
            <a:ln w="12700">
              <a:solidFill>
                <a:srgbClr val="000000"/>
              </a:solidFill>
              <a:round/>
              <a:headEnd/>
              <a:tailEnd/>
            </a:ln>
          </p:spPr>
          <p:txBody>
            <a:bodyPr/>
            <a:lstStyle/>
            <a:p>
              <a:endParaRPr lang="en-US"/>
            </a:p>
          </p:txBody>
        </p:sp>
        <p:sp>
          <p:nvSpPr>
            <p:cNvPr id="55493" name="Freeform 194"/>
            <p:cNvSpPr>
              <a:spLocks noChangeAspect="1"/>
            </p:cNvSpPr>
            <p:nvPr/>
          </p:nvSpPr>
          <p:spPr bwMode="auto">
            <a:xfrm>
              <a:off x="4297363" y="4492625"/>
              <a:ext cx="112712" cy="71438"/>
            </a:xfrm>
            <a:custGeom>
              <a:avLst/>
              <a:gdLst>
                <a:gd name="T0" fmla="*/ 2147483647 w 84"/>
                <a:gd name="T1" fmla="*/ 0 h 58"/>
                <a:gd name="T2" fmla="*/ 0 w 84"/>
                <a:gd name="T3" fmla="*/ 2147483647 h 58"/>
                <a:gd name="T4" fmla="*/ 2147483647 w 84"/>
                <a:gd name="T5" fmla="*/ 2147483647 h 58"/>
                <a:gd name="T6" fmla="*/ 2147483647 w 84"/>
                <a:gd name="T7" fmla="*/ 0 h 58"/>
                <a:gd name="T8" fmla="*/ 0 60000 65536"/>
                <a:gd name="T9" fmla="*/ 0 60000 65536"/>
                <a:gd name="T10" fmla="*/ 0 60000 65536"/>
                <a:gd name="T11" fmla="*/ 0 60000 65536"/>
                <a:gd name="T12" fmla="*/ 0 w 84"/>
                <a:gd name="T13" fmla="*/ 0 h 58"/>
                <a:gd name="T14" fmla="*/ 84 w 84"/>
                <a:gd name="T15" fmla="*/ 58 h 58"/>
              </a:gdLst>
              <a:ahLst/>
              <a:cxnLst>
                <a:cxn ang="T8">
                  <a:pos x="T0" y="T1"/>
                </a:cxn>
                <a:cxn ang="T9">
                  <a:pos x="T2" y="T3"/>
                </a:cxn>
                <a:cxn ang="T10">
                  <a:pos x="T4" y="T5"/>
                </a:cxn>
                <a:cxn ang="T11">
                  <a:pos x="T6" y="T7"/>
                </a:cxn>
              </a:cxnLst>
              <a:rect l="T12" t="T13" r="T14" b="T15"/>
              <a:pathLst>
                <a:path w="84" h="58">
                  <a:moveTo>
                    <a:pt x="62" y="0"/>
                  </a:moveTo>
                  <a:lnTo>
                    <a:pt x="0" y="58"/>
                  </a:lnTo>
                  <a:lnTo>
                    <a:pt x="84" y="38"/>
                  </a:lnTo>
                  <a:lnTo>
                    <a:pt x="62" y="0"/>
                  </a:lnTo>
                  <a:close/>
                </a:path>
              </a:pathLst>
            </a:custGeom>
            <a:solidFill>
              <a:srgbClr val="000000"/>
            </a:solidFill>
            <a:ln w="9525">
              <a:noFill/>
              <a:round/>
              <a:headEnd/>
              <a:tailEnd/>
            </a:ln>
          </p:spPr>
          <p:txBody>
            <a:bodyPr/>
            <a:lstStyle/>
            <a:p>
              <a:endParaRPr lang="en-US"/>
            </a:p>
          </p:txBody>
        </p:sp>
        <p:sp>
          <p:nvSpPr>
            <p:cNvPr id="55494" name="Freeform 195"/>
            <p:cNvSpPr>
              <a:spLocks noChangeAspect="1"/>
            </p:cNvSpPr>
            <p:nvPr/>
          </p:nvSpPr>
          <p:spPr bwMode="auto">
            <a:xfrm>
              <a:off x="4194175" y="5010150"/>
              <a:ext cx="103188" cy="95250"/>
            </a:xfrm>
            <a:custGeom>
              <a:avLst/>
              <a:gdLst>
                <a:gd name="T0" fmla="*/ 2147483647 w 78"/>
                <a:gd name="T1" fmla="*/ 2147483647 h 78"/>
                <a:gd name="T2" fmla="*/ 0 w 78"/>
                <a:gd name="T3" fmla="*/ 0 h 78"/>
                <a:gd name="T4" fmla="*/ 2147483647 w 78"/>
                <a:gd name="T5" fmla="*/ 2147483647 h 78"/>
                <a:gd name="T6" fmla="*/ 2147483647 w 78"/>
                <a:gd name="T7" fmla="*/ 2147483647 h 78"/>
                <a:gd name="T8" fmla="*/ 0 60000 65536"/>
                <a:gd name="T9" fmla="*/ 0 60000 65536"/>
                <a:gd name="T10" fmla="*/ 0 60000 65536"/>
                <a:gd name="T11" fmla="*/ 0 60000 65536"/>
                <a:gd name="T12" fmla="*/ 0 w 78"/>
                <a:gd name="T13" fmla="*/ 0 h 78"/>
                <a:gd name="T14" fmla="*/ 78 w 78"/>
                <a:gd name="T15" fmla="*/ 78 h 78"/>
              </a:gdLst>
              <a:ahLst/>
              <a:cxnLst>
                <a:cxn ang="T8">
                  <a:pos x="T0" y="T1"/>
                </a:cxn>
                <a:cxn ang="T9">
                  <a:pos x="T2" y="T3"/>
                </a:cxn>
                <a:cxn ang="T10">
                  <a:pos x="T4" y="T5"/>
                </a:cxn>
                <a:cxn ang="T11">
                  <a:pos x="T6" y="T7"/>
                </a:cxn>
              </a:cxnLst>
              <a:rect l="T12" t="T13" r="T14" b="T15"/>
              <a:pathLst>
                <a:path w="78" h="78">
                  <a:moveTo>
                    <a:pt x="78" y="46"/>
                  </a:moveTo>
                  <a:lnTo>
                    <a:pt x="0" y="0"/>
                  </a:lnTo>
                  <a:lnTo>
                    <a:pt x="44" y="78"/>
                  </a:lnTo>
                  <a:lnTo>
                    <a:pt x="78" y="46"/>
                  </a:lnTo>
                  <a:close/>
                </a:path>
              </a:pathLst>
            </a:custGeom>
            <a:solidFill>
              <a:srgbClr val="FFFFFF"/>
            </a:solidFill>
            <a:ln w="9525">
              <a:noFill/>
              <a:round/>
              <a:headEnd/>
              <a:tailEnd/>
            </a:ln>
          </p:spPr>
          <p:txBody>
            <a:bodyPr/>
            <a:lstStyle/>
            <a:p>
              <a:endParaRPr lang="en-US"/>
            </a:p>
          </p:txBody>
        </p:sp>
        <p:sp>
          <p:nvSpPr>
            <p:cNvPr id="55495" name="Freeform 196"/>
            <p:cNvSpPr>
              <a:spLocks noChangeAspect="1"/>
            </p:cNvSpPr>
            <p:nvPr/>
          </p:nvSpPr>
          <p:spPr bwMode="auto">
            <a:xfrm>
              <a:off x="4197350" y="5014913"/>
              <a:ext cx="98425" cy="90487"/>
            </a:xfrm>
            <a:custGeom>
              <a:avLst/>
              <a:gdLst>
                <a:gd name="T0" fmla="*/ 2147483647 w 74"/>
                <a:gd name="T1" fmla="*/ 2147483647 h 74"/>
                <a:gd name="T2" fmla="*/ 0 w 74"/>
                <a:gd name="T3" fmla="*/ 0 h 74"/>
                <a:gd name="T4" fmla="*/ 2147483647 w 74"/>
                <a:gd name="T5" fmla="*/ 2147483647 h 74"/>
                <a:gd name="T6" fmla="*/ 2147483647 w 74"/>
                <a:gd name="T7" fmla="*/ 2147483647 h 74"/>
                <a:gd name="T8" fmla="*/ 0 60000 65536"/>
                <a:gd name="T9" fmla="*/ 0 60000 65536"/>
                <a:gd name="T10" fmla="*/ 0 60000 65536"/>
                <a:gd name="T11" fmla="*/ 0 60000 65536"/>
                <a:gd name="T12" fmla="*/ 0 w 74"/>
                <a:gd name="T13" fmla="*/ 0 h 74"/>
                <a:gd name="T14" fmla="*/ 74 w 74"/>
                <a:gd name="T15" fmla="*/ 74 h 74"/>
              </a:gdLst>
              <a:ahLst/>
              <a:cxnLst>
                <a:cxn ang="T8">
                  <a:pos x="T0" y="T1"/>
                </a:cxn>
                <a:cxn ang="T9">
                  <a:pos x="T2" y="T3"/>
                </a:cxn>
                <a:cxn ang="T10">
                  <a:pos x="T4" y="T5"/>
                </a:cxn>
                <a:cxn ang="T11">
                  <a:pos x="T6" y="T7"/>
                </a:cxn>
              </a:cxnLst>
              <a:rect l="T12" t="T13" r="T14" b="T15"/>
              <a:pathLst>
                <a:path w="74" h="74">
                  <a:moveTo>
                    <a:pt x="74" y="42"/>
                  </a:moveTo>
                  <a:lnTo>
                    <a:pt x="0" y="0"/>
                  </a:lnTo>
                  <a:lnTo>
                    <a:pt x="42" y="74"/>
                  </a:lnTo>
                  <a:lnTo>
                    <a:pt x="74" y="42"/>
                  </a:lnTo>
                  <a:close/>
                </a:path>
              </a:pathLst>
            </a:custGeom>
            <a:solidFill>
              <a:srgbClr val="000000"/>
            </a:solidFill>
            <a:ln w="9525">
              <a:noFill/>
              <a:round/>
              <a:headEnd/>
              <a:tailEnd/>
            </a:ln>
          </p:spPr>
          <p:txBody>
            <a:bodyPr/>
            <a:lstStyle/>
            <a:p>
              <a:endParaRPr lang="en-US"/>
            </a:p>
          </p:txBody>
        </p:sp>
        <p:sp>
          <p:nvSpPr>
            <p:cNvPr id="55496" name="Freeform 197"/>
            <p:cNvSpPr>
              <a:spLocks noChangeAspect="1"/>
            </p:cNvSpPr>
            <p:nvPr/>
          </p:nvSpPr>
          <p:spPr bwMode="auto">
            <a:xfrm>
              <a:off x="3886200" y="5408613"/>
              <a:ext cx="103188" cy="95250"/>
            </a:xfrm>
            <a:custGeom>
              <a:avLst/>
              <a:gdLst>
                <a:gd name="T0" fmla="*/ 2147483647 w 78"/>
                <a:gd name="T1" fmla="*/ 2147483647 h 78"/>
                <a:gd name="T2" fmla="*/ 0 w 78"/>
                <a:gd name="T3" fmla="*/ 0 h 78"/>
                <a:gd name="T4" fmla="*/ 2147483647 w 78"/>
                <a:gd name="T5" fmla="*/ 2147483647 h 78"/>
                <a:gd name="T6" fmla="*/ 2147483647 w 78"/>
                <a:gd name="T7" fmla="*/ 2147483647 h 78"/>
                <a:gd name="T8" fmla="*/ 0 60000 65536"/>
                <a:gd name="T9" fmla="*/ 0 60000 65536"/>
                <a:gd name="T10" fmla="*/ 0 60000 65536"/>
                <a:gd name="T11" fmla="*/ 0 60000 65536"/>
                <a:gd name="T12" fmla="*/ 0 w 78"/>
                <a:gd name="T13" fmla="*/ 0 h 78"/>
                <a:gd name="T14" fmla="*/ 78 w 78"/>
                <a:gd name="T15" fmla="*/ 78 h 78"/>
              </a:gdLst>
              <a:ahLst/>
              <a:cxnLst>
                <a:cxn ang="T8">
                  <a:pos x="T0" y="T1"/>
                </a:cxn>
                <a:cxn ang="T9">
                  <a:pos x="T2" y="T3"/>
                </a:cxn>
                <a:cxn ang="T10">
                  <a:pos x="T4" y="T5"/>
                </a:cxn>
                <a:cxn ang="T11">
                  <a:pos x="T6" y="T7"/>
                </a:cxn>
              </a:cxnLst>
              <a:rect l="T12" t="T13" r="T14" b="T15"/>
              <a:pathLst>
                <a:path w="78" h="78">
                  <a:moveTo>
                    <a:pt x="78" y="44"/>
                  </a:moveTo>
                  <a:lnTo>
                    <a:pt x="0" y="0"/>
                  </a:lnTo>
                  <a:lnTo>
                    <a:pt x="44" y="78"/>
                  </a:lnTo>
                  <a:lnTo>
                    <a:pt x="78" y="44"/>
                  </a:lnTo>
                  <a:close/>
                </a:path>
              </a:pathLst>
            </a:custGeom>
            <a:solidFill>
              <a:srgbClr val="FFFFFF"/>
            </a:solidFill>
            <a:ln w="9525">
              <a:noFill/>
              <a:round/>
              <a:headEnd/>
              <a:tailEnd/>
            </a:ln>
          </p:spPr>
          <p:txBody>
            <a:bodyPr/>
            <a:lstStyle/>
            <a:p>
              <a:endParaRPr lang="en-US"/>
            </a:p>
          </p:txBody>
        </p:sp>
        <p:sp>
          <p:nvSpPr>
            <p:cNvPr id="55497" name="Line 198"/>
            <p:cNvSpPr>
              <a:spLocks noChangeAspect="1" noChangeShapeType="1"/>
            </p:cNvSpPr>
            <p:nvPr/>
          </p:nvSpPr>
          <p:spPr bwMode="auto">
            <a:xfrm flipH="1" flipV="1">
              <a:off x="4262438" y="5072063"/>
              <a:ext cx="355600" cy="331787"/>
            </a:xfrm>
            <a:prstGeom prst="line">
              <a:avLst/>
            </a:prstGeom>
            <a:noFill/>
            <a:ln w="12700">
              <a:solidFill>
                <a:srgbClr val="000000"/>
              </a:solidFill>
              <a:round/>
              <a:headEnd/>
              <a:tailEnd/>
            </a:ln>
          </p:spPr>
          <p:txBody>
            <a:bodyPr/>
            <a:lstStyle/>
            <a:p>
              <a:endParaRPr lang="en-US"/>
            </a:p>
          </p:txBody>
        </p:sp>
        <p:sp>
          <p:nvSpPr>
            <p:cNvPr id="55498" name="Line 199"/>
            <p:cNvSpPr>
              <a:spLocks noChangeAspect="1" noChangeShapeType="1"/>
            </p:cNvSpPr>
            <p:nvPr/>
          </p:nvSpPr>
          <p:spPr bwMode="auto">
            <a:xfrm flipH="1" flipV="1">
              <a:off x="3954463" y="5470525"/>
              <a:ext cx="358775" cy="325438"/>
            </a:xfrm>
            <a:prstGeom prst="line">
              <a:avLst/>
            </a:prstGeom>
            <a:noFill/>
            <a:ln w="12700">
              <a:solidFill>
                <a:srgbClr val="000000"/>
              </a:solidFill>
              <a:round/>
              <a:headEnd/>
              <a:tailEnd/>
            </a:ln>
          </p:spPr>
          <p:txBody>
            <a:bodyPr/>
            <a:lstStyle/>
            <a:p>
              <a:endParaRPr lang="en-US"/>
            </a:p>
          </p:txBody>
        </p:sp>
        <p:sp>
          <p:nvSpPr>
            <p:cNvPr id="55499" name="Freeform 200"/>
            <p:cNvSpPr>
              <a:spLocks noChangeAspect="1"/>
            </p:cNvSpPr>
            <p:nvPr/>
          </p:nvSpPr>
          <p:spPr bwMode="auto">
            <a:xfrm>
              <a:off x="3890963" y="5411788"/>
              <a:ext cx="96837" cy="90487"/>
            </a:xfrm>
            <a:custGeom>
              <a:avLst/>
              <a:gdLst>
                <a:gd name="T0" fmla="*/ 2147483647 w 74"/>
                <a:gd name="T1" fmla="*/ 2147483647 h 74"/>
                <a:gd name="T2" fmla="*/ 0 w 74"/>
                <a:gd name="T3" fmla="*/ 0 h 74"/>
                <a:gd name="T4" fmla="*/ 2147483647 w 74"/>
                <a:gd name="T5" fmla="*/ 2147483647 h 74"/>
                <a:gd name="T6" fmla="*/ 2147483647 w 74"/>
                <a:gd name="T7" fmla="*/ 2147483647 h 74"/>
                <a:gd name="T8" fmla="*/ 0 60000 65536"/>
                <a:gd name="T9" fmla="*/ 0 60000 65536"/>
                <a:gd name="T10" fmla="*/ 0 60000 65536"/>
                <a:gd name="T11" fmla="*/ 0 60000 65536"/>
                <a:gd name="T12" fmla="*/ 0 w 74"/>
                <a:gd name="T13" fmla="*/ 0 h 74"/>
                <a:gd name="T14" fmla="*/ 74 w 74"/>
                <a:gd name="T15" fmla="*/ 74 h 74"/>
              </a:gdLst>
              <a:ahLst/>
              <a:cxnLst>
                <a:cxn ang="T8">
                  <a:pos x="T0" y="T1"/>
                </a:cxn>
                <a:cxn ang="T9">
                  <a:pos x="T2" y="T3"/>
                </a:cxn>
                <a:cxn ang="T10">
                  <a:pos x="T4" y="T5"/>
                </a:cxn>
                <a:cxn ang="T11">
                  <a:pos x="T6" y="T7"/>
                </a:cxn>
              </a:cxnLst>
              <a:rect l="T12" t="T13" r="T14" b="T15"/>
              <a:pathLst>
                <a:path w="74" h="74">
                  <a:moveTo>
                    <a:pt x="74" y="42"/>
                  </a:moveTo>
                  <a:lnTo>
                    <a:pt x="0" y="0"/>
                  </a:lnTo>
                  <a:lnTo>
                    <a:pt x="44" y="74"/>
                  </a:lnTo>
                  <a:lnTo>
                    <a:pt x="74" y="42"/>
                  </a:lnTo>
                  <a:close/>
                </a:path>
              </a:pathLst>
            </a:custGeom>
            <a:solidFill>
              <a:srgbClr val="000000"/>
            </a:solidFill>
            <a:ln w="9525">
              <a:noFill/>
              <a:round/>
              <a:headEnd/>
              <a:tailEnd/>
            </a:ln>
          </p:spPr>
          <p:txBody>
            <a:bodyPr/>
            <a:lstStyle/>
            <a:p>
              <a:endParaRPr lang="en-US"/>
            </a:p>
          </p:txBody>
        </p:sp>
        <p:sp>
          <p:nvSpPr>
            <p:cNvPr id="55500" name="Freeform 201"/>
            <p:cNvSpPr>
              <a:spLocks noChangeAspect="1"/>
            </p:cNvSpPr>
            <p:nvPr/>
          </p:nvSpPr>
          <p:spPr bwMode="auto">
            <a:xfrm>
              <a:off x="3154363" y="4940300"/>
              <a:ext cx="82550" cy="107950"/>
            </a:xfrm>
            <a:custGeom>
              <a:avLst/>
              <a:gdLst>
                <a:gd name="T0" fmla="*/ 2147483647 w 62"/>
                <a:gd name="T1" fmla="*/ 2147483647 h 88"/>
                <a:gd name="T2" fmla="*/ 0 w 62"/>
                <a:gd name="T3" fmla="*/ 0 h 88"/>
                <a:gd name="T4" fmla="*/ 2147483647 w 62"/>
                <a:gd name="T5" fmla="*/ 2147483647 h 88"/>
                <a:gd name="T6" fmla="*/ 2147483647 w 62"/>
                <a:gd name="T7" fmla="*/ 2147483647 h 88"/>
                <a:gd name="T8" fmla="*/ 0 60000 65536"/>
                <a:gd name="T9" fmla="*/ 0 60000 65536"/>
                <a:gd name="T10" fmla="*/ 0 60000 65536"/>
                <a:gd name="T11" fmla="*/ 0 60000 65536"/>
                <a:gd name="T12" fmla="*/ 0 w 62"/>
                <a:gd name="T13" fmla="*/ 0 h 88"/>
                <a:gd name="T14" fmla="*/ 62 w 62"/>
                <a:gd name="T15" fmla="*/ 88 h 88"/>
              </a:gdLst>
              <a:ahLst/>
              <a:cxnLst>
                <a:cxn ang="T8">
                  <a:pos x="T0" y="T1"/>
                </a:cxn>
                <a:cxn ang="T9">
                  <a:pos x="T2" y="T3"/>
                </a:cxn>
                <a:cxn ang="T10">
                  <a:pos x="T4" y="T5"/>
                </a:cxn>
                <a:cxn ang="T11">
                  <a:pos x="T6" y="T7"/>
                </a:cxn>
              </a:cxnLst>
              <a:rect l="T12" t="T13" r="T14" b="T15"/>
              <a:pathLst>
                <a:path w="62" h="88">
                  <a:moveTo>
                    <a:pt x="62" y="66"/>
                  </a:moveTo>
                  <a:lnTo>
                    <a:pt x="0" y="0"/>
                  </a:lnTo>
                  <a:lnTo>
                    <a:pt x="20" y="88"/>
                  </a:lnTo>
                  <a:lnTo>
                    <a:pt x="62" y="66"/>
                  </a:lnTo>
                  <a:close/>
                </a:path>
              </a:pathLst>
            </a:custGeom>
            <a:solidFill>
              <a:srgbClr val="FFFFFF"/>
            </a:solidFill>
            <a:ln w="9525">
              <a:noFill/>
              <a:round/>
              <a:headEnd/>
              <a:tailEnd/>
            </a:ln>
          </p:spPr>
          <p:txBody>
            <a:bodyPr/>
            <a:lstStyle/>
            <a:p>
              <a:endParaRPr lang="en-US"/>
            </a:p>
          </p:txBody>
        </p:sp>
        <p:sp>
          <p:nvSpPr>
            <p:cNvPr id="55501" name="Freeform 202"/>
            <p:cNvSpPr>
              <a:spLocks noChangeAspect="1"/>
            </p:cNvSpPr>
            <p:nvPr/>
          </p:nvSpPr>
          <p:spPr bwMode="auto">
            <a:xfrm>
              <a:off x="3155950" y="4945063"/>
              <a:ext cx="77788" cy="100012"/>
            </a:xfrm>
            <a:custGeom>
              <a:avLst/>
              <a:gdLst>
                <a:gd name="T0" fmla="*/ 2147483647 w 58"/>
                <a:gd name="T1" fmla="*/ 2147483647 h 82"/>
                <a:gd name="T2" fmla="*/ 0 w 58"/>
                <a:gd name="T3" fmla="*/ 0 h 82"/>
                <a:gd name="T4" fmla="*/ 2147483647 w 58"/>
                <a:gd name="T5" fmla="*/ 2147483647 h 82"/>
                <a:gd name="T6" fmla="*/ 2147483647 w 58"/>
                <a:gd name="T7" fmla="*/ 2147483647 h 82"/>
                <a:gd name="T8" fmla="*/ 0 60000 65536"/>
                <a:gd name="T9" fmla="*/ 0 60000 65536"/>
                <a:gd name="T10" fmla="*/ 0 60000 65536"/>
                <a:gd name="T11" fmla="*/ 0 60000 65536"/>
                <a:gd name="T12" fmla="*/ 0 w 58"/>
                <a:gd name="T13" fmla="*/ 0 h 82"/>
                <a:gd name="T14" fmla="*/ 58 w 58"/>
                <a:gd name="T15" fmla="*/ 82 h 82"/>
              </a:gdLst>
              <a:ahLst/>
              <a:cxnLst>
                <a:cxn ang="T8">
                  <a:pos x="T0" y="T1"/>
                </a:cxn>
                <a:cxn ang="T9">
                  <a:pos x="T2" y="T3"/>
                </a:cxn>
                <a:cxn ang="T10">
                  <a:pos x="T4" y="T5"/>
                </a:cxn>
                <a:cxn ang="T11">
                  <a:pos x="T6" y="T7"/>
                </a:cxn>
              </a:cxnLst>
              <a:rect l="T12" t="T13" r="T14" b="T15"/>
              <a:pathLst>
                <a:path w="58" h="82">
                  <a:moveTo>
                    <a:pt x="58" y="60"/>
                  </a:moveTo>
                  <a:lnTo>
                    <a:pt x="0" y="0"/>
                  </a:lnTo>
                  <a:lnTo>
                    <a:pt x="20" y="82"/>
                  </a:lnTo>
                  <a:lnTo>
                    <a:pt x="58" y="60"/>
                  </a:lnTo>
                  <a:close/>
                </a:path>
              </a:pathLst>
            </a:custGeom>
            <a:solidFill>
              <a:srgbClr val="000000"/>
            </a:solidFill>
            <a:ln w="9525">
              <a:noFill/>
              <a:round/>
              <a:headEnd/>
              <a:tailEnd/>
            </a:ln>
          </p:spPr>
          <p:txBody>
            <a:bodyPr/>
            <a:lstStyle/>
            <a:p>
              <a:endParaRPr lang="en-US"/>
            </a:p>
          </p:txBody>
        </p:sp>
        <p:sp>
          <p:nvSpPr>
            <p:cNvPr id="55502" name="Freeform 203"/>
            <p:cNvSpPr>
              <a:spLocks noChangeAspect="1"/>
            </p:cNvSpPr>
            <p:nvPr/>
          </p:nvSpPr>
          <p:spPr bwMode="auto">
            <a:xfrm>
              <a:off x="4186238" y="4098925"/>
              <a:ext cx="339725" cy="284163"/>
            </a:xfrm>
            <a:custGeom>
              <a:avLst/>
              <a:gdLst>
                <a:gd name="T0" fmla="*/ 0 w 256"/>
                <a:gd name="T1" fmla="*/ 2147483647 h 232"/>
                <a:gd name="T2" fmla="*/ 2147483647 w 256"/>
                <a:gd name="T3" fmla="*/ 0 h 232"/>
                <a:gd name="T4" fmla="*/ 2147483647 w 256"/>
                <a:gd name="T5" fmla="*/ 2147483647 h 232"/>
                <a:gd name="T6" fmla="*/ 0 60000 65536"/>
                <a:gd name="T7" fmla="*/ 0 60000 65536"/>
                <a:gd name="T8" fmla="*/ 0 60000 65536"/>
                <a:gd name="T9" fmla="*/ 0 w 256"/>
                <a:gd name="T10" fmla="*/ 0 h 232"/>
                <a:gd name="T11" fmla="*/ 256 w 256"/>
                <a:gd name="T12" fmla="*/ 232 h 232"/>
              </a:gdLst>
              <a:ahLst/>
              <a:cxnLst>
                <a:cxn ang="T6">
                  <a:pos x="T0" y="T1"/>
                </a:cxn>
                <a:cxn ang="T7">
                  <a:pos x="T2" y="T3"/>
                </a:cxn>
                <a:cxn ang="T8">
                  <a:pos x="T4" y="T5"/>
                </a:cxn>
              </a:cxnLst>
              <a:rect l="T9" t="T10" r="T11" b="T12"/>
              <a:pathLst>
                <a:path w="256" h="232">
                  <a:moveTo>
                    <a:pt x="0" y="98"/>
                  </a:moveTo>
                  <a:lnTo>
                    <a:pt x="256" y="0"/>
                  </a:lnTo>
                  <a:lnTo>
                    <a:pt x="2" y="232"/>
                  </a:lnTo>
                </a:path>
              </a:pathLst>
            </a:custGeom>
            <a:noFill/>
            <a:ln w="6350">
              <a:solidFill>
                <a:srgbClr val="000000"/>
              </a:solidFill>
              <a:round/>
              <a:headEnd/>
              <a:tailEnd/>
            </a:ln>
          </p:spPr>
          <p:txBody>
            <a:bodyPr/>
            <a:lstStyle/>
            <a:p>
              <a:endParaRPr lang="en-US"/>
            </a:p>
          </p:txBody>
        </p:sp>
        <p:sp>
          <p:nvSpPr>
            <p:cNvPr id="55503" name="Freeform 204"/>
            <p:cNvSpPr>
              <a:spLocks noChangeAspect="1"/>
            </p:cNvSpPr>
            <p:nvPr/>
          </p:nvSpPr>
          <p:spPr bwMode="auto">
            <a:xfrm>
              <a:off x="4181475" y="4094163"/>
              <a:ext cx="355600" cy="233362"/>
            </a:xfrm>
            <a:custGeom>
              <a:avLst/>
              <a:gdLst>
                <a:gd name="T0" fmla="*/ 0 w 268"/>
                <a:gd name="T1" fmla="*/ 2147483647 h 190"/>
                <a:gd name="T2" fmla="*/ 2147483647 w 268"/>
                <a:gd name="T3" fmla="*/ 0 h 190"/>
                <a:gd name="T4" fmla="*/ 2147483647 w 268"/>
                <a:gd name="T5" fmla="*/ 2147483647 h 190"/>
                <a:gd name="T6" fmla="*/ 0 60000 65536"/>
                <a:gd name="T7" fmla="*/ 0 60000 65536"/>
                <a:gd name="T8" fmla="*/ 0 60000 65536"/>
                <a:gd name="T9" fmla="*/ 0 w 268"/>
                <a:gd name="T10" fmla="*/ 0 h 190"/>
                <a:gd name="T11" fmla="*/ 268 w 268"/>
                <a:gd name="T12" fmla="*/ 190 h 190"/>
              </a:gdLst>
              <a:ahLst/>
              <a:cxnLst>
                <a:cxn ang="T6">
                  <a:pos x="T0" y="T1"/>
                </a:cxn>
                <a:cxn ang="T7">
                  <a:pos x="T2" y="T3"/>
                </a:cxn>
                <a:cxn ang="T8">
                  <a:pos x="T4" y="T5"/>
                </a:cxn>
              </a:cxnLst>
              <a:rect l="T9" t="T10" r="T11" b="T12"/>
              <a:pathLst>
                <a:path w="268" h="190">
                  <a:moveTo>
                    <a:pt x="0" y="190"/>
                  </a:moveTo>
                  <a:lnTo>
                    <a:pt x="268" y="0"/>
                  </a:lnTo>
                  <a:lnTo>
                    <a:pt x="4" y="142"/>
                  </a:lnTo>
                </a:path>
              </a:pathLst>
            </a:custGeom>
            <a:noFill/>
            <a:ln w="6350">
              <a:solidFill>
                <a:srgbClr val="000000"/>
              </a:solidFill>
              <a:round/>
              <a:headEnd/>
              <a:tailEnd/>
            </a:ln>
          </p:spPr>
          <p:txBody>
            <a:bodyPr/>
            <a:lstStyle/>
            <a:p>
              <a:endParaRPr lang="en-US"/>
            </a:p>
          </p:txBody>
        </p:sp>
        <p:sp>
          <p:nvSpPr>
            <p:cNvPr id="55504" name="Freeform 205"/>
            <p:cNvSpPr>
              <a:spLocks noChangeAspect="1"/>
            </p:cNvSpPr>
            <p:nvPr/>
          </p:nvSpPr>
          <p:spPr bwMode="auto">
            <a:xfrm>
              <a:off x="3865563" y="3962400"/>
              <a:ext cx="98425" cy="98425"/>
            </a:xfrm>
            <a:custGeom>
              <a:avLst/>
              <a:gdLst>
                <a:gd name="T0" fmla="*/ 2147483647 w 74"/>
                <a:gd name="T1" fmla="*/ 0 h 80"/>
                <a:gd name="T2" fmla="*/ 0 w 74"/>
                <a:gd name="T3" fmla="*/ 2147483647 h 80"/>
                <a:gd name="T4" fmla="*/ 2147483647 w 74"/>
                <a:gd name="T5" fmla="*/ 2147483647 h 80"/>
                <a:gd name="T6" fmla="*/ 2147483647 w 74"/>
                <a:gd name="T7" fmla="*/ 0 h 80"/>
                <a:gd name="T8" fmla="*/ 0 60000 65536"/>
                <a:gd name="T9" fmla="*/ 0 60000 65536"/>
                <a:gd name="T10" fmla="*/ 0 60000 65536"/>
                <a:gd name="T11" fmla="*/ 0 60000 65536"/>
                <a:gd name="T12" fmla="*/ 0 w 74"/>
                <a:gd name="T13" fmla="*/ 0 h 80"/>
                <a:gd name="T14" fmla="*/ 74 w 74"/>
                <a:gd name="T15" fmla="*/ 80 h 80"/>
              </a:gdLst>
              <a:ahLst/>
              <a:cxnLst>
                <a:cxn ang="T8">
                  <a:pos x="T0" y="T1"/>
                </a:cxn>
                <a:cxn ang="T9">
                  <a:pos x="T2" y="T3"/>
                </a:cxn>
                <a:cxn ang="T10">
                  <a:pos x="T4" y="T5"/>
                </a:cxn>
                <a:cxn ang="T11">
                  <a:pos x="T6" y="T7"/>
                </a:cxn>
              </a:cxnLst>
              <a:rect l="T12" t="T13" r="T14" b="T15"/>
              <a:pathLst>
                <a:path w="74" h="80">
                  <a:moveTo>
                    <a:pt x="38" y="0"/>
                  </a:moveTo>
                  <a:lnTo>
                    <a:pt x="0" y="80"/>
                  </a:lnTo>
                  <a:lnTo>
                    <a:pt x="74" y="30"/>
                  </a:lnTo>
                  <a:lnTo>
                    <a:pt x="38" y="0"/>
                  </a:lnTo>
                  <a:close/>
                </a:path>
              </a:pathLst>
            </a:custGeom>
            <a:solidFill>
              <a:srgbClr val="FFFFFF"/>
            </a:solidFill>
            <a:ln w="9525">
              <a:noFill/>
              <a:round/>
              <a:headEnd/>
              <a:tailEnd/>
            </a:ln>
          </p:spPr>
          <p:txBody>
            <a:bodyPr/>
            <a:lstStyle/>
            <a:p>
              <a:endParaRPr lang="en-US"/>
            </a:p>
          </p:txBody>
        </p:sp>
        <p:sp>
          <p:nvSpPr>
            <p:cNvPr id="55505" name="Line 206"/>
            <p:cNvSpPr>
              <a:spLocks noChangeAspect="1" noChangeShapeType="1"/>
            </p:cNvSpPr>
            <p:nvPr/>
          </p:nvSpPr>
          <p:spPr bwMode="auto">
            <a:xfrm flipH="1" flipV="1">
              <a:off x="3198813" y="5016500"/>
              <a:ext cx="701675" cy="1187450"/>
            </a:xfrm>
            <a:prstGeom prst="line">
              <a:avLst/>
            </a:prstGeom>
            <a:noFill/>
            <a:ln w="12700">
              <a:solidFill>
                <a:srgbClr val="000000"/>
              </a:solidFill>
              <a:round/>
              <a:headEnd/>
              <a:tailEnd/>
            </a:ln>
          </p:spPr>
          <p:txBody>
            <a:bodyPr/>
            <a:lstStyle/>
            <a:p>
              <a:endParaRPr lang="en-US"/>
            </a:p>
          </p:txBody>
        </p:sp>
        <p:sp>
          <p:nvSpPr>
            <p:cNvPr id="55506" name="Line 207"/>
            <p:cNvSpPr>
              <a:spLocks noChangeAspect="1" noChangeShapeType="1"/>
            </p:cNvSpPr>
            <p:nvPr/>
          </p:nvSpPr>
          <p:spPr bwMode="auto">
            <a:xfrm flipH="1">
              <a:off x="3927475" y="3549650"/>
              <a:ext cx="412750" cy="444500"/>
            </a:xfrm>
            <a:prstGeom prst="line">
              <a:avLst/>
            </a:prstGeom>
            <a:noFill/>
            <a:ln w="12700">
              <a:solidFill>
                <a:srgbClr val="000000"/>
              </a:solidFill>
              <a:round/>
              <a:headEnd/>
              <a:tailEnd/>
            </a:ln>
          </p:spPr>
          <p:txBody>
            <a:bodyPr/>
            <a:lstStyle/>
            <a:p>
              <a:endParaRPr lang="en-US"/>
            </a:p>
          </p:txBody>
        </p:sp>
        <p:sp>
          <p:nvSpPr>
            <p:cNvPr id="55507" name="Freeform 208"/>
            <p:cNvSpPr>
              <a:spLocks noChangeAspect="1"/>
            </p:cNvSpPr>
            <p:nvPr/>
          </p:nvSpPr>
          <p:spPr bwMode="auto">
            <a:xfrm>
              <a:off x="3870325" y="3962400"/>
              <a:ext cx="92075" cy="95250"/>
            </a:xfrm>
            <a:custGeom>
              <a:avLst/>
              <a:gdLst>
                <a:gd name="T0" fmla="*/ 2147483647 w 70"/>
                <a:gd name="T1" fmla="*/ 0 h 78"/>
                <a:gd name="T2" fmla="*/ 0 w 70"/>
                <a:gd name="T3" fmla="*/ 2147483647 h 78"/>
                <a:gd name="T4" fmla="*/ 2147483647 w 70"/>
                <a:gd name="T5" fmla="*/ 2147483647 h 78"/>
                <a:gd name="T6" fmla="*/ 2147483647 w 70"/>
                <a:gd name="T7" fmla="*/ 0 h 78"/>
                <a:gd name="T8" fmla="*/ 0 60000 65536"/>
                <a:gd name="T9" fmla="*/ 0 60000 65536"/>
                <a:gd name="T10" fmla="*/ 0 60000 65536"/>
                <a:gd name="T11" fmla="*/ 0 60000 65536"/>
                <a:gd name="T12" fmla="*/ 0 w 70"/>
                <a:gd name="T13" fmla="*/ 0 h 78"/>
                <a:gd name="T14" fmla="*/ 70 w 70"/>
                <a:gd name="T15" fmla="*/ 78 h 78"/>
              </a:gdLst>
              <a:ahLst/>
              <a:cxnLst>
                <a:cxn ang="T8">
                  <a:pos x="T0" y="T1"/>
                </a:cxn>
                <a:cxn ang="T9">
                  <a:pos x="T2" y="T3"/>
                </a:cxn>
                <a:cxn ang="T10">
                  <a:pos x="T4" y="T5"/>
                </a:cxn>
                <a:cxn ang="T11">
                  <a:pos x="T6" y="T7"/>
                </a:cxn>
              </a:cxnLst>
              <a:rect l="T12" t="T13" r="T14" b="T15"/>
              <a:pathLst>
                <a:path w="70" h="78">
                  <a:moveTo>
                    <a:pt x="36" y="0"/>
                  </a:moveTo>
                  <a:lnTo>
                    <a:pt x="0" y="78"/>
                  </a:lnTo>
                  <a:lnTo>
                    <a:pt x="70" y="30"/>
                  </a:lnTo>
                  <a:lnTo>
                    <a:pt x="36" y="0"/>
                  </a:lnTo>
                  <a:close/>
                </a:path>
              </a:pathLst>
            </a:custGeom>
            <a:solidFill>
              <a:srgbClr val="000000"/>
            </a:solidFill>
            <a:ln w="9525">
              <a:noFill/>
              <a:round/>
              <a:headEnd/>
              <a:tailEnd/>
            </a:ln>
          </p:spPr>
          <p:txBody>
            <a:bodyPr/>
            <a:lstStyle/>
            <a:p>
              <a:endParaRPr lang="en-US"/>
            </a:p>
          </p:txBody>
        </p:sp>
        <p:sp>
          <p:nvSpPr>
            <p:cNvPr id="55508" name="Freeform 209"/>
            <p:cNvSpPr>
              <a:spLocks noChangeAspect="1"/>
            </p:cNvSpPr>
            <p:nvPr/>
          </p:nvSpPr>
          <p:spPr bwMode="auto">
            <a:xfrm>
              <a:off x="4292600" y="4667250"/>
              <a:ext cx="82550" cy="41275"/>
            </a:xfrm>
            <a:custGeom>
              <a:avLst/>
              <a:gdLst>
                <a:gd name="T0" fmla="*/ 2147483647 w 62"/>
                <a:gd name="T1" fmla="*/ 0 h 34"/>
                <a:gd name="T2" fmla="*/ 0 w 62"/>
                <a:gd name="T3" fmla="*/ 2147483647 h 34"/>
                <a:gd name="T4" fmla="*/ 2147483647 w 62"/>
                <a:gd name="T5" fmla="*/ 2147483647 h 34"/>
                <a:gd name="T6" fmla="*/ 2147483647 w 62"/>
                <a:gd name="T7" fmla="*/ 0 h 34"/>
                <a:gd name="T8" fmla="*/ 0 60000 65536"/>
                <a:gd name="T9" fmla="*/ 0 60000 65536"/>
                <a:gd name="T10" fmla="*/ 0 60000 65536"/>
                <a:gd name="T11" fmla="*/ 0 60000 65536"/>
                <a:gd name="T12" fmla="*/ 0 w 62"/>
                <a:gd name="T13" fmla="*/ 0 h 34"/>
                <a:gd name="T14" fmla="*/ 62 w 62"/>
                <a:gd name="T15" fmla="*/ 34 h 34"/>
              </a:gdLst>
              <a:ahLst/>
              <a:cxnLst>
                <a:cxn ang="T8">
                  <a:pos x="T0" y="T1"/>
                </a:cxn>
                <a:cxn ang="T9">
                  <a:pos x="T2" y="T3"/>
                </a:cxn>
                <a:cxn ang="T10">
                  <a:pos x="T4" y="T5"/>
                </a:cxn>
                <a:cxn ang="T11">
                  <a:pos x="T6" y="T7"/>
                </a:cxn>
              </a:cxnLst>
              <a:rect l="T12" t="T13" r="T14" b="T15"/>
              <a:pathLst>
                <a:path w="62" h="34">
                  <a:moveTo>
                    <a:pt x="62" y="0"/>
                  </a:moveTo>
                  <a:lnTo>
                    <a:pt x="0" y="18"/>
                  </a:lnTo>
                  <a:lnTo>
                    <a:pt x="62" y="34"/>
                  </a:lnTo>
                  <a:lnTo>
                    <a:pt x="62" y="0"/>
                  </a:lnTo>
                  <a:close/>
                </a:path>
              </a:pathLst>
            </a:custGeom>
            <a:solidFill>
              <a:srgbClr val="000000"/>
            </a:solidFill>
            <a:ln w="9525">
              <a:noFill/>
              <a:round/>
              <a:headEnd/>
              <a:tailEnd/>
            </a:ln>
          </p:spPr>
          <p:txBody>
            <a:bodyPr/>
            <a:lstStyle/>
            <a:p>
              <a:endParaRPr lang="en-US"/>
            </a:p>
          </p:txBody>
        </p:sp>
        <p:sp>
          <p:nvSpPr>
            <p:cNvPr id="55509" name="Line 210"/>
            <p:cNvSpPr>
              <a:spLocks noChangeAspect="1" noChangeShapeType="1"/>
            </p:cNvSpPr>
            <p:nvPr/>
          </p:nvSpPr>
          <p:spPr bwMode="auto">
            <a:xfrm flipH="1">
              <a:off x="4360863" y="4689475"/>
              <a:ext cx="153987" cy="0"/>
            </a:xfrm>
            <a:prstGeom prst="line">
              <a:avLst/>
            </a:prstGeom>
            <a:noFill/>
            <a:ln w="6350">
              <a:solidFill>
                <a:srgbClr val="000000"/>
              </a:solidFill>
              <a:round/>
              <a:headEnd/>
              <a:tailEnd/>
            </a:ln>
          </p:spPr>
          <p:txBody>
            <a:bodyPr/>
            <a:lstStyle/>
            <a:p>
              <a:endParaRPr lang="en-US"/>
            </a:p>
          </p:txBody>
        </p:sp>
        <p:sp>
          <p:nvSpPr>
            <p:cNvPr id="55510" name="Line 211"/>
            <p:cNvSpPr>
              <a:spLocks noChangeAspect="1" noChangeShapeType="1"/>
            </p:cNvSpPr>
            <p:nvPr/>
          </p:nvSpPr>
          <p:spPr bwMode="auto">
            <a:xfrm flipH="1">
              <a:off x="4360863" y="4741863"/>
              <a:ext cx="182562" cy="1587"/>
            </a:xfrm>
            <a:prstGeom prst="line">
              <a:avLst/>
            </a:prstGeom>
            <a:noFill/>
            <a:ln w="6350">
              <a:solidFill>
                <a:srgbClr val="000000"/>
              </a:solidFill>
              <a:round/>
              <a:headEnd/>
              <a:tailEnd/>
            </a:ln>
          </p:spPr>
          <p:txBody>
            <a:bodyPr/>
            <a:lstStyle/>
            <a:p>
              <a:endParaRPr lang="en-US"/>
            </a:p>
          </p:txBody>
        </p:sp>
        <p:sp>
          <p:nvSpPr>
            <p:cNvPr id="55511" name="Freeform 212"/>
            <p:cNvSpPr>
              <a:spLocks noChangeAspect="1"/>
            </p:cNvSpPr>
            <p:nvPr/>
          </p:nvSpPr>
          <p:spPr bwMode="auto">
            <a:xfrm>
              <a:off x="4292600" y="4722813"/>
              <a:ext cx="82550" cy="39687"/>
            </a:xfrm>
            <a:custGeom>
              <a:avLst/>
              <a:gdLst>
                <a:gd name="T0" fmla="*/ 2147483647 w 62"/>
                <a:gd name="T1" fmla="*/ 0 h 32"/>
                <a:gd name="T2" fmla="*/ 0 w 62"/>
                <a:gd name="T3" fmla="*/ 2147483647 h 32"/>
                <a:gd name="T4" fmla="*/ 2147483647 w 62"/>
                <a:gd name="T5" fmla="*/ 2147483647 h 32"/>
                <a:gd name="T6" fmla="*/ 2147483647 w 62"/>
                <a:gd name="T7" fmla="*/ 0 h 32"/>
                <a:gd name="T8" fmla="*/ 0 60000 65536"/>
                <a:gd name="T9" fmla="*/ 0 60000 65536"/>
                <a:gd name="T10" fmla="*/ 0 60000 65536"/>
                <a:gd name="T11" fmla="*/ 0 60000 65536"/>
                <a:gd name="T12" fmla="*/ 0 w 62"/>
                <a:gd name="T13" fmla="*/ 0 h 32"/>
                <a:gd name="T14" fmla="*/ 62 w 62"/>
                <a:gd name="T15" fmla="*/ 32 h 32"/>
              </a:gdLst>
              <a:ahLst/>
              <a:cxnLst>
                <a:cxn ang="T8">
                  <a:pos x="T0" y="T1"/>
                </a:cxn>
                <a:cxn ang="T9">
                  <a:pos x="T2" y="T3"/>
                </a:cxn>
                <a:cxn ang="T10">
                  <a:pos x="T4" y="T5"/>
                </a:cxn>
                <a:cxn ang="T11">
                  <a:pos x="T6" y="T7"/>
                </a:cxn>
              </a:cxnLst>
              <a:rect l="T12" t="T13" r="T14" b="T15"/>
              <a:pathLst>
                <a:path w="62" h="32">
                  <a:moveTo>
                    <a:pt x="62" y="0"/>
                  </a:moveTo>
                  <a:lnTo>
                    <a:pt x="0" y="16"/>
                  </a:lnTo>
                  <a:lnTo>
                    <a:pt x="62" y="32"/>
                  </a:lnTo>
                  <a:lnTo>
                    <a:pt x="62" y="0"/>
                  </a:lnTo>
                  <a:close/>
                </a:path>
              </a:pathLst>
            </a:custGeom>
            <a:solidFill>
              <a:srgbClr val="000000"/>
            </a:solidFill>
            <a:ln w="9525">
              <a:noFill/>
              <a:round/>
              <a:headEnd/>
              <a:tailEnd/>
            </a:ln>
          </p:spPr>
          <p:txBody>
            <a:bodyPr/>
            <a:lstStyle/>
            <a:p>
              <a:endParaRPr lang="en-US"/>
            </a:p>
          </p:txBody>
        </p:sp>
        <p:sp>
          <p:nvSpPr>
            <p:cNvPr id="55512" name="Freeform 213"/>
            <p:cNvSpPr>
              <a:spLocks noChangeAspect="1"/>
            </p:cNvSpPr>
            <p:nvPr/>
          </p:nvSpPr>
          <p:spPr bwMode="auto">
            <a:xfrm>
              <a:off x="4283075" y="4776788"/>
              <a:ext cx="82550" cy="39687"/>
            </a:xfrm>
            <a:custGeom>
              <a:avLst/>
              <a:gdLst>
                <a:gd name="T0" fmla="*/ 2147483647 w 62"/>
                <a:gd name="T1" fmla="*/ 0 h 32"/>
                <a:gd name="T2" fmla="*/ 0 w 62"/>
                <a:gd name="T3" fmla="*/ 2147483647 h 32"/>
                <a:gd name="T4" fmla="*/ 2147483647 w 62"/>
                <a:gd name="T5" fmla="*/ 2147483647 h 32"/>
                <a:gd name="T6" fmla="*/ 2147483647 w 62"/>
                <a:gd name="T7" fmla="*/ 0 h 32"/>
                <a:gd name="T8" fmla="*/ 0 60000 65536"/>
                <a:gd name="T9" fmla="*/ 0 60000 65536"/>
                <a:gd name="T10" fmla="*/ 0 60000 65536"/>
                <a:gd name="T11" fmla="*/ 0 60000 65536"/>
                <a:gd name="T12" fmla="*/ 0 w 62"/>
                <a:gd name="T13" fmla="*/ 0 h 32"/>
                <a:gd name="T14" fmla="*/ 62 w 62"/>
                <a:gd name="T15" fmla="*/ 32 h 32"/>
              </a:gdLst>
              <a:ahLst/>
              <a:cxnLst>
                <a:cxn ang="T8">
                  <a:pos x="T0" y="T1"/>
                </a:cxn>
                <a:cxn ang="T9">
                  <a:pos x="T2" y="T3"/>
                </a:cxn>
                <a:cxn ang="T10">
                  <a:pos x="T4" y="T5"/>
                </a:cxn>
                <a:cxn ang="T11">
                  <a:pos x="T6" y="T7"/>
                </a:cxn>
              </a:cxnLst>
              <a:rect l="T12" t="T13" r="T14" b="T15"/>
              <a:pathLst>
                <a:path w="62" h="32">
                  <a:moveTo>
                    <a:pt x="62" y="0"/>
                  </a:moveTo>
                  <a:lnTo>
                    <a:pt x="0" y="16"/>
                  </a:lnTo>
                  <a:lnTo>
                    <a:pt x="62" y="32"/>
                  </a:lnTo>
                  <a:lnTo>
                    <a:pt x="62" y="0"/>
                  </a:lnTo>
                  <a:close/>
                </a:path>
              </a:pathLst>
            </a:custGeom>
            <a:solidFill>
              <a:srgbClr val="000000"/>
            </a:solidFill>
            <a:ln w="9525">
              <a:noFill/>
              <a:round/>
              <a:headEnd/>
              <a:tailEnd/>
            </a:ln>
          </p:spPr>
          <p:txBody>
            <a:bodyPr/>
            <a:lstStyle/>
            <a:p>
              <a:endParaRPr lang="en-US"/>
            </a:p>
          </p:txBody>
        </p:sp>
        <p:sp>
          <p:nvSpPr>
            <p:cNvPr id="55513" name="Line 214"/>
            <p:cNvSpPr>
              <a:spLocks noChangeAspect="1" noChangeShapeType="1"/>
            </p:cNvSpPr>
            <p:nvPr/>
          </p:nvSpPr>
          <p:spPr bwMode="auto">
            <a:xfrm flipH="1">
              <a:off x="4348163" y="4795838"/>
              <a:ext cx="230187" cy="1587"/>
            </a:xfrm>
            <a:prstGeom prst="line">
              <a:avLst/>
            </a:prstGeom>
            <a:noFill/>
            <a:ln w="6350">
              <a:solidFill>
                <a:srgbClr val="000000"/>
              </a:solidFill>
              <a:round/>
              <a:headEnd/>
              <a:tailEnd/>
            </a:ln>
          </p:spPr>
          <p:txBody>
            <a:bodyPr/>
            <a:lstStyle/>
            <a:p>
              <a:endParaRPr lang="en-US"/>
            </a:p>
          </p:txBody>
        </p:sp>
        <p:sp>
          <p:nvSpPr>
            <p:cNvPr id="55514" name="Line 215"/>
            <p:cNvSpPr>
              <a:spLocks noChangeAspect="1" noChangeShapeType="1"/>
            </p:cNvSpPr>
            <p:nvPr/>
          </p:nvSpPr>
          <p:spPr bwMode="auto">
            <a:xfrm flipH="1">
              <a:off x="4346575" y="4849813"/>
              <a:ext cx="263525" cy="1587"/>
            </a:xfrm>
            <a:prstGeom prst="line">
              <a:avLst/>
            </a:prstGeom>
            <a:noFill/>
            <a:ln w="6350">
              <a:solidFill>
                <a:srgbClr val="000000"/>
              </a:solidFill>
              <a:round/>
              <a:headEnd/>
              <a:tailEnd/>
            </a:ln>
          </p:spPr>
          <p:txBody>
            <a:bodyPr/>
            <a:lstStyle/>
            <a:p>
              <a:endParaRPr lang="en-US"/>
            </a:p>
          </p:txBody>
        </p:sp>
        <p:sp>
          <p:nvSpPr>
            <p:cNvPr id="55515" name="Freeform 216"/>
            <p:cNvSpPr>
              <a:spLocks noChangeAspect="1"/>
            </p:cNvSpPr>
            <p:nvPr/>
          </p:nvSpPr>
          <p:spPr bwMode="auto">
            <a:xfrm>
              <a:off x="4278313" y="4830763"/>
              <a:ext cx="82550" cy="41275"/>
            </a:xfrm>
            <a:custGeom>
              <a:avLst/>
              <a:gdLst>
                <a:gd name="T0" fmla="*/ 2147483647 w 62"/>
                <a:gd name="T1" fmla="*/ 0 h 34"/>
                <a:gd name="T2" fmla="*/ 0 w 62"/>
                <a:gd name="T3" fmla="*/ 2147483647 h 34"/>
                <a:gd name="T4" fmla="*/ 2147483647 w 62"/>
                <a:gd name="T5" fmla="*/ 2147483647 h 34"/>
                <a:gd name="T6" fmla="*/ 2147483647 w 62"/>
                <a:gd name="T7" fmla="*/ 0 h 34"/>
                <a:gd name="T8" fmla="*/ 0 60000 65536"/>
                <a:gd name="T9" fmla="*/ 0 60000 65536"/>
                <a:gd name="T10" fmla="*/ 0 60000 65536"/>
                <a:gd name="T11" fmla="*/ 0 60000 65536"/>
                <a:gd name="T12" fmla="*/ 0 w 62"/>
                <a:gd name="T13" fmla="*/ 0 h 34"/>
                <a:gd name="T14" fmla="*/ 62 w 62"/>
                <a:gd name="T15" fmla="*/ 34 h 34"/>
              </a:gdLst>
              <a:ahLst/>
              <a:cxnLst>
                <a:cxn ang="T8">
                  <a:pos x="T0" y="T1"/>
                </a:cxn>
                <a:cxn ang="T9">
                  <a:pos x="T2" y="T3"/>
                </a:cxn>
                <a:cxn ang="T10">
                  <a:pos x="T4" y="T5"/>
                </a:cxn>
                <a:cxn ang="T11">
                  <a:pos x="T6" y="T7"/>
                </a:cxn>
              </a:cxnLst>
              <a:rect l="T12" t="T13" r="T14" b="T15"/>
              <a:pathLst>
                <a:path w="62" h="34">
                  <a:moveTo>
                    <a:pt x="62" y="0"/>
                  </a:moveTo>
                  <a:lnTo>
                    <a:pt x="0" y="16"/>
                  </a:lnTo>
                  <a:lnTo>
                    <a:pt x="62" y="34"/>
                  </a:lnTo>
                  <a:lnTo>
                    <a:pt x="62" y="0"/>
                  </a:lnTo>
                  <a:close/>
                </a:path>
              </a:pathLst>
            </a:custGeom>
            <a:solidFill>
              <a:srgbClr val="000000"/>
            </a:solidFill>
            <a:ln w="9525">
              <a:noFill/>
              <a:round/>
              <a:headEnd/>
              <a:tailEnd/>
            </a:ln>
          </p:spPr>
          <p:txBody>
            <a:bodyPr/>
            <a:lstStyle/>
            <a:p>
              <a:endParaRPr lang="en-US"/>
            </a:p>
          </p:txBody>
        </p:sp>
        <p:sp>
          <p:nvSpPr>
            <p:cNvPr id="55516" name="Freeform 217"/>
            <p:cNvSpPr>
              <a:spLocks noChangeAspect="1"/>
            </p:cNvSpPr>
            <p:nvPr/>
          </p:nvSpPr>
          <p:spPr bwMode="auto">
            <a:xfrm>
              <a:off x="4332288" y="4903788"/>
              <a:ext cx="309562" cy="1587"/>
            </a:xfrm>
            <a:custGeom>
              <a:avLst/>
              <a:gdLst>
                <a:gd name="T0" fmla="*/ 2147483647 w 234"/>
                <a:gd name="T1" fmla="*/ 0 h 1587"/>
                <a:gd name="T2" fmla="*/ 0 w 234"/>
                <a:gd name="T3" fmla="*/ 0 h 1587"/>
                <a:gd name="T4" fmla="*/ 2147483647 w 234"/>
                <a:gd name="T5" fmla="*/ 0 h 1587"/>
                <a:gd name="T6" fmla="*/ 0 60000 65536"/>
                <a:gd name="T7" fmla="*/ 0 60000 65536"/>
                <a:gd name="T8" fmla="*/ 0 60000 65536"/>
                <a:gd name="T9" fmla="*/ 0 w 234"/>
                <a:gd name="T10" fmla="*/ 0 h 1587"/>
                <a:gd name="T11" fmla="*/ 234 w 234"/>
                <a:gd name="T12" fmla="*/ 1587 h 1587"/>
              </a:gdLst>
              <a:ahLst/>
              <a:cxnLst>
                <a:cxn ang="T6">
                  <a:pos x="T0" y="T1"/>
                </a:cxn>
                <a:cxn ang="T7">
                  <a:pos x="T2" y="T3"/>
                </a:cxn>
                <a:cxn ang="T8">
                  <a:pos x="T4" y="T5"/>
                </a:cxn>
              </a:cxnLst>
              <a:rect l="T9" t="T10" r="T11" b="T12"/>
              <a:pathLst>
                <a:path w="234" h="1587">
                  <a:moveTo>
                    <a:pt x="234" y="0"/>
                  </a:moveTo>
                  <a:lnTo>
                    <a:pt x="0" y="0"/>
                  </a:lnTo>
                  <a:lnTo>
                    <a:pt x="234" y="0"/>
                  </a:lnTo>
                  <a:close/>
                </a:path>
              </a:pathLst>
            </a:custGeom>
            <a:noFill/>
            <a:ln w="6350">
              <a:solidFill>
                <a:srgbClr val="000000"/>
              </a:solidFill>
              <a:round/>
              <a:headEnd/>
              <a:tailEnd/>
            </a:ln>
          </p:spPr>
          <p:txBody>
            <a:bodyPr/>
            <a:lstStyle/>
            <a:p>
              <a:endParaRPr lang="en-US"/>
            </a:p>
          </p:txBody>
        </p:sp>
        <p:sp>
          <p:nvSpPr>
            <p:cNvPr id="55517" name="Freeform 218"/>
            <p:cNvSpPr>
              <a:spLocks noChangeAspect="1"/>
            </p:cNvSpPr>
            <p:nvPr/>
          </p:nvSpPr>
          <p:spPr bwMode="auto">
            <a:xfrm>
              <a:off x="4267200" y="4884738"/>
              <a:ext cx="80963" cy="41275"/>
            </a:xfrm>
            <a:custGeom>
              <a:avLst/>
              <a:gdLst>
                <a:gd name="T0" fmla="*/ 2147483647 w 62"/>
                <a:gd name="T1" fmla="*/ 0 h 34"/>
                <a:gd name="T2" fmla="*/ 0 w 62"/>
                <a:gd name="T3" fmla="*/ 2147483647 h 34"/>
                <a:gd name="T4" fmla="*/ 2147483647 w 62"/>
                <a:gd name="T5" fmla="*/ 2147483647 h 34"/>
                <a:gd name="T6" fmla="*/ 2147483647 w 62"/>
                <a:gd name="T7" fmla="*/ 0 h 34"/>
                <a:gd name="T8" fmla="*/ 0 60000 65536"/>
                <a:gd name="T9" fmla="*/ 0 60000 65536"/>
                <a:gd name="T10" fmla="*/ 0 60000 65536"/>
                <a:gd name="T11" fmla="*/ 0 60000 65536"/>
                <a:gd name="T12" fmla="*/ 0 w 62"/>
                <a:gd name="T13" fmla="*/ 0 h 34"/>
                <a:gd name="T14" fmla="*/ 62 w 62"/>
                <a:gd name="T15" fmla="*/ 34 h 34"/>
              </a:gdLst>
              <a:ahLst/>
              <a:cxnLst>
                <a:cxn ang="T8">
                  <a:pos x="T0" y="T1"/>
                </a:cxn>
                <a:cxn ang="T9">
                  <a:pos x="T2" y="T3"/>
                </a:cxn>
                <a:cxn ang="T10">
                  <a:pos x="T4" y="T5"/>
                </a:cxn>
                <a:cxn ang="T11">
                  <a:pos x="T6" y="T7"/>
                </a:cxn>
              </a:cxnLst>
              <a:rect l="T12" t="T13" r="T14" b="T15"/>
              <a:pathLst>
                <a:path w="62" h="34">
                  <a:moveTo>
                    <a:pt x="62" y="0"/>
                  </a:moveTo>
                  <a:lnTo>
                    <a:pt x="0" y="16"/>
                  </a:lnTo>
                  <a:lnTo>
                    <a:pt x="62" y="34"/>
                  </a:lnTo>
                  <a:lnTo>
                    <a:pt x="62" y="0"/>
                  </a:lnTo>
                  <a:close/>
                </a:path>
              </a:pathLst>
            </a:custGeom>
            <a:solidFill>
              <a:srgbClr val="000000"/>
            </a:solidFill>
            <a:ln w="9525">
              <a:noFill/>
              <a:round/>
              <a:headEnd/>
              <a:tailEnd/>
            </a:ln>
          </p:spPr>
          <p:txBody>
            <a:bodyPr/>
            <a:lstStyle/>
            <a:p>
              <a:endParaRPr lang="en-US"/>
            </a:p>
          </p:txBody>
        </p:sp>
        <p:sp>
          <p:nvSpPr>
            <p:cNvPr id="55518" name="Freeform 219"/>
            <p:cNvSpPr>
              <a:spLocks noChangeAspect="1"/>
            </p:cNvSpPr>
            <p:nvPr/>
          </p:nvSpPr>
          <p:spPr bwMode="auto">
            <a:xfrm>
              <a:off x="3859213" y="3908425"/>
              <a:ext cx="585787" cy="525463"/>
            </a:xfrm>
            <a:custGeom>
              <a:avLst/>
              <a:gdLst>
                <a:gd name="T0" fmla="*/ 0 w 444"/>
                <a:gd name="T1" fmla="*/ 2147483647 h 430"/>
                <a:gd name="T2" fmla="*/ 2147483647 w 444"/>
                <a:gd name="T3" fmla="*/ 0 h 430"/>
                <a:gd name="T4" fmla="*/ 2147483647 w 444"/>
                <a:gd name="T5" fmla="*/ 2147483647 h 430"/>
                <a:gd name="T6" fmla="*/ 0 60000 65536"/>
                <a:gd name="T7" fmla="*/ 0 60000 65536"/>
                <a:gd name="T8" fmla="*/ 0 60000 65536"/>
                <a:gd name="T9" fmla="*/ 0 w 444"/>
                <a:gd name="T10" fmla="*/ 0 h 430"/>
                <a:gd name="T11" fmla="*/ 444 w 444"/>
                <a:gd name="T12" fmla="*/ 430 h 430"/>
              </a:gdLst>
              <a:ahLst/>
              <a:cxnLst>
                <a:cxn ang="T6">
                  <a:pos x="T0" y="T1"/>
                </a:cxn>
                <a:cxn ang="T7">
                  <a:pos x="T2" y="T3"/>
                </a:cxn>
                <a:cxn ang="T8">
                  <a:pos x="T4" y="T5"/>
                </a:cxn>
              </a:cxnLst>
              <a:rect l="T9" t="T10" r="T11" b="T12"/>
              <a:pathLst>
                <a:path w="444" h="430">
                  <a:moveTo>
                    <a:pt x="0" y="430"/>
                  </a:moveTo>
                  <a:lnTo>
                    <a:pt x="444" y="0"/>
                  </a:lnTo>
                  <a:lnTo>
                    <a:pt x="140" y="186"/>
                  </a:lnTo>
                </a:path>
              </a:pathLst>
            </a:custGeom>
            <a:noFill/>
            <a:ln w="6350">
              <a:solidFill>
                <a:srgbClr val="000000"/>
              </a:solidFill>
              <a:round/>
              <a:headEnd/>
              <a:tailEnd/>
            </a:ln>
          </p:spPr>
          <p:txBody>
            <a:bodyPr/>
            <a:lstStyle/>
            <a:p>
              <a:endParaRPr lang="en-US"/>
            </a:p>
          </p:txBody>
        </p:sp>
        <p:sp>
          <p:nvSpPr>
            <p:cNvPr id="55519" name="Freeform 220"/>
            <p:cNvSpPr>
              <a:spLocks noChangeAspect="1"/>
            </p:cNvSpPr>
            <p:nvPr/>
          </p:nvSpPr>
          <p:spPr bwMode="auto">
            <a:xfrm>
              <a:off x="1809750" y="5283200"/>
              <a:ext cx="93663" cy="101600"/>
            </a:xfrm>
            <a:custGeom>
              <a:avLst/>
              <a:gdLst>
                <a:gd name="T0" fmla="*/ 2147483647 w 72"/>
                <a:gd name="T1" fmla="*/ 2147483647 h 84"/>
                <a:gd name="T2" fmla="*/ 2147483647 w 72"/>
                <a:gd name="T3" fmla="*/ 0 h 84"/>
                <a:gd name="T4" fmla="*/ 0 w 72"/>
                <a:gd name="T5" fmla="*/ 2147483647 h 84"/>
                <a:gd name="T6" fmla="*/ 2147483647 w 72"/>
                <a:gd name="T7" fmla="*/ 2147483647 h 84"/>
                <a:gd name="T8" fmla="*/ 0 60000 65536"/>
                <a:gd name="T9" fmla="*/ 0 60000 65536"/>
                <a:gd name="T10" fmla="*/ 0 60000 65536"/>
                <a:gd name="T11" fmla="*/ 0 60000 65536"/>
                <a:gd name="T12" fmla="*/ 0 w 72"/>
                <a:gd name="T13" fmla="*/ 0 h 84"/>
                <a:gd name="T14" fmla="*/ 72 w 72"/>
                <a:gd name="T15" fmla="*/ 84 h 84"/>
              </a:gdLst>
              <a:ahLst/>
              <a:cxnLst>
                <a:cxn ang="T8">
                  <a:pos x="T0" y="T1"/>
                </a:cxn>
                <a:cxn ang="T9">
                  <a:pos x="T2" y="T3"/>
                </a:cxn>
                <a:cxn ang="T10">
                  <a:pos x="T4" y="T5"/>
                </a:cxn>
                <a:cxn ang="T11">
                  <a:pos x="T6" y="T7"/>
                </a:cxn>
              </a:cxnLst>
              <a:rect l="T12" t="T13" r="T14" b="T15"/>
              <a:pathLst>
                <a:path w="72" h="84">
                  <a:moveTo>
                    <a:pt x="38" y="84"/>
                  </a:moveTo>
                  <a:lnTo>
                    <a:pt x="72" y="0"/>
                  </a:lnTo>
                  <a:lnTo>
                    <a:pt x="0" y="56"/>
                  </a:lnTo>
                  <a:lnTo>
                    <a:pt x="38" y="84"/>
                  </a:lnTo>
                  <a:close/>
                </a:path>
              </a:pathLst>
            </a:custGeom>
            <a:solidFill>
              <a:srgbClr val="FFFFFF"/>
            </a:solidFill>
            <a:ln w="9525">
              <a:noFill/>
              <a:round/>
              <a:headEnd/>
              <a:tailEnd/>
            </a:ln>
          </p:spPr>
          <p:txBody>
            <a:bodyPr/>
            <a:lstStyle/>
            <a:p>
              <a:endParaRPr lang="en-US"/>
            </a:p>
          </p:txBody>
        </p:sp>
        <p:sp>
          <p:nvSpPr>
            <p:cNvPr id="55520" name="Line 221"/>
            <p:cNvSpPr>
              <a:spLocks noChangeAspect="1" noChangeShapeType="1"/>
            </p:cNvSpPr>
            <p:nvPr/>
          </p:nvSpPr>
          <p:spPr bwMode="auto">
            <a:xfrm flipH="1" flipV="1">
              <a:off x="4513263" y="4689475"/>
              <a:ext cx="203200" cy="365125"/>
            </a:xfrm>
            <a:prstGeom prst="line">
              <a:avLst/>
            </a:prstGeom>
            <a:noFill/>
            <a:ln w="12700">
              <a:solidFill>
                <a:srgbClr val="000000"/>
              </a:solidFill>
              <a:round/>
              <a:headEnd/>
              <a:tailEnd/>
            </a:ln>
          </p:spPr>
          <p:txBody>
            <a:bodyPr/>
            <a:lstStyle/>
            <a:p>
              <a:endParaRPr lang="en-US"/>
            </a:p>
          </p:txBody>
        </p:sp>
        <p:sp>
          <p:nvSpPr>
            <p:cNvPr id="55521" name="Line 222"/>
            <p:cNvSpPr>
              <a:spLocks noChangeAspect="1" noChangeShapeType="1"/>
            </p:cNvSpPr>
            <p:nvPr/>
          </p:nvSpPr>
          <p:spPr bwMode="auto">
            <a:xfrm flipV="1">
              <a:off x="1603375" y="5351463"/>
              <a:ext cx="241300" cy="300037"/>
            </a:xfrm>
            <a:prstGeom prst="line">
              <a:avLst/>
            </a:prstGeom>
            <a:noFill/>
            <a:ln w="12700">
              <a:solidFill>
                <a:srgbClr val="000000"/>
              </a:solidFill>
              <a:round/>
              <a:headEnd/>
              <a:tailEnd/>
            </a:ln>
          </p:spPr>
          <p:txBody>
            <a:bodyPr/>
            <a:lstStyle/>
            <a:p>
              <a:endParaRPr lang="en-US"/>
            </a:p>
          </p:txBody>
        </p:sp>
        <p:sp>
          <p:nvSpPr>
            <p:cNvPr id="55522" name="Freeform 223"/>
            <p:cNvSpPr>
              <a:spLocks noChangeAspect="1"/>
            </p:cNvSpPr>
            <p:nvPr/>
          </p:nvSpPr>
          <p:spPr bwMode="auto">
            <a:xfrm>
              <a:off x="1806575" y="5278438"/>
              <a:ext cx="100013" cy="109537"/>
            </a:xfrm>
            <a:custGeom>
              <a:avLst/>
              <a:gdLst>
                <a:gd name="T0" fmla="*/ 2147483647 w 76"/>
                <a:gd name="T1" fmla="*/ 2147483647 h 90"/>
                <a:gd name="T2" fmla="*/ 2147483647 w 76"/>
                <a:gd name="T3" fmla="*/ 0 h 90"/>
                <a:gd name="T4" fmla="*/ 0 w 76"/>
                <a:gd name="T5" fmla="*/ 2147483647 h 90"/>
                <a:gd name="T6" fmla="*/ 2147483647 w 76"/>
                <a:gd name="T7" fmla="*/ 2147483647 h 90"/>
                <a:gd name="T8" fmla="*/ 0 60000 65536"/>
                <a:gd name="T9" fmla="*/ 0 60000 65536"/>
                <a:gd name="T10" fmla="*/ 0 60000 65536"/>
                <a:gd name="T11" fmla="*/ 0 60000 65536"/>
                <a:gd name="T12" fmla="*/ 0 w 76"/>
                <a:gd name="T13" fmla="*/ 0 h 90"/>
                <a:gd name="T14" fmla="*/ 76 w 76"/>
                <a:gd name="T15" fmla="*/ 90 h 90"/>
              </a:gdLst>
              <a:ahLst/>
              <a:cxnLst>
                <a:cxn ang="T8">
                  <a:pos x="T0" y="T1"/>
                </a:cxn>
                <a:cxn ang="T9">
                  <a:pos x="T2" y="T3"/>
                </a:cxn>
                <a:cxn ang="T10">
                  <a:pos x="T4" y="T5"/>
                </a:cxn>
                <a:cxn ang="T11">
                  <a:pos x="T6" y="T7"/>
                </a:cxn>
              </a:cxnLst>
              <a:rect l="T12" t="T13" r="T14" b="T15"/>
              <a:pathLst>
                <a:path w="76" h="90">
                  <a:moveTo>
                    <a:pt x="40" y="90"/>
                  </a:moveTo>
                  <a:lnTo>
                    <a:pt x="76" y="0"/>
                  </a:lnTo>
                  <a:lnTo>
                    <a:pt x="0" y="60"/>
                  </a:lnTo>
                  <a:lnTo>
                    <a:pt x="40" y="90"/>
                  </a:lnTo>
                  <a:close/>
                </a:path>
              </a:pathLst>
            </a:custGeom>
            <a:solidFill>
              <a:srgbClr val="000000"/>
            </a:solidFill>
            <a:ln w="9525">
              <a:noFill/>
              <a:round/>
              <a:headEnd/>
              <a:tailEnd/>
            </a:ln>
          </p:spPr>
          <p:txBody>
            <a:bodyPr/>
            <a:lstStyle/>
            <a:p>
              <a:endParaRPr lang="en-US"/>
            </a:p>
          </p:txBody>
        </p:sp>
        <p:sp>
          <p:nvSpPr>
            <p:cNvPr id="55523" name="Freeform 224"/>
            <p:cNvSpPr>
              <a:spLocks noChangeAspect="1"/>
            </p:cNvSpPr>
            <p:nvPr/>
          </p:nvSpPr>
          <p:spPr bwMode="auto">
            <a:xfrm>
              <a:off x="2520950" y="4735513"/>
              <a:ext cx="77788" cy="101600"/>
            </a:xfrm>
            <a:custGeom>
              <a:avLst/>
              <a:gdLst>
                <a:gd name="T0" fmla="*/ 2147483647 w 58"/>
                <a:gd name="T1" fmla="*/ 2147483647 h 84"/>
                <a:gd name="T2" fmla="*/ 0 w 58"/>
                <a:gd name="T3" fmla="*/ 0 h 84"/>
                <a:gd name="T4" fmla="*/ 2147483647 w 58"/>
                <a:gd name="T5" fmla="*/ 2147483647 h 84"/>
                <a:gd name="T6" fmla="*/ 2147483647 w 58"/>
                <a:gd name="T7" fmla="*/ 2147483647 h 84"/>
                <a:gd name="T8" fmla="*/ 0 60000 65536"/>
                <a:gd name="T9" fmla="*/ 0 60000 65536"/>
                <a:gd name="T10" fmla="*/ 0 60000 65536"/>
                <a:gd name="T11" fmla="*/ 0 60000 65536"/>
                <a:gd name="T12" fmla="*/ 0 w 58"/>
                <a:gd name="T13" fmla="*/ 0 h 84"/>
                <a:gd name="T14" fmla="*/ 58 w 58"/>
                <a:gd name="T15" fmla="*/ 84 h 84"/>
              </a:gdLst>
              <a:ahLst/>
              <a:cxnLst>
                <a:cxn ang="T8">
                  <a:pos x="T0" y="T1"/>
                </a:cxn>
                <a:cxn ang="T9">
                  <a:pos x="T2" y="T3"/>
                </a:cxn>
                <a:cxn ang="T10">
                  <a:pos x="T4" y="T5"/>
                </a:cxn>
                <a:cxn ang="T11">
                  <a:pos x="T6" y="T7"/>
                </a:cxn>
              </a:cxnLst>
              <a:rect l="T12" t="T13" r="T14" b="T15"/>
              <a:pathLst>
                <a:path w="58" h="84">
                  <a:moveTo>
                    <a:pt x="58" y="62"/>
                  </a:moveTo>
                  <a:lnTo>
                    <a:pt x="0" y="0"/>
                  </a:lnTo>
                  <a:lnTo>
                    <a:pt x="20" y="84"/>
                  </a:lnTo>
                  <a:lnTo>
                    <a:pt x="58" y="62"/>
                  </a:lnTo>
                  <a:close/>
                </a:path>
              </a:pathLst>
            </a:custGeom>
            <a:solidFill>
              <a:srgbClr val="000000"/>
            </a:solidFill>
            <a:ln w="9525">
              <a:noFill/>
              <a:round/>
              <a:headEnd/>
              <a:tailEnd/>
            </a:ln>
          </p:spPr>
          <p:txBody>
            <a:bodyPr/>
            <a:lstStyle/>
            <a:p>
              <a:endParaRPr lang="en-US"/>
            </a:p>
          </p:txBody>
        </p:sp>
        <p:sp>
          <p:nvSpPr>
            <p:cNvPr id="55524" name="Line 225"/>
            <p:cNvSpPr>
              <a:spLocks noChangeAspect="1" noChangeShapeType="1"/>
            </p:cNvSpPr>
            <p:nvPr/>
          </p:nvSpPr>
          <p:spPr bwMode="auto">
            <a:xfrm flipH="1" flipV="1">
              <a:off x="2563813" y="4808538"/>
              <a:ext cx="801687" cy="1377950"/>
            </a:xfrm>
            <a:prstGeom prst="line">
              <a:avLst/>
            </a:prstGeom>
            <a:noFill/>
            <a:ln w="12700">
              <a:solidFill>
                <a:srgbClr val="000000"/>
              </a:solidFill>
              <a:round/>
              <a:headEnd/>
              <a:tailEnd/>
            </a:ln>
          </p:spPr>
          <p:txBody>
            <a:bodyPr/>
            <a:lstStyle/>
            <a:p>
              <a:endParaRPr lang="en-US"/>
            </a:p>
          </p:txBody>
        </p:sp>
        <p:sp>
          <p:nvSpPr>
            <p:cNvPr id="55525" name="Line 226"/>
            <p:cNvSpPr>
              <a:spLocks noChangeAspect="1" noChangeShapeType="1"/>
            </p:cNvSpPr>
            <p:nvPr/>
          </p:nvSpPr>
          <p:spPr bwMode="auto">
            <a:xfrm>
              <a:off x="823913" y="3513138"/>
              <a:ext cx="411162" cy="463550"/>
            </a:xfrm>
            <a:prstGeom prst="line">
              <a:avLst/>
            </a:prstGeom>
            <a:noFill/>
            <a:ln w="12700">
              <a:solidFill>
                <a:srgbClr val="000000"/>
              </a:solidFill>
              <a:round/>
              <a:headEnd/>
              <a:tailEnd/>
            </a:ln>
          </p:spPr>
          <p:txBody>
            <a:bodyPr/>
            <a:lstStyle/>
            <a:p>
              <a:endParaRPr lang="en-US"/>
            </a:p>
          </p:txBody>
        </p:sp>
        <p:sp>
          <p:nvSpPr>
            <p:cNvPr id="55526" name="Freeform 227"/>
            <p:cNvSpPr>
              <a:spLocks noChangeAspect="1"/>
            </p:cNvSpPr>
            <p:nvPr/>
          </p:nvSpPr>
          <p:spPr bwMode="auto">
            <a:xfrm>
              <a:off x="1196975" y="3944938"/>
              <a:ext cx="93663" cy="96837"/>
            </a:xfrm>
            <a:custGeom>
              <a:avLst/>
              <a:gdLst>
                <a:gd name="T0" fmla="*/ 0 w 70"/>
                <a:gd name="T1" fmla="*/ 2147483647 h 78"/>
                <a:gd name="T2" fmla="*/ 2147483647 w 70"/>
                <a:gd name="T3" fmla="*/ 2147483647 h 78"/>
                <a:gd name="T4" fmla="*/ 2147483647 w 70"/>
                <a:gd name="T5" fmla="*/ 0 h 78"/>
                <a:gd name="T6" fmla="*/ 0 w 70"/>
                <a:gd name="T7" fmla="*/ 2147483647 h 78"/>
                <a:gd name="T8" fmla="*/ 0 60000 65536"/>
                <a:gd name="T9" fmla="*/ 0 60000 65536"/>
                <a:gd name="T10" fmla="*/ 0 60000 65536"/>
                <a:gd name="T11" fmla="*/ 0 60000 65536"/>
                <a:gd name="T12" fmla="*/ 0 w 70"/>
                <a:gd name="T13" fmla="*/ 0 h 78"/>
                <a:gd name="T14" fmla="*/ 70 w 70"/>
                <a:gd name="T15" fmla="*/ 78 h 78"/>
              </a:gdLst>
              <a:ahLst/>
              <a:cxnLst>
                <a:cxn ang="T8">
                  <a:pos x="T0" y="T1"/>
                </a:cxn>
                <a:cxn ang="T9">
                  <a:pos x="T2" y="T3"/>
                </a:cxn>
                <a:cxn ang="T10">
                  <a:pos x="T4" y="T5"/>
                </a:cxn>
                <a:cxn ang="T11">
                  <a:pos x="T6" y="T7"/>
                </a:cxn>
              </a:cxnLst>
              <a:rect l="T12" t="T13" r="T14" b="T15"/>
              <a:pathLst>
                <a:path w="70" h="78">
                  <a:moveTo>
                    <a:pt x="0" y="28"/>
                  </a:moveTo>
                  <a:lnTo>
                    <a:pt x="70" y="78"/>
                  </a:lnTo>
                  <a:lnTo>
                    <a:pt x="36" y="0"/>
                  </a:lnTo>
                  <a:lnTo>
                    <a:pt x="0" y="28"/>
                  </a:lnTo>
                  <a:close/>
                </a:path>
              </a:pathLst>
            </a:custGeom>
            <a:solidFill>
              <a:srgbClr val="000000"/>
            </a:solidFill>
            <a:ln w="9525">
              <a:noFill/>
              <a:round/>
              <a:headEnd/>
              <a:tailEnd/>
            </a:ln>
          </p:spPr>
          <p:txBody>
            <a:bodyPr/>
            <a:lstStyle/>
            <a:p>
              <a:endParaRPr lang="en-US"/>
            </a:p>
          </p:txBody>
        </p:sp>
        <p:sp>
          <p:nvSpPr>
            <p:cNvPr id="55527" name="Freeform 228"/>
            <p:cNvSpPr>
              <a:spLocks noChangeAspect="1"/>
            </p:cNvSpPr>
            <p:nvPr/>
          </p:nvSpPr>
          <p:spPr bwMode="auto">
            <a:xfrm>
              <a:off x="4292600" y="4591050"/>
              <a:ext cx="117475" cy="55563"/>
            </a:xfrm>
            <a:custGeom>
              <a:avLst/>
              <a:gdLst>
                <a:gd name="T0" fmla="*/ 2147483647 w 88"/>
                <a:gd name="T1" fmla="*/ 0 h 46"/>
                <a:gd name="T2" fmla="*/ 0 w 88"/>
                <a:gd name="T3" fmla="*/ 2147483647 h 46"/>
                <a:gd name="T4" fmla="*/ 2147483647 w 88"/>
                <a:gd name="T5" fmla="*/ 2147483647 h 46"/>
                <a:gd name="T6" fmla="*/ 2147483647 w 88"/>
                <a:gd name="T7" fmla="*/ 0 h 46"/>
                <a:gd name="T8" fmla="*/ 0 60000 65536"/>
                <a:gd name="T9" fmla="*/ 0 60000 65536"/>
                <a:gd name="T10" fmla="*/ 0 60000 65536"/>
                <a:gd name="T11" fmla="*/ 0 60000 65536"/>
                <a:gd name="T12" fmla="*/ 0 w 88"/>
                <a:gd name="T13" fmla="*/ 0 h 46"/>
                <a:gd name="T14" fmla="*/ 88 w 88"/>
                <a:gd name="T15" fmla="*/ 46 h 46"/>
              </a:gdLst>
              <a:ahLst/>
              <a:cxnLst>
                <a:cxn ang="T8">
                  <a:pos x="T0" y="T1"/>
                </a:cxn>
                <a:cxn ang="T9">
                  <a:pos x="T2" y="T3"/>
                </a:cxn>
                <a:cxn ang="T10">
                  <a:pos x="T4" y="T5"/>
                </a:cxn>
                <a:cxn ang="T11">
                  <a:pos x="T6" y="T7"/>
                </a:cxn>
              </a:cxnLst>
              <a:rect l="T12" t="T13" r="T14" b="T15"/>
              <a:pathLst>
                <a:path w="88" h="46">
                  <a:moveTo>
                    <a:pt x="88" y="0"/>
                  </a:moveTo>
                  <a:lnTo>
                    <a:pt x="0" y="24"/>
                  </a:lnTo>
                  <a:lnTo>
                    <a:pt x="88" y="46"/>
                  </a:lnTo>
                  <a:lnTo>
                    <a:pt x="88" y="0"/>
                  </a:lnTo>
                  <a:close/>
                </a:path>
              </a:pathLst>
            </a:custGeom>
            <a:solidFill>
              <a:srgbClr val="FFFFFF"/>
            </a:solidFill>
            <a:ln w="9525">
              <a:noFill/>
              <a:round/>
              <a:headEnd/>
              <a:tailEnd/>
            </a:ln>
          </p:spPr>
          <p:txBody>
            <a:bodyPr/>
            <a:lstStyle/>
            <a:p>
              <a:endParaRPr lang="en-US"/>
            </a:p>
          </p:txBody>
        </p:sp>
        <p:sp>
          <p:nvSpPr>
            <p:cNvPr id="55528" name="Freeform 229"/>
            <p:cNvSpPr>
              <a:spLocks noChangeAspect="1"/>
            </p:cNvSpPr>
            <p:nvPr/>
          </p:nvSpPr>
          <p:spPr bwMode="auto">
            <a:xfrm>
              <a:off x="4387850" y="4619625"/>
              <a:ext cx="346075" cy="66675"/>
            </a:xfrm>
            <a:custGeom>
              <a:avLst/>
              <a:gdLst>
                <a:gd name="T0" fmla="*/ 2147483647 w 262"/>
                <a:gd name="T1" fmla="*/ 2147483647 h 54"/>
                <a:gd name="T2" fmla="*/ 2147483647 w 262"/>
                <a:gd name="T3" fmla="*/ 0 h 54"/>
                <a:gd name="T4" fmla="*/ 0 w 262"/>
                <a:gd name="T5" fmla="*/ 0 h 54"/>
                <a:gd name="T6" fmla="*/ 0 60000 65536"/>
                <a:gd name="T7" fmla="*/ 0 60000 65536"/>
                <a:gd name="T8" fmla="*/ 0 60000 65536"/>
                <a:gd name="T9" fmla="*/ 0 w 262"/>
                <a:gd name="T10" fmla="*/ 0 h 54"/>
                <a:gd name="T11" fmla="*/ 262 w 262"/>
                <a:gd name="T12" fmla="*/ 54 h 54"/>
              </a:gdLst>
              <a:ahLst/>
              <a:cxnLst>
                <a:cxn ang="T6">
                  <a:pos x="T0" y="T1"/>
                </a:cxn>
                <a:cxn ang="T7">
                  <a:pos x="T2" y="T3"/>
                </a:cxn>
                <a:cxn ang="T8">
                  <a:pos x="T4" y="T5"/>
                </a:cxn>
              </a:cxnLst>
              <a:rect l="T9" t="T10" r="T11" b="T12"/>
              <a:pathLst>
                <a:path w="262" h="54">
                  <a:moveTo>
                    <a:pt x="262" y="54"/>
                  </a:moveTo>
                  <a:lnTo>
                    <a:pt x="202" y="0"/>
                  </a:lnTo>
                  <a:lnTo>
                    <a:pt x="0" y="0"/>
                  </a:lnTo>
                </a:path>
              </a:pathLst>
            </a:custGeom>
            <a:noFill/>
            <a:ln w="12700">
              <a:solidFill>
                <a:srgbClr val="000000"/>
              </a:solidFill>
              <a:round/>
              <a:headEnd/>
              <a:tailEnd/>
            </a:ln>
          </p:spPr>
          <p:txBody>
            <a:bodyPr/>
            <a:lstStyle/>
            <a:p>
              <a:endParaRPr lang="en-US"/>
            </a:p>
          </p:txBody>
        </p:sp>
        <p:sp>
          <p:nvSpPr>
            <p:cNvPr id="55529" name="Freeform 230"/>
            <p:cNvSpPr>
              <a:spLocks noChangeAspect="1"/>
            </p:cNvSpPr>
            <p:nvPr/>
          </p:nvSpPr>
          <p:spPr bwMode="auto">
            <a:xfrm>
              <a:off x="4297363" y="4592638"/>
              <a:ext cx="109537" cy="53975"/>
            </a:xfrm>
            <a:custGeom>
              <a:avLst/>
              <a:gdLst>
                <a:gd name="T0" fmla="*/ 2147483647 w 82"/>
                <a:gd name="T1" fmla="*/ 0 h 44"/>
                <a:gd name="T2" fmla="*/ 0 w 82"/>
                <a:gd name="T3" fmla="*/ 2147483647 h 44"/>
                <a:gd name="T4" fmla="*/ 2147483647 w 82"/>
                <a:gd name="T5" fmla="*/ 2147483647 h 44"/>
                <a:gd name="T6" fmla="*/ 2147483647 w 82"/>
                <a:gd name="T7" fmla="*/ 0 h 44"/>
                <a:gd name="T8" fmla="*/ 0 60000 65536"/>
                <a:gd name="T9" fmla="*/ 0 60000 65536"/>
                <a:gd name="T10" fmla="*/ 0 60000 65536"/>
                <a:gd name="T11" fmla="*/ 0 60000 65536"/>
                <a:gd name="T12" fmla="*/ 0 w 82"/>
                <a:gd name="T13" fmla="*/ 0 h 44"/>
                <a:gd name="T14" fmla="*/ 82 w 82"/>
                <a:gd name="T15" fmla="*/ 44 h 44"/>
              </a:gdLst>
              <a:ahLst/>
              <a:cxnLst>
                <a:cxn ang="T8">
                  <a:pos x="T0" y="T1"/>
                </a:cxn>
                <a:cxn ang="T9">
                  <a:pos x="T2" y="T3"/>
                </a:cxn>
                <a:cxn ang="T10">
                  <a:pos x="T4" y="T5"/>
                </a:cxn>
                <a:cxn ang="T11">
                  <a:pos x="T6" y="T7"/>
                </a:cxn>
              </a:cxnLst>
              <a:rect l="T12" t="T13" r="T14" b="T15"/>
              <a:pathLst>
                <a:path w="82" h="44">
                  <a:moveTo>
                    <a:pt x="82" y="0"/>
                  </a:moveTo>
                  <a:lnTo>
                    <a:pt x="0" y="22"/>
                  </a:lnTo>
                  <a:lnTo>
                    <a:pt x="82" y="44"/>
                  </a:lnTo>
                  <a:lnTo>
                    <a:pt x="82" y="0"/>
                  </a:lnTo>
                  <a:close/>
                </a:path>
              </a:pathLst>
            </a:custGeom>
            <a:solidFill>
              <a:srgbClr val="000000"/>
            </a:solidFill>
            <a:ln w="9525">
              <a:noFill/>
              <a:round/>
              <a:headEnd/>
              <a:tailEnd/>
            </a:ln>
          </p:spPr>
          <p:txBody>
            <a:bodyPr/>
            <a:lstStyle/>
            <a:p>
              <a:endParaRPr lang="en-US"/>
            </a:p>
          </p:txBody>
        </p:sp>
        <p:sp>
          <p:nvSpPr>
            <p:cNvPr id="55530" name="Rectangle 231"/>
            <p:cNvSpPr>
              <a:spLocks noChangeAspect="1" noChangeArrowheads="1"/>
            </p:cNvSpPr>
            <p:nvPr/>
          </p:nvSpPr>
          <p:spPr bwMode="auto">
            <a:xfrm>
              <a:off x="74613" y="2952750"/>
              <a:ext cx="1824037" cy="560388"/>
            </a:xfrm>
            <a:prstGeom prst="rect">
              <a:avLst/>
            </a:prstGeom>
            <a:solidFill>
              <a:schemeClr val="bg1"/>
            </a:solidFill>
            <a:ln w="12700">
              <a:solidFill>
                <a:srgbClr val="000000"/>
              </a:solidFill>
              <a:miter lim="800000"/>
              <a:headEnd/>
              <a:tailEnd/>
            </a:ln>
          </p:spPr>
          <p:txBody>
            <a:bodyPr/>
            <a:lstStyle/>
            <a:p>
              <a:endParaRPr lang="en-US"/>
            </a:p>
          </p:txBody>
        </p:sp>
        <p:sp>
          <p:nvSpPr>
            <p:cNvPr id="55531" name="Rectangle 232"/>
            <p:cNvSpPr>
              <a:spLocks noChangeAspect="1" noChangeArrowheads="1"/>
            </p:cNvSpPr>
            <p:nvPr/>
          </p:nvSpPr>
          <p:spPr bwMode="auto">
            <a:xfrm>
              <a:off x="87313" y="5514975"/>
              <a:ext cx="1516062" cy="385763"/>
            </a:xfrm>
            <a:prstGeom prst="rect">
              <a:avLst/>
            </a:prstGeom>
            <a:solidFill>
              <a:srgbClr val="FCFCFC"/>
            </a:solidFill>
            <a:ln w="9525">
              <a:noFill/>
              <a:miter lim="800000"/>
              <a:headEnd/>
              <a:tailEnd/>
            </a:ln>
          </p:spPr>
          <p:txBody>
            <a:bodyPr/>
            <a:lstStyle/>
            <a:p>
              <a:endParaRPr lang="en-US"/>
            </a:p>
          </p:txBody>
        </p:sp>
        <p:sp>
          <p:nvSpPr>
            <p:cNvPr id="55532" name="Rectangle 233"/>
            <p:cNvSpPr>
              <a:spLocks noChangeAspect="1" noChangeArrowheads="1"/>
            </p:cNvSpPr>
            <p:nvPr/>
          </p:nvSpPr>
          <p:spPr bwMode="auto">
            <a:xfrm>
              <a:off x="87313" y="5514975"/>
              <a:ext cx="1516062" cy="385763"/>
            </a:xfrm>
            <a:prstGeom prst="rect">
              <a:avLst/>
            </a:prstGeom>
            <a:noFill/>
            <a:ln w="12700">
              <a:solidFill>
                <a:srgbClr val="000000"/>
              </a:solidFill>
              <a:miter lim="800000"/>
              <a:headEnd/>
              <a:tailEnd/>
            </a:ln>
          </p:spPr>
          <p:txBody>
            <a:bodyPr/>
            <a:lstStyle/>
            <a:p>
              <a:endParaRPr lang="en-US"/>
            </a:p>
          </p:txBody>
        </p:sp>
        <p:sp>
          <p:nvSpPr>
            <p:cNvPr id="55533" name="Rectangle 234"/>
            <p:cNvSpPr>
              <a:spLocks noChangeAspect="1" noChangeArrowheads="1"/>
            </p:cNvSpPr>
            <p:nvPr/>
          </p:nvSpPr>
          <p:spPr bwMode="auto">
            <a:xfrm>
              <a:off x="123825" y="5580063"/>
              <a:ext cx="1340110" cy="153888"/>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Helvetica" charset="0"/>
                </a:rPr>
                <a:t>M5 nylon screw to hold </a:t>
              </a:r>
              <a:endParaRPr lang="en-GB" sz="1000">
                <a:latin typeface="Helvetica" charset="0"/>
              </a:endParaRPr>
            </a:p>
          </p:txBody>
        </p:sp>
        <p:sp>
          <p:nvSpPr>
            <p:cNvPr id="55534" name="Rectangle 235"/>
            <p:cNvSpPr>
              <a:spLocks noChangeAspect="1" noChangeArrowheads="1"/>
            </p:cNvSpPr>
            <p:nvPr/>
          </p:nvSpPr>
          <p:spPr bwMode="auto">
            <a:xfrm>
              <a:off x="295275" y="5734050"/>
              <a:ext cx="1029128" cy="153888"/>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Helvetica" charset="0"/>
                </a:rPr>
                <a:t>fishing-line spacer</a:t>
              </a:r>
              <a:endParaRPr lang="en-GB" sz="1000">
                <a:latin typeface="Helvetica" charset="0"/>
              </a:endParaRPr>
            </a:p>
          </p:txBody>
        </p:sp>
        <p:sp>
          <p:nvSpPr>
            <p:cNvPr id="55535" name="Rectangle 236"/>
            <p:cNvSpPr>
              <a:spLocks noChangeAspect="1" noChangeArrowheads="1"/>
            </p:cNvSpPr>
            <p:nvPr/>
          </p:nvSpPr>
          <p:spPr bwMode="auto">
            <a:xfrm>
              <a:off x="3325813" y="2835275"/>
              <a:ext cx="1241425" cy="346075"/>
            </a:xfrm>
            <a:prstGeom prst="rect">
              <a:avLst/>
            </a:prstGeom>
            <a:solidFill>
              <a:srgbClr val="FCFCFC"/>
            </a:solidFill>
            <a:ln w="9525">
              <a:noFill/>
              <a:miter lim="800000"/>
              <a:headEnd/>
              <a:tailEnd/>
            </a:ln>
          </p:spPr>
          <p:txBody>
            <a:bodyPr/>
            <a:lstStyle/>
            <a:p>
              <a:endParaRPr lang="en-US"/>
            </a:p>
          </p:txBody>
        </p:sp>
        <p:sp>
          <p:nvSpPr>
            <p:cNvPr id="55536" name="Rectangle 237"/>
            <p:cNvSpPr>
              <a:spLocks noChangeAspect="1" noChangeArrowheads="1"/>
            </p:cNvSpPr>
            <p:nvPr/>
          </p:nvSpPr>
          <p:spPr bwMode="auto">
            <a:xfrm>
              <a:off x="3325813" y="2835275"/>
              <a:ext cx="1241425" cy="346075"/>
            </a:xfrm>
            <a:prstGeom prst="rect">
              <a:avLst/>
            </a:prstGeom>
            <a:noFill/>
            <a:ln w="12700">
              <a:solidFill>
                <a:srgbClr val="000000"/>
              </a:solidFill>
              <a:miter lim="800000"/>
              <a:headEnd/>
              <a:tailEnd/>
            </a:ln>
          </p:spPr>
          <p:txBody>
            <a:bodyPr/>
            <a:lstStyle/>
            <a:p>
              <a:endParaRPr lang="en-US"/>
            </a:p>
          </p:txBody>
        </p:sp>
        <p:sp>
          <p:nvSpPr>
            <p:cNvPr id="55537" name="Rectangle 238"/>
            <p:cNvSpPr>
              <a:spLocks noChangeAspect="1" noChangeArrowheads="1"/>
            </p:cNvSpPr>
            <p:nvPr/>
          </p:nvSpPr>
          <p:spPr bwMode="auto">
            <a:xfrm>
              <a:off x="3424238" y="2882900"/>
              <a:ext cx="1040349" cy="153888"/>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Helvetica" charset="0"/>
                </a:rPr>
                <a:t>honeycomb panel </a:t>
              </a:r>
              <a:endParaRPr lang="en-GB" sz="1000">
                <a:latin typeface="Helvetica" charset="0"/>
              </a:endParaRPr>
            </a:p>
          </p:txBody>
        </p:sp>
        <p:sp>
          <p:nvSpPr>
            <p:cNvPr id="55538" name="Rectangle 239"/>
            <p:cNvSpPr>
              <a:spLocks noChangeAspect="1" noChangeArrowheads="1"/>
            </p:cNvSpPr>
            <p:nvPr/>
          </p:nvSpPr>
          <p:spPr bwMode="auto">
            <a:xfrm>
              <a:off x="3508375" y="3035300"/>
              <a:ext cx="775853" cy="153888"/>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Helvetica" charset="0"/>
                </a:rPr>
                <a:t>(10 mm thick)</a:t>
              </a:r>
              <a:endParaRPr lang="en-GB" sz="1000">
                <a:latin typeface="Helvetica" charset="0"/>
              </a:endParaRPr>
            </a:p>
          </p:txBody>
        </p:sp>
        <p:sp>
          <p:nvSpPr>
            <p:cNvPr id="55539" name="Rectangle 240"/>
            <p:cNvSpPr>
              <a:spLocks noChangeAspect="1" noChangeArrowheads="1"/>
            </p:cNvSpPr>
            <p:nvPr/>
          </p:nvSpPr>
          <p:spPr bwMode="auto">
            <a:xfrm>
              <a:off x="3959225" y="3228975"/>
              <a:ext cx="1265238" cy="320675"/>
            </a:xfrm>
            <a:prstGeom prst="rect">
              <a:avLst/>
            </a:prstGeom>
            <a:noFill/>
            <a:ln w="12700">
              <a:solidFill>
                <a:srgbClr val="000000"/>
              </a:solidFill>
              <a:miter lim="800000"/>
              <a:headEnd/>
              <a:tailEnd/>
            </a:ln>
          </p:spPr>
          <p:txBody>
            <a:bodyPr/>
            <a:lstStyle/>
            <a:p>
              <a:endParaRPr lang="en-US"/>
            </a:p>
          </p:txBody>
        </p:sp>
        <p:sp>
          <p:nvSpPr>
            <p:cNvPr id="55540" name="Rectangle 241"/>
            <p:cNvSpPr>
              <a:spLocks noChangeAspect="1" noChangeArrowheads="1"/>
            </p:cNvSpPr>
            <p:nvPr/>
          </p:nvSpPr>
          <p:spPr bwMode="auto">
            <a:xfrm>
              <a:off x="4445000" y="3595688"/>
              <a:ext cx="1352550" cy="312737"/>
            </a:xfrm>
            <a:prstGeom prst="rect">
              <a:avLst/>
            </a:prstGeom>
            <a:solidFill>
              <a:srgbClr val="FFFFFF"/>
            </a:solidFill>
            <a:ln w="9525">
              <a:noFill/>
              <a:miter lim="800000"/>
              <a:headEnd/>
              <a:tailEnd/>
            </a:ln>
          </p:spPr>
          <p:txBody>
            <a:bodyPr/>
            <a:lstStyle/>
            <a:p>
              <a:endParaRPr lang="en-US"/>
            </a:p>
          </p:txBody>
        </p:sp>
        <p:sp>
          <p:nvSpPr>
            <p:cNvPr id="55541" name="Rectangle 242"/>
            <p:cNvSpPr>
              <a:spLocks noChangeAspect="1" noChangeArrowheads="1"/>
            </p:cNvSpPr>
            <p:nvPr/>
          </p:nvSpPr>
          <p:spPr bwMode="auto">
            <a:xfrm>
              <a:off x="4445000" y="3595688"/>
              <a:ext cx="1352550" cy="312737"/>
            </a:xfrm>
            <a:prstGeom prst="rect">
              <a:avLst/>
            </a:prstGeom>
            <a:noFill/>
            <a:ln w="12700">
              <a:solidFill>
                <a:srgbClr val="000000"/>
              </a:solidFill>
              <a:miter lim="800000"/>
              <a:headEnd/>
              <a:tailEnd/>
            </a:ln>
          </p:spPr>
          <p:txBody>
            <a:bodyPr/>
            <a:lstStyle/>
            <a:p>
              <a:endParaRPr lang="en-US"/>
            </a:p>
          </p:txBody>
        </p:sp>
        <p:sp>
          <p:nvSpPr>
            <p:cNvPr id="55542" name="Rectangle 243"/>
            <p:cNvSpPr>
              <a:spLocks noChangeAspect="1" noChangeArrowheads="1"/>
            </p:cNvSpPr>
            <p:nvPr/>
          </p:nvSpPr>
          <p:spPr bwMode="auto">
            <a:xfrm>
              <a:off x="4492625" y="3613150"/>
              <a:ext cx="1197444" cy="153888"/>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Helvetica" charset="0"/>
                </a:rPr>
                <a:t>external glass plates </a:t>
              </a:r>
              <a:endParaRPr lang="en-GB" sz="1000">
                <a:latin typeface="Helvetica" charset="0"/>
              </a:endParaRPr>
            </a:p>
          </p:txBody>
        </p:sp>
        <p:sp>
          <p:nvSpPr>
            <p:cNvPr id="55543" name="Rectangle 244"/>
            <p:cNvSpPr>
              <a:spLocks noChangeAspect="1" noChangeArrowheads="1"/>
            </p:cNvSpPr>
            <p:nvPr/>
          </p:nvSpPr>
          <p:spPr bwMode="auto">
            <a:xfrm>
              <a:off x="4692650" y="3765550"/>
              <a:ext cx="795089" cy="153888"/>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Helvetica" charset="0"/>
                </a:rPr>
                <a:t>0.55 mm thick</a:t>
              </a:r>
              <a:endParaRPr lang="en-GB" sz="1000">
                <a:latin typeface="Helvetica" charset="0"/>
              </a:endParaRPr>
            </a:p>
          </p:txBody>
        </p:sp>
        <p:sp>
          <p:nvSpPr>
            <p:cNvPr id="55544" name="Rectangle 245"/>
            <p:cNvSpPr>
              <a:spLocks noChangeAspect="1" noChangeArrowheads="1"/>
            </p:cNvSpPr>
            <p:nvPr/>
          </p:nvSpPr>
          <p:spPr bwMode="auto">
            <a:xfrm>
              <a:off x="4537075" y="3948113"/>
              <a:ext cx="1301750" cy="334962"/>
            </a:xfrm>
            <a:prstGeom prst="rect">
              <a:avLst/>
            </a:prstGeom>
            <a:solidFill>
              <a:srgbClr val="FFFFFF"/>
            </a:solidFill>
            <a:ln w="9525">
              <a:noFill/>
              <a:miter lim="800000"/>
              <a:headEnd/>
              <a:tailEnd/>
            </a:ln>
          </p:spPr>
          <p:txBody>
            <a:bodyPr/>
            <a:lstStyle/>
            <a:p>
              <a:endParaRPr lang="en-US"/>
            </a:p>
          </p:txBody>
        </p:sp>
        <p:sp>
          <p:nvSpPr>
            <p:cNvPr id="55545" name="Rectangle 246"/>
            <p:cNvSpPr>
              <a:spLocks noChangeAspect="1" noChangeArrowheads="1"/>
            </p:cNvSpPr>
            <p:nvPr/>
          </p:nvSpPr>
          <p:spPr bwMode="auto">
            <a:xfrm>
              <a:off x="4537075" y="3948113"/>
              <a:ext cx="1301750" cy="334962"/>
            </a:xfrm>
            <a:prstGeom prst="rect">
              <a:avLst/>
            </a:prstGeom>
            <a:noFill/>
            <a:ln w="12700">
              <a:solidFill>
                <a:srgbClr val="000000"/>
              </a:solidFill>
              <a:miter lim="800000"/>
              <a:headEnd/>
              <a:tailEnd/>
            </a:ln>
          </p:spPr>
          <p:txBody>
            <a:bodyPr/>
            <a:lstStyle/>
            <a:p>
              <a:endParaRPr lang="en-US"/>
            </a:p>
          </p:txBody>
        </p:sp>
        <p:sp>
          <p:nvSpPr>
            <p:cNvPr id="55546" name="Rectangle 247"/>
            <p:cNvSpPr>
              <a:spLocks noChangeAspect="1" noChangeArrowheads="1"/>
            </p:cNvSpPr>
            <p:nvPr/>
          </p:nvSpPr>
          <p:spPr bwMode="auto">
            <a:xfrm>
              <a:off x="4565650" y="3989388"/>
              <a:ext cx="1162178" cy="153888"/>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Helvetica" charset="0"/>
                </a:rPr>
                <a:t>internal glass plates </a:t>
              </a:r>
              <a:endParaRPr lang="en-GB" sz="1000">
                <a:latin typeface="Helvetica" charset="0"/>
              </a:endParaRPr>
            </a:p>
          </p:txBody>
        </p:sp>
        <p:sp>
          <p:nvSpPr>
            <p:cNvPr id="55547" name="Rectangle 248"/>
            <p:cNvSpPr>
              <a:spLocks noChangeAspect="1" noChangeArrowheads="1"/>
            </p:cNvSpPr>
            <p:nvPr/>
          </p:nvSpPr>
          <p:spPr bwMode="auto">
            <a:xfrm>
              <a:off x="4760913" y="4141788"/>
              <a:ext cx="811119" cy="153888"/>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Helvetica" charset="0"/>
                </a:rPr>
                <a:t>(0.4 mm thick)</a:t>
              </a:r>
              <a:endParaRPr lang="en-GB" sz="1000">
                <a:latin typeface="Helvetica" charset="0"/>
              </a:endParaRPr>
            </a:p>
          </p:txBody>
        </p:sp>
        <p:sp>
          <p:nvSpPr>
            <p:cNvPr id="55548" name="Rectangle 249"/>
            <p:cNvSpPr>
              <a:spLocks noChangeAspect="1" noChangeArrowheads="1"/>
            </p:cNvSpPr>
            <p:nvPr/>
          </p:nvSpPr>
          <p:spPr bwMode="auto">
            <a:xfrm>
              <a:off x="1131888" y="6186488"/>
              <a:ext cx="2233612" cy="376237"/>
            </a:xfrm>
            <a:prstGeom prst="rect">
              <a:avLst/>
            </a:prstGeom>
            <a:solidFill>
              <a:srgbClr val="FFFFFF"/>
            </a:solidFill>
            <a:ln w="9525">
              <a:noFill/>
              <a:miter lim="800000"/>
              <a:headEnd/>
              <a:tailEnd/>
            </a:ln>
          </p:spPr>
          <p:txBody>
            <a:bodyPr/>
            <a:lstStyle/>
            <a:p>
              <a:endParaRPr lang="en-US"/>
            </a:p>
          </p:txBody>
        </p:sp>
        <p:sp>
          <p:nvSpPr>
            <p:cNvPr id="55549" name="Rectangle 250"/>
            <p:cNvSpPr>
              <a:spLocks noChangeAspect="1" noChangeArrowheads="1"/>
            </p:cNvSpPr>
            <p:nvPr/>
          </p:nvSpPr>
          <p:spPr bwMode="auto">
            <a:xfrm>
              <a:off x="1131888" y="6186488"/>
              <a:ext cx="2233612" cy="376237"/>
            </a:xfrm>
            <a:prstGeom prst="rect">
              <a:avLst/>
            </a:prstGeom>
            <a:noFill/>
            <a:ln w="12700">
              <a:solidFill>
                <a:srgbClr val="000000"/>
              </a:solidFill>
              <a:miter lim="800000"/>
              <a:headEnd/>
              <a:tailEnd/>
            </a:ln>
          </p:spPr>
          <p:txBody>
            <a:bodyPr/>
            <a:lstStyle/>
            <a:p>
              <a:endParaRPr lang="en-US"/>
            </a:p>
          </p:txBody>
        </p:sp>
        <p:sp>
          <p:nvSpPr>
            <p:cNvPr id="55550" name="Rectangle 251"/>
            <p:cNvSpPr>
              <a:spLocks noChangeAspect="1" noChangeArrowheads="1"/>
            </p:cNvSpPr>
            <p:nvPr/>
          </p:nvSpPr>
          <p:spPr bwMode="auto">
            <a:xfrm>
              <a:off x="3656013" y="6203950"/>
              <a:ext cx="1631950" cy="284163"/>
            </a:xfrm>
            <a:prstGeom prst="rect">
              <a:avLst/>
            </a:prstGeom>
            <a:solidFill>
              <a:srgbClr val="FFFFFF"/>
            </a:solidFill>
            <a:ln w="9525">
              <a:noFill/>
              <a:miter lim="800000"/>
              <a:headEnd/>
              <a:tailEnd/>
            </a:ln>
          </p:spPr>
          <p:txBody>
            <a:bodyPr/>
            <a:lstStyle/>
            <a:p>
              <a:endParaRPr lang="en-US"/>
            </a:p>
          </p:txBody>
        </p:sp>
        <p:sp>
          <p:nvSpPr>
            <p:cNvPr id="55551" name="Rectangle 252"/>
            <p:cNvSpPr>
              <a:spLocks noChangeAspect="1" noChangeArrowheads="1"/>
            </p:cNvSpPr>
            <p:nvPr/>
          </p:nvSpPr>
          <p:spPr bwMode="auto">
            <a:xfrm>
              <a:off x="3656013" y="6203950"/>
              <a:ext cx="1631950" cy="284163"/>
            </a:xfrm>
            <a:prstGeom prst="rect">
              <a:avLst/>
            </a:prstGeom>
            <a:noFill/>
            <a:ln w="12700">
              <a:solidFill>
                <a:srgbClr val="000000"/>
              </a:solidFill>
              <a:miter lim="800000"/>
              <a:headEnd/>
              <a:tailEnd/>
            </a:ln>
          </p:spPr>
          <p:txBody>
            <a:bodyPr/>
            <a:lstStyle/>
            <a:p>
              <a:endParaRPr lang="en-US"/>
            </a:p>
          </p:txBody>
        </p:sp>
        <p:sp>
          <p:nvSpPr>
            <p:cNvPr id="55552" name="Rectangle 253"/>
            <p:cNvSpPr>
              <a:spLocks noChangeAspect="1" noChangeArrowheads="1"/>
            </p:cNvSpPr>
            <p:nvPr/>
          </p:nvSpPr>
          <p:spPr bwMode="auto">
            <a:xfrm>
              <a:off x="1171575" y="6261100"/>
              <a:ext cx="1966885" cy="153888"/>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Helvetica" charset="0"/>
                </a:rPr>
                <a:t>connection to bring cathode signal </a:t>
              </a:r>
              <a:endParaRPr lang="en-GB" sz="1000">
                <a:latin typeface="Helvetica" charset="0"/>
              </a:endParaRPr>
            </a:p>
          </p:txBody>
        </p:sp>
        <p:sp>
          <p:nvSpPr>
            <p:cNvPr id="55553" name="Rectangle 254"/>
            <p:cNvSpPr>
              <a:spLocks noChangeAspect="1" noChangeArrowheads="1"/>
            </p:cNvSpPr>
            <p:nvPr/>
          </p:nvSpPr>
          <p:spPr bwMode="auto">
            <a:xfrm>
              <a:off x="1508125" y="6418263"/>
              <a:ext cx="1332096" cy="153888"/>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Helvetica" charset="0"/>
                </a:rPr>
                <a:t>to central read-out PCB</a:t>
              </a:r>
              <a:endParaRPr lang="en-GB" sz="1000">
                <a:latin typeface="Helvetica" charset="0"/>
              </a:endParaRPr>
            </a:p>
          </p:txBody>
        </p:sp>
        <p:sp>
          <p:nvSpPr>
            <p:cNvPr id="55554" name="Rectangle 255"/>
            <p:cNvSpPr>
              <a:spLocks noChangeAspect="1" noChangeArrowheads="1"/>
            </p:cNvSpPr>
            <p:nvPr/>
          </p:nvSpPr>
          <p:spPr bwMode="auto">
            <a:xfrm>
              <a:off x="3895725" y="5791200"/>
              <a:ext cx="1320800" cy="352425"/>
            </a:xfrm>
            <a:prstGeom prst="rect">
              <a:avLst/>
            </a:prstGeom>
            <a:solidFill>
              <a:srgbClr val="FFFFFF"/>
            </a:solidFill>
            <a:ln w="9525">
              <a:noFill/>
              <a:miter lim="800000"/>
              <a:headEnd/>
              <a:tailEnd/>
            </a:ln>
          </p:spPr>
          <p:txBody>
            <a:bodyPr/>
            <a:lstStyle/>
            <a:p>
              <a:pPr algn="ctr" eaLnBrk="0" hangingPunct="0"/>
              <a:r>
                <a:rPr lang="en-GB" sz="1000">
                  <a:latin typeface="Helvetica" charset="0"/>
                </a:rPr>
                <a:t>Honeycomb panel (10 mm thick)</a:t>
              </a:r>
            </a:p>
          </p:txBody>
        </p:sp>
        <p:sp>
          <p:nvSpPr>
            <p:cNvPr id="55555" name="Rectangle 256"/>
            <p:cNvSpPr>
              <a:spLocks noChangeAspect="1" noChangeArrowheads="1"/>
            </p:cNvSpPr>
            <p:nvPr/>
          </p:nvSpPr>
          <p:spPr bwMode="auto">
            <a:xfrm>
              <a:off x="3916363" y="5800725"/>
              <a:ext cx="1228725" cy="352425"/>
            </a:xfrm>
            <a:prstGeom prst="rect">
              <a:avLst/>
            </a:prstGeom>
            <a:noFill/>
            <a:ln w="12700">
              <a:solidFill>
                <a:srgbClr val="000000"/>
              </a:solidFill>
              <a:miter lim="800000"/>
              <a:headEnd/>
              <a:tailEnd/>
            </a:ln>
          </p:spPr>
          <p:txBody>
            <a:bodyPr/>
            <a:lstStyle/>
            <a:p>
              <a:endParaRPr lang="en-US"/>
            </a:p>
          </p:txBody>
        </p:sp>
        <p:sp>
          <p:nvSpPr>
            <p:cNvPr id="55556" name="Rectangle 257"/>
            <p:cNvSpPr>
              <a:spLocks noChangeAspect="1" noChangeArrowheads="1"/>
            </p:cNvSpPr>
            <p:nvPr/>
          </p:nvSpPr>
          <p:spPr bwMode="auto">
            <a:xfrm>
              <a:off x="4292600" y="5405438"/>
              <a:ext cx="1336675" cy="346075"/>
            </a:xfrm>
            <a:prstGeom prst="rect">
              <a:avLst/>
            </a:prstGeom>
            <a:noFill/>
            <a:ln w="9525">
              <a:noFill/>
              <a:miter lim="800000"/>
              <a:headEnd/>
              <a:tailEnd/>
            </a:ln>
          </p:spPr>
          <p:txBody>
            <a:bodyPr/>
            <a:lstStyle/>
            <a:p>
              <a:pPr algn="ctr" eaLnBrk="0" hangingPunct="0"/>
              <a:r>
                <a:rPr lang="en-GB" sz="1000">
                  <a:latin typeface="Helvetica" charset="0"/>
                </a:rPr>
                <a:t>PCB with cathode pickup pads</a:t>
              </a:r>
            </a:p>
          </p:txBody>
        </p:sp>
        <p:sp>
          <p:nvSpPr>
            <p:cNvPr id="55557" name="Rectangle 258"/>
            <p:cNvSpPr>
              <a:spLocks noChangeAspect="1" noChangeArrowheads="1"/>
            </p:cNvSpPr>
            <p:nvPr/>
          </p:nvSpPr>
          <p:spPr bwMode="auto">
            <a:xfrm>
              <a:off x="4348163" y="5405438"/>
              <a:ext cx="1281112" cy="346075"/>
            </a:xfrm>
            <a:prstGeom prst="rect">
              <a:avLst/>
            </a:prstGeom>
            <a:noFill/>
            <a:ln w="12700">
              <a:solidFill>
                <a:srgbClr val="000000"/>
              </a:solidFill>
              <a:miter lim="800000"/>
              <a:headEnd/>
              <a:tailEnd/>
            </a:ln>
          </p:spPr>
          <p:txBody>
            <a:bodyPr/>
            <a:lstStyle/>
            <a:p>
              <a:endParaRPr lang="en-US"/>
            </a:p>
          </p:txBody>
        </p:sp>
        <p:sp>
          <p:nvSpPr>
            <p:cNvPr id="55558" name="Rectangle 259"/>
            <p:cNvSpPr>
              <a:spLocks noChangeAspect="1" noChangeArrowheads="1"/>
            </p:cNvSpPr>
            <p:nvPr/>
          </p:nvSpPr>
          <p:spPr bwMode="auto">
            <a:xfrm>
              <a:off x="4716463" y="5054600"/>
              <a:ext cx="925512" cy="315913"/>
            </a:xfrm>
            <a:prstGeom prst="rect">
              <a:avLst/>
            </a:prstGeom>
            <a:solidFill>
              <a:srgbClr val="FFFFFF"/>
            </a:solidFill>
            <a:ln w="9525">
              <a:noFill/>
              <a:miter lim="800000"/>
              <a:headEnd/>
              <a:tailEnd/>
            </a:ln>
          </p:spPr>
          <p:txBody>
            <a:bodyPr/>
            <a:lstStyle/>
            <a:p>
              <a:endParaRPr lang="en-US"/>
            </a:p>
          </p:txBody>
        </p:sp>
        <p:sp>
          <p:nvSpPr>
            <p:cNvPr id="55559" name="Rectangle 260"/>
            <p:cNvSpPr>
              <a:spLocks noChangeAspect="1" noChangeArrowheads="1"/>
            </p:cNvSpPr>
            <p:nvPr/>
          </p:nvSpPr>
          <p:spPr bwMode="auto">
            <a:xfrm>
              <a:off x="4716463" y="5054600"/>
              <a:ext cx="925512" cy="315913"/>
            </a:xfrm>
            <a:prstGeom prst="rect">
              <a:avLst/>
            </a:prstGeom>
            <a:noFill/>
            <a:ln w="12700">
              <a:solidFill>
                <a:srgbClr val="000000"/>
              </a:solidFill>
              <a:miter lim="800000"/>
              <a:headEnd/>
              <a:tailEnd/>
            </a:ln>
          </p:spPr>
          <p:txBody>
            <a:bodyPr/>
            <a:lstStyle/>
            <a:p>
              <a:endParaRPr lang="en-US"/>
            </a:p>
          </p:txBody>
        </p:sp>
        <p:sp>
          <p:nvSpPr>
            <p:cNvPr id="55560" name="Rectangle 261"/>
            <p:cNvSpPr>
              <a:spLocks noChangeAspect="1" noChangeArrowheads="1"/>
            </p:cNvSpPr>
            <p:nvPr/>
          </p:nvSpPr>
          <p:spPr bwMode="auto">
            <a:xfrm>
              <a:off x="4821238" y="5075238"/>
              <a:ext cx="657231" cy="153888"/>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Helvetica" charset="0"/>
                </a:rPr>
                <a:t>5 gas gaps </a:t>
              </a:r>
              <a:endParaRPr lang="en-GB" sz="1000">
                <a:latin typeface="Helvetica" charset="0"/>
              </a:endParaRPr>
            </a:p>
          </p:txBody>
        </p:sp>
        <p:sp>
          <p:nvSpPr>
            <p:cNvPr id="55561" name="Rectangle 262"/>
            <p:cNvSpPr>
              <a:spLocks noChangeAspect="1" noChangeArrowheads="1"/>
            </p:cNvSpPr>
            <p:nvPr/>
          </p:nvSpPr>
          <p:spPr bwMode="auto">
            <a:xfrm>
              <a:off x="4757738" y="5221288"/>
              <a:ext cx="772647" cy="153888"/>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Helvetica" charset="0"/>
                </a:rPr>
                <a:t>of 250 micron</a:t>
              </a:r>
              <a:endParaRPr lang="en-GB" sz="1000">
                <a:latin typeface="Helvetica" charset="0"/>
              </a:endParaRPr>
            </a:p>
          </p:txBody>
        </p:sp>
        <p:sp>
          <p:nvSpPr>
            <p:cNvPr id="55562" name="Freeform 263"/>
            <p:cNvSpPr>
              <a:spLocks noChangeAspect="1"/>
            </p:cNvSpPr>
            <p:nvPr/>
          </p:nvSpPr>
          <p:spPr bwMode="auto">
            <a:xfrm>
              <a:off x="4733925" y="4689475"/>
              <a:ext cx="1152525" cy="328613"/>
            </a:xfrm>
            <a:custGeom>
              <a:avLst/>
              <a:gdLst>
                <a:gd name="T0" fmla="*/ 2147483647 w 870"/>
                <a:gd name="T1" fmla="*/ 2147483647 h 270"/>
                <a:gd name="T2" fmla="*/ 0 w 870"/>
                <a:gd name="T3" fmla="*/ 2147483647 h 270"/>
                <a:gd name="T4" fmla="*/ 0 w 870"/>
                <a:gd name="T5" fmla="*/ 2147483647 h 270"/>
                <a:gd name="T6" fmla="*/ 2147483647 w 870"/>
                <a:gd name="T7" fmla="*/ 0 h 270"/>
                <a:gd name="T8" fmla="*/ 2147483647 w 870"/>
                <a:gd name="T9" fmla="*/ 2147483647 h 270"/>
                <a:gd name="T10" fmla="*/ 0 60000 65536"/>
                <a:gd name="T11" fmla="*/ 0 60000 65536"/>
                <a:gd name="T12" fmla="*/ 0 60000 65536"/>
                <a:gd name="T13" fmla="*/ 0 60000 65536"/>
                <a:gd name="T14" fmla="*/ 0 60000 65536"/>
                <a:gd name="T15" fmla="*/ 0 w 870"/>
                <a:gd name="T16" fmla="*/ 0 h 270"/>
                <a:gd name="T17" fmla="*/ 870 w 870"/>
                <a:gd name="T18" fmla="*/ 270 h 270"/>
              </a:gdLst>
              <a:ahLst/>
              <a:cxnLst>
                <a:cxn ang="T10">
                  <a:pos x="T0" y="T1"/>
                </a:cxn>
                <a:cxn ang="T11">
                  <a:pos x="T2" y="T3"/>
                </a:cxn>
                <a:cxn ang="T12">
                  <a:pos x="T4" y="T5"/>
                </a:cxn>
                <a:cxn ang="T13">
                  <a:pos x="T6" y="T7"/>
                </a:cxn>
                <a:cxn ang="T14">
                  <a:pos x="T8" y="T9"/>
                </a:cxn>
              </a:cxnLst>
              <a:rect l="T15" t="T16" r="T17" b="T18"/>
              <a:pathLst>
                <a:path w="870" h="270">
                  <a:moveTo>
                    <a:pt x="870" y="268"/>
                  </a:moveTo>
                  <a:lnTo>
                    <a:pt x="0" y="270"/>
                  </a:lnTo>
                  <a:lnTo>
                    <a:pt x="0" y="2"/>
                  </a:lnTo>
                  <a:lnTo>
                    <a:pt x="868" y="0"/>
                  </a:lnTo>
                  <a:lnTo>
                    <a:pt x="870" y="268"/>
                  </a:lnTo>
                  <a:close/>
                </a:path>
              </a:pathLst>
            </a:custGeom>
            <a:solidFill>
              <a:srgbClr val="FFFFFF"/>
            </a:solidFill>
            <a:ln w="9525">
              <a:noFill/>
              <a:round/>
              <a:headEnd/>
              <a:tailEnd/>
            </a:ln>
          </p:spPr>
          <p:txBody>
            <a:bodyPr/>
            <a:lstStyle/>
            <a:p>
              <a:endParaRPr lang="en-US"/>
            </a:p>
          </p:txBody>
        </p:sp>
        <p:sp>
          <p:nvSpPr>
            <p:cNvPr id="55563" name="Freeform 264"/>
            <p:cNvSpPr>
              <a:spLocks noChangeAspect="1"/>
            </p:cNvSpPr>
            <p:nvPr/>
          </p:nvSpPr>
          <p:spPr bwMode="auto">
            <a:xfrm>
              <a:off x="4716463" y="4316413"/>
              <a:ext cx="1212850" cy="341312"/>
            </a:xfrm>
            <a:custGeom>
              <a:avLst/>
              <a:gdLst>
                <a:gd name="T0" fmla="*/ 0 w 916"/>
                <a:gd name="T1" fmla="*/ 0 h 278"/>
                <a:gd name="T2" fmla="*/ 2147483647 w 916"/>
                <a:gd name="T3" fmla="*/ 0 h 278"/>
                <a:gd name="T4" fmla="*/ 2147483647 w 916"/>
                <a:gd name="T5" fmla="*/ 2147483647 h 278"/>
                <a:gd name="T6" fmla="*/ 0 w 916"/>
                <a:gd name="T7" fmla="*/ 2147483647 h 278"/>
                <a:gd name="T8" fmla="*/ 0 w 916"/>
                <a:gd name="T9" fmla="*/ 0 h 278"/>
                <a:gd name="T10" fmla="*/ 0 60000 65536"/>
                <a:gd name="T11" fmla="*/ 0 60000 65536"/>
                <a:gd name="T12" fmla="*/ 0 60000 65536"/>
                <a:gd name="T13" fmla="*/ 0 60000 65536"/>
                <a:gd name="T14" fmla="*/ 0 60000 65536"/>
                <a:gd name="T15" fmla="*/ 0 w 916"/>
                <a:gd name="T16" fmla="*/ 0 h 278"/>
                <a:gd name="T17" fmla="*/ 916 w 916"/>
                <a:gd name="T18" fmla="*/ 278 h 278"/>
              </a:gdLst>
              <a:ahLst/>
              <a:cxnLst>
                <a:cxn ang="T10">
                  <a:pos x="T0" y="T1"/>
                </a:cxn>
                <a:cxn ang="T11">
                  <a:pos x="T2" y="T3"/>
                </a:cxn>
                <a:cxn ang="T12">
                  <a:pos x="T4" y="T5"/>
                </a:cxn>
                <a:cxn ang="T13">
                  <a:pos x="T6" y="T7"/>
                </a:cxn>
                <a:cxn ang="T14">
                  <a:pos x="T8" y="T9"/>
                </a:cxn>
              </a:cxnLst>
              <a:rect l="T15" t="T16" r="T17" b="T18"/>
              <a:pathLst>
                <a:path w="916" h="278">
                  <a:moveTo>
                    <a:pt x="0" y="0"/>
                  </a:moveTo>
                  <a:lnTo>
                    <a:pt x="916" y="0"/>
                  </a:lnTo>
                  <a:lnTo>
                    <a:pt x="916" y="278"/>
                  </a:lnTo>
                  <a:lnTo>
                    <a:pt x="0" y="276"/>
                  </a:lnTo>
                  <a:lnTo>
                    <a:pt x="0" y="0"/>
                  </a:lnTo>
                  <a:close/>
                </a:path>
              </a:pathLst>
            </a:custGeom>
            <a:solidFill>
              <a:srgbClr val="FFFFFF"/>
            </a:solidFill>
            <a:ln w="9525">
              <a:noFill/>
              <a:round/>
              <a:headEnd/>
              <a:tailEnd/>
            </a:ln>
          </p:spPr>
          <p:txBody>
            <a:bodyPr/>
            <a:lstStyle/>
            <a:p>
              <a:endParaRPr lang="en-US"/>
            </a:p>
          </p:txBody>
        </p:sp>
        <p:sp>
          <p:nvSpPr>
            <p:cNvPr id="55564" name="Rectangle 265"/>
            <p:cNvSpPr>
              <a:spLocks noChangeAspect="1" noChangeArrowheads="1"/>
            </p:cNvSpPr>
            <p:nvPr/>
          </p:nvSpPr>
          <p:spPr bwMode="auto">
            <a:xfrm>
              <a:off x="5014913" y="4352925"/>
              <a:ext cx="561051" cy="153888"/>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Helvetica" charset="0"/>
                </a:rPr>
                <a:t>PCB with </a:t>
              </a:r>
              <a:endParaRPr lang="en-GB" sz="1000">
                <a:latin typeface="Helvetica" charset="0"/>
              </a:endParaRPr>
            </a:p>
          </p:txBody>
        </p:sp>
        <p:sp>
          <p:nvSpPr>
            <p:cNvPr id="55565" name="Rectangle 266"/>
            <p:cNvSpPr>
              <a:spLocks noChangeAspect="1" noChangeArrowheads="1"/>
            </p:cNvSpPr>
            <p:nvPr/>
          </p:nvSpPr>
          <p:spPr bwMode="auto">
            <a:xfrm>
              <a:off x="4730750" y="4489450"/>
              <a:ext cx="1067600" cy="153888"/>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Helvetica" charset="0"/>
                </a:rPr>
                <a:t>anode pickup pads</a:t>
              </a:r>
              <a:endParaRPr lang="en-GB" sz="1000">
                <a:latin typeface="Helvetica" charset="0"/>
              </a:endParaRPr>
            </a:p>
          </p:txBody>
        </p:sp>
        <p:sp>
          <p:nvSpPr>
            <p:cNvPr id="55566" name="Rectangle 268"/>
            <p:cNvSpPr>
              <a:spLocks noChangeAspect="1" noChangeArrowheads="1"/>
            </p:cNvSpPr>
            <p:nvPr/>
          </p:nvSpPr>
          <p:spPr bwMode="auto">
            <a:xfrm>
              <a:off x="0" y="869950"/>
              <a:ext cx="5999163" cy="5759450"/>
            </a:xfrm>
            <a:prstGeom prst="rect">
              <a:avLst/>
            </a:prstGeom>
            <a:noFill/>
            <a:ln w="12700">
              <a:solidFill>
                <a:srgbClr val="000000"/>
              </a:solidFill>
              <a:miter lim="800000"/>
              <a:headEnd/>
              <a:tailEnd/>
            </a:ln>
          </p:spPr>
          <p:txBody>
            <a:bodyPr/>
            <a:lstStyle/>
            <a:p>
              <a:endParaRPr lang="en-US"/>
            </a:p>
          </p:txBody>
        </p:sp>
        <p:sp>
          <p:nvSpPr>
            <p:cNvPr id="55567" name="Rectangle 269"/>
            <p:cNvSpPr>
              <a:spLocks noChangeAspect="1" noChangeArrowheads="1"/>
            </p:cNvSpPr>
            <p:nvPr/>
          </p:nvSpPr>
          <p:spPr bwMode="auto">
            <a:xfrm>
              <a:off x="3687763" y="6300788"/>
              <a:ext cx="1445909" cy="153888"/>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Helvetica" charset="0"/>
                </a:rPr>
                <a:t>Silicon sealing compound</a:t>
              </a:r>
              <a:endParaRPr lang="en-GB" sz="1000">
                <a:latin typeface="Helvetica" charset="0"/>
              </a:endParaRPr>
            </a:p>
          </p:txBody>
        </p:sp>
        <p:sp>
          <p:nvSpPr>
            <p:cNvPr id="55568" name="Rectangle 270"/>
            <p:cNvSpPr>
              <a:spLocks noChangeAspect="1" noChangeArrowheads="1"/>
            </p:cNvSpPr>
            <p:nvPr/>
          </p:nvSpPr>
          <p:spPr bwMode="auto">
            <a:xfrm>
              <a:off x="4713288" y="4311650"/>
              <a:ext cx="1192212" cy="334963"/>
            </a:xfrm>
            <a:prstGeom prst="rect">
              <a:avLst/>
            </a:prstGeom>
            <a:noFill/>
            <a:ln w="12700">
              <a:solidFill>
                <a:srgbClr val="000000"/>
              </a:solidFill>
              <a:miter lim="800000"/>
              <a:headEnd/>
              <a:tailEnd/>
            </a:ln>
          </p:spPr>
          <p:txBody>
            <a:bodyPr/>
            <a:lstStyle/>
            <a:p>
              <a:endParaRPr lang="en-US"/>
            </a:p>
          </p:txBody>
        </p:sp>
        <p:sp>
          <p:nvSpPr>
            <p:cNvPr id="55569" name="Rectangle 271"/>
            <p:cNvSpPr>
              <a:spLocks noChangeAspect="1" noChangeArrowheads="1"/>
            </p:cNvSpPr>
            <p:nvPr/>
          </p:nvSpPr>
          <p:spPr bwMode="auto">
            <a:xfrm>
              <a:off x="4722813" y="4694238"/>
              <a:ext cx="1135062" cy="334962"/>
            </a:xfrm>
            <a:prstGeom prst="rect">
              <a:avLst/>
            </a:prstGeom>
            <a:noFill/>
            <a:ln w="12700">
              <a:solidFill>
                <a:srgbClr val="000000"/>
              </a:solidFill>
              <a:miter lim="800000"/>
              <a:headEnd/>
              <a:tailEnd/>
            </a:ln>
          </p:spPr>
          <p:txBody>
            <a:bodyPr/>
            <a:lstStyle/>
            <a:p>
              <a:endParaRPr lang="en-US"/>
            </a:p>
          </p:txBody>
        </p:sp>
        <p:sp>
          <p:nvSpPr>
            <p:cNvPr id="55570" name="Text Box 272"/>
            <p:cNvSpPr txBox="1">
              <a:spLocks noChangeAspect="1" noChangeArrowheads="1"/>
            </p:cNvSpPr>
            <p:nvPr/>
          </p:nvSpPr>
          <p:spPr bwMode="auto">
            <a:xfrm>
              <a:off x="3895725" y="3206750"/>
              <a:ext cx="1365250" cy="396875"/>
            </a:xfrm>
            <a:prstGeom prst="rect">
              <a:avLst/>
            </a:prstGeom>
            <a:noFill/>
            <a:ln w="9525">
              <a:noFill/>
              <a:miter lim="800000"/>
              <a:headEnd/>
              <a:tailEnd/>
            </a:ln>
          </p:spPr>
          <p:txBody>
            <a:bodyPr>
              <a:spAutoFit/>
            </a:bodyPr>
            <a:lstStyle/>
            <a:p>
              <a:pPr algn="ctr" eaLnBrk="0" hangingPunct="0"/>
              <a:r>
                <a:rPr lang="en-GB" sz="1000">
                  <a:latin typeface="Helvetica" charset="0"/>
                </a:rPr>
                <a:t>PCB with cathode pickup pads</a:t>
              </a:r>
            </a:p>
          </p:txBody>
        </p:sp>
        <p:sp>
          <p:nvSpPr>
            <p:cNvPr id="55571" name="Text Box 273"/>
            <p:cNvSpPr txBox="1">
              <a:spLocks noChangeAspect="1" noChangeArrowheads="1"/>
            </p:cNvSpPr>
            <p:nvPr/>
          </p:nvSpPr>
          <p:spPr bwMode="auto">
            <a:xfrm>
              <a:off x="15875" y="2973388"/>
              <a:ext cx="1854200" cy="549275"/>
            </a:xfrm>
            <a:prstGeom prst="rect">
              <a:avLst/>
            </a:prstGeom>
            <a:noFill/>
            <a:ln w="9525">
              <a:noFill/>
              <a:miter lim="800000"/>
              <a:headEnd/>
              <a:tailEnd/>
            </a:ln>
          </p:spPr>
          <p:txBody>
            <a:bodyPr>
              <a:spAutoFit/>
            </a:bodyPr>
            <a:lstStyle/>
            <a:p>
              <a:pPr algn="ctr" eaLnBrk="0" hangingPunct="0"/>
              <a:r>
                <a:rPr lang="en-GB" sz="1000">
                  <a:latin typeface="Helvetica" charset="0"/>
                </a:rPr>
                <a:t>Flat cable connector</a:t>
              </a:r>
            </a:p>
            <a:p>
              <a:pPr algn="ctr" eaLnBrk="0" hangingPunct="0"/>
              <a:r>
                <a:rPr lang="en-GB" sz="1000">
                  <a:latin typeface="Helvetica" charset="0"/>
                </a:rPr>
                <a:t>Differential signal sent from strip to interface card</a:t>
              </a:r>
            </a:p>
          </p:txBody>
        </p:sp>
        <p:sp>
          <p:nvSpPr>
            <p:cNvPr id="55572" name="Text Box 274"/>
            <p:cNvSpPr txBox="1">
              <a:spLocks noChangeAspect="1" noChangeArrowheads="1"/>
            </p:cNvSpPr>
            <p:nvPr/>
          </p:nvSpPr>
          <p:spPr bwMode="auto">
            <a:xfrm>
              <a:off x="4651375" y="4676775"/>
              <a:ext cx="1335088" cy="396875"/>
            </a:xfrm>
            <a:prstGeom prst="rect">
              <a:avLst/>
            </a:prstGeom>
            <a:noFill/>
            <a:ln w="9525">
              <a:noFill/>
              <a:miter lim="800000"/>
              <a:headEnd/>
              <a:tailEnd/>
            </a:ln>
          </p:spPr>
          <p:txBody>
            <a:bodyPr>
              <a:spAutoFit/>
            </a:bodyPr>
            <a:lstStyle/>
            <a:p>
              <a:pPr algn="ctr" eaLnBrk="0" hangingPunct="0"/>
              <a:r>
                <a:rPr lang="en-GB" sz="1000">
                  <a:latin typeface="Helvetica" charset="0"/>
                </a:rPr>
                <a:t>Mylar film </a:t>
              </a:r>
            </a:p>
            <a:p>
              <a:pPr algn="ctr" eaLnBrk="0" hangingPunct="0"/>
              <a:r>
                <a:rPr lang="en-GB" sz="1000">
                  <a:latin typeface="Helvetica" charset="0"/>
                </a:rPr>
                <a:t>(250 micron thick)</a:t>
              </a:r>
            </a:p>
          </p:txBody>
        </p:sp>
        <p:sp>
          <p:nvSpPr>
            <p:cNvPr id="55573" name="Rectangle 277"/>
            <p:cNvSpPr>
              <a:spLocks noChangeAspect="1" noChangeArrowheads="1"/>
            </p:cNvSpPr>
            <p:nvPr/>
          </p:nvSpPr>
          <p:spPr bwMode="auto">
            <a:xfrm>
              <a:off x="1539875" y="1825625"/>
              <a:ext cx="2903538" cy="41275"/>
            </a:xfrm>
            <a:prstGeom prst="rect">
              <a:avLst/>
            </a:prstGeom>
            <a:noFill/>
            <a:ln w="6350">
              <a:solidFill>
                <a:srgbClr val="5EB128"/>
              </a:solidFill>
              <a:miter lim="800000"/>
              <a:headEnd/>
              <a:tailEnd/>
            </a:ln>
          </p:spPr>
          <p:txBody>
            <a:bodyPr/>
            <a:lstStyle/>
            <a:p>
              <a:endParaRPr lang="en-US"/>
            </a:p>
          </p:txBody>
        </p:sp>
        <p:sp>
          <p:nvSpPr>
            <p:cNvPr id="55574" name="Rectangle 278"/>
            <p:cNvSpPr>
              <a:spLocks noChangeAspect="1" noChangeArrowheads="1"/>
            </p:cNvSpPr>
            <p:nvPr/>
          </p:nvSpPr>
          <p:spPr bwMode="auto">
            <a:xfrm>
              <a:off x="1570038" y="1979613"/>
              <a:ext cx="2849562" cy="41275"/>
            </a:xfrm>
            <a:prstGeom prst="rect">
              <a:avLst/>
            </a:prstGeom>
            <a:noFill/>
            <a:ln w="6350">
              <a:solidFill>
                <a:srgbClr val="5EB128"/>
              </a:solidFill>
              <a:miter lim="800000"/>
              <a:headEnd/>
              <a:tailEnd/>
            </a:ln>
          </p:spPr>
          <p:txBody>
            <a:bodyPr/>
            <a:lstStyle/>
            <a:p>
              <a:endParaRPr lang="en-US"/>
            </a:p>
          </p:txBody>
        </p:sp>
        <p:sp>
          <p:nvSpPr>
            <p:cNvPr id="55575" name="Rectangle 279"/>
            <p:cNvSpPr>
              <a:spLocks noChangeAspect="1" noChangeArrowheads="1"/>
            </p:cNvSpPr>
            <p:nvPr/>
          </p:nvSpPr>
          <p:spPr bwMode="auto">
            <a:xfrm>
              <a:off x="1366838" y="2146300"/>
              <a:ext cx="3284537" cy="41275"/>
            </a:xfrm>
            <a:prstGeom prst="rect">
              <a:avLst/>
            </a:prstGeom>
            <a:noFill/>
            <a:ln w="6350">
              <a:solidFill>
                <a:srgbClr val="5EB128"/>
              </a:solidFill>
              <a:miter lim="800000"/>
              <a:headEnd/>
              <a:tailEnd/>
            </a:ln>
          </p:spPr>
          <p:txBody>
            <a:bodyPr/>
            <a:lstStyle/>
            <a:p>
              <a:endParaRPr lang="en-US"/>
            </a:p>
          </p:txBody>
        </p:sp>
      </p:grpSp>
      <p:sp>
        <p:nvSpPr>
          <p:cNvPr id="284" name="Text Box 8"/>
          <p:cNvSpPr txBox="1">
            <a:spLocks noChangeArrowheads="1"/>
          </p:cNvSpPr>
          <p:nvPr/>
        </p:nvSpPr>
        <p:spPr bwMode="auto">
          <a:xfrm>
            <a:off x="6172200" y="1600200"/>
            <a:ext cx="2971800" cy="3416300"/>
          </a:xfrm>
          <a:prstGeom prst="rect">
            <a:avLst/>
          </a:prstGeom>
          <a:noFill/>
          <a:ln w="9525">
            <a:noFill/>
            <a:miter lim="800000"/>
            <a:headEnd/>
            <a:tailEnd/>
          </a:ln>
          <a:effectLst/>
        </p:spPr>
        <p:txBody>
          <a:bodyPr>
            <a:spAutoFit/>
          </a:bodyPr>
          <a:lstStyle/>
          <a:p>
            <a:pPr>
              <a:defRPr/>
            </a:pPr>
            <a:r>
              <a:rPr lang="en-US" sz="1200" b="1" dirty="0">
                <a:solidFill>
                  <a:srgbClr val="002060"/>
                </a:solidFill>
                <a:latin typeface="Arial" charset="0"/>
                <a:sym typeface="Wingdings" pitchFamily="2" charset="2"/>
              </a:rPr>
              <a:t>Several gaps to increase efficiency. Stack of glass plates.</a:t>
            </a:r>
          </a:p>
          <a:p>
            <a:pPr>
              <a:defRPr/>
            </a:pPr>
            <a:endParaRPr lang="en-US" sz="1200" b="1" dirty="0">
              <a:solidFill>
                <a:schemeClr val="accent6"/>
              </a:solidFill>
              <a:latin typeface="Arial" charset="0"/>
              <a:sym typeface="Wingdings" pitchFamily="2" charset="2"/>
            </a:endParaRPr>
          </a:p>
          <a:p>
            <a:pPr>
              <a:defRPr/>
            </a:pPr>
            <a:r>
              <a:rPr lang="en-US" sz="1200" b="1" dirty="0">
                <a:solidFill>
                  <a:srgbClr val="008000"/>
                </a:solidFill>
                <a:latin typeface="Arial" charset="0"/>
                <a:sym typeface="Wingdings" pitchFamily="2" charset="2"/>
              </a:rPr>
              <a:t>Small gap for good time resolution: 0.25mm.</a:t>
            </a:r>
          </a:p>
          <a:p>
            <a:pPr>
              <a:defRPr/>
            </a:pPr>
            <a:endParaRPr lang="en-US" sz="1200" b="1" dirty="0">
              <a:solidFill>
                <a:schemeClr val="accent6"/>
              </a:solidFill>
              <a:latin typeface="Arial" charset="0"/>
              <a:sym typeface="Wingdings" pitchFamily="2" charset="2"/>
            </a:endParaRPr>
          </a:p>
          <a:p>
            <a:pPr>
              <a:defRPr/>
            </a:pPr>
            <a:r>
              <a:rPr lang="en-US" sz="1200" b="1" dirty="0">
                <a:solidFill>
                  <a:srgbClr val="002060"/>
                </a:solidFill>
                <a:latin typeface="Arial" charset="0"/>
                <a:sym typeface="Wingdings" pitchFamily="2" charset="2"/>
              </a:rPr>
              <a:t>Fishing lines as high precision spacers !</a:t>
            </a:r>
            <a:endParaRPr lang="en-US" sz="1200" b="1" dirty="0">
              <a:solidFill>
                <a:srgbClr val="002060"/>
              </a:solidFill>
              <a:latin typeface="Arial" charset="0"/>
            </a:endParaRPr>
          </a:p>
          <a:p>
            <a:pPr>
              <a:defRPr/>
            </a:pPr>
            <a:endParaRPr lang="en-US" sz="1200" b="1" dirty="0">
              <a:solidFill>
                <a:srgbClr val="FF0000"/>
              </a:solidFill>
              <a:latin typeface="Arial" charset="0"/>
            </a:endParaRPr>
          </a:p>
          <a:p>
            <a:pPr>
              <a:defRPr/>
            </a:pPr>
            <a:r>
              <a:rPr lang="en-US" sz="1200" b="1" dirty="0">
                <a:solidFill>
                  <a:srgbClr val="008000"/>
                </a:solidFill>
                <a:latin typeface="Arial" charset="0"/>
              </a:rPr>
              <a:t>Large TOF systems with 50ps time resolution made from window glass and fishing lines !</a:t>
            </a:r>
          </a:p>
          <a:p>
            <a:pPr>
              <a:defRPr/>
            </a:pPr>
            <a:endParaRPr lang="en-US" sz="1200" b="1" dirty="0">
              <a:solidFill>
                <a:srgbClr val="009900"/>
              </a:solidFill>
              <a:latin typeface="Arial" charset="0"/>
            </a:endParaRPr>
          </a:p>
          <a:p>
            <a:pPr>
              <a:defRPr/>
            </a:pPr>
            <a:r>
              <a:rPr lang="en-US" sz="1200" b="1" dirty="0">
                <a:solidFill>
                  <a:srgbClr val="002060"/>
                </a:solidFill>
                <a:latin typeface="Arial" charset="0"/>
              </a:rPr>
              <a:t>Before RPCs </a:t>
            </a:r>
            <a:r>
              <a:rPr lang="en-US" sz="1200" b="1" dirty="0">
                <a:solidFill>
                  <a:srgbClr val="002060"/>
                </a:solidFill>
                <a:latin typeface="Arial" charset="0"/>
                <a:sym typeface="Wingdings" pitchFamily="2" charset="2"/>
              </a:rPr>
              <a:t> </a:t>
            </a:r>
            <a:r>
              <a:rPr lang="en-US" sz="1200" b="1" dirty="0" err="1">
                <a:solidFill>
                  <a:srgbClr val="002060"/>
                </a:solidFill>
                <a:latin typeface="Arial" charset="0"/>
                <a:sym typeface="Wingdings" pitchFamily="2" charset="2"/>
              </a:rPr>
              <a:t>Scintillators</a:t>
            </a:r>
            <a:r>
              <a:rPr lang="en-US" sz="1200" b="1" dirty="0">
                <a:solidFill>
                  <a:srgbClr val="002060"/>
                </a:solidFill>
                <a:latin typeface="Arial" charset="0"/>
                <a:sym typeface="Wingdings" pitchFamily="2" charset="2"/>
              </a:rPr>
              <a:t> with very special photomultipliers – very expensive. Very large systems are unaffordable.</a:t>
            </a:r>
            <a:endParaRPr lang="en-US" sz="1200" b="1" dirty="0">
              <a:solidFill>
                <a:srgbClr val="002060"/>
              </a:solidFill>
              <a:latin typeface="Arial" charset="0"/>
            </a:endParaRPr>
          </a:p>
          <a:p>
            <a:pPr>
              <a:defRPr/>
            </a:pPr>
            <a:endParaRPr lang="en-US" sz="1200" b="1" dirty="0">
              <a:solidFill>
                <a:srgbClr val="009900"/>
              </a:solidFill>
              <a:latin typeface="Arial" charset="0"/>
            </a:endParaRPr>
          </a:p>
        </p:txBody>
      </p:sp>
      <p:sp>
        <p:nvSpPr>
          <p:cNvPr id="55300" name="Footer Placeholder 287"/>
          <p:cNvSpPr>
            <a:spLocks noGrp="1"/>
          </p:cNvSpPr>
          <p:nvPr>
            <p:ph type="ftr" sz="quarter" idx="11"/>
          </p:nvPr>
        </p:nvSpPr>
        <p:spPr>
          <a:noFill/>
        </p:spPr>
        <p:txBody>
          <a:bodyPr/>
          <a:lstStyle/>
          <a:p>
            <a:r>
              <a:rPr lang="en-US" smtClean="0"/>
              <a:t>W. Riegler/CERN</a:t>
            </a:r>
          </a:p>
        </p:txBody>
      </p:sp>
      <p:sp>
        <p:nvSpPr>
          <p:cNvPr id="55301" name="Slide Number Placeholder 286"/>
          <p:cNvSpPr>
            <a:spLocks noGrp="1"/>
          </p:cNvSpPr>
          <p:nvPr>
            <p:ph type="sldNum" sz="quarter" idx="12"/>
          </p:nvPr>
        </p:nvSpPr>
        <p:spPr>
          <a:noFill/>
        </p:spPr>
        <p:txBody>
          <a:bodyPr/>
          <a:lstStyle/>
          <a:p>
            <a:fld id="{B691212F-EC21-4F44-B44E-14B3FA5D7C42}" type="slidenum">
              <a:rPr lang="en-US" smtClean="0"/>
              <a:pPr/>
              <a:t>53</a:t>
            </a:fld>
            <a:endParaRPr lang="en-US" smtClean="0"/>
          </a:p>
        </p:txBody>
      </p:sp>
      <p:sp>
        <p:nvSpPr>
          <p:cNvPr id="55302" name="Rectangle 279"/>
          <p:cNvSpPr>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rPr>
              <a:t>ALICE TOF RPCs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Date Placeholder 1"/>
          <p:cNvSpPr>
            <a:spLocks noGrp="1"/>
          </p:cNvSpPr>
          <p:nvPr>
            <p:ph type="dt" sz="quarter" idx="10"/>
          </p:nvPr>
        </p:nvSpPr>
        <p:spPr>
          <a:noFill/>
        </p:spPr>
        <p:txBody>
          <a:bodyPr/>
          <a:lstStyle/>
          <a:p>
            <a:fld id="{67AF0F6B-1D3B-4446-BCBE-B5CCEF06A9F9}" type="datetime1">
              <a:rPr lang="en-US" smtClean="0"/>
              <a:pPr/>
              <a:t>3/21/2011</a:t>
            </a:fld>
            <a:endParaRPr lang="en-US" smtClean="0"/>
          </a:p>
        </p:txBody>
      </p:sp>
      <p:sp>
        <p:nvSpPr>
          <p:cNvPr id="56323" name="Footer Placeholder 2"/>
          <p:cNvSpPr>
            <a:spLocks noGrp="1"/>
          </p:cNvSpPr>
          <p:nvPr>
            <p:ph type="ftr" sz="quarter" idx="11"/>
          </p:nvPr>
        </p:nvSpPr>
        <p:spPr>
          <a:noFill/>
        </p:spPr>
        <p:txBody>
          <a:bodyPr/>
          <a:lstStyle/>
          <a:p>
            <a:r>
              <a:rPr lang="en-US" smtClean="0"/>
              <a:t>W. Riegler, Particle Detectors</a:t>
            </a:r>
          </a:p>
        </p:txBody>
      </p:sp>
      <p:sp>
        <p:nvSpPr>
          <p:cNvPr id="56324" name="Slide Number Placeholder 3"/>
          <p:cNvSpPr>
            <a:spLocks noGrp="1"/>
          </p:cNvSpPr>
          <p:nvPr>
            <p:ph type="sldNum" sz="quarter" idx="12"/>
          </p:nvPr>
        </p:nvSpPr>
        <p:spPr>
          <a:noFill/>
        </p:spPr>
        <p:txBody>
          <a:bodyPr/>
          <a:lstStyle/>
          <a:p>
            <a:fld id="{13B1159E-3DB4-4548-B7EC-522EE548298C}" type="slidenum">
              <a:rPr lang="en-US" smtClean="0"/>
              <a:pPr/>
              <a:t>54</a:t>
            </a:fld>
            <a:endParaRPr lang="en-US" smtClean="0"/>
          </a:p>
        </p:txBody>
      </p:sp>
      <p:sp>
        <p:nvSpPr>
          <p:cNvPr id="56325" name="Rectangle 19"/>
          <p:cNvSpPr>
            <a:spLocks noChangeArrowheads="1"/>
          </p:cNvSpPr>
          <p:nvPr/>
        </p:nvSpPr>
        <p:spPr bwMode="auto">
          <a:xfrm>
            <a:off x="0" y="0"/>
            <a:ext cx="9144000" cy="609600"/>
          </a:xfrm>
          <a:prstGeom prst="rect">
            <a:avLst/>
          </a:prstGeom>
          <a:noFill/>
          <a:ln w="9525">
            <a:noFill/>
            <a:miter lim="800000"/>
            <a:headEnd/>
            <a:tailEnd/>
          </a:ln>
        </p:spPr>
        <p:txBody>
          <a:bodyPr anchor="ctr"/>
          <a:lstStyle/>
          <a:p>
            <a:pPr algn="ctr"/>
            <a:r>
              <a:rPr lang="en-US" sz="2800" b="1">
                <a:solidFill>
                  <a:srgbClr val="FF0000"/>
                </a:solidFill>
              </a:rPr>
              <a:t>GEMs  &amp; MICROMEGAS</a:t>
            </a:r>
          </a:p>
        </p:txBody>
      </p:sp>
      <p:pic>
        <p:nvPicPr>
          <p:cNvPr id="56326" name="Picture 10"/>
          <p:cNvPicPr>
            <a:picLocks noChangeAspect="1" noChangeArrowheads="1"/>
          </p:cNvPicPr>
          <p:nvPr/>
        </p:nvPicPr>
        <p:blipFill>
          <a:blip r:embed="rId2" cstate="print"/>
          <a:srcRect/>
          <a:stretch>
            <a:fillRect/>
          </a:stretch>
        </p:blipFill>
        <p:spPr bwMode="auto">
          <a:xfrm>
            <a:off x="5486400" y="3962400"/>
            <a:ext cx="2743200" cy="2058988"/>
          </a:xfrm>
          <a:prstGeom prst="rect">
            <a:avLst/>
          </a:prstGeom>
          <a:noFill/>
          <a:ln w="9525">
            <a:solidFill>
              <a:srgbClr val="000000"/>
            </a:solidFill>
            <a:miter lim="800000"/>
            <a:headEnd/>
            <a:tailEnd/>
          </a:ln>
        </p:spPr>
      </p:pic>
      <p:sp>
        <p:nvSpPr>
          <p:cNvPr id="56327" name="Text Box 11"/>
          <p:cNvSpPr txBox="1">
            <a:spLocks noChangeArrowheads="1"/>
          </p:cNvSpPr>
          <p:nvPr/>
        </p:nvSpPr>
        <p:spPr bwMode="auto">
          <a:xfrm>
            <a:off x="5181600" y="533400"/>
            <a:ext cx="3657600" cy="738188"/>
          </a:xfrm>
          <a:prstGeom prst="rect">
            <a:avLst/>
          </a:prstGeom>
          <a:solidFill>
            <a:schemeClr val="bg1"/>
          </a:solidFill>
          <a:ln w="9525">
            <a:noFill/>
            <a:miter lim="800000"/>
            <a:headEnd/>
            <a:tailEnd/>
          </a:ln>
        </p:spPr>
        <p:txBody>
          <a:bodyPr>
            <a:spAutoFit/>
          </a:bodyPr>
          <a:lstStyle/>
          <a:p>
            <a:pPr eaLnBrk="0" hangingPunct="0"/>
            <a:r>
              <a:rPr lang="en-US" sz="1400" b="1">
                <a:solidFill>
                  <a:srgbClr val="002060"/>
                </a:solidFill>
              </a:rPr>
              <a:t>GEM</a:t>
            </a:r>
          </a:p>
          <a:p>
            <a:pPr eaLnBrk="0" hangingPunct="0"/>
            <a:r>
              <a:rPr lang="en-US" sz="1400" b="1">
                <a:solidFill>
                  <a:srgbClr val="008000"/>
                </a:solidFill>
              </a:rPr>
              <a:t>Thin metal-coated polymer foils </a:t>
            </a:r>
          </a:p>
          <a:p>
            <a:pPr eaLnBrk="0" hangingPunct="0"/>
            <a:r>
              <a:rPr lang="en-US" sz="1400" b="1">
                <a:solidFill>
                  <a:srgbClr val="008000"/>
                </a:solidFill>
              </a:rPr>
              <a:t>70 µm holes at 140 mm pitch</a:t>
            </a:r>
          </a:p>
        </p:txBody>
      </p:sp>
      <p:pic>
        <p:nvPicPr>
          <p:cNvPr id="56328" name="Picture 27" descr="GEM FIELD"/>
          <p:cNvPicPr>
            <a:picLocks noChangeAspect="1" noChangeArrowheads="1"/>
          </p:cNvPicPr>
          <p:nvPr/>
        </p:nvPicPr>
        <p:blipFill>
          <a:blip r:embed="rId3" cstate="print"/>
          <a:srcRect/>
          <a:stretch>
            <a:fillRect/>
          </a:stretch>
        </p:blipFill>
        <p:spPr bwMode="auto">
          <a:xfrm>
            <a:off x="5715000" y="1524000"/>
            <a:ext cx="2286000" cy="2286000"/>
          </a:xfrm>
          <a:prstGeom prst="rect">
            <a:avLst/>
          </a:prstGeom>
          <a:noFill/>
          <a:ln w="9525">
            <a:noFill/>
            <a:miter lim="800000"/>
            <a:headEnd/>
            <a:tailEnd/>
          </a:ln>
        </p:spPr>
      </p:pic>
      <p:sp>
        <p:nvSpPr>
          <p:cNvPr id="28" name="Text Box 28"/>
          <p:cNvSpPr txBox="1">
            <a:spLocks noChangeArrowheads="1"/>
          </p:cNvSpPr>
          <p:nvPr/>
        </p:nvSpPr>
        <p:spPr bwMode="auto">
          <a:xfrm>
            <a:off x="5029200" y="6172200"/>
            <a:ext cx="3724275" cy="274638"/>
          </a:xfrm>
          <a:prstGeom prst="rect">
            <a:avLst/>
          </a:prstGeom>
          <a:noFill/>
          <a:ln w="9525">
            <a:noFill/>
            <a:miter lim="800000"/>
            <a:headEnd/>
            <a:tailEnd/>
          </a:ln>
          <a:effectLst/>
        </p:spPr>
        <p:txBody>
          <a:bodyPr wrap="none">
            <a:spAutoFit/>
          </a:bodyPr>
          <a:lstStyle/>
          <a:p>
            <a:pPr eaLnBrk="0" hangingPunct="0">
              <a:defRPr/>
            </a:pPr>
            <a:r>
              <a:rPr lang="en-US" sz="1200" b="1" i="1" dirty="0">
                <a:solidFill>
                  <a:srgbClr val="000000"/>
                </a:solidFill>
                <a:effectLst>
                  <a:outerShdw blurRad="38100" dist="38100" dir="2700000" algn="tl">
                    <a:srgbClr val="C0C0C0"/>
                  </a:outerShdw>
                </a:effectLst>
                <a:latin typeface="Arial" charset="0"/>
              </a:rPr>
              <a:t>F. Sauli,  </a:t>
            </a:r>
            <a:r>
              <a:rPr lang="en-US" sz="1200" b="1" i="1" dirty="0" err="1">
                <a:solidFill>
                  <a:srgbClr val="000000"/>
                </a:solidFill>
                <a:effectLst>
                  <a:outerShdw blurRad="38100" dist="38100" dir="2700000" algn="tl">
                    <a:srgbClr val="C0C0C0"/>
                  </a:outerShdw>
                </a:effectLst>
                <a:latin typeface="Arial" charset="0"/>
              </a:rPr>
              <a:t>Nucl</a:t>
            </a:r>
            <a:r>
              <a:rPr lang="en-US" sz="1200" b="1" i="1" dirty="0">
                <a:solidFill>
                  <a:srgbClr val="000000"/>
                </a:solidFill>
                <a:effectLst>
                  <a:outerShdw blurRad="38100" dist="38100" dir="2700000" algn="tl">
                    <a:srgbClr val="C0C0C0"/>
                  </a:outerShdw>
                </a:effectLst>
                <a:latin typeface="Arial" charset="0"/>
              </a:rPr>
              <a:t>. Instr. and Methods A386(1997)531</a:t>
            </a:r>
          </a:p>
        </p:txBody>
      </p:sp>
      <p:pic>
        <p:nvPicPr>
          <p:cNvPr id="56330" name="Picture 6" descr="MICMEGDRAW"/>
          <p:cNvPicPr>
            <a:picLocks noChangeAspect="1" noChangeArrowheads="1"/>
          </p:cNvPicPr>
          <p:nvPr/>
        </p:nvPicPr>
        <p:blipFill>
          <a:blip r:embed="rId4" cstate="print"/>
          <a:srcRect/>
          <a:stretch>
            <a:fillRect/>
          </a:stretch>
        </p:blipFill>
        <p:spPr bwMode="auto">
          <a:xfrm>
            <a:off x="533400" y="3886200"/>
            <a:ext cx="3657600" cy="2101850"/>
          </a:xfrm>
          <a:prstGeom prst="rect">
            <a:avLst/>
          </a:prstGeom>
          <a:noFill/>
          <a:ln w="9525">
            <a:noFill/>
            <a:miter lim="800000"/>
            <a:headEnd/>
            <a:tailEnd/>
          </a:ln>
        </p:spPr>
      </p:pic>
      <p:sp>
        <p:nvSpPr>
          <p:cNvPr id="56331" name="Text Box 8"/>
          <p:cNvSpPr txBox="1">
            <a:spLocks noChangeArrowheads="1"/>
          </p:cNvSpPr>
          <p:nvPr/>
        </p:nvSpPr>
        <p:spPr bwMode="auto">
          <a:xfrm>
            <a:off x="152400" y="533400"/>
            <a:ext cx="4724400" cy="738188"/>
          </a:xfrm>
          <a:prstGeom prst="rect">
            <a:avLst/>
          </a:prstGeom>
          <a:solidFill>
            <a:schemeClr val="bg1"/>
          </a:solidFill>
          <a:ln w="9525">
            <a:noFill/>
            <a:miter lim="800000"/>
            <a:headEnd/>
            <a:tailEnd/>
          </a:ln>
        </p:spPr>
        <p:txBody>
          <a:bodyPr>
            <a:spAutoFit/>
          </a:bodyPr>
          <a:lstStyle/>
          <a:p>
            <a:pPr eaLnBrk="0" hangingPunct="0"/>
            <a:r>
              <a:rPr lang="en-US" sz="1400" b="1">
                <a:solidFill>
                  <a:srgbClr val="002060"/>
                </a:solidFill>
              </a:rPr>
              <a:t>MICROMEGAS</a:t>
            </a:r>
          </a:p>
          <a:p>
            <a:pPr eaLnBrk="0" hangingPunct="0"/>
            <a:r>
              <a:rPr lang="en-US" sz="1400" b="1">
                <a:solidFill>
                  <a:srgbClr val="008000"/>
                </a:solidFill>
              </a:rPr>
              <a:t>Narrow gap (50-100 µm) PPC with thin cathode mesh</a:t>
            </a:r>
          </a:p>
          <a:p>
            <a:pPr eaLnBrk="0" hangingPunct="0"/>
            <a:r>
              <a:rPr lang="en-US" sz="1400" b="1">
                <a:solidFill>
                  <a:srgbClr val="008000"/>
                </a:solidFill>
              </a:rPr>
              <a:t>Insulating gap-restoring wires or pillars</a:t>
            </a:r>
          </a:p>
        </p:txBody>
      </p:sp>
      <p:grpSp>
        <p:nvGrpSpPr>
          <p:cNvPr id="56332" name="Group 22"/>
          <p:cNvGrpSpPr>
            <a:grpSpLocks/>
          </p:cNvGrpSpPr>
          <p:nvPr/>
        </p:nvGrpSpPr>
        <p:grpSpPr bwMode="auto">
          <a:xfrm>
            <a:off x="1066800" y="1524000"/>
            <a:ext cx="1916113" cy="2209800"/>
            <a:chOff x="960" y="1056"/>
            <a:chExt cx="1706" cy="1968"/>
          </a:xfrm>
        </p:grpSpPr>
        <p:pic>
          <p:nvPicPr>
            <p:cNvPr id="56334" name="Picture 14" descr="mimeg field ext"/>
            <p:cNvPicPr>
              <a:picLocks noChangeAspect="1" noChangeArrowheads="1"/>
            </p:cNvPicPr>
            <p:nvPr/>
          </p:nvPicPr>
          <p:blipFill>
            <a:blip r:embed="rId5" cstate="print"/>
            <a:srcRect/>
            <a:stretch>
              <a:fillRect/>
            </a:stretch>
          </p:blipFill>
          <p:spPr bwMode="auto">
            <a:xfrm>
              <a:off x="960" y="1056"/>
              <a:ext cx="1706" cy="1968"/>
            </a:xfrm>
            <a:prstGeom prst="rect">
              <a:avLst/>
            </a:prstGeom>
            <a:noFill/>
            <a:ln w="9525">
              <a:noFill/>
              <a:miter lim="800000"/>
              <a:headEnd/>
              <a:tailEnd/>
            </a:ln>
          </p:spPr>
        </p:pic>
        <p:sp>
          <p:nvSpPr>
            <p:cNvPr id="35" name="Line 15"/>
            <p:cNvSpPr>
              <a:spLocks noChangeShapeType="1"/>
            </p:cNvSpPr>
            <p:nvPr/>
          </p:nvSpPr>
          <p:spPr bwMode="auto">
            <a:xfrm rot="-5400000">
              <a:off x="1217" y="2750"/>
              <a:ext cx="0" cy="510"/>
            </a:xfrm>
            <a:prstGeom prst="line">
              <a:avLst/>
            </a:prstGeom>
            <a:noFill/>
            <a:ln w="76200">
              <a:solidFill>
                <a:srgbClr val="0B24C7"/>
              </a:solidFill>
              <a:round/>
              <a:headEnd/>
              <a:tailEnd/>
            </a:ln>
            <a:effectLst/>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Arial" charset="0"/>
              </a:endParaRPr>
            </a:p>
          </p:txBody>
        </p:sp>
        <p:sp>
          <p:nvSpPr>
            <p:cNvPr id="36" name="Line 17"/>
            <p:cNvSpPr>
              <a:spLocks noChangeShapeType="1"/>
            </p:cNvSpPr>
            <p:nvPr/>
          </p:nvSpPr>
          <p:spPr bwMode="auto">
            <a:xfrm rot="-5400000">
              <a:off x="1778" y="2756"/>
              <a:ext cx="0" cy="499"/>
            </a:xfrm>
            <a:prstGeom prst="line">
              <a:avLst/>
            </a:prstGeom>
            <a:noFill/>
            <a:ln w="76200">
              <a:solidFill>
                <a:srgbClr val="0B24C7"/>
              </a:solidFill>
              <a:round/>
              <a:headEnd/>
              <a:tailEnd/>
            </a:ln>
            <a:effectLst/>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Arial" charset="0"/>
              </a:endParaRPr>
            </a:p>
          </p:txBody>
        </p:sp>
        <p:sp>
          <p:nvSpPr>
            <p:cNvPr id="37" name="Line 18"/>
            <p:cNvSpPr>
              <a:spLocks noChangeShapeType="1"/>
            </p:cNvSpPr>
            <p:nvPr/>
          </p:nvSpPr>
          <p:spPr bwMode="auto">
            <a:xfrm rot="-5400000">
              <a:off x="2359" y="2729"/>
              <a:ext cx="0" cy="554"/>
            </a:xfrm>
            <a:prstGeom prst="line">
              <a:avLst/>
            </a:prstGeom>
            <a:noFill/>
            <a:ln w="76200">
              <a:solidFill>
                <a:srgbClr val="0B24C7"/>
              </a:solidFill>
              <a:round/>
              <a:headEnd/>
              <a:tailEnd/>
            </a:ln>
            <a:effectLst/>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Arial" charset="0"/>
              </a:endParaRPr>
            </a:p>
          </p:txBody>
        </p:sp>
      </p:grpSp>
      <p:sp>
        <p:nvSpPr>
          <p:cNvPr id="33" name="Text Box 7"/>
          <p:cNvSpPr txBox="1">
            <a:spLocks noChangeArrowheads="1"/>
          </p:cNvSpPr>
          <p:nvPr/>
        </p:nvSpPr>
        <p:spPr bwMode="auto">
          <a:xfrm>
            <a:off x="304800" y="6096000"/>
            <a:ext cx="4343400" cy="274638"/>
          </a:xfrm>
          <a:prstGeom prst="rect">
            <a:avLst/>
          </a:prstGeom>
          <a:noFill/>
          <a:ln w="9525">
            <a:noFill/>
            <a:miter lim="800000"/>
            <a:headEnd/>
            <a:tailEnd/>
          </a:ln>
        </p:spPr>
        <p:txBody>
          <a:bodyPr>
            <a:spAutoFit/>
          </a:bodyPr>
          <a:lstStyle/>
          <a:p>
            <a:pPr eaLnBrk="0" hangingPunct="0">
              <a:defRPr/>
            </a:pPr>
            <a:r>
              <a:rPr lang="en-US" sz="1200" b="1" i="1" dirty="0">
                <a:solidFill>
                  <a:srgbClr val="000000"/>
                </a:solidFill>
                <a:effectLst>
                  <a:outerShdw blurRad="38100" dist="38100" dir="2700000" algn="tl">
                    <a:srgbClr val="C0C0C0"/>
                  </a:outerShdw>
                </a:effectLst>
                <a:latin typeface="Arial" charset="0"/>
              </a:rPr>
              <a:t>Y. </a:t>
            </a:r>
            <a:r>
              <a:rPr lang="en-US" sz="1200" b="1" i="1" dirty="0" err="1">
                <a:solidFill>
                  <a:srgbClr val="000000"/>
                </a:solidFill>
                <a:effectLst>
                  <a:outerShdw blurRad="38100" dist="38100" dir="2700000" algn="tl">
                    <a:srgbClr val="C0C0C0"/>
                  </a:outerShdw>
                </a:effectLst>
                <a:latin typeface="Arial" charset="0"/>
              </a:rPr>
              <a:t>Giomataris</a:t>
            </a:r>
            <a:r>
              <a:rPr lang="en-US" sz="1200" b="1" i="1" dirty="0">
                <a:solidFill>
                  <a:srgbClr val="000000"/>
                </a:solidFill>
                <a:effectLst>
                  <a:outerShdw blurRad="38100" dist="38100" dir="2700000" algn="tl">
                    <a:srgbClr val="C0C0C0"/>
                  </a:outerShdw>
                </a:effectLst>
                <a:latin typeface="Arial" charset="0"/>
              </a:rPr>
              <a:t> et al, </a:t>
            </a:r>
            <a:r>
              <a:rPr lang="en-US" sz="1200" b="1" i="1" dirty="0" err="1">
                <a:solidFill>
                  <a:srgbClr val="000000"/>
                </a:solidFill>
                <a:effectLst>
                  <a:outerShdw blurRad="38100" dist="38100" dir="2700000" algn="tl">
                    <a:srgbClr val="C0C0C0"/>
                  </a:outerShdw>
                </a:effectLst>
                <a:latin typeface="Arial" charset="0"/>
              </a:rPr>
              <a:t>Nucl</a:t>
            </a:r>
            <a:r>
              <a:rPr lang="en-US" sz="1200" b="1" i="1" dirty="0">
                <a:solidFill>
                  <a:srgbClr val="000000"/>
                </a:solidFill>
                <a:effectLst>
                  <a:outerShdw blurRad="38100" dist="38100" dir="2700000" algn="tl">
                    <a:srgbClr val="C0C0C0"/>
                  </a:outerShdw>
                </a:effectLst>
                <a:latin typeface="Arial" charset="0"/>
              </a:rPr>
              <a:t>. Instr. and Meth. A376(1996)239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1"/>
          <p:cNvSpPr>
            <a:spLocks noGrp="1"/>
          </p:cNvSpPr>
          <p:nvPr>
            <p:ph type="dt" sz="quarter" idx="10"/>
          </p:nvPr>
        </p:nvSpPr>
        <p:spPr>
          <a:noFill/>
        </p:spPr>
        <p:txBody>
          <a:bodyPr/>
          <a:lstStyle/>
          <a:p>
            <a:fld id="{85B89593-4FB8-434D-8CA3-BB675C72819D}" type="datetime1">
              <a:rPr lang="en-US" smtClean="0"/>
              <a:pPr/>
              <a:t>3/21/2011</a:t>
            </a:fld>
            <a:endParaRPr lang="en-US" smtClean="0"/>
          </a:p>
        </p:txBody>
      </p:sp>
      <p:sp>
        <p:nvSpPr>
          <p:cNvPr id="57347" name="Footer Placeholder 2"/>
          <p:cNvSpPr>
            <a:spLocks noGrp="1"/>
          </p:cNvSpPr>
          <p:nvPr>
            <p:ph type="ftr" sz="quarter" idx="11"/>
          </p:nvPr>
        </p:nvSpPr>
        <p:spPr>
          <a:noFill/>
        </p:spPr>
        <p:txBody>
          <a:bodyPr/>
          <a:lstStyle/>
          <a:p>
            <a:r>
              <a:rPr lang="en-US" smtClean="0"/>
              <a:t>W. Riegler, Particle Detectors</a:t>
            </a:r>
          </a:p>
        </p:txBody>
      </p:sp>
      <p:sp>
        <p:nvSpPr>
          <p:cNvPr id="57348" name="Slide Number Placeholder 3"/>
          <p:cNvSpPr>
            <a:spLocks noGrp="1"/>
          </p:cNvSpPr>
          <p:nvPr>
            <p:ph type="sldNum" sz="quarter" idx="12"/>
          </p:nvPr>
        </p:nvSpPr>
        <p:spPr>
          <a:noFill/>
        </p:spPr>
        <p:txBody>
          <a:bodyPr/>
          <a:lstStyle/>
          <a:p>
            <a:fld id="{E46911ED-5834-4130-9706-894CB8CA3FB7}" type="slidenum">
              <a:rPr lang="en-US" smtClean="0"/>
              <a:pPr/>
              <a:t>55</a:t>
            </a:fld>
            <a:endParaRPr lang="en-US" smtClean="0"/>
          </a:p>
        </p:txBody>
      </p:sp>
      <p:sp>
        <p:nvSpPr>
          <p:cNvPr id="57349" name="Rectangle 19"/>
          <p:cNvSpPr>
            <a:spLocks noChangeArrowheads="1"/>
          </p:cNvSpPr>
          <p:nvPr/>
        </p:nvSpPr>
        <p:spPr bwMode="auto">
          <a:xfrm>
            <a:off x="0" y="0"/>
            <a:ext cx="9144000" cy="609600"/>
          </a:xfrm>
          <a:prstGeom prst="rect">
            <a:avLst/>
          </a:prstGeom>
          <a:noFill/>
          <a:ln w="9525">
            <a:noFill/>
            <a:miter lim="800000"/>
            <a:headEnd/>
            <a:tailEnd/>
          </a:ln>
        </p:spPr>
        <p:txBody>
          <a:bodyPr anchor="ctr"/>
          <a:lstStyle/>
          <a:p>
            <a:pPr algn="ctr"/>
            <a:r>
              <a:rPr lang="en-US" sz="2800" b="1">
                <a:solidFill>
                  <a:srgbClr val="FF0000"/>
                </a:solidFill>
              </a:rPr>
              <a:t>MPGDs with Integrate Micromesh, INGRID</a:t>
            </a:r>
          </a:p>
        </p:txBody>
      </p:sp>
      <p:sp>
        <p:nvSpPr>
          <p:cNvPr id="57350" name="TextBox 5"/>
          <p:cNvSpPr txBox="1">
            <a:spLocks noChangeArrowheads="1"/>
          </p:cNvSpPr>
          <p:nvPr/>
        </p:nvSpPr>
        <p:spPr bwMode="auto">
          <a:xfrm>
            <a:off x="457200" y="685800"/>
            <a:ext cx="8001000" cy="738188"/>
          </a:xfrm>
          <a:prstGeom prst="rect">
            <a:avLst/>
          </a:prstGeom>
          <a:noFill/>
          <a:ln w="9525">
            <a:noFill/>
            <a:miter lim="800000"/>
            <a:headEnd/>
            <a:tailEnd/>
          </a:ln>
        </p:spPr>
        <p:txBody>
          <a:bodyPr>
            <a:spAutoFit/>
          </a:bodyPr>
          <a:lstStyle/>
          <a:p>
            <a:r>
              <a:rPr lang="en-US" sz="1400" b="1">
                <a:solidFill>
                  <a:srgbClr val="002060"/>
                </a:solidFill>
              </a:rPr>
              <a:t>Going even another step further, by wafer post-processing techniques, MPGD structure scan be put on top of a pixelized readout chip, making the entire detector a monolithic unit !</a:t>
            </a:r>
          </a:p>
          <a:p>
            <a:r>
              <a:rPr lang="en-US" sz="1400" b="1">
                <a:solidFill>
                  <a:srgbClr val="002060"/>
                </a:solidFill>
                <a:sym typeface="Wingdings" pitchFamily="2" charset="2"/>
              </a:rPr>
              <a:t> IntegratedGrid (INGRID)</a:t>
            </a:r>
            <a:r>
              <a:rPr lang="en-US" sz="1400" b="1">
                <a:solidFill>
                  <a:srgbClr val="002060"/>
                </a:solidFill>
              </a:rPr>
              <a:t> . In addition a TDC was put on each pixel measuring drift times </a:t>
            </a:r>
            <a:r>
              <a:rPr lang="en-US" sz="1400" b="1">
                <a:solidFill>
                  <a:srgbClr val="002060"/>
                </a:solidFill>
                <a:sym typeface="Wingdings" pitchFamily="2" charset="2"/>
              </a:rPr>
              <a:t></a:t>
            </a:r>
            <a:endParaRPr lang="en-US" sz="1400" b="1">
              <a:solidFill>
                <a:srgbClr val="002060"/>
              </a:solidFill>
            </a:endParaRPr>
          </a:p>
        </p:txBody>
      </p:sp>
      <p:sp>
        <p:nvSpPr>
          <p:cNvPr id="57351" name="Line 22"/>
          <p:cNvSpPr>
            <a:spLocks noChangeShapeType="1"/>
          </p:cNvSpPr>
          <p:nvPr/>
        </p:nvSpPr>
        <p:spPr bwMode="auto">
          <a:xfrm flipV="1">
            <a:off x="4114800" y="7924800"/>
            <a:ext cx="1525588" cy="144463"/>
          </a:xfrm>
          <a:prstGeom prst="line">
            <a:avLst/>
          </a:prstGeom>
          <a:noFill/>
          <a:ln w="38100">
            <a:solidFill>
              <a:schemeClr val="tx1"/>
            </a:solidFill>
            <a:round/>
            <a:headEnd/>
            <a:tailEnd type="triangle" w="med" len="med"/>
          </a:ln>
        </p:spPr>
        <p:txBody>
          <a:bodyPr/>
          <a:lstStyle/>
          <a:p>
            <a:endParaRPr lang="en-US"/>
          </a:p>
        </p:txBody>
      </p:sp>
      <p:sp>
        <p:nvSpPr>
          <p:cNvPr id="57352" name="Text Box 24"/>
          <p:cNvSpPr txBox="1">
            <a:spLocks noChangeArrowheads="1"/>
          </p:cNvSpPr>
          <p:nvPr/>
        </p:nvSpPr>
        <p:spPr bwMode="auto">
          <a:xfrm>
            <a:off x="6223000" y="9342438"/>
            <a:ext cx="552450" cy="1477962"/>
          </a:xfrm>
          <a:prstGeom prst="rect">
            <a:avLst/>
          </a:prstGeom>
          <a:noFill/>
          <a:ln w="9525">
            <a:noFill/>
            <a:miter lim="800000"/>
            <a:headEnd/>
            <a:tailEnd/>
          </a:ln>
        </p:spPr>
        <p:txBody>
          <a:bodyPr>
            <a:spAutoFit/>
          </a:bodyPr>
          <a:lstStyle/>
          <a:p>
            <a:r>
              <a:rPr lang="en-US">
                <a:solidFill>
                  <a:srgbClr val="FFFF00"/>
                </a:solidFill>
              </a:rPr>
              <a:t>14 x 14 mm</a:t>
            </a:r>
            <a:r>
              <a:rPr lang="en-US" baseline="30000">
                <a:solidFill>
                  <a:srgbClr val="FFFF00"/>
                </a:solidFill>
              </a:rPr>
              <a:t>2</a:t>
            </a:r>
          </a:p>
        </p:txBody>
      </p:sp>
      <p:pic>
        <p:nvPicPr>
          <p:cNvPr id="57353" name="Picture 3" descr="ingrid on medipix9"/>
          <p:cNvPicPr>
            <a:picLocks noChangeAspect="1" noChangeArrowheads="1"/>
          </p:cNvPicPr>
          <p:nvPr/>
        </p:nvPicPr>
        <p:blipFill>
          <a:blip r:embed="rId3" cstate="print">
            <a:lum bright="20000"/>
          </a:blip>
          <a:srcRect/>
          <a:stretch>
            <a:fillRect/>
          </a:stretch>
        </p:blipFill>
        <p:spPr bwMode="auto">
          <a:xfrm>
            <a:off x="457200" y="1676400"/>
            <a:ext cx="2743200" cy="2057400"/>
          </a:xfrm>
          <a:prstGeom prst="rect">
            <a:avLst/>
          </a:prstGeom>
          <a:noFill/>
          <a:ln w="12700">
            <a:solidFill>
              <a:schemeClr val="tx1"/>
            </a:solidFill>
            <a:miter lim="800000"/>
            <a:headEnd/>
            <a:tailEnd/>
          </a:ln>
        </p:spPr>
      </p:pic>
      <p:sp>
        <p:nvSpPr>
          <p:cNvPr id="57354" name="TextBox 28"/>
          <p:cNvSpPr txBox="1">
            <a:spLocks noChangeArrowheads="1"/>
          </p:cNvSpPr>
          <p:nvPr/>
        </p:nvSpPr>
        <p:spPr bwMode="auto">
          <a:xfrm>
            <a:off x="4191000" y="1600200"/>
            <a:ext cx="3352800" cy="1600200"/>
          </a:xfrm>
          <a:prstGeom prst="rect">
            <a:avLst/>
          </a:prstGeom>
          <a:noFill/>
          <a:ln w="9525">
            <a:noFill/>
            <a:miter lim="800000"/>
            <a:headEnd/>
            <a:tailEnd/>
          </a:ln>
        </p:spPr>
        <p:txBody>
          <a:bodyPr>
            <a:spAutoFit/>
          </a:bodyPr>
          <a:lstStyle/>
          <a:p>
            <a:r>
              <a:rPr lang="en-US" sz="1400" b="1">
                <a:solidFill>
                  <a:srgbClr val="008000"/>
                </a:solidFill>
              </a:rPr>
              <a:t>Micromesh on a pixelized readout chip produced by Opto-Chemical Wafer Post-Processing Techniques.</a:t>
            </a:r>
          </a:p>
          <a:p>
            <a:endParaRPr lang="en-US" sz="1400" b="1">
              <a:solidFill>
                <a:srgbClr val="008000"/>
              </a:solidFill>
            </a:endParaRPr>
          </a:p>
          <a:p>
            <a:r>
              <a:rPr lang="en-US" sz="1400" b="1">
                <a:solidFill>
                  <a:srgbClr val="000099"/>
                </a:solidFill>
              </a:rPr>
              <a:t>With 3cm Drift gap: 5 cm</a:t>
            </a:r>
            <a:r>
              <a:rPr lang="en-US" sz="1400" b="1" baseline="30000">
                <a:solidFill>
                  <a:srgbClr val="000099"/>
                </a:solidFill>
              </a:rPr>
              <a:t>3</a:t>
            </a:r>
            <a:r>
              <a:rPr lang="en-US" sz="1400" b="1">
                <a:solidFill>
                  <a:srgbClr val="000099"/>
                </a:solidFill>
              </a:rPr>
              <a:t> Mini TPC !</a:t>
            </a:r>
          </a:p>
          <a:p>
            <a:r>
              <a:rPr lang="en-US" sz="1400" b="1">
                <a:solidFill>
                  <a:srgbClr val="000099"/>
                </a:solidFill>
              </a:rPr>
              <a:t>Tracks from Sr90 source in 0.2T Magnetic Field !</a:t>
            </a:r>
          </a:p>
        </p:txBody>
      </p:sp>
      <p:pic>
        <p:nvPicPr>
          <p:cNvPr id="30" name="helix_colour.wmv">
            <a:hlinkClick r:id="" action="ppaction://media"/>
          </p:cNvPr>
          <p:cNvPicPr>
            <a:picLocks noRot="1" noChangeAspect="1"/>
          </p:cNvPicPr>
          <p:nvPr>
            <a:videoFile r:link="rId1"/>
          </p:nvPr>
        </p:nvPicPr>
        <p:blipFill>
          <a:blip r:embed="rId4" cstate="print"/>
          <a:srcRect/>
          <a:stretch>
            <a:fillRect/>
          </a:stretch>
        </p:blipFill>
        <p:spPr bwMode="auto">
          <a:xfrm>
            <a:off x="6781800" y="3352800"/>
            <a:ext cx="2141538" cy="3048000"/>
          </a:xfrm>
          <a:prstGeom prst="rect">
            <a:avLst/>
          </a:prstGeom>
          <a:noFill/>
          <a:ln w="9525">
            <a:noFill/>
            <a:miter lim="800000"/>
            <a:headEnd/>
            <a:tailEnd/>
          </a:ln>
        </p:spPr>
      </p:pic>
      <p:pic>
        <p:nvPicPr>
          <p:cNvPr id="57356" name="Picture 3" descr="helix_pixelman"/>
          <p:cNvPicPr>
            <a:picLocks noChangeAspect="1" noChangeArrowheads="1"/>
          </p:cNvPicPr>
          <p:nvPr/>
        </p:nvPicPr>
        <p:blipFill>
          <a:blip r:embed="rId5" cstate="print"/>
          <a:srcRect/>
          <a:stretch>
            <a:fillRect/>
          </a:stretch>
        </p:blipFill>
        <p:spPr bwMode="auto">
          <a:xfrm>
            <a:off x="3886200" y="3429000"/>
            <a:ext cx="2676525" cy="2873375"/>
          </a:xfrm>
          <a:prstGeom prst="rect">
            <a:avLst/>
          </a:prstGeom>
          <a:noFill/>
          <a:ln w="9525">
            <a:noFill/>
            <a:miter lim="800000"/>
            <a:headEnd/>
            <a:tailEnd/>
          </a:ln>
        </p:spPr>
      </p:pic>
      <p:sp>
        <p:nvSpPr>
          <p:cNvPr id="57357" name="TextBox 34"/>
          <p:cNvSpPr txBox="1">
            <a:spLocks noChangeArrowheads="1"/>
          </p:cNvSpPr>
          <p:nvPr/>
        </p:nvSpPr>
        <p:spPr bwMode="auto">
          <a:xfrm>
            <a:off x="381000" y="4267200"/>
            <a:ext cx="3352800" cy="738188"/>
          </a:xfrm>
          <a:prstGeom prst="rect">
            <a:avLst/>
          </a:prstGeom>
          <a:noFill/>
          <a:ln w="9525">
            <a:noFill/>
            <a:miter lim="800000"/>
            <a:headEnd/>
            <a:tailEnd/>
          </a:ln>
        </p:spPr>
        <p:txBody>
          <a:bodyPr>
            <a:spAutoFit/>
          </a:bodyPr>
          <a:lstStyle/>
          <a:p>
            <a:r>
              <a:rPr lang="en-US" sz="1400" b="1">
                <a:solidFill>
                  <a:srgbClr val="008000"/>
                </a:solidFill>
              </a:rPr>
              <a:t>Single ionization electrons are seen.</a:t>
            </a:r>
          </a:p>
          <a:p>
            <a:endParaRPr lang="en-US" sz="1400" b="1">
              <a:solidFill>
                <a:srgbClr val="008000"/>
              </a:solidFill>
            </a:endParaRPr>
          </a:p>
          <a:p>
            <a:r>
              <a:rPr lang="en-US" sz="1400" b="1">
                <a:solidFill>
                  <a:srgbClr val="000099"/>
                </a:solidFill>
              </a:rPr>
              <a:t>Fantastic position resolution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0"/>
                                        </p:tgtEl>
                                      </p:cBhvr>
                                    </p:cmd>
                                  </p:childTnLst>
                                </p:cTn>
                              </p:par>
                            </p:childTnLst>
                          </p:cTn>
                        </p:par>
                      </p:childTnLst>
                    </p:cTn>
                  </p:par>
                </p:childTnLst>
              </p:cTn>
              <p:nextCondLst>
                <p:cond evt="onClick" delay="0">
                  <p:tgtEl>
                    <p:spTgt spid="30"/>
                  </p:tgtEl>
                </p:cond>
              </p:nextCondLst>
            </p:seq>
            <p:video>
              <p:cMediaNode>
                <p:cTn id="7" fill="hold" display="0">
                  <p:stCondLst>
                    <p:cond delay="indefinite"/>
                  </p:stCondLst>
                  <p:endCondLst>
                    <p:cond evt="onNext" delay="0">
                      <p:tgtEl>
                        <p:sldTgt/>
                      </p:tgtEl>
                    </p:cond>
                    <p:cond evt="onPrev" delay="0">
                      <p:tgtEl>
                        <p:sldTgt/>
                      </p:tgtEl>
                    </p:cond>
                  </p:endCondLst>
                </p:cTn>
                <p:tgtEl>
                  <p:spTgt spid="30"/>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1"/>
          <p:cNvSpPr>
            <a:spLocks noGrp="1"/>
          </p:cNvSpPr>
          <p:nvPr>
            <p:ph type="dt" sz="quarter" idx="10"/>
          </p:nvPr>
        </p:nvSpPr>
        <p:spPr>
          <a:noFill/>
        </p:spPr>
        <p:txBody>
          <a:bodyPr/>
          <a:lstStyle/>
          <a:p>
            <a:fld id="{5459D0AE-4F23-4FCB-94A2-6770A71DB48A}" type="datetime1">
              <a:rPr lang="en-US" smtClean="0"/>
              <a:pPr/>
              <a:t>3/21/2011</a:t>
            </a:fld>
            <a:endParaRPr lang="en-US" smtClean="0"/>
          </a:p>
        </p:txBody>
      </p:sp>
      <p:sp>
        <p:nvSpPr>
          <p:cNvPr id="58371" name="Footer Placeholder 2"/>
          <p:cNvSpPr>
            <a:spLocks noGrp="1"/>
          </p:cNvSpPr>
          <p:nvPr>
            <p:ph type="ftr" sz="quarter" idx="11"/>
          </p:nvPr>
        </p:nvSpPr>
        <p:spPr>
          <a:noFill/>
        </p:spPr>
        <p:txBody>
          <a:bodyPr/>
          <a:lstStyle/>
          <a:p>
            <a:r>
              <a:rPr lang="en-US" smtClean="0"/>
              <a:t>W. Riegler, Particle Detectors</a:t>
            </a:r>
          </a:p>
        </p:txBody>
      </p:sp>
      <p:sp>
        <p:nvSpPr>
          <p:cNvPr id="58372" name="Slide Number Placeholder 3"/>
          <p:cNvSpPr>
            <a:spLocks noGrp="1"/>
          </p:cNvSpPr>
          <p:nvPr>
            <p:ph type="sldNum" sz="quarter" idx="12"/>
          </p:nvPr>
        </p:nvSpPr>
        <p:spPr>
          <a:noFill/>
        </p:spPr>
        <p:txBody>
          <a:bodyPr/>
          <a:lstStyle/>
          <a:p>
            <a:fld id="{EA5F744B-7C5D-4B2E-9D48-397C08AC1A82}" type="slidenum">
              <a:rPr lang="en-US" smtClean="0"/>
              <a:pPr/>
              <a:t>56</a:t>
            </a:fld>
            <a:endParaRPr lang="en-US" smtClean="0"/>
          </a:p>
        </p:txBody>
      </p:sp>
      <p:pic>
        <p:nvPicPr>
          <p:cNvPr id="58373" name="Picture 2"/>
          <p:cNvPicPr>
            <a:picLocks noChangeAspect="1" noChangeArrowheads="1"/>
          </p:cNvPicPr>
          <p:nvPr/>
        </p:nvPicPr>
        <p:blipFill>
          <a:blip r:embed="rId2" cstate="print"/>
          <a:srcRect/>
          <a:stretch>
            <a:fillRect/>
          </a:stretch>
        </p:blipFill>
        <p:spPr bwMode="auto">
          <a:xfrm>
            <a:off x="4648200" y="527050"/>
            <a:ext cx="3048000" cy="3308350"/>
          </a:xfrm>
          <a:prstGeom prst="rect">
            <a:avLst/>
          </a:prstGeom>
          <a:noFill/>
          <a:ln w="9525">
            <a:noFill/>
            <a:miter lim="800000"/>
            <a:headEnd/>
            <a:tailEnd/>
          </a:ln>
        </p:spPr>
      </p:pic>
      <p:pic>
        <p:nvPicPr>
          <p:cNvPr id="58374" name="Picture 3"/>
          <p:cNvPicPr>
            <a:picLocks noChangeAspect="1" noChangeArrowheads="1"/>
          </p:cNvPicPr>
          <p:nvPr/>
        </p:nvPicPr>
        <p:blipFill>
          <a:blip r:embed="rId3" cstate="print"/>
          <a:srcRect/>
          <a:stretch>
            <a:fillRect/>
          </a:stretch>
        </p:blipFill>
        <p:spPr bwMode="auto">
          <a:xfrm>
            <a:off x="533400" y="762000"/>
            <a:ext cx="3048000" cy="3081338"/>
          </a:xfrm>
          <a:prstGeom prst="rect">
            <a:avLst/>
          </a:prstGeom>
          <a:noFill/>
          <a:ln w="9525">
            <a:noFill/>
            <a:miter lim="800000"/>
            <a:headEnd/>
            <a:tailEnd/>
          </a:ln>
        </p:spPr>
      </p:pic>
      <p:pic>
        <p:nvPicPr>
          <p:cNvPr id="58375" name="Picture 4"/>
          <p:cNvPicPr>
            <a:picLocks noChangeAspect="1" noChangeArrowheads="1"/>
          </p:cNvPicPr>
          <p:nvPr/>
        </p:nvPicPr>
        <p:blipFill>
          <a:blip r:embed="rId4" cstate="print"/>
          <a:srcRect b="6721"/>
          <a:stretch>
            <a:fillRect/>
          </a:stretch>
        </p:blipFill>
        <p:spPr bwMode="auto">
          <a:xfrm>
            <a:off x="2971800" y="3816350"/>
            <a:ext cx="2971800" cy="3041650"/>
          </a:xfrm>
          <a:prstGeom prst="rect">
            <a:avLst/>
          </a:prstGeom>
          <a:noFill/>
          <a:ln w="9525">
            <a:noFill/>
            <a:miter lim="800000"/>
            <a:headEnd/>
            <a:tailEnd/>
          </a:ln>
        </p:spPr>
      </p:pic>
      <p:sp>
        <p:nvSpPr>
          <p:cNvPr id="58376" name="Rectangle 19"/>
          <p:cNvSpPr>
            <a:spLocks noChangeArrowheads="1"/>
          </p:cNvSpPr>
          <p:nvPr/>
        </p:nvSpPr>
        <p:spPr bwMode="auto">
          <a:xfrm>
            <a:off x="0" y="0"/>
            <a:ext cx="9144000" cy="609600"/>
          </a:xfrm>
          <a:prstGeom prst="rect">
            <a:avLst/>
          </a:prstGeom>
          <a:noFill/>
          <a:ln w="9525">
            <a:noFill/>
            <a:miter lim="800000"/>
            <a:headEnd/>
            <a:tailEnd/>
          </a:ln>
        </p:spPr>
        <p:txBody>
          <a:bodyPr anchor="ctr"/>
          <a:lstStyle/>
          <a:p>
            <a:pPr algn="ctr"/>
            <a:r>
              <a:rPr lang="en-US" sz="2800" b="1">
                <a:solidFill>
                  <a:srgbClr val="FF0000"/>
                </a:solidFill>
              </a:rPr>
              <a:t>Detector Simulation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ate Placeholder 1"/>
          <p:cNvSpPr>
            <a:spLocks noGrp="1"/>
          </p:cNvSpPr>
          <p:nvPr>
            <p:ph type="dt" sz="quarter" idx="10"/>
          </p:nvPr>
        </p:nvSpPr>
        <p:spPr>
          <a:noFill/>
        </p:spPr>
        <p:txBody>
          <a:bodyPr/>
          <a:lstStyle/>
          <a:p>
            <a:fld id="{5CF56221-3290-4142-9D84-E57EC6D49C14}" type="datetime1">
              <a:rPr lang="en-US" smtClean="0"/>
              <a:pPr/>
              <a:t>3/21/2011</a:t>
            </a:fld>
            <a:endParaRPr lang="en-US" smtClean="0"/>
          </a:p>
        </p:txBody>
      </p:sp>
      <p:sp>
        <p:nvSpPr>
          <p:cNvPr id="59395" name="Footer Placeholder 2"/>
          <p:cNvSpPr>
            <a:spLocks noGrp="1"/>
          </p:cNvSpPr>
          <p:nvPr>
            <p:ph type="ftr" sz="quarter" idx="11"/>
          </p:nvPr>
        </p:nvSpPr>
        <p:spPr>
          <a:noFill/>
        </p:spPr>
        <p:txBody>
          <a:bodyPr/>
          <a:lstStyle/>
          <a:p>
            <a:r>
              <a:rPr lang="en-US" smtClean="0"/>
              <a:t>W. Riegler, Particle Detectors</a:t>
            </a:r>
          </a:p>
        </p:txBody>
      </p:sp>
      <p:sp>
        <p:nvSpPr>
          <p:cNvPr id="59396" name="Slide Number Placeholder 3"/>
          <p:cNvSpPr>
            <a:spLocks noGrp="1"/>
          </p:cNvSpPr>
          <p:nvPr>
            <p:ph type="sldNum" sz="quarter" idx="12"/>
          </p:nvPr>
        </p:nvSpPr>
        <p:spPr>
          <a:noFill/>
        </p:spPr>
        <p:txBody>
          <a:bodyPr/>
          <a:lstStyle/>
          <a:p>
            <a:fld id="{98A65627-F8C5-4731-85CD-DC5306184402}" type="slidenum">
              <a:rPr lang="en-US" smtClean="0"/>
              <a:pPr/>
              <a:t>57</a:t>
            </a:fld>
            <a:endParaRPr lang="en-US" smtClean="0"/>
          </a:p>
        </p:txBody>
      </p:sp>
      <p:pic>
        <p:nvPicPr>
          <p:cNvPr id="59397" name="Picture 2"/>
          <p:cNvPicPr>
            <a:picLocks noChangeAspect="1" noChangeArrowheads="1"/>
          </p:cNvPicPr>
          <p:nvPr/>
        </p:nvPicPr>
        <p:blipFill>
          <a:blip r:embed="rId2" cstate="print"/>
          <a:srcRect/>
          <a:stretch>
            <a:fillRect/>
          </a:stretch>
        </p:blipFill>
        <p:spPr bwMode="auto">
          <a:xfrm>
            <a:off x="152400" y="838200"/>
            <a:ext cx="8716963" cy="4991100"/>
          </a:xfrm>
          <a:prstGeom prst="rect">
            <a:avLst/>
          </a:prstGeom>
          <a:noFill/>
          <a:ln w="9525">
            <a:noFill/>
            <a:miter lim="800000"/>
            <a:headEnd/>
            <a:tailEnd/>
          </a:ln>
        </p:spPr>
      </p:pic>
      <p:sp>
        <p:nvSpPr>
          <p:cNvPr id="59398" name="Rectangle 19"/>
          <p:cNvSpPr>
            <a:spLocks noChangeArrowheads="1"/>
          </p:cNvSpPr>
          <p:nvPr/>
        </p:nvSpPr>
        <p:spPr bwMode="auto">
          <a:xfrm>
            <a:off x="0" y="0"/>
            <a:ext cx="9144000" cy="609600"/>
          </a:xfrm>
          <a:prstGeom prst="rect">
            <a:avLst/>
          </a:prstGeom>
          <a:noFill/>
          <a:ln w="9525">
            <a:noFill/>
            <a:miter lim="800000"/>
            <a:headEnd/>
            <a:tailEnd/>
          </a:ln>
        </p:spPr>
        <p:txBody>
          <a:bodyPr anchor="ctr"/>
          <a:lstStyle/>
          <a:p>
            <a:pPr algn="ctr"/>
            <a:r>
              <a:rPr lang="en-US" sz="2800" b="1">
                <a:solidFill>
                  <a:srgbClr val="FF0000"/>
                </a:solidFill>
              </a:rPr>
              <a:t>Detector Simulation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1"/>
          <p:cNvSpPr>
            <a:spLocks noGrp="1"/>
          </p:cNvSpPr>
          <p:nvPr>
            <p:ph type="dt" sz="quarter" idx="10"/>
          </p:nvPr>
        </p:nvSpPr>
        <p:spPr>
          <a:noFill/>
        </p:spPr>
        <p:txBody>
          <a:bodyPr/>
          <a:lstStyle/>
          <a:p>
            <a:fld id="{02356A63-E003-463E-8024-47FE010F89A8}" type="datetime1">
              <a:rPr lang="en-US" smtClean="0"/>
              <a:pPr/>
              <a:t>3/21/2011</a:t>
            </a:fld>
            <a:endParaRPr lang="en-US" smtClean="0"/>
          </a:p>
        </p:txBody>
      </p:sp>
      <p:sp>
        <p:nvSpPr>
          <p:cNvPr id="60419" name="Footer Placeholder 2"/>
          <p:cNvSpPr>
            <a:spLocks noGrp="1"/>
          </p:cNvSpPr>
          <p:nvPr>
            <p:ph type="ftr" sz="quarter" idx="11"/>
          </p:nvPr>
        </p:nvSpPr>
        <p:spPr>
          <a:noFill/>
        </p:spPr>
        <p:txBody>
          <a:bodyPr/>
          <a:lstStyle/>
          <a:p>
            <a:r>
              <a:rPr lang="en-US" smtClean="0"/>
              <a:t>W. Riegler, Particle Detectors</a:t>
            </a:r>
          </a:p>
        </p:txBody>
      </p:sp>
      <p:sp>
        <p:nvSpPr>
          <p:cNvPr id="60420" name="Slide Number Placeholder 3"/>
          <p:cNvSpPr>
            <a:spLocks noGrp="1"/>
          </p:cNvSpPr>
          <p:nvPr>
            <p:ph type="sldNum" sz="quarter" idx="12"/>
          </p:nvPr>
        </p:nvSpPr>
        <p:spPr>
          <a:noFill/>
        </p:spPr>
        <p:txBody>
          <a:bodyPr/>
          <a:lstStyle/>
          <a:p>
            <a:fld id="{2C5EE6F1-023F-4CA7-9046-CD9D554B70B6}" type="slidenum">
              <a:rPr lang="en-US" smtClean="0"/>
              <a:pPr/>
              <a:t>58</a:t>
            </a:fld>
            <a:endParaRPr lang="en-US" smtClean="0"/>
          </a:p>
        </p:txBody>
      </p:sp>
      <p:sp>
        <p:nvSpPr>
          <p:cNvPr id="60421" name="Rectangle 19"/>
          <p:cNvSpPr>
            <a:spLocks noChangeArrowheads="1"/>
          </p:cNvSpPr>
          <p:nvPr/>
        </p:nvSpPr>
        <p:spPr bwMode="auto">
          <a:xfrm>
            <a:off x="0" y="0"/>
            <a:ext cx="9144000" cy="609600"/>
          </a:xfrm>
          <a:prstGeom prst="rect">
            <a:avLst/>
          </a:prstGeom>
          <a:noFill/>
          <a:ln w="9525">
            <a:noFill/>
            <a:miter lim="800000"/>
            <a:headEnd/>
            <a:tailEnd/>
          </a:ln>
        </p:spPr>
        <p:txBody>
          <a:bodyPr anchor="ctr"/>
          <a:lstStyle/>
          <a:p>
            <a:pPr algn="ctr"/>
            <a:r>
              <a:rPr lang="en-US" sz="2800" b="1">
                <a:solidFill>
                  <a:srgbClr val="FF0000"/>
                </a:solidFill>
              </a:rPr>
              <a:t>Summary on Gas Detectors</a:t>
            </a:r>
          </a:p>
        </p:txBody>
      </p:sp>
      <p:sp>
        <p:nvSpPr>
          <p:cNvPr id="60422" name="TextBox 5"/>
          <p:cNvSpPr txBox="1">
            <a:spLocks noChangeArrowheads="1"/>
          </p:cNvSpPr>
          <p:nvPr/>
        </p:nvSpPr>
        <p:spPr bwMode="auto">
          <a:xfrm>
            <a:off x="304800" y="949325"/>
            <a:ext cx="8077200" cy="4400550"/>
          </a:xfrm>
          <a:prstGeom prst="rect">
            <a:avLst/>
          </a:prstGeom>
          <a:noFill/>
          <a:ln w="9525">
            <a:noFill/>
            <a:miter lim="800000"/>
            <a:headEnd/>
            <a:tailEnd/>
          </a:ln>
        </p:spPr>
        <p:txBody>
          <a:bodyPr>
            <a:spAutoFit/>
          </a:bodyPr>
          <a:lstStyle/>
          <a:p>
            <a:r>
              <a:rPr lang="en-US" sz="1400" b="1">
                <a:solidFill>
                  <a:srgbClr val="002060"/>
                </a:solidFill>
              </a:rPr>
              <a:t>Wire chambers feature prominently at LHC. A decade of very extensive studies on gases and construction materials has lead to wire chambers that can track up to MHz/cm</a:t>
            </a:r>
            <a:r>
              <a:rPr lang="en-US" sz="1400" b="1" baseline="30000">
                <a:solidFill>
                  <a:srgbClr val="002060"/>
                </a:solidFill>
              </a:rPr>
              <a:t>2</a:t>
            </a:r>
            <a:r>
              <a:rPr lang="en-US" sz="1400" b="1">
                <a:solidFill>
                  <a:srgbClr val="002060"/>
                </a:solidFill>
              </a:rPr>
              <a:t> of particles, accumulate up to 1-2C/cm of wire and 1-2 C/cm</a:t>
            </a:r>
            <a:r>
              <a:rPr lang="en-US" sz="1400" b="1" baseline="30000">
                <a:solidFill>
                  <a:srgbClr val="002060"/>
                </a:solidFill>
              </a:rPr>
              <a:t>2</a:t>
            </a:r>
            <a:r>
              <a:rPr lang="en-US" sz="1400" b="1">
                <a:solidFill>
                  <a:srgbClr val="002060"/>
                </a:solidFill>
              </a:rPr>
              <a:t> of cathode area.</a:t>
            </a:r>
          </a:p>
          <a:p>
            <a:endParaRPr lang="en-US" sz="1400" b="1">
              <a:solidFill>
                <a:srgbClr val="002060"/>
              </a:solidFill>
            </a:endParaRPr>
          </a:p>
          <a:p>
            <a:r>
              <a:rPr lang="en-US" sz="1400" b="1">
                <a:solidFill>
                  <a:srgbClr val="008000"/>
                </a:solidFill>
              </a:rPr>
              <a:t>While silicon trackers currently outperform wire chambers close to the interaction regions, wire chambers are perfectly suited for the large detector areas at outer radii.</a:t>
            </a:r>
          </a:p>
          <a:p>
            <a:endParaRPr lang="en-US" sz="1400" b="1">
              <a:solidFill>
                <a:srgbClr val="008000"/>
              </a:solidFill>
            </a:endParaRPr>
          </a:p>
          <a:p>
            <a:r>
              <a:rPr lang="en-US" sz="1400" b="1">
                <a:solidFill>
                  <a:srgbClr val="002060"/>
                </a:solidFill>
              </a:rPr>
              <a:t>Large scale next generation experiments foresee wire chambers as large area tracking devices.</a:t>
            </a:r>
          </a:p>
          <a:p>
            <a:endParaRPr lang="en-US" sz="1400" b="1">
              <a:solidFill>
                <a:srgbClr val="008000"/>
              </a:solidFill>
            </a:endParaRPr>
          </a:p>
          <a:p>
            <a:r>
              <a:rPr lang="en-US" sz="1400" b="1">
                <a:solidFill>
                  <a:srgbClr val="008000"/>
                </a:solidFill>
              </a:rPr>
              <a:t>The Time Projection Chamber  – if the rate allows it’s use – is unbeatable in terms of low material budget and channel economy.  There is no reason for replacing a TPC with a silicon tracker. </a:t>
            </a:r>
          </a:p>
          <a:p>
            <a:endParaRPr lang="en-US" sz="1400" b="1">
              <a:solidFill>
                <a:srgbClr val="008000"/>
              </a:solidFill>
            </a:endParaRPr>
          </a:p>
          <a:p>
            <a:r>
              <a:rPr lang="en-US" sz="1400" b="1">
                <a:solidFill>
                  <a:srgbClr val="002060"/>
                </a:solidFill>
              </a:rPr>
              <a:t>Gas detectors can be simulated very accurately due to excellent simulation programs.</a:t>
            </a:r>
          </a:p>
          <a:p>
            <a:endParaRPr lang="en-US" sz="1400" b="1">
              <a:solidFill>
                <a:srgbClr val="008000"/>
              </a:solidFill>
            </a:endParaRPr>
          </a:p>
          <a:p>
            <a:r>
              <a:rPr lang="en-US" sz="1400" b="1">
                <a:solidFill>
                  <a:srgbClr val="008000"/>
                </a:solidFill>
              </a:rPr>
              <a:t>Novel gas detectors, the Micro Pattern Gas Detectors, have proven to work efficiently as high rate, low material budget trackers in the ‘regime’ between silicon trackers and large wire chambers.</a:t>
            </a:r>
          </a:p>
          <a:p>
            <a:endParaRPr lang="en-US" sz="1400" b="1">
              <a:solidFill>
                <a:srgbClr val="00206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457200" y="228600"/>
            <a:ext cx="7696200" cy="838200"/>
          </a:xfrm>
          <a:prstGeom prst="rect">
            <a:avLst/>
          </a:prstGeom>
          <a:noFill/>
          <a:ln w="9525">
            <a:noFill/>
            <a:miter lim="800000"/>
            <a:headEnd/>
            <a:tailEnd/>
          </a:ln>
          <a:effectLst/>
        </p:spPr>
        <p:txBody>
          <a:bodyPr lIns="92075" tIns="46038" rIns="92075" bIns="46038" anchor="ctr"/>
          <a:lstStyle/>
          <a:p>
            <a:pPr algn="ctr" eaLnBrk="0" hangingPunct="0">
              <a:lnSpc>
                <a:spcPct val="90000"/>
              </a:lnSpc>
              <a:defRPr/>
            </a:pPr>
            <a:r>
              <a:rPr lang="en-US" sz="3200" b="1" kern="0" dirty="0">
                <a:solidFill>
                  <a:srgbClr val="FF0000"/>
                </a:solidFill>
                <a:latin typeface="Arial"/>
                <a:ea typeface="+mj-ea"/>
                <a:cs typeface="+mj-cs"/>
              </a:rPr>
              <a:t>Particle Detectors</a:t>
            </a:r>
          </a:p>
        </p:txBody>
      </p:sp>
      <p:sp>
        <p:nvSpPr>
          <p:cNvPr id="6" name="Rectangle 14"/>
          <p:cNvSpPr txBox="1">
            <a:spLocks noChangeArrowheads="1"/>
          </p:cNvSpPr>
          <p:nvPr/>
        </p:nvSpPr>
        <p:spPr bwMode="auto">
          <a:xfrm>
            <a:off x="533400" y="2514600"/>
            <a:ext cx="8610600" cy="2743200"/>
          </a:xfrm>
          <a:prstGeom prst="rect">
            <a:avLst/>
          </a:prstGeom>
          <a:noFill/>
          <a:ln w="9525">
            <a:noFill/>
            <a:miter lim="800000"/>
            <a:headEnd/>
            <a:tailEnd/>
          </a:ln>
          <a:effectLst/>
        </p:spPr>
        <p:txBody>
          <a:bodyPr lIns="92075" tIns="46038" rIns="92075" bIns="46038"/>
          <a:lstStyle/>
          <a:p>
            <a:pPr marL="384175" indent="-384175" eaLnBrk="0" hangingPunct="0">
              <a:lnSpc>
                <a:spcPct val="70000"/>
              </a:lnSpc>
              <a:spcBef>
                <a:spcPct val="30000"/>
              </a:spcBef>
              <a:buClr>
                <a:srgbClr val="008000"/>
              </a:buClr>
              <a:buSzPts val="1300"/>
              <a:buFont typeface="Wingdings" pitchFamily="2" charset="2"/>
              <a:buChar char="u"/>
              <a:defRPr/>
            </a:pPr>
            <a:r>
              <a:rPr lang="en-US" b="1" kern="0" dirty="0">
                <a:solidFill>
                  <a:srgbClr val="002060"/>
                </a:solidFill>
                <a:latin typeface="Arial"/>
              </a:rPr>
              <a:t>History of Instrumentation ↔ History of Particle Physics</a:t>
            </a:r>
          </a:p>
          <a:p>
            <a:pPr marL="384175" indent="-384175" eaLnBrk="0" hangingPunct="0">
              <a:lnSpc>
                <a:spcPct val="70000"/>
              </a:lnSpc>
              <a:spcBef>
                <a:spcPct val="30000"/>
              </a:spcBef>
              <a:buClr>
                <a:srgbClr val="008000"/>
              </a:buClr>
              <a:buSzPts val="1300"/>
              <a:buFont typeface="Wingdings" pitchFamily="2" charset="2"/>
              <a:buChar char="u"/>
              <a:defRPr/>
            </a:pPr>
            <a:endParaRPr lang="en-US" b="1" kern="0" dirty="0">
              <a:solidFill>
                <a:srgbClr val="008000"/>
              </a:solidFill>
              <a:latin typeface="Arial"/>
            </a:endParaRPr>
          </a:p>
          <a:p>
            <a:pPr marL="384175" indent="-384175" eaLnBrk="0" hangingPunct="0">
              <a:lnSpc>
                <a:spcPct val="70000"/>
              </a:lnSpc>
              <a:spcBef>
                <a:spcPct val="30000"/>
              </a:spcBef>
              <a:buClr>
                <a:srgbClr val="008000"/>
              </a:buClr>
              <a:buSzPts val="1300"/>
              <a:buFont typeface="Wingdings" pitchFamily="2" charset="2"/>
              <a:buChar char="u"/>
              <a:defRPr/>
            </a:pPr>
            <a:r>
              <a:rPr lang="en-US" b="1" kern="0" dirty="0">
                <a:solidFill>
                  <a:srgbClr val="008000"/>
                </a:solidFill>
                <a:latin typeface="Arial"/>
              </a:rPr>
              <a:t>The ‘Real’ World of Particles </a:t>
            </a:r>
          </a:p>
          <a:p>
            <a:pPr marL="384175" indent="-384175" eaLnBrk="0" hangingPunct="0">
              <a:lnSpc>
                <a:spcPct val="70000"/>
              </a:lnSpc>
              <a:spcBef>
                <a:spcPct val="30000"/>
              </a:spcBef>
              <a:buClr>
                <a:srgbClr val="008000"/>
              </a:buClr>
              <a:buSzPts val="1300"/>
              <a:buFont typeface="Wingdings" pitchFamily="2" charset="2"/>
              <a:buChar char="u"/>
              <a:defRPr/>
            </a:pPr>
            <a:endParaRPr lang="en-US" b="1" kern="0" dirty="0">
              <a:solidFill>
                <a:srgbClr val="0033CC"/>
              </a:solidFill>
              <a:latin typeface="Arial"/>
            </a:endParaRPr>
          </a:p>
          <a:p>
            <a:pPr marL="384175" indent="-384175" eaLnBrk="0" hangingPunct="0">
              <a:lnSpc>
                <a:spcPct val="70000"/>
              </a:lnSpc>
              <a:spcBef>
                <a:spcPct val="30000"/>
              </a:spcBef>
              <a:buClr>
                <a:srgbClr val="008000"/>
              </a:buClr>
              <a:buSzPts val="1300"/>
              <a:buFont typeface="Wingdings" pitchFamily="2" charset="2"/>
              <a:buChar char="u"/>
              <a:defRPr/>
            </a:pPr>
            <a:r>
              <a:rPr lang="en-US" b="1" kern="0" dirty="0">
                <a:solidFill>
                  <a:srgbClr val="002060"/>
                </a:solidFill>
                <a:latin typeface="Arial"/>
              </a:rPr>
              <a:t>Interaction of Particles with Matter</a:t>
            </a:r>
          </a:p>
          <a:p>
            <a:pPr marL="384175" indent="-384175" eaLnBrk="0" hangingPunct="0">
              <a:lnSpc>
                <a:spcPct val="70000"/>
              </a:lnSpc>
              <a:spcBef>
                <a:spcPct val="30000"/>
              </a:spcBef>
              <a:buClr>
                <a:srgbClr val="008000"/>
              </a:buClr>
              <a:buSzPts val="1300"/>
              <a:buFont typeface="Wingdings" pitchFamily="2" charset="2"/>
              <a:buChar char="u"/>
              <a:defRPr/>
            </a:pPr>
            <a:endParaRPr lang="en-US" b="1" kern="0" dirty="0">
              <a:solidFill>
                <a:srgbClr val="008000"/>
              </a:solidFill>
              <a:latin typeface="Arial"/>
            </a:endParaRPr>
          </a:p>
          <a:p>
            <a:pPr marL="384175" indent="-384175" eaLnBrk="0" hangingPunct="0">
              <a:lnSpc>
                <a:spcPct val="70000"/>
              </a:lnSpc>
              <a:spcBef>
                <a:spcPct val="30000"/>
              </a:spcBef>
              <a:buClr>
                <a:srgbClr val="008000"/>
              </a:buClr>
              <a:buSzPts val="1300"/>
              <a:buFont typeface="Wingdings" pitchFamily="2" charset="2"/>
              <a:buChar char="u"/>
              <a:defRPr/>
            </a:pPr>
            <a:r>
              <a:rPr lang="en-US" b="1" kern="0" dirty="0">
                <a:solidFill>
                  <a:srgbClr val="008000"/>
                </a:solidFill>
                <a:latin typeface="Arial"/>
              </a:rPr>
              <a:t>Tracking with Gas and </a:t>
            </a:r>
            <a:r>
              <a:rPr lang="en-US" b="1" kern="0" dirty="0">
                <a:solidFill>
                  <a:srgbClr val="FF0000"/>
                </a:solidFill>
                <a:latin typeface="Arial"/>
              </a:rPr>
              <a:t>Solid State Detectors</a:t>
            </a:r>
          </a:p>
          <a:p>
            <a:pPr marL="384175" indent="-384175" eaLnBrk="0" hangingPunct="0">
              <a:lnSpc>
                <a:spcPct val="70000"/>
              </a:lnSpc>
              <a:spcBef>
                <a:spcPct val="30000"/>
              </a:spcBef>
              <a:buClr>
                <a:srgbClr val="008000"/>
              </a:buClr>
              <a:buSzPts val="1300"/>
              <a:buFont typeface="Wingdings" pitchFamily="2" charset="2"/>
              <a:buNone/>
              <a:defRPr/>
            </a:pPr>
            <a:endParaRPr lang="en-US" b="1" kern="0" dirty="0">
              <a:solidFill>
                <a:srgbClr val="008000"/>
              </a:solidFill>
              <a:latin typeface="Arial"/>
            </a:endParaRPr>
          </a:p>
          <a:p>
            <a:pPr marL="384175" indent="-384175" eaLnBrk="0" hangingPunct="0">
              <a:lnSpc>
                <a:spcPct val="70000"/>
              </a:lnSpc>
              <a:spcBef>
                <a:spcPct val="30000"/>
              </a:spcBef>
              <a:buClr>
                <a:srgbClr val="008000"/>
              </a:buClr>
              <a:buSzPts val="1300"/>
              <a:buFont typeface="Wingdings" pitchFamily="2" charset="2"/>
              <a:buChar char="u"/>
              <a:defRPr/>
            </a:pPr>
            <a:r>
              <a:rPr lang="en-US" b="1" kern="0" dirty="0" err="1">
                <a:solidFill>
                  <a:srgbClr val="FF0000"/>
                </a:solidFill>
                <a:latin typeface="Arial"/>
              </a:rPr>
              <a:t>Calorimetry</a:t>
            </a:r>
            <a:r>
              <a:rPr lang="en-US" b="1" kern="0" dirty="0" smtClean="0">
                <a:solidFill>
                  <a:srgbClr val="FF0000"/>
                </a:solidFill>
                <a:latin typeface="Arial"/>
              </a:rPr>
              <a:t>, Detector Systems</a:t>
            </a:r>
            <a:endParaRPr lang="en-US" b="1" kern="0" dirty="0">
              <a:solidFill>
                <a:srgbClr val="FF0000"/>
              </a:solidFill>
              <a:latin typeface="Arial"/>
            </a:endParaRPr>
          </a:p>
        </p:txBody>
      </p:sp>
      <p:sp>
        <p:nvSpPr>
          <p:cNvPr id="7" name="Text Box 9"/>
          <p:cNvSpPr txBox="1">
            <a:spLocks noChangeArrowheads="1"/>
          </p:cNvSpPr>
          <p:nvPr/>
        </p:nvSpPr>
        <p:spPr bwMode="auto">
          <a:xfrm>
            <a:off x="1295400" y="1066800"/>
            <a:ext cx="5867400" cy="638175"/>
          </a:xfrm>
          <a:prstGeom prst="rect">
            <a:avLst/>
          </a:prstGeom>
          <a:noFill/>
          <a:ln w="9525">
            <a:noFill/>
            <a:miter lim="800000"/>
            <a:headEnd/>
            <a:tailEnd/>
          </a:ln>
        </p:spPr>
        <p:txBody>
          <a:bodyPr lIns="92075" tIns="46038" rIns="92075" bIns="46038">
            <a:spAutoFit/>
          </a:bodyPr>
          <a:lstStyle/>
          <a:p>
            <a:pPr algn="ctr" fontAlgn="auto">
              <a:spcBef>
                <a:spcPts val="0"/>
              </a:spcBef>
              <a:spcAft>
                <a:spcPts val="0"/>
              </a:spcAft>
              <a:defRPr/>
            </a:pPr>
            <a:r>
              <a:rPr lang="en-US" kern="0" dirty="0">
                <a:solidFill>
                  <a:sysClr val="windowText" lastClr="000000"/>
                </a:solidFill>
                <a:latin typeface="Arial" charset="0"/>
              </a:rPr>
              <a:t> Summer Student </a:t>
            </a:r>
            <a:r>
              <a:rPr lang="en-US" kern="0">
                <a:solidFill>
                  <a:sysClr val="windowText" lastClr="000000"/>
                </a:solidFill>
                <a:latin typeface="Arial" charset="0"/>
              </a:rPr>
              <a:t>Lectures </a:t>
            </a:r>
            <a:r>
              <a:rPr lang="en-US" kern="0" smtClean="0">
                <a:solidFill>
                  <a:sysClr val="windowText" lastClr="000000"/>
                </a:solidFill>
                <a:latin typeface="Arial" charset="0"/>
              </a:rPr>
              <a:t>2010</a:t>
            </a:r>
            <a:endParaRPr lang="en-US" kern="0" dirty="0">
              <a:solidFill>
                <a:sysClr val="windowText" lastClr="000000"/>
              </a:solidFill>
              <a:latin typeface="Arial" charset="0"/>
            </a:endParaRPr>
          </a:p>
          <a:p>
            <a:pPr algn="ctr" fontAlgn="auto">
              <a:spcBef>
                <a:spcPts val="0"/>
              </a:spcBef>
              <a:spcAft>
                <a:spcPts val="0"/>
              </a:spcAft>
              <a:defRPr/>
            </a:pPr>
            <a:r>
              <a:rPr lang="en-US" sz="1600" kern="0" dirty="0">
                <a:solidFill>
                  <a:sysClr val="windowText" lastClr="000000"/>
                </a:solidFill>
                <a:latin typeface="Arial" charset="0"/>
              </a:rPr>
              <a:t>Werner Riegler, CERN,  </a:t>
            </a:r>
            <a:r>
              <a:rPr lang="en-US" sz="1400" kern="0" dirty="0">
                <a:solidFill>
                  <a:srgbClr val="009D00"/>
                </a:solidFill>
                <a:latin typeface="Arial" charset="0"/>
              </a:rPr>
              <a:t>werner.riegler@cern.ch</a:t>
            </a:r>
          </a:p>
        </p:txBody>
      </p:sp>
      <p:sp>
        <p:nvSpPr>
          <p:cNvPr id="6149" name="Slide Number Placeholder 7"/>
          <p:cNvSpPr>
            <a:spLocks noGrp="1"/>
          </p:cNvSpPr>
          <p:nvPr>
            <p:ph type="sldNum" sz="quarter" idx="12"/>
          </p:nvPr>
        </p:nvSpPr>
        <p:spPr>
          <a:noFill/>
        </p:spPr>
        <p:txBody>
          <a:bodyPr/>
          <a:lstStyle/>
          <a:p>
            <a:fld id="{A40FD0D0-68EF-4553-93DD-048264A99432}" type="slidenum">
              <a:rPr lang="en-US" smtClean="0"/>
              <a:pPr/>
              <a:t>59</a:t>
            </a:fld>
            <a:endParaRPr lang="en-US" smtClean="0"/>
          </a:p>
        </p:txBody>
      </p:sp>
      <p:sp>
        <p:nvSpPr>
          <p:cNvPr id="6150" name="Footer Placeholder 8"/>
          <p:cNvSpPr>
            <a:spLocks noGrp="1"/>
          </p:cNvSpPr>
          <p:nvPr>
            <p:ph type="ftr" sz="quarter" idx="11"/>
          </p:nvPr>
        </p:nvSpPr>
        <p:spPr>
          <a:noFill/>
        </p:spPr>
        <p:txBody>
          <a:bodyPr/>
          <a:lstStyle/>
          <a:p>
            <a:r>
              <a:rPr lang="en-US" smtClean="0"/>
              <a:t>W. Riegler/CERN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228600" y="228600"/>
            <a:ext cx="8382000" cy="4495800"/>
          </a:xfrm>
          <a:prstGeom prst="rect">
            <a:avLst/>
          </a:prstGeom>
          <a:noFill/>
          <a:ln w="9525">
            <a:noFill/>
            <a:miter lim="800000"/>
            <a:headEnd/>
            <a:tailEnd/>
          </a:ln>
        </p:spPr>
        <p:txBody>
          <a:bodyPr/>
          <a:lstStyle/>
          <a:p>
            <a:pPr marL="342900" indent="-342900">
              <a:buFont typeface="Wingdings" pitchFamily="2" charset="2"/>
              <a:buNone/>
              <a:defRPr/>
            </a:pPr>
            <a:r>
              <a:rPr lang="en-US" b="1" dirty="0">
                <a:solidFill>
                  <a:srgbClr val="FF0000"/>
                </a:solidFill>
                <a:latin typeface="Arial" charset="0"/>
                <a:sym typeface="Wingdings" pitchFamily="2" charset="2"/>
              </a:rPr>
              <a:t>Detectors based on Registration of excited Atoms  </a:t>
            </a:r>
            <a:r>
              <a:rPr lang="en-US" b="1" dirty="0" err="1">
                <a:solidFill>
                  <a:srgbClr val="FF0000"/>
                </a:solidFill>
                <a:latin typeface="Arial" charset="0"/>
                <a:sym typeface="Wingdings" pitchFamily="2" charset="2"/>
              </a:rPr>
              <a:t>Scintillators</a:t>
            </a:r>
            <a:endParaRPr lang="en-US" b="1" dirty="0">
              <a:solidFill>
                <a:srgbClr val="FF0000"/>
              </a:solidFill>
              <a:latin typeface="Arial" charset="0"/>
              <a:sym typeface="Wingdings" pitchFamily="2" charset="2"/>
            </a:endParaRPr>
          </a:p>
          <a:p>
            <a:pPr marL="342900" indent="-342900">
              <a:lnSpc>
                <a:spcPct val="90000"/>
              </a:lnSpc>
              <a:spcBef>
                <a:spcPct val="20000"/>
              </a:spcBef>
              <a:defRPr/>
            </a:pPr>
            <a:endParaRPr lang="de-DE" b="1" dirty="0">
              <a:latin typeface="Arial" charset="0"/>
            </a:endParaRPr>
          </a:p>
          <a:p>
            <a:pPr marL="342900" indent="-342900">
              <a:lnSpc>
                <a:spcPct val="90000"/>
              </a:lnSpc>
              <a:spcBef>
                <a:spcPct val="20000"/>
              </a:spcBef>
              <a:defRPr/>
            </a:pPr>
            <a:endParaRPr lang="en-US" b="1" dirty="0">
              <a:latin typeface="Arial" charset="0"/>
            </a:endParaRPr>
          </a:p>
          <a:p>
            <a:pPr marL="342900" indent="-342900">
              <a:lnSpc>
                <a:spcPct val="90000"/>
              </a:lnSpc>
              <a:spcBef>
                <a:spcPct val="20000"/>
              </a:spcBef>
              <a:defRPr/>
            </a:pPr>
            <a:r>
              <a:rPr lang="en-US" sz="1600" b="1" dirty="0">
                <a:solidFill>
                  <a:schemeClr val="accent2"/>
                </a:solidFill>
                <a:latin typeface="Arial" charset="0"/>
              </a:rPr>
              <a:t>Emission of photons of by excited Atoms, typically UV to visible light.</a:t>
            </a:r>
          </a:p>
          <a:p>
            <a:pPr marL="342900" indent="-342900">
              <a:lnSpc>
                <a:spcPct val="90000"/>
              </a:lnSpc>
              <a:spcBef>
                <a:spcPct val="20000"/>
              </a:spcBef>
              <a:buFontTx/>
              <a:buChar char="•"/>
              <a:defRPr/>
            </a:pPr>
            <a:endParaRPr lang="en-US" sz="1600" b="1" dirty="0">
              <a:solidFill>
                <a:schemeClr val="accent2"/>
              </a:solidFill>
              <a:latin typeface="Arial" charset="0"/>
            </a:endParaRPr>
          </a:p>
          <a:p>
            <a:pPr marL="800100" lvl="1" indent="-342900">
              <a:lnSpc>
                <a:spcPct val="90000"/>
              </a:lnSpc>
              <a:spcBef>
                <a:spcPct val="20000"/>
              </a:spcBef>
              <a:buFontTx/>
              <a:buAutoNum type="alphaLcParenR"/>
              <a:defRPr/>
            </a:pPr>
            <a:r>
              <a:rPr lang="en-US" sz="1600" b="1" dirty="0">
                <a:solidFill>
                  <a:srgbClr val="009900"/>
                </a:solidFill>
                <a:latin typeface="Arial" charset="0"/>
              </a:rPr>
              <a:t>Observed in Noble Gases (even liquid !)</a:t>
            </a:r>
          </a:p>
          <a:p>
            <a:pPr marL="800100" lvl="1" indent="-342900">
              <a:lnSpc>
                <a:spcPct val="90000"/>
              </a:lnSpc>
              <a:spcBef>
                <a:spcPct val="20000"/>
              </a:spcBef>
              <a:buFontTx/>
              <a:buAutoNum type="alphaLcParenR"/>
              <a:defRPr/>
            </a:pPr>
            <a:endParaRPr lang="en-US" sz="1600" b="1" dirty="0">
              <a:solidFill>
                <a:srgbClr val="009900"/>
              </a:solidFill>
              <a:latin typeface="Arial" charset="0"/>
            </a:endParaRPr>
          </a:p>
          <a:p>
            <a:pPr marL="742950" lvl="1" indent="-285750">
              <a:lnSpc>
                <a:spcPct val="90000"/>
              </a:lnSpc>
              <a:spcBef>
                <a:spcPct val="20000"/>
              </a:spcBef>
              <a:defRPr/>
            </a:pPr>
            <a:r>
              <a:rPr lang="en-US" sz="1600" b="1" dirty="0">
                <a:solidFill>
                  <a:schemeClr val="accent2"/>
                </a:solidFill>
                <a:latin typeface="Arial" charset="0"/>
              </a:rPr>
              <a:t>b)  Inorganic Crystals</a:t>
            </a:r>
          </a:p>
          <a:p>
            <a:pPr marL="742950" lvl="1" indent="-285750">
              <a:lnSpc>
                <a:spcPct val="90000"/>
              </a:lnSpc>
              <a:spcBef>
                <a:spcPct val="20000"/>
              </a:spcBef>
              <a:buFont typeface="Wingdings"/>
              <a:buChar char="à"/>
              <a:defRPr/>
            </a:pPr>
            <a:r>
              <a:rPr lang="en-US" sz="1600" b="1" dirty="0">
                <a:solidFill>
                  <a:schemeClr val="accent2"/>
                </a:solidFill>
                <a:latin typeface="Arial" charset="0"/>
              </a:rPr>
              <a:t>Substances with largest light yield. Used for precision measurement of energetic Photons. Used in Nuclear Medicine. </a:t>
            </a:r>
          </a:p>
          <a:p>
            <a:pPr marL="742950" lvl="1" indent="-285750">
              <a:lnSpc>
                <a:spcPct val="90000"/>
              </a:lnSpc>
              <a:spcBef>
                <a:spcPct val="20000"/>
              </a:spcBef>
              <a:buFont typeface="Wingdings"/>
              <a:buChar char="à"/>
              <a:defRPr/>
            </a:pPr>
            <a:endParaRPr lang="en-US" sz="1600" b="1" dirty="0">
              <a:latin typeface="Arial" charset="0"/>
            </a:endParaRPr>
          </a:p>
          <a:p>
            <a:pPr marL="742950" lvl="1" indent="-285750">
              <a:lnSpc>
                <a:spcPct val="90000"/>
              </a:lnSpc>
              <a:spcBef>
                <a:spcPct val="20000"/>
              </a:spcBef>
              <a:defRPr/>
            </a:pPr>
            <a:r>
              <a:rPr lang="en-US" sz="1600" b="1" dirty="0">
                <a:solidFill>
                  <a:srgbClr val="009900"/>
                </a:solidFill>
                <a:latin typeface="Arial" charset="0"/>
              </a:rPr>
              <a:t>c) </a:t>
            </a:r>
            <a:r>
              <a:rPr lang="en-US" sz="1600" b="1" dirty="0" err="1">
                <a:solidFill>
                  <a:srgbClr val="009900"/>
                </a:solidFill>
                <a:latin typeface="Arial" charset="0"/>
              </a:rPr>
              <a:t>Polyzyclic</a:t>
            </a:r>
            <a:r>
              <a:rPr lang="en-US" sz="1600" b="1" dirty="0">
                <a:solidFill>
                  <a:srgbClr val="009900"/>
                </a:solidFill>
                <a:latin typeface="Arial" charset="0"/>
              </a:rPr>
              <a:t> Hydrocarbons (</a:t>
            </a:r>
            <a:r>
              <a:rPr lang="en-US" sz="1600" b="1" dirty="0" err="1">
                <a:solidFill>
                  <a:srgbClr val="009900"/>
                </a:solidFill>
                <a:latin typeface="Arial" charset="0"/>
              </a:rPr>
              <a:t>Naphtalen</a:t>
            </a:r>
            <a:r>
              <a:rPr lang="en-US" sz="1600" b="1" dirty="0">
                <a:solidFill>
                  <a:srgbClr val="009900"/>
                </a:solidFill>
                <a:latin typeface="Arial" charset="0"/>
              </a:rPr>
              <a:t>, </a:t>
            </a:r>
            <a:r>
              <a:rPr lang="en-US" sz="1600" b="1" dirty="0" err="1">
                <a:solidFill>
                  <a:srgbClr val="009900"/>
                </a:solidFill>
                <a:latin typeface="Arial" charset="0"/>
              </a:rPr>
              <a:t>Anthrazen</a:t>
            </a:r>
            <a:r>
              <a:rPr lang="en-US" sz="1600" b="1" dirty="0">
                <a:solidFill>
                  <a:srgbClr val="009900"/>
                </a:solidFill>
                <a:latin typeface="Arial" charset="0"/>
              </a:rPr>
              <a:t>, organic </a:t>
            </a:r>
            <a:r>
              <a:rPr lang="en-US" sz="1600" b="1" dirty="0" err="1">
                <a:solidFill>
                  <a:srgbClr val="009900"/>
                </a:solidFill>
                <a:latin typeface="Arial" charset="0"/>
              </a:rPr>
              <a:t>Scintillators</a:t>
            </a:r>
            <a:r>
              <a:rPr lang="en-US" sz="1600" b="1" dirty="0">
                <a:solidFill>
                  <a:srgbClr val="009900"/>
                </a:solidFill>
                <a:latin typeface="Arial" charset="0"/>
              </a:rPr>
              <a:t>)</a:t>
            </a:r>
          </a:p>
          <a:p>
            <a:pPr marL="742950" lvl="1" indent="-285750">
              <a:lnSpc>
                <a:spcPct val="90000"/>
              </a:lnSpc>
              <a:spcBef>
                <a:spcPct val="20000"/>
              </a:spcBef>
              <a:buFont typeface="Wingdings"/>
              <a:buChar char="à"/>
              <a:defRPr/>
            </a:pPr>
            <a:r>
              <a:rPr lang="en-US" sz="1600" b="1" dirty="0">
                <a:solidFill>
                  <a:srgbClr val="009900"/>
                </a:solidFill>
                <a:latin typeface="Arial" charset="0"/>
              </a:rPr>
              <a:t>Most important category. Large scale industrial production, mechanically and chemically quite robust. Characteristic are one or two decay times of the light emission.</a:t>
            </a:r>
          </a:p>
          <a:p>
            <a:pPr marL="742950" lvl="1" indent="-285750">
              <a:lnSpc>
                <a:spcPct val="90000"/>
              </a:lnSpc>
              <a:spcBef>
                <a:spcPct val="20000"/>
              </a:spcBef>
              <a:buFont typeface="Wingdings"/>
              <a:buChar char="à"/>
              <a:defRPr/>
            </a:pPr>
            <a:endParaRPr lang="de-DE" sz="1600" b="1" dirty="0">
              <a:latin typeface="Arial" charset="0"/>
            </a:endParaRPr>
          </a:p>
        </p:txBody>
      </p:sp>
      <p:pic>
        <p:nvPicPr>
          <p:cNvPr id="11267" name="Picture 9" descr="pass2"/>
          <p:cNvPicPr>
            <a:picLocks noChangeAspect="1" noChangeArrowheads="1"/>
          </p:cNvPicPr>
          <p:nvPr/>
        </p:nvPicPr>
        <p:blipFill>
          <a:blip r:embed="rId2" cstate="print"/>
          <a:srcRect/>
          <a:stretch>
            <a:fillRect/>
          </a:stretch>
        </p:blipFill>
        <p:spPr bwMode="auto">
          <a:xfrm>
            <a:off x="6400800" y="4648200"/>
            <a:ext cx="2582863" cy="2057400"/>
          </a:xfrm>
          <a:prstGeom prst="rect">
            <a:avLst/>
          </a:prstGeom>
          <a:noFill/>
          <a:ln w="9525">
            <a:noFill/>
            <a:miter lim="800000"/>
            <a:headEnd/>
            <a:tailEnd/>
          </a:ln>
        </p:spPr>
      </p:pic>
      <p:sp>
        <p:nvSpPr>
          <p:cNvPr id="11268" name="Slide Number Placeholder 3"/>
          <p:cNvSpPr>
            <a:spLocks noGrp="1"/>
          </p:cNvSpPr>
          <p:nvPr>
            <p:ph type="sldNum" sz="quarter" idx="12"/>
          </p:nvPr>
        </p:nvSpPr>
        <p:spPr>
          <a:noFill/>
        </p:spPr>
        <p:txBody>
          <a:bodyPr/>
          <a:lstStyle/>
          <a:p>
            <a:fld id="{1FEA9FD6-3C7D-462C-8066-310E361FEB08}" type="slidenum">
              <a:rPr lang="en-US" smtClean="0"/>
              <a:pPr/>
              <a:t>6</a:t>
            </a:fld>
            <a:endParaRPr lang="en-US" smtClean="0"/>
          </a:p>
        </p:txBody>
      </p:sp>
      <p:sp>
        <p:nvSpPr>
          <p:cNvPr id="11269" name="Footer Placeholder 4"/>
          <p:cNvSpPr>
            <a:spLocks noGrp="1"/>
          </p:cNvSpPr>
          <p:nvPr>
            <p:ph type="ftr" sz="quarter" idx="11"/>
          </p:nvPr>
        </p:nvSpPr>
        <p:spPr>
          <a:noFill/>
        </p:spPr>
        <p:txBody>
          <a:bodyPr/>
          <a:lstStyle/>
          <a:p>
            <a:r>
              <a:rPr lang="en-US" smtClean="0"/>
              <a:t>W. Riegler/CERN</a:t>
            </a:r>
          </a:p>
        </p:txBody>
      </p:sp>
      <p:sp>
        <p:nvSpPr>
          <p:cNvPr id="11270" name="Rectangle 5"/>
          <p:cNvSpPr>
            <a:spLocks noChangeArrowheads="1"/>
          </p:cNvSpPr>
          <p:nvPr/>
        </p:nvSpPr>
        <p:spPr bwMode="auto">
          <a:xfrm>
            <a:off x="3200400" y="6581775"/>
            <a:ext cx="1905000" cy="276225"/>
          </a:xfrm>
          <a:prstGeom prst="rect">
            <a:avLst/>
          </a:prstGeom>
          <a:noFill/>
          <a:ln w="9525">
            <a:noFill/>
            <a:miter lim="800000"/>
            <a:headEnd/>
            <a:tailEnd/>
          </a:ln>
        </p:spPr>
        <p:txBody>
          <a:bodyPr>
            <a:spAutoFit/>
          </a:bodyPr>
          <a:lstStyle/>
          <a:p>
            <a:r>
              <a:rPr lang="en-US" sz="1200" b="1">
                <a:solidFill>
                  <a:srgbClr val="FF0000"/>
                </a:solidFill>
              </a:rPr>
              <a:t>Scintillator Detectors</a:t>
            </a:r>
            <a:endParaRPr lang="en-US" sz="1200">
              <a:solidFill>
                <a:srgbClr val="FF0000"/>
              </a:solidFill>
            </a:endParaRPr>
          </a:p>
        </p:txBody>
      </p:sp>
      <p:sp>
        <p:nvSpPr>
          <p:cNvPr id="11271" name="Rectangle 4"/>
          <p:cNvSpPr>
            <a:spLocks noChangeArrowheads="1"/>
          </p:cNvSpPr>
          <p:nvPr/>
        </p:nvSpPr>
        <p:spPr bwMode="auto">
          <a:xfrm>
            <a:off x="228600" y="4724400"/>
            <a:ext cx="6248400" cy="1416050"/>
          </a:xfrm>
          <a:prstGeom prst="rect">
            <a:avLst/>
          </a:prstGeom>
          <a:noFill/>
          <a:ln w="9525">
            <a:noFill/>
            <a:miter lim="800000"/>
            <a:headEnd/>
            <a:tailEnd/>
          </a:ln>
        </p:spPr>
        <p:txBody>
          <a:bodyPr>
            <a:spAutoFit/>
          </a:bodyPr>
          <a:lstStyle/>
          <a:p>
            <a:r>
              <a:rPr lang="en-US" sz="1400" b="1">
                <a:solidFill>
                  <a:schemeClr val="accent2"/>
                </a:solidFill>
              </a:rPr>
              <a:t>Typical</a:t>
            </a:r>
            <a:r>
              <a:rPr lang="de-DE" sz="1400" b="1">
                <a:solidFill>
                  <a:schemeClr val="accent2"/>
                </a:solidFill>
              </a:rPr>
              <a:t> light yield of scintillators:</a:t>
            </a:r>
          </a:p>
          <a:p>
            <a:endParaRPr lang="de-DE" sz="1400" b="1">
              <a:solidFill>
                <a:schemeClr val="accent2"/>
              </a:solidFill>
            </a:endParaRPr>
          </a:p>
          <a:p>
            <a:r>
              <a:rPr lang="de-DE" sz="1400" b="1">
                <a:solidFill>
                  <a:srgbClr val="009900"/>
                </a:solidFill>
              </a:rPr>
              <a:t>Energy (visible photons) </a:t>
            </a:r>
            <a:r>
              <a:rPr lang="de-DE" sz="1400" b="1">
                <a:solidFill>
                  <a:srgbClr val="009900"/>
                </a:solidFill>
                <a:sym typeface="Symbol" pitchFamily="18" charset="2"/>
              </a:rPr>
              <a:t></a:t>
            </a:r>
            <a:r>
              <a:rPr lang="de-DE" sz="1400" b="1">
                <a:solidFill>
                  <a:srgbClr val="009900"/>
                </a:solidFill>
              </a:rPr>
              <a:t> few </a:t>
            </a:r>
            <a:r>
              <a:rPr lang="de-DE" sz="1400" b="1">
                <a:solidFill>
                  <a:srgbClr val="009900"/>
                </a:solidFill>
                <a:sym typeface="Symbol" pitchFamily="18" charset="2"/>
              </a:rPr>
              <a:t></a:t>
            </a:r>
            <a:r>
              <a:rPr lang="de-DE" sz="1400" b="1">
                <a:solidFill>
                  <a:srgbClr val="009900"/>
                </a:solidFill>
              </a:rPr>
              <a:t> of the total energy Loss. </a:t>
            </a:r>
          </a:p>
          <a:p>
            <a:r>
              <a:rPr lang="de-DE" sz="1400" b="1">
                <a:solidFill>
                  <a:srgbClr val="009900"/>
                </a:solidFill>
              </a:rPr>
              <a:t>z.B. 1cm plastic scintillator, </a:t>
            </a:r>
            <a:r>
              <a:rPr lang="de-DE" sz="1400" b="1">
                <a:solidFill>
                  <a:srgbClr val="009900"/>
                </a:solidFill>
                <a:sym typeface="Symbol" pitchFamily="18" charset="2"/>
              </a:rPr>
              <a:t>  1, </a:t>
            </a:r>
            <a:r>
              <a:rPr lang="en-US" sz="1400" b="1">
                <a:solidFill>
                  <a:srgbClr val="009900"/>
                </a:solidFill>
              </a:rPr>
              <a:t>dE/dx=1.5 MeV,  ~15 keV in photons; i.e. ~ 15 000 photons produced. </a:t>
            </a:r>
          </a:p>
          <a:p>
            <a:pPr lvl="1"/>
            <a:endParaRPr lang="en-US" sz="1600" b="1">
              <a:solidFill>
                <a:srgbClr val="009900"/>
              </a:solidFill>
            </a:endParaRPr>
          </a:p>
        </p:txBody>
      </p:sp>
      <p:pic>
        <p:nvPicPr>
          <p:cNvPr id="11272" name="Picture 4" descr="http://www.detectors.saint-gobain.com/Media/Images/S0000000000000001004/Organics-mixed-picture.gif"/>
          <p:cNvPicPr>
            <a:picLocks noChangeAspect="1" noChangeArrowheads="1"/>
          </p:cNvPicPr>
          <p:nvPr/>
        </p:nvPicPr>
        <p:blipFill>
          <a:blip r:embed="rId3" cstate="print"/>
          <a:srcRect/>
          <a:stretch>
            <a:fillRect/>
          </a:stretch>
        </p:blipFill>
        <p:spPr bwMode="auto">
          <a:xfrm>
            <a:off x="7391400" y="679450"/>
            <a:ext cx="1524000" cy="175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143000" y="152400"/>
            <a:ext cx="5867400" cy="6124575"/>
          </a:xfrm>
          <a:prstGeom prst="rect">
            <a:avLst/>
          </a:prstGeom>
          <a:noFill/>
          <a:ln w="9525">
            <a:noFill/>
            <a:miter lim="800000"/>
            <a:headEnd/>
            <a:tailEnd/>
          </a:ln>
        </p:spPr>
        <p:txBody>
          <a:bodyPr>
            <a:spAutoFit/>
          </a:bodyPr>
          <a:lstStyle/>
          <a:p>
            <a:pPr marL="342900" indent="-342900"/>
            <a:r>
              <a:rPr lang="en-US" sz="2800" b="1">
                <a:solidFill>
                  <a:srgbClr val="FF0000"/>
                </a:solidFill>
              </a:rPr>
              <a:t>Detectors based on Ionization</a:t>
            </a:r>
          </a:p>
          <a:p>
            <a:pPr marL="342900" indent="-342900"/>
            <a:endParaRPr lang="en-US" sz="2800" b="1">
              <a:solidFill>
                <a:srgbClr val="FF0000"/>
              </a:solidFill>
            </a:endParaRPr>
          </a:p>
          <a:p>
            <a:pPr marL="342900" indent="-342900"/>
            <a:r>
              <a:rPr lang="en-US" sz="2400" b="1">
                <a:solidFill>
                  <a:schemeClr val="accent2"/>
                </a:solidFill>
              </a:rPr>
              <a:t>Gas detectors:</a:t>
            </a:r>
          </a:p>
          <a:p>
            <a:pPr marL="800100" lvl="1" indent="-342900"/>
            <a:endParaRPr lang="en-US" b="1">
              <a:solidFill>
                <a:srgbClr val="009900"/>
              </a:solidFill>
            </a:endParaRPr>
          </a:p>
          <a:p>
            <a:pPr marL="800100" lvl="1" indent="-342900">
              <a:buFontTx/>
              <a:buChar char="•"/>
            </a:pPr>
            <a:r>
              <a:rPr lang="en-US" b="1">
                <a:solidFill>
                  <a:srgbClr val="009900"/>
                </a:solidFill>
              </a:rPr>
              <a:t>Wire Chambers</a:t>
            </a:r>
          </a:p>
          <a:p>
            <a:pPr marL="342900" indent="-342900">
              <a:buFontTx/>
              <a:buChar char="•"/>
            </a:pPr>
            <a:endParaRPr lang="en-US" b="1">
              <a:solidFill>
                <a:srgbClr val="009900"/>
              </a:solidFill>
            </a:endParaRPr>
          </a:p>
          <a:p>
            <a:pPr marL="800100" lvl="1" indent="-342900">
              <a:buFontTx/>
              <a:buChar char="•"/>
            </a:pPr>
            <a:r>
              <a:rPr lang="en-US" b="1">
                <a:solidFill>
                  <a:srgbClr val="009900"/>
                </a:solidFill>
              </a:rPr>
              <a:t>Drift Chambers</a:t>
            </a:r>
          </a:p>
          <a:p>
            <a:pPr marL="342900" indent="-342900">
              <a:buFontTx/>
              <a:buChar char="•"/>
            </a:pPr>
            <a:endParaRPr lang="en-US" b="1">
              <a:solidFill>
                <a:srgbClr val="009900"/>
              </a:solidFill>
            </a:endParaRPr>
          </a:p>
          <a:p>
            <a:pPr marL="800100" lvl="1" indent="-342900">
              <a:buFontTx/>
              <a:buChar char="•"/>
            </a:pPr>
            <a:r>
              <a:rPr lang="en-US" b="1">
                <a:solidFill>
                  <a:srgbClr val="009900"/>
                </a:solidFill>
              </a:rPr>
              <a:t>Time Projection Chambers</a:t>
            </a:r>
          </a:p>
          <a:p>
            <a:pPr marL="800100" lvl="1" indent="-342900">
              <a:buFontTx/>
              <a:buChar char="•"/>
            </a:pPr>
            <a:endParaRPr lang="en-US" b="1">
              <a:solidFill>
                <a:srgbClr val="009900"/>
              </a:solidFill>
            </a:endParaRPr>
          </a:p>
          <a:p>
            <a:pPr marL="800100" lvl="1" indent="-342900">
              <a:buFontTx/>
              <a:buChar char="•"/>
            </a:pPr>
            <a:r>
              <a:rPr lang="en-US" b="1">
                <a:solidFill>
                  <a:srgbClr val="009900"/>
                </a:solidFill>
              </a:rPr>
              <a:t>Transport of Electrons and Ions in Gases</a:t>
            </a:r>
          </a:p>
          <a:p>
            <a:pPr marL="800100" lvl="1" indent="-342900">
              <a:buFontTx/>
              <a:buChar char="•"/>
            </a:pPr>
            <a:endParaRPr lang="en-US" b="1">
              <a:solidFill>
                <a:srgbClr val="009900"/>
              </a:solidFill>
            </a:endParaRPr>
          </a:p>
          <a:p>
            <a:pPr marL="342900" indent="-342900"/>
            <a:endParaRPr lang="en-US" b="1">
              <a:solidFill>
                <a:srgbClr val="009900"/>
              </a:solidFill>
            </a:endParaRPr>
          </a:p>
          <a:p>
            <a:pPr marL="342900" indent="-342900"/>
            <a:r>
              <a:rPr lang="en-US" sz="2400" b="1">
                <a:solidFill>
                  <a:schemeClr val="accent2"/>
                </a:solidFill>
              </a:rPr>
              <a:t>Solid State Detectors</a:t>
            </a:r>
          </a:p>
          <a:p>
            <a:pPr marL="800100" lvl="1" indent="-342900"/>
            <a:endParaRPr lang="en-US" b="1">
              <a:solidFill>
                <a:srgbClr val="009900"/>
              </a:solidFill>
            </a:endParaRPr>
          </a:p>
          <a:p>
            <a:pPr marL="800100" lvl="1" indent="-342900">
              <a:buFontTx/>
              <a:buChar char="•"/>
            </a:pPr>
            <a:r>
              <a:rPr lang="en-US" b="1">
                <a:solidFill>
                  <a:srgbClr val="009900"/>
                </a:solidFill>
              </a:rPr>
              <a:t>Transport of Electrons and Holes in Solids</a:t>
            </a:r>
          </a:p>
          <a:p>
            <a:pPr marL="800100" lvl="1" indent="-342900">
              <a:buFontTx/>
              <a:buChar char="•"/>
            </a:pPr>
            <a:endParaRPr lang="en-US" b="1">
              <a:solidFill>
                <a:srgbClr val="009900"/>
              </a:solidFill>
            </a:endParaRPr>
          </a:p>
          <a:p>
            <a:pPr marL="800100" lvl="1" indent="-342900">
              <a:buFontTx/>
              <a:buChar char="•"/>
            </a:pPr>
            <a:r>
              <a:rPr lang="en-US" b="1">
                <a:solidFill>
                  <a:srgbClr val="009900"/>
                </a:solidFill>
              </a:rPr>
              <a:t>Si- Detectors</a:t>
            </a:r>
          </a:p>
          <a:p>
            <a:pPr marL="800100" lvl="1" indent="-342900">
              <a:buFontTx/>
              <a:buChar char="•"/>
            </a:pPr>
            <a:endParaRPr lang="en-US" b="1">
              <a:solidFill>
                <a:srgbClr val="009900"/>
              </a:solidFill>
            </a:endParaRPr>
          </a:p>
          <a:p>
            <a:pPr marL="800100" lvl="1" indent="-342900">
              <a:buFontTx/>
              <a:buChar char="•"/>
            </a:pPr>
            <a:r>
              <a:rPr lang="en-US" b="1">
                <a:solidFill>
                  <a:srgbClr val="009900"/>
                </a:solidFill>
              </a:rPr>
              <a:t>Diamond Detectors </a:t>
            </a:r>
            <a:endParaRPr lang="en-US" b="1">
              <a:solidFill>
                <a:srgbClr val="009900"/>
              </a:solidFill>
              <a:sym typeface="Symbol" pitchFamily="18" charset="2"/>
            </a:endParaRPr>
          </a:p>
        </p:txBody>
      </p:sp>
      <p:sp>
        <p:nvSpPr>
          <p:cNvPr id="7171" name="Slide Number Placeholder 3"/>
          <p:cNvSpPr>
            <a:spLocks noGrp="1"/>
          </p:cNvSpPr>
          <p:nvPr>
            <p:ph type="sldNum" sz="quarter" idx="12"/>
          </p:nvPr>
        </p:nvSpPr>
        <p:spPr>
          <a:noFill/>
        </p:spPr>
        <p:txBody>
          <a:bodyPr/>
          <a:lstStyle/>
          <a:p>
            <a:fld id="{4C85AE68-0B86-49F7-9845-A55763984C28}" type="slidenum">
              <a:rPr lang="en-US" smtClean="0"/>
              <a:pPr/>
              <a:t>60</a:t>
            </a:fld>
            <a:endParaRPr lang="en-US" smtClean="0"/>
          </a:p>
        </p:txBody>
      </p:sp>
      <p:sp>
        <p:nvSpPr>
          <p:cNvPr id="7172" name="Footer Placeholder 4"/>
          <p:cNvSpPr>
            <a:spLocks noGrp="1"/>
          </p:cNvSpPr>
          <p:nvPr>
            <p:ph type="ftr" sz="quarter" idx="11"/>
          </p:nvPr>
        </p:nvSpPr>
        <p:spPr>
          <a:noFill/>
        </p:spPr>
        <p:txBody>
          <a:bodyPr/>
          <a:lstStyle/>
          <a:p>
            <a:r>
              <a:rPr lang="en-US" smtClean="0"/>
              <a:t>W. Riegler/CERN</a:t>
            </a:r>
          </a:p>
        </p:txBody>
      </p:sp>
      <p:cxnSp>
        <p:nvCxnSpPr>
          <p:cNvPr id="6" name="Straight Arrow Connector 5"/>
          <p:cNvCxnSpPr/>
          <p:nvPr/>
        </p:nvCxnSpPr>
        <p:spPr>
          <a:xfrm>
            <a:off x="152400" y="4343400"/>
            <a:ext cx="914400" cy="1588"/>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Bändermodell-Potentialtöpfe.png">
            <a:hlinkClick r:id="rId2"/>
          </p:cNvPr>
          <p:cNvPicPr>
            <a:picLocks noChangeAspect="1" noChangeArrowheads="1"/>
          </p:cNvPicPr>
          <p:nvPr/>
        </p:nvPicPr>
        <p:blipFill>
          <a:blip r:embed="rId3" cstate="print"/>
          <a:srcRect r="4047"/>
          <a:stretch>
            <a:fillRect/>
          </a:stretch>
        </p:blipFill>
        <p:spPr bwMode="auto">
          <a:xfrm>
            <a:off x="5530850" y="3657600"/>
            <a:ext cx="3613150" cy="1828800"/>
          </a:xfrm>
          <a:prstGeom prst="rect">
            <a:avLst/>
          </a:prstGeom>
          <a:noFill/>
          <a:ln w="9525">
            <a:noFill/>
            <a:miter lim="800000"/>
            <a:headEnd/>
            <a:tailEnd/>
          </a:ln>
        </p:spPr>
      </p:pic>
      <p:pic>
        <p:nvPicPr>
          <p:cNvPr id="8195" name="Picture 11"/>
          <p:cNvPicPr>
            <a:picLocks noChangeAspect="1" noChangeArrowheads="1"/>
          </p:cNvPicPr>
          <p:nvPr/>
        </p:nvPicPr>
        <p:blipFill>
          <a:blip r:embed="rId4" cstate="print"/>
          <a:srcRect/>
          <a:stretch>
            <a:fillRect/>
          </a:stretch>
        </p:blipFill>
        <p:spPr bwMode="auto">
          <a:xfrm>
            <a:off x="6629400" y="1524000"/>
            <a:ext cx="2400300" cy="1295400"/>
          </a:xfrm>
          <a:prstGeom prst="rect">
            <a:avLst/>
          </a:prstGeom>
          <a:noFill/>
          <a:ln w="9525" algn="ctr">
            <a:noFill/>
            <a:miter lim="800000"/>
            <a:headEnd/>
            <a:tailEnd/>
          </a:ln>
        </p:spPr>
      </p:pic>
      <p:sp>
        <p:nvSpPr>
          <p:cNvPr id="8196" name="Text Box 9"/>
          <p:cNvSpPr txBox="1">
            <a:spLocks noChangeArrowheads="1"/>
          </p:cNvSpPr>
          <p:nvPr/>
        </p:nvSpPr>
        <p:spPr bwMode="auto">
          <a:xfrm>
            <a:off x="228600" y="762000"/>
            <a:ext cx="5410200" cy="5724525"/>
          </a:xfrm>
          <a:prstGeom prst="rect">
            <a:avLst/>
          </a:prstGeom>
          <a:noFill/>
          <a:ln w="9525">
            <a:noFill/>
            <a:miter lim="800000"/>
            <a:headEnd/>
            <a:tailEnd/>
          </a:ln>
        </p:spPr>
        <p:txBody>
          <a:bodyPr>
            <a:spAutoFit/>
          </a:bodyPr>
          <a:lstStyle/>
          <a:p>
            <a:r>
              <a:rPr lang="en-US" sz="1600" b="1">
                <a:solidFill>
                  <a:srgbClr val="FF0000"/>
                </a:solidFill>
              </a:rPr>
              <a:t>Gas Detectors </a:t>
            </a:r>
          </a:p>
          <a:p>
            <a:endParaRPr lang="en-US" sz="1600" b="1">
              <a:solidFill>
                <a:srgbClr val="FF0000"/>
              </a:solidFill>
            </a:endParaRPr>
          </a:p>
          <a:p>
            <a:r>
              <a:rPr lang="en-US" sz="1400" b="1">
                <a:solidFill>
                  <a:srgbClr val="002060"/>
                </a:solidFill>
              </a:rPr>
              <a:t>In gaseous detectors, a charged particle is liberating electrons from the atoms, which are freely bouncing between the gas atoms. </a:t>
            </a:r>
          </a:p>
          <a:p>
            <a:endParaRPr lang="en-US" sz="1400" b="1">
              <a:solidFill>
                <a:srgbClr val="002060"/>
              </a:solidFill>
            </a:endParaRPr>
          </a:p>
          <a:p>
            <a:r>
              <a:rPr lang="en-US" sz="1400" b="1">
                <a:solidFill>
                  <a:srgbClr val="008000"/>
                </a:solidFill>
              </a:rPr>
              <a:t>An applied electric field makes the electrons and ions move, </a:t>
            </a:r>
          </a:p>
          <a:p>
            <a:r>
              <a:rPr lang="en-US" sz="1400" b="1">
                <a:solidFill>
                  <a:srgbClr val="008000"/>
                </a:solidFill>
              </a:rPr>
              <a:t>which induces signals on the metal readout electrodes.</a:t>
            </a:r>
          </a:p>
          <a:p>
            <a:endParaRPr lang="en-US" sz="1600" b="1">
              <a:solidFill>
                <a:schemeClr val="accent2"/>
              </a:solidFill>
            </a:endParaRPr>
          </a:p>
          <a:p>
            <a:r>
              <a:rPr lang="en-US" sz="1600" b="1">
                <a:solidFill>
                  <a:srgbClr val="002060"/>
                </a:solidFill>
              </a:rPr>
              <a:t>For individual gas atoms, the electron energy levels are discrete.</a:t>
            </a:r>
          </a:p>
          <a:p>
            <a:endParaRPr lang="en-US" sz="1600" b="1">
              <a:solidFill>
                <a:srgbClr val="002060"/>
              </a:solidFill>
            </a:endParaRPr>
          </a:p>
          <a:p>
            <a:r>
              <a:rPr lang="en-US" sz="1600" b="1">
                <a:solidFill>
                  <a:srgbClr val="FF0000"/>
                </a:solidFill>
              </a:rPr>
              <a:t>Solid State Detectors</a:t>
            </a:r>
          </a:p>
          <a:p>
            <a:endParaRPr lang="en-US" sz="1600" b="1">
              <a:solidFill>
                <a:srgbClr val="FF0000"/>
              </a:solidFill>
            </a:endParaRPr>
          </a:p>
          <a:p>
            <a:r>
              <a:rPr lang="en-US" sz="1400" b="1">
                <a:solidFill>
                  <a:srgbClr val="008000"/>
                </a:solidFill>
              </a:rPr>
              <a:t>In solids (crystals), the electron energy levels are in ‘bands’. </a:t>
            </a:r>
          </a:p>
          <a:p>
            <a:endParaRPr lang="en-US" sz="1400" b="1">
              <a:solidFill>
                <a:schemeClr val="accent2"/>
              </a:solidFill>
            </a:endParaRPr>
          </a:p>
          <a:p>
            <a:r>
              <a:rPr lang="en-US" sz="1400" b="1">
                <a:solidFill>
                  <a:srgbClr val="002060"/>
                </a:solidFill>
              </a:rPr>
              <a:t>Inner shell electrons, in the lower energy bands,  are closely bound to the individual atoms and always stay with ‘their’ atoms.</a:t>
            </a:r>
          </a:p>
          <a:p>
            <a:endParaRPr lang="en-US" sz="1400" b="1">
              <a:solidFill>
                <a:schemeClr val="accent2"/>
              </a:solidFill>
            </a:endParaRPr>
          </a:p>
          <a:p>
            <a:r>
              <a:rPr lang="en-US" sz="1400" b="1">
                <a:solidFill>
                  <a:srgbClr val="008000"/>
                </a:solidFill>
              </a:rPr>
              <a:t>In a crystal there are however  energy bands that are still bound states of the crystal, but they belong to the entire crystal. Electrons in these bands and the holes in the lower band  can freely move around the crystal, if an electric field is applied.</a:t>
            </a:r>
          </a:p>
        </p:txBody>
      </p:sp>
      <p:sp>
        <p:nvSpPr>
          <p:cNvPr id="8197" name="Footer Placeholder 5"/>
          <p:cNvSpPr>
            <a:spLocks noGrp="1"/>
          </p:cNvSpPr>
          <p:nvPr>
            <p:ph type="ftr" sz="quarter" idx="11"/>
          </p:nvPr>
        </p:nvSpPr>
        <p:spPr>
          <a:noFill/>
        </p:spPr>
        <p:txBody>
          <a:bodyPr/>
          <a:lstStyle/>
          <a:p>
            <a:r>
              <a:rPr lang="en-US" smtClean="0"/>
              <a:t>W. Riegler/CERN</a:t>
            </a:r>
          </a:p>
        </p:txBody>
      </p:sp>
      <p:sp>
        <p:nvSpPr>
          <p:cNvPr id="8198" name="Slide Number Placeholder 4"/>
          <p:cNvSpPr>
            <a:spLocks noGrp="1"/>
          </p:cNvSpPr>
          <p:nvPr>
            <p:ph type="sldNum" sz="quarter" idx="12"/>
          </p:nvPr>
        </p:nvSpPr>
        <p:spPr>
          <a:noFill/>
        </p:spPr>
        <p:txBody>
          <a:bodyPr/>
          <a:lstStyle/>
          <a:p>
            <a:fld id="{B3386D26-6846-49C9-8289-46058D1C1476}" type="slidenum">
              <a:rPr lang="en-US" smtClean="0"/>
              <a:pPr/>
              <a:t>61</a:t>
            </a:fld>
            <a:endParaRPr lang="en-US" smtClean="0"/>
          </a:p>
        </p:txBody>
      </p:sp>
      <p:sp>
        <p:nvSpPr>
          <p:cNvPr id="8199" name="Rectangle 6"/>
          <p:cNvSpPr>
            <a:spLocks noChangeArrowheads="1"/>
          </p:cNvSpPr>
          <p:nvPr/>
        </p:nvSpPr>
        <p:spPr bwMode="auto">
          <a:xfrm>
            <a:off x="2514600" y="152400"/>
            <a:ext cx="3800475" cy="523875"/>
          </a:xfrm>
          <a:prstGeom prst="rect">
            <a:avLst/>
          </a:prstGeom>
          <a:noFill/>
          <a:ln w="9525">
            <a:noFill/>
            <a:miter lim="800000"/>
            <a:headEnd/>
            <a:tailEnd/>
          </a:ln>
        </p:spPr>
        <p:txBody>
          <a:bodyPr wrap="none">
            <a:spAutoFit/>
          </a:bodyPr>
          <a:lstStyle/>
          <a:p>
            <a:r>
              <a:rPr lang="en-US" sz="2800" b="1">
                <a:solidFill>
                  <a:srgbClr val="FF0000"/>
                </a:solidFill>
              </a:rPr>
              <a:t>Solid State Detectors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1"/>
          <p:cNvSpPr>
            <a:spLocks noGrp="1"/>
          </p:cNvSpPr>
          <p:nvPr>
            <p:ph type="ftr" sz="quarter" idx="11"/>
          </p:nvPr>
        </p:nvSpPr>
        <p:spPr>
          <a:xfrm>
            <a:off x="0" y="6550025"/>
            <a:ext cx="1295400" cy="307975"/>
          </a:xfrm>
          <a:noFill/>
        </p:spPr>
        <p:txBody>
          <a:bodyPr/>
          <a:lstStyle/>
          <a:p>
            <a:r>
              <a:rPr lang="en-US" dirty="0" smtClean="0"/>
              <a:t>W. Riegler/CERN</a:t>
            </a:r>
          </a:p>
        </p:txBody>
      </p:sp>
      <p:sp>
        <p:nvSpPr>
          <p:cNvPr id="9219" name="Slide Number Placeholder 2"/>
          <p:cNvSpPr>
            <a:spLocks noGrp="1"/>
          </p:cNvSpPr>
          <p:nvPr>
            <p:ph type="sldNum" sz="quarter" idx="12"/>
          </p:nvPr>
        </p:nvSpPr>
        <p:spPr>
          <a:xfrm>
            <a:off x="8763000" y="6610350"/>
            <a:ext cx="381000" cy="247650"/>
          </a:xfrm>
          <a:noFill/>
        </p:spPr>
        <p:txBody>
          <a:bodyPr/>
          <a:lstStyle/>
          <a:p>
            <a:fld id="{A3CF8460-FBCD-4077-B80C-632DAF71F75D}" type="slidenum">
              <a:rPr lang="en-US" smtClean="0"/>
              <a:pPr/>
              <a:t>62</a:t>
            </a:fld>
            <a:endParaRPr lang="en-US" smtClean="0"/>
          </a:p>
        </p:txBody>
      </p:sp>
      <p:pic>
        <p:nvPicPr>
          <p:cNvPr id="9220" name="Picture 2" descr="Image:Bändermodell-Potentialtöpfe.png">
            <a:hlinkClick r:id="rId2"/>
          </p:cNvPr>
          <p:cNvPicPr>
            <a:picLocks noChangeAspect="1" noChangeArrowheads="1"/>
          </p:cNvPicPr>
          <p:nvPr/>
        </p:nvPicPr>
        <p:blipFill>
          <a:blip r:embed="rId3" cstate="print"/>
          <a:srcRect/>
          <a:stretch>
            <a:fillRect/>
          </a:stretch>
        </p:blipFill>
        <p:spPr bwMode="auto">
          <a:xfrm>
            <a:off x="152400" y="1676400"/>
            <a:ext cx="5648325" cy="2743200"/>
          </a:xfrm>
          <a:prstGeom prst="rect">
            <a:avLst/>
          </a:prstGeom>
          <a:noFill/>
          <a:ln w="9525">
            <a:noFill/>
            <a:miter lim="800000"/>
            <a:headEnd/>
            <a:tailEnd/>
          </a:ln>
        </p:spPr>
      </p:pic>
      <p:sp>
        <p:nvSpPr>
          <p:cNvPr id="9221" name="Rectangle 6"/>
          <p:cNvSpPr>
            <a:spLocks noChangeArrowheads="1"/>
          </p:cNvSpPr>
          <p:nvPr/>
        </p:nvSpPr>
        <p:spPr bwMode="auto">
          <a:xfrm>
            <a:off x="2514600" y="0"/>
            <a:ext cx="3800475" cy="523875"/>
          </a:xfrm>
          <a:prstGeom prst="rect">
            <a:avLst/>
          </a:prstGeom>
          <a:noFill/>
          <a:ln w="9525">
            <a:noFill/>
            <a:miter lim="800000"/>
            <a:headEnd/>
            <a:tailEnd/>
          </a:ln>
        </p:spPr>
        <p:txBody>
          <a:bodyPr wrap="none">
            <a:spAutoFit/>
          </a:bodyPr>
          <a:lstStyle/>
          <a:p>
            <a:r>
              <a:rPr lang="en-US" sz="2800" b="1" dirty="0">
                <a:solidFill>
                  <a:srgbClr val="FF0000"/>
                </a:solidFill>
              </a:rPr>
              <a:t>Solid State Detectors</a:t>
            </a:r>
          </a:p>
        </p:txBody>
      </p:sp>
      <p:cxnSp>
        <p:nvCxnSpPr>
          <p:cNvPr id="8" name="Straight Arrow Connector 7"/>
          <p:cNvCxnSpPr/>
          <p:nvPr/>
        </p:nvCxnSpPr>
        <p:spPr>
          <a:xfrm rot="5400000">
            <a:off x="5258594" y="2285206"/>
            <a:ext cx="304800" cy="1588"/>
          </a:xfrm>
          <a:prstGeom prst="straightConnector1">
            <a:avLst/>
          </a:prstGeom>
          <a:ln w="31750">
            <a:solidFill>
              <a:srgbClr val="002060"/>
            </a:solidFill>
            <a:headEnd type="triangle"/>
            <a:tailEnd type="triangle"/>
          </a:ln>
        </p:spPr>
        <p:style>
          <a:lnRef idx="2">
            <a:schemeClr val="dk1"/>
          </a:lnRef>
          <a:fillRef idx="0">
            <a:schemeClr val="dk1"/>
          </a:fillRef>
          <a:effectRef idx="1">
            <a:schemeClr val="dk1"/>
          </a:effectRef>
          <a:fontRef idx="minor">
            <a:schemeClr val="tx1"/>
          </a:fontRef>
        </p:style>
      </p:cxnSp>
      <p:sp>
        <p:nvSpPr>
          <p:cNvPr id="9223" name="TextBox 9"/>
          <p:cNvSpPr txBox="1">
            <a:spLocks noChangeArrowheads="1"/>
          </p:cNvSpPr>
          <p:nvPr/>
        </p:nvSpPr>
        <p:spPr bwMode="auto">
          <a:xfrm>
            <a:off x="6438900" y="609600"/>
            <a:ext cx="2247900" cy="2308225"/>
          </a:xfrm>
          <a:prstGeom prst="rect">
            <a:avLst/>
          </a:prstGeom>
          <a:noFill/>
          <a:ln w="9525">
            <a:noFill/>
            <a:miter lim="800000"/>
            <a:headEnd/>
            <a:tailEnd/>
          </a:ln>
        </p:spPr>
        <p:txBody>
          <a:bodyPr wrap="none">
            <a:spAutoFit/>
          </a:bodyPr>
          <a:lstStyle/>
          <a:p>
            <a:r>
              <a:rPr lang="en-US" sz="1600" b="1" dirty="0">
                <a:solidFill>
                  <a:schemeClr val="tx2"/>
                </a:solidFill>
              </a:rPr>
              <a:t>Free Electron Energy</a:t>
            </a:r>
          </a:p>
          <a:p>
            <a:endParaRPr lang="en-US" sz="1600" b="1" dirty="0">
              <a:solidFill>
                <a:schemeClr val="tx2"/>
              </a:solidFill>
            </a:endParaRPr>
          </a:p>
          <a:p>
            <a:r>
              <a:rPr lang="en-US" sz="1600" b="1" dirty="0">
                <a:solidFill>
                  <a:schemeClr val="tx2"/>
                </a:solidFill>
              </a:rPr>
              <a:t>Unfilled Bands</a:t>
            </a:r>
          </a:p>
          <a:p>
            <a:endParaRPr lang="en-US" sz="1600" b="1" dirty="0">
              <a:solidFill>
                <a:srgbClr val="009900"/>
              </a:solidFill>
            </a:endParaRPr>
          </a:p>
          <a:p>
            <a:r>
              <a:rPr lang="en-US" sz="1600" b="1" dirty="0">
                <a:solidFill>
                  <a:srgbClr val="009900"/>
                </a:solidFill>
              </a:rPr>
              <a:t>Conduction Band</a:t>
            </a:r>
          </a:p>
          <a:p>
            <a:endParaRPr lang="en-US" sz="1600" b="1" dirty="0">
              <a:solidFill>
                <a:srgbClr val="009900"/>
              </a:solidFill>
            </a:endParaRPr>
          </a:p>
          <a:p>
            <a:r>
              <a:rPr lang="en-US" sz="1600" b="1" dirty="0">
                <a:solidFill>
                  <a:srgbClr val="002060"/>
                </a:solidFill>
              </a:rPr>
              <a:t>Band Gap</a:t>
            </a:r>
          </a:p>
          <a:p>
            <a:endParaRPr lang="en-US" sz="1600" b="1" dirty="0">
              <a:solidFill>
                <a:srgbClr val="009900"/>
              </a:solidFill>
            </a:endParaRPr>
          </a:p>
          <a:p>
            <a:r>
              <a:rPr lang="en-US" sz="1600" b="1" dirty="0">
                <a:solidFill>
                  <a:srgbClr val="C00000"/>
                </a:solidFill>
              </a:rPr>
              <a:t>Valance Band</a:t>
            </a:r>
          </a:p>
        </p:txBody>
      </p:sp>
      <p:cxnSp>
        <p:nvCxnSpPr>
          <p:cNvPr id="12" name="Straight Arrow Connector 11"/>
          <p:cNvCxnSpPr/>
          <p:nvPr/>
        </p:nvCxnSpPr>
        <p:spPr>
          <a:xfrm rot="10800000">
            <a:off x="5181600" y="2590800"/>
            <a:ext cx="1066800" cy="152400"/>
          </a:xfrm>
          <a:prstGeom prst="straightConnector1">
            <a:avLst/>
          </a:prstGeom>
          <a:ln>
            <a:solidFill>
              <a:srgbClr val="C00000"/>
            </a:solidFill>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rot="10800000">
            <a:off x="5562600" y="1828800"/>
            <a:ext cx="685800" cy="1588"/>
          </a:xfrm>
          <a:prstGeom prst="straightConnector1">
            <a:avLst/>
          </a:prstGeom>
          <a:ln>
            <a:solidFill>
              <a:srgbClr val="008000"/>
            </a:solidFill>
            <a:tailEnd type="arrow"/>
          </a:ln>
        </p:spPr>
        <p:style>
          <a:lnRef idx="2">
            <a:schemeClr val="dk1"/>
          </a:lnRef>
          <a:fillRef idx="0">
            <a:schemeClr val="dk1"/>
          </a:fillRef>
          <a:effectRef idx="1">
            <a:schemeClr val="dk1"/>
          </a:effectRef>
          <a:fontRef idx="minor">
            <a:schemeClr val="tx1"/>
          </a:fontRef>
        </p:style>
      </p:cxnSp>
      <p:sp>
        <p:nvSpPr>
          <p:cNvPr id="21" name="Rectangle 20"/>
          <p:cNvSpPr/>
          <p:nvPr/>
        </p:nvSpPr>
        <p:spPr>
          <a:xfrm>
            <a:off x="914400" y="1219200"/>
            <a:ext cx="4419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914400" y="762000"/>
            <a:ext cx="4419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Arrow Connector 22"/>
          <p:cNvCxnSpPr/>
          <p:nvPr/>
        </p:nvCxnSpPr>
        <p:spPr>
          <a:xfrm rot="10800000">
            <a:off x="5638800" y="914400"/>
            <a:ext cx="609600" cy="228600"/>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p:nvPr/>
        </p:nvCxnSpPr>
        <p:spPr>
          <a:xfrm rot="10800000">
            <a:off x="5638800" y="1295400"/>
            <a:ext cx="533400" cy="1588"/>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a:off x="457200" y="762000"/>
            <a:ext cx="5638800" cy="158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52400" y="4419600"/>
            <a:ext cx="8458200" cy="2215991"/>
          </a:xfrm>
          <a:prstGeom prst="rect">
            <a:avLst/>
          </a:prstGeom>
        </p:spPr>
        <p:txBody>
          <a:bodyPr wrap="square">
            <a:spAutoFit/>
          </a:bodyPr>
          <a:lstStyle/>
          <a:p>
            <a:r>
              <a:rPr lang="en-US" sz="2000" b="1" dirty="0" smtClean="0">
                <a:solidFill>
                  <a:srgbClr val="FF0000"/>
                </a:solidFill>
              </a:rPr>
              <a:t>Conductor, Insulator, Semiconductor</a:t>
            </a:r>
          </a:p>
          <a:p>
            <a:endParaRPr lang="en-US" sz="2000" b="1" dirty="0" smtClean="0">
              <a:solidFill>
                <a:srgbClr val="FF0000"/>
              </a:solidFill>
            </a:endParaRPr>
          </a:p>
          <a:p>
            <a:r>
              <a:rPr lang="en-US" sz="1400" b="1" dirty="0" smtClean="0">
                <a:solidFill>
                  <a:srgbClr val="002060"/>
                </a:solidFill>
              </a:rPr>
              <a:t>In case the conduction band is filled the crystal is a conductor.</a:t>
            </a:r>
          </a:p>
          <a:p>
            <a:endParaRPr lang="en-US" sz="1400" b="1" dirty="0" smtClean="0">
              <a:solidFill>
                <a:srgbClr val="009900"/>
              </a:solidFill>
            </a:endParaRPr>
          </a:p>
          <a:p>
            <a:r>
              <a:rPr lang="en-US" sz="1400" b="1" dirty="0" smtClean="0">
                <a:solidFill>
                  <a:srgbClr val="008000"/>
                </a:solidFill>
              </a:rPr>
              <a:t>In case the conduction band is empty and ‘far away’ from </a:t>
            </a:r>
          </a:p>
          <a:p>
            <a:r>
              <a:rPr lang="en-US" sz="1400" b="1" dirty="0" smtClean="0">
                <a:solidFill>
                  <a:srgbClr val="008000"/>
                </a:solidFill>
              </a:rPr>
              <a:t>the valence band, the crystal is an insulator.</a:t>
            </a:r>
          </a:p>
          <a:p>
            <a:endParaRPr lang="en-US" sz="1400" b="1" dirty="0" smtClean="0">
              <a:solidFill>
                <a:srgbClr val="009900"/>
              </a:solidFill>
            </a:endParaRPr>
          </a:p>
          <a:p>
            <a:r>
              <a:rPr lang="en-US" sz="1400" b="1" dirty="0" smtClean="0">
                <a:solidFill>
                  <a:srgbClr val="002060"/>
                </a:solidFill>
              </a:rPr>
              <a:t>In case the conduction band is empty but the distance to the valence band is small, the crystal is a semiconductor.</a:t>
            </a:r>
            <a:endParaRPr lang="en-US" sz="1400" b="1" dirty="0">
              <a:solidFill>
                <a:srgbClr val="00206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9"/>
          <p:cNvSpPr txBox="1">
            <a:spLocks noChangeArrowheads="1"/>
          </p:cNvSpPr>
          <p:nvPr/>
        </p:nvSpPr>
        <p:spPr bwMode="auto">
          <a:xfrm>
            <a:off x="381000" y="457200"/>
            <a:ext cx="7315200" cy="6032421"/>
          </a:xfrm>
          <a:prstGeom prst="rect">
            <a:avLst/>
          </a:prstGeom>
          <a:noFill/>
          <a:ln w="9525">
            <a:noFill/>
            <a:miter lim="800000"/>
            <a:headEnd/>
            <a:tailEnd/>
          </a:ln>
        </p:spPr>
        <p:txBody>
          <a:bodyPr>
            <a:spAutoFit/>
          </a:bodyPr>
          <a:lstStyle/>
          <a:p>
            <a:endParaRPr lang="en-US" sz="1600" b="1" dirty="0">
              <a:solidFill>
                <a:srgbClr val="002060"/>
              </a:solidFill>
            </a:endParaRPr>
          </a:p>
          <a:p>
            <a:r>
              <a:rPr lang="en-US" sz="1600" b="1" dirty="0">
                <a:solidFill>
                  <a:srgbClr val="FF0000"/>
                </a:solidFill>
              </a:rPr>
              <a:t>Band Gap, e-h pair Energy</a:t>
            </a:r>
            <a:endParaRPr lang="en-US" sz="1600" b="1" dirty="0">
              <a:solidFill>
                <a:srgbClr val="002060"/>
              </a:solidFill>
            </a:endParaRPr>
          </a:p>
          <a:p>
            <a:r>
              <a:rPr lang="en-US" sz="1400" b="1" dirty="0">
                <a:solidFill>
                  <a:srgbClr val="008000"/>
                </a:solidFill>
              </a:rPr>
              <a:t>The energy gap between the last filled band – the valence band – and the conduction band is called band gap </a:t>
            </a:r>
            <a:r>
              <a:rPr lang="en-US" sz="1400" b="1" dirty="0" err="1">
                <a:solidFill>
                  <a:srgbClr val="008000"/>
                </a:solidFill>
              </a:rPr>
              <a:t>E</a:t>
            </a:r>
            <a:r>
              <a:rPr lang="en-US" sz="1400" b="1" baseline="-25000" dirty="0" err="1">
                <a:solidFill>
                  <a:srgbClr val="008000"/>
                </a:solidFill>
              </a:rPr>
              <a:t>g</a:t>
            </a:r>
            <a:r>
              <a:rPr lang="en-US" sz="1400" b="1" dirty="0">
                <a:solidFill>
                  <a:srgbClr val="008000"/>
                </a:solidFill>
              </a:rPr>
              <a:t>. </a:t>
            </a:r>
          </a:p>
          <a:p>
            <a:endParaRPr lang="en-US" sz="1400" b="1" dirty="0">
              <a:solidFill>
                <a:srgbClr val="002060"/>
              </a:solidFill>
            </a:endParaRPr>
          </a:p>
          <a:p>
            <a:r>
              <a:rPr lang="en-US" sz="1400" b="1" dirty="0">
                <a:solidFill>
                  <a:srgbClr val="002060"/>
                </a:solidFill>
              </a:rPr>
              <a:t>The band gap of Diamond/Silicon/Germanium  is 5.5, 1.12, 0.66 </a:t>
            </a:r>
            <a:r>
              <a:rPr lang="en-US" sz="1400" b="1" dirty="0" err="1">
                <a:solidFill>
                  <a:srgbClr val="002060"/>
                </a:solidFill>
              </a:rPr>
              <a:t>eV</a:t>
            </a:r>
            <a:r>
              <a:rPr lang="en-US" sz="1400" b="1" dirty="0">
                <a:solidFill>
                  <a:srgbClr val="002060"/>
                </a:solidFill>
              </a:rPr>
              <a:t>. </a:t>
            </a:r>
          </a:p>
          <a:p>
            <a:endParaRPr lang="en-US" sz="1400" b="1" dirty="0">
              <a:solidFill>
                <a:srgbClr val="002060"/>
              </a:solidFill>
            </a:endParaRPr>
          </a:p>
          <a:p>
            <a:r>
              <a:rPr lang="en-US" sz="1400" b="1" dirty="0">
                <a:solidFill>
                  <a:srgbClr val="008000"/>
                </a:solidFill>
              </a:rPr>
              <a:t>The average energy to produce an electron/hole pair for Diamond/Silicon/Germanium is 13, 3.6, 2.9eV.</a:t>
            </a:r>
          </a:p>
          <a:p>
            <a:endParaRPr lang="en-US" sz="1600" b="1" dirty="0" smtClean="0">
              <a:solidFill>
                <a:srgbClr val="FF0000"/>
              </a:solidFill>
            </a:endParaRPr>
          </a:p>
          <a:p>
            <a:endParaRPr lang="en-US" sz="1600" b="1" dirty="0">
              <a:solidFill>
                <a:srgbClr val="FF0000"/>
              </a:solidFill>
            </a:endParaRPr>
          </a:p>
          <a:p>
            <a:endParaRPr lang="en-US" sz="1600" b="1" dirty="0" smtClean="0">
              <a:solidFill>
                <a:srgbClr val="FF0000"/>
              </a:solidFill>
            </a:endParaRPr>
          </a:p>
          <a:p>
            <a:endParaRPr lang="en-US" sz="1600" b="1" dirty="0">
              <a:solidFill>
                <a:srgbClr val="FF0000"/>
              </a:solidFill>
            </a:endParaRPr>
          </a:p>
          <a:p>
            <a:endParaRPr lang="en-US" sz="1600" b="1" dirty="0" smtClean="0">
              <a:solidFill>
                <a:srgbClr val="FF0000"/>
              </a:solidFill>
            </a:endParaRPr>
          </a:p>
          <a:p>
            <a:endParaRPr lang="en-US" sz="1600" b="1" dirty="0" smtClean="0">
              <a:solidFill>
                <a:srgbClr val="FF0000"/>
              </a:solidFill>
            </a:endParaRPr>
          </a:p>
          <a:p>
            <a:endParaRPr lang="en-US" sz="1600" b="1" dirty="0">
              <a:solidFill>
                <a:srgbClr val="FF0000"/>
              </a:solidFill>
            </a:endParaRPr>
          </a:p>
          <a:p>
            <a:endParaRPr lang="en-US" sz="1600" b="1" dirty="0">
              <a:solidFill>
                <a:srgbClr val="FF0000"/>
              </a:solidFill>
            </a:endParaRPr>
          </a:p>
          <a:p>
            <a:r>
              <a:rPr lang="en-US" sz="1600" b="1" dirty="0">
                <a:solidFill>
                  <a:srgbClr val="FF0000"/>
                </a:solidFill>
              </a:rPr>
              <a:t>Temperature, Charged Particle Detection</a:t>
            </a:r>
            <a:endParaRPr lang="en-US" sz="1600" b="1" dirty="0">
              <a:solidFill>
                <a:srgbClr val="002060"/>
              </a:solidFill>
            </a:endParaRPr>
          </a:p>
          <a:p>
            <a:r>
              <a:rPr lang="en-US" sz="1400" b="1" dirty="0">
                <a:solidFill>
                  <a:srgbClr val="002060"/>
                </a:solidFill>
              </a:rPr>
              <a:t>In case an electron in the valence band gains energy by some process, it can be  excited into the conduction band and a hole in the valence band is left behind.</a:t>
            </a:r>
          </a:p>
          <a:p>
            <a:endParaRPr lang="en-US" sz="1400" b="1" dirty="0">
              <a:solidFill>
                <a:srgbClr val="008000"/>
              </a:solidFill>
            </a:endParaRPr>
          </a:p>
          <a:p>
            <a:r>
              <a:rPr lang="en-US" sz="1400" b="1" dirty="0">
                <a:solidFill>
                  <a:srgbClr val="008000"/>
                </a:solidFill>
              </a:rPr>
              <a:t>Such a process can be the passage of a charged particle, but also thermal excitation </a:t>
            </a:r>
            <a:r>
              <a:rPr lang="en-US" sz="1400" b="1" dirty="0">
                <a:solidFill>
                  <a:srgbClr val="008000"/>
                </a:solidFill>
                <a:sym typeface="Wingdings" pitchFamily="2" charset="2"/>
              </a:rPr>
              <a:t> probability is proportional Exp(-</a:t>
            </a:r>
            <a:r>
              <a:rPr lang="en-US" sz="1400" b="1" dirty="0" err="1">
                <a:solidFill>
                  <a:srgbClr val="008000"/>
                </a:solidFill>
                <a:sym typeface="Wingdings" pitchFamily="2" charset="2"/>
              </a:rPr>
              <a:t>E</a:t>
            </a:r>
            <a:r>
              <a:rPr lang="en-US" sz="1400" b="1" baseline="-25000" dirty="0" err="1">
                <a:solidFill>
                  <a:srgbClr val="008000"/>
                </a:solidFill>
                <a:sym typeface="Wingdings" pitchFamily="2" charset="2"/>
              </a:rPr>
              <a:t>g</a:t>
            </a:r>
            <a:r>
              <a:rPr lang="en-US" sz="1400" b="1" dirty="0">
                <a:solidFill>
                  <a:srgbClr val="008000"/>
                </a:solidFill>
                <a:sym typeface="Wingdings" pitchFamily="2" charset="2"/>
              </a:rPr>
              <a:t>/</a:t>
            </a:r>
            <a:r>
              <a:rPr lang="en-US" sz="1400" b="1" dirty="0" err="1">
                <a:solidFill>
                  <a:srgbClr val="008000"/>
                </a:solidFill>
                <a:sym typeface="Wingdings" pitchFamily="2" charset="2"/>
              </a:rPr>
              <a:t>kT</a:t>
            </a:r>
            <a:r>
              <a:rPr lang="en-US" sz="1400" b="1" dirty="0">
                <a:solidFill>
                  <a:srgbClr val="008000"/>
                </a:solidFill>
                <a:sym typeface="Wingdings" pitchFamily="2" charset="2"/>
              </a:rPr>
              <a:t>). </a:t>
            </a:r>
          </a:p>
          <a:p>
            <a:endParaRPr lang="en-US" sz="1400" b="1" dirty="0">
              <a:solidFill>
                <a:srgbClr val="008000"/>
              </a:solidFill>
              <a:sym typeface="Wingdings" pitchFamily="2" charset="2"/>
            </a:endParaRPr>
          </a:p>
          <a:p>
            <a:r>
              <a:rPr lang="en-US" sz="1400" b="1" dirty="0">
                <a:solidFill>
                  <a:srgbClr val="002060"/>
                </a:solidFill>
                <a:sym typeface="Wingdings" pitchFamily="2" charset="2"/>
              </a:rPr>
              <a:t>The number of electrons in the conduction band is therefore increasing with temperature i.e. the conductivity of a semiconductor increases with temperature</a:t>
            </a:r>
            <a:r>
              <a:rPr lang="en-US" sz="1400" b="1" dirty="0" smtClean="0">
                <a:solidFill>
                  <a:srgbClr val="002060"/>
                </a:solidFill>
                <a:sym typeface="Wingdings" pitchFamily="2" charset="2"/>
              </a:rPr>
              <a:t>.</a:t>
            </a:r>
            <a:endParaRPr lang="en-US" sz="1400" b="1" dirty="0">
              <a:solidFill>
                <a:srgbClr val="002060"/>
              </a:solidFill>
              <a:sym typeface="Wingdings" pitchFamily="2" charset="2"/>
            </a:endParaRPr>
          </a:p>
        </p:txBody>
      </p:sp>
      <p:sp>
        <p:nvSpPr>
          <p:cNvPr id="10243" name="Footer Placeholder 5"/>
          <p:cNvSpPr>
            <a:spLocks noGrp="1"/>
          </p:cNvSpPr>
          <p:nvPr>
            <p:ph type="ftr" sz="quarter" idx="11"/>
          </p:nvPr>
        </p:nvSpPr>
        <p:spPr>
          <a:noFill/>
        </p:spPr>
        <p:txBody>
          <a:bodyPr/>
          <a:lstStyle/>
          <a:p>
            <a:r>
              <a:rPr lang="en-US" smtClean="0"/>
              <a:t>W. Riegler/CERN</a:t>
            </a:r>
          </a:p>
        </p:txBody>
      </p:sp>
      <p:sp>
        <p:nvSpPr>
          <p:cNvPr id="10244" name="Slide Number Placeholder 4"/>
          <p:cNvSpPr>
            <a:spLocks noGrp="1"/>
          </p:cNvSpPr>
          <p:nvPr>
            <p:ph type="sldNum" sz="quarter" idx="12"/>
          </p:nvPr>
        </p:nvSpPr>
        <p:spPr>
          <a:noFill/>
        </p:spPr>
        <p:txBody>
          <a:bodyPr/>
          <a:lstStyle/>
          <a:p>
            <a:fld id="{9D3DC011-70A8-4197-A54A-6C6BFBF472E5}" type="slidenum">
              <a:rPr lang="en-US" smtClean="0"/>
              <a:pPr/>
              <a:t>63</a:t>
            </a:fld>
            <a:endParaRPr lang="en-US" smtClean="0"/>
          </a:p>
        </p:txBody>
      </p:sp>
      <p:sp>
        <p:nvSpPr>
          <p:cNvPr id="10245" name="Rectangle 6"/>
          <p:cNvSpPr>
            <a:spLocks noChangeArrowheads="1"/>
          </p:cNvSpPr>
          <p:nvPr/>
        </p:nvSpPr>
        <p:spPr bwMode="auto">
          <a:xfrm>
            <a:off x="2514600" y="0"/>
            <a:ext cx="3800475" cy="523875"/>
          </a:xfrm>
          <a:prstGeom prst="rect">
            <a:avLst/>
          </a:prstGeom>
          <a:noFill/>
          <a:ln w="9525">
            <a:noFill/>
            <a:miter lim="800000"/>
            <a:headEnd/>
            <a:tailEnd/>
          </a:ln>
        </p:spPr>
        <p:txBody>
          <a:bodyPr wrap="none">
            <a:spAutoFit/>
          </a:bodyPr>
          <a:lstStyle/>
          <a:p>
            <a:r>
              <a:rPr lang="en-US" sz="2800" b="1">
                <a:solidFill>
                  <a:srgbClr val="FF0000"/>
                </a:solidFill>
              </a:rPr>
              <a:t>Solid State Detectors</a:t>
            </a:r>
          </a:p>
        </p:txBody>
      </p:sp>
      <p:pic>
        <p:nvPicPr>
          <p:cNvPr id="10246" name="Picture 2" descr="Image:Bändermodell-Potentialtöpfe.png">
            <a:hlinkClick r:id="rId2"/>
          </p:cNvPr>
          <p:cNvPicPr>
            <a:picLocks noChangeAspect="1" noChangeArrowheads="1"/>
          </p:cNvPicPr>
          <p:nvPr/>
        </p:nvPicPr>
        <p:blipFill>
          <a:blip r:embed="rId3" cstate="print"/>
          <a:srcRect/>
          <a:stretch>
            <a:fillRect/>
          </a:stretch>
        </p:blipFill>
        <p:spPr bwMode="auto">
          <a:xfrm>
            <a:off x="1828800" y="2743200"/>
            <a:ext cx="3296904" cy="1600200"/>
          </a:xfrm>
          <a:prstGeom prst="rect">
            <a:avLst/>
          </a:prstGeom>
          <a:noFill/>
          <a:ln w="9525">
            <a:noFill/>
            <a:miter lim="800000"/>
            <a:headEnd/>
            <a:tailEnd/>
          </a:ln>
        </p:spPr>
      </p:pic>
      <p:cxnSp>
        <p:nvCxnSpPr>
          <p:cNvPr id="7" name="Straight Arrow Connector 6"/>
          <p:cNvCxnSpPr/>
          <p:nvPr/>
        </p:nvCxnSpPr>
        <p:spPr>
          <a:xfrm rot="5400000">
            <a:off x="4763294" y="3085306"/>
            <a:ext cx="228600" cy="1588"/>
          </a:xfrm>
          <a:prstGeom prst="straightConnector1">
            <a:avLst/>
          </a:prstGeom>
          <a:ln w="31750">
            <a:solidFill>
              <a:srgbClr val="002060"/>
            </a:solidFill>
            <a:headEnd type="triangle"/>
            <a:tailEnd type="triangle"/>
          </a:ln>
        </p:spPr>
        <p:style>
          <a:lnRef idx="2">
            <a:schemeClr val="dk1"/>
          </a:lnRef>
          <a:fillRef idx="0">
            <a:schemeClr val="dk1"/>
          </a:fillRef>
          <a:effectRef idx="1">
            <a:schemeClr val="dk1"/>
          </a:effectRef>
          <a:fontRef idx="minor">
            <a:schemeClr val="tx1"/>
          </a:fontRef>
        </p:style>
      </p:cxnSp>
      <p:sp>
        <p:nvSpPr>
          <p:cNvPr id="9" name="Rectangle 8"/>
          <p:cNvSpPr/>
          <p:nvPr/>
        </p:nvSpPr>
        <p:spPr>
          <a:xfrm>
            <a:off x="5029200" y="2895600"/>
            <a:ext cx="1152880" cy="338554"/>
          </a:xfrm>
          <a:prstGeom prst="rect">
            <a:avLst/>
          </a:prstGeom>
        </p:spPr>
        <p:txBody>
          <a:bodyPr wrap="none">
            <a:spAutoFit/>
          </a:bodyPr>
          <a:lstStyle/>
          <a:p>
            <a:pPr lvl="0"/>
            <a:r>
              <a:rPr lang="en-US" sz="1600" b="1" dirty="0">
                <a:solidFill>
                  <a:srgbClr val="002060"/>
                </a:solidFill>
              </a:rPr>
              <a:t>Band Gap</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9"/>
          <p:cNvSpPr txBox="1">
            <a:spLocks noChangeArrowheads="1"/>
          </p:cNvSpPr>
          <p:nvPr/>
        </p:nvSpPr>
        <p:spPr bwMode="auto">
          <a:xfrm>
            <a:off x="304800" y="838200"/>
            <a:ext cx="5486400" cy="5354638"/>
          </a:xfrm>
          <a:prstGeom prst="rect">
            <a:avLst/>
          </a:prstGeom>
          <a:noFill/>
          <a:ln w="9525">
            <a:noFill/>
            <a:miter lim="800000"/>
            <a:headEnd/>
            <a:tailEnd/>
          </a:ln>
        </p:spPr>
        <p:txBody>
          <a:bodyPr>
            <a:spAutoFit/>
          </a:bodyPr>
          <a:lstStyle/>
          <a:p>
            <a:r>
              <a:rPr lang="en-US" sz="1600" b="1">
                <a:solidFill>
                  <a:srgbClr val="FF0000"/>
                </a:solidFill>
                <a:sym typeface="Wingdings" pitchFamily="2" charset="2"/>
              </a:rPr>
              <a:t>Electron, Hole Movement:</a:t>
            </a:r>
          </a:p>
          <a:p>
            <a:r>
              <a:rPr lang="en-US" sz="1400" b="1">
                <a:solidFill>
                  <a:srgbClr val="002060"/>
                </a:solidFill>
                <a:sym typeface="Wingdings" pitchFamily="2" charset="2"/>
              </a:rPr>
              <a:t>It is possible to treat electrons in the conduction band and holes in the valence band similar to free particles, but with an effective mass different from elementary electrons not embedded in the lattice. </a:t>
            </a:r>
          </a:p>
          <a:p>
            <a:endParaRPr lang="en-US" sz="1400" b="1">
              <a:solidFill>
                <a:srgbClr val="002060"/>
              </a:solidFill>
              <a:sym typeface="Wingdings" pitchFamily="2" charset="2"/>
            </a:endParaRPr>
          </a:p>
          <a:p>
            <a:r>
              <a:rPr lang="en-US" sz="1400" b="1">
                <a:solidFill>
                  <a:srgbClr val="008000"/>
                </a:solidFill>
                <a:sym typeface="Wingdings" pitchFamily="2" charset="2"/>
              </a:rPr>
              <a:t>This mass is furthermore dependent on other parameters such as the direction of movement with respect to the crystal axis. All this follows from the QM treatment of the crystal (solid state physics).</a:t>
            </a:r>
          </a:p>
          <a:p>
            <a:endParaRPr lang="en-US" sz="1600" b="1">
              <a:solidFill>
                <a:srgbClr val="002060"/>
              </a:solidFill>
              <a:sym typeface="Wingdings" pitchFamily="2" charset="2"/>
            </a:endParaRPr>
          </a:p>
          <a:p>
            <a:r>
              <a:rPr lang="en-US" sz="1600" b="1">
                <a:solidFill>
                  <a:srgbClr val="FF0000"/>
                </a:solidFill>
                <a:sym typeface="Wingdings" pitchFamily="2" charset="2"/>
              </a:rPr>
              <a:t>Cooling:</a:t>
            </a:r>
          </a:p>
          <a:p>
            <a:r>
              <a:rPr lang="en-US" sz="1400" b="1">
                <a:solidFill>
                  <a:srgbClr val="002060"/>
                </a:solidFill>
                <a:sym typeface="Wingdings" pitchFamily="2" charset="2"/>
              </a:rPr>
              <a:t>If we want to use a semiconductor as a detector for charged particles, the number of charge carriers in the conduction band due to thermal excitation must be smaller than the number of charge carriers in the conduction band produced by the passage of a charged particle.</a:t>
            </a:r>
          </a:p>
          <a:p>
            <a:endParaRPr lang="en-US" sz="1400" b="1">
              <a:solidFill>
                <a:srgbClr val="002060"/>
              </a:solidFill>
              <a:sym typeface="Wingdings" pitchFamily="2" charset="2"/>
            </a:endParaRPr>
          </a:p>
          <a:p>
            <a:r>
              <a:rPr lang="en-US" sz="1400" b="1">
                <a:solidFill>
                  <a:srgbClr val="008000"/>
                </a:solidFill>
                <a:sym typeface="Wingdings" pitchFamily="2" charset="2"/>
              </a:rPr>
              <a:t>Diamond (E</a:t>
            </a:r>
            <a:r>
              <a:rPr lang="en-US" sz="1400" b="1" baseline="-25000">
                <a:solidFill>
                  <a:srgbClr val="008000"/>
                </a:solidFill>
                <a:sym typeface="Wingdings" pitchFamily="2" charset="2"/>
              </a:rPr>
              <a:t>g</a:t>
            </a:r>
            <a:r>
              <a:rPr lang="en-US" sz="1400" b="1">
                <a:solidFill>
                  <a:srgbClr val="008000"/>
                </a:solidFill>
                <a:sym typeface="Wingdings" pitchFamily="2" charset="2"/>
              </a:rPr>
              <a:t>=5.5eV) can be used for particle </a:t>
            </a:r>
          </a:p>
          <a:p>
            <a:r>
              <a:rPr lang="en-US" sz="1400" b="1">
                <a:solidFill>
                  <a:srgbClr val="008000"/>
                </a:solidFill>
                <a:sym typeface="Wingdings" pitchFamily="2" charset="2"/>
              </a:rPr>
              <a:t>detection at room temperature, </a:t>
            </a:r>
          </a:p>
          <a:p>
            <a:r>
              <a:rPr lang="en-US" sz="1400" b="1">
                <a:solidFill>
                  <a:srgbClr val="008000"/>
                </a:solidFill>
                <a:sym typeface="Wingdings" pitchFamily="2" charset="2"/>
              </a:rPr>
              <a:t>Silicon (E</a:t>
            </a:r>
            <a:r>
              <a:rPr lang="en-US" sz="1400" b="1" baseline="-25000">
                <a:solidFill>
                  <a:srgbClr val="008000"/>
                </a:solidFill>
                <a:sym typeface="Wingdings" pitchFamily="2" charset="2"/>
              </a:rPr>
              <a:t>g</a:t>
            </a:r>
            <a:r>
              <a:rPr lang="en-US" sz="1400" b="1">
                <a:solidFill>
                  <a:srgbClr val="008000"/>
                </a:solidFill>
                <a:sym typeface="Wingdings" pitchFamily="2" charset="2"/>
              </a:rPr>
              <a:t>=1.12 eV) and Germanium (E</a:t>
            </a:r>
            <a:r>
              <a:rPr lang="en-US" sz="1400" b="1" baseline="-25000">
                <a:solidFill>
                  <a:srgbClr val="008000"/>
                </a:solidFill>
                <a:sym typeface="Wingdings" pitchFamily="2" charset="2"/>
              </a:rPr>
              <a:t>g</a:t>
            </a:r>
            <a:r>
              <a:rPr lang="en-US" sz="1400" b="1">
                <a:solidFill>
                  <a:srgbClr val="008000"/>
                </a:solidFill>
                <a:sym typeface="Wingdings" pitchFamily="2" charset="2"/>
              </a:rPr>
              <a:t>=0.66eV) </a:t>
            </a:r>
          </a:p>
          <a:p>
            <a:r>
              <a:rPr lang="en-US" sz="1400" b="1">
                <a:solidFill>
                  <a:srgbClr val="008000"/>
                </a:solidFill>
                <a:sym typeface="Wingdings" pitchFamily="2" charset="2"/>
              </a:rPr>
              <a:t>must be cooled,  or the free charge carriers </a:t>
            </a:r>
          </a:p>
          <a:p>
            <a:r>
              <a:rPr lang="en-US" sz="1400" b="1">
                <a:solidFill>
                  <a:srgbClr val="008000"/>
                </a:solidFill>
                <a:sym typeface="Wingdings" pitchFamily="2" charset="2"/>
              </a:rPr>
              <a:t>must be eliminated by other tricks  doping  see later.</a:t>
            </a:r>
            <a:endParaRPr lang="en-US" sz="1400" b="1">
              <a:solidFill>
                <a:srgbClr val="008000"/>
              </a:solidFill>
            </a:endParaRPr>
          </a:p>
          <a:p>
            <a:endParaRPr lang="en-US" sz="1400" b="1">
              <a:solidFill>
                <a:srgbClr val="002060"/>
              </a:solidFill>
              <a:sym typeface="Wingdings" pitchFamily="2" charset="2"/>
            </a:endParaRPr>
          </a:p>
        </p:txBody>
      </p:sp>
      <p:sp>
        <p:nvSpPr>
          <p:cNvPr id="11267" name="Footer Placeholder 5"/>
          <p:cNvSpPr>
            <a:spLocks noGrp="1"/>
          </p:cNvSpPr>
          <p:nvPr>
            <p:ph type="ftr" sz="quarter" idx="11"/>
          </p:nvPr>
        </p:nvSpPr>
        <p:spPr>
          <a:noFill/>
        </p:spPr>
        <p:txBody>
          <a:bodyPr/>
          <a:lstStyle/>
          <a:p>
            <a:r>
              <a:rPr lang="en-US" smtClean="0"/>
              <a:t>W. Riegler/CERN</a:t>
            </a:r>
          </a:p>
        </p:txBody>
      </p:sp>
      <p:sp>
        <p:nvSpPr>
          <p:cNvPr id="11268" name="Slide Number Placeholder 4"/>
          <p:cNvSpPr>
            <a:spLocks noGrp="1"/>
          </p:cNvSpPr>
          <p:nvPr>
            <p:ph type="sldNum" sz="quarter" idx="12"/>
          </p:nvPr>
        </p:nvSpPr>
        <p:spPr>
          <a:noFill/>
        </p:spPr>
        <p:txBody>
          <a:bodyPr/>
          <a:lstStyle/>
          <a:p>
            <a:fld id="{17F8EABE-1BC0-4161-94BB-2F912E201499}" type="slidenum">
              <a:rPr lang="en-US" smtClean="0"/>
              <a:pPr/>
              <a:t>64</a:t>
            </a:fld>
            <a:endParaRPr lang="en-US" smtClean="0"/>
          </a:p>
        </p:txBody>
      </p:sp>
      <p:sp>
        <p:nvSpPr>
          <p:cNvPr id="11269" name="Rectangle 6"/>
          <p:cNvSpPr>
            <a:spLocks noChangeArrowheads="1"/>
          </p:cNvSpPr>
          <p:nvPr/>
        </p:nvSpPr>
        <p:spPr bwMode="auto">
          <a:xfrm>
            <a:off x="2514600" y="152400"/>
            <a:ext cx="3800475" cy="523875"/>
          </a:xfrm>
          <a:prstGeom prst="rect">
            <a:avLst/>
          </a:prstGeom>
          <a:noFill/>
          <a:ln w="9525">
            <a:noFill/>
            <a:miter lim="800000"/>
            <a:headEnd/>
            <a:tailEnd/>
          </a:ln>
        </p:spPr>
        <p:txBody>
          <a:bodyPr wrap="none">
            <a:spAutoFit/>
          </a:bodyPr>
          <a:lstStyle/>
          <a:p>
            <a:r>
              <a:rPr lang="en-US" sz="2800" b="1">
                <a:solidFill>
                  <a:srgbClr val="FF0000"/>
                </a:solidFill>
              </a:rPr>
              <a:t>Solid State Detectors</a:t>
            </a:r>
          </a:p>
        </p:txBody>
      </p:sp>
      <p:grpSp>
        <p:nvGrpSpPr>
          <p:cNvPr id="2" name="Group 9"/>
          <p:cNvGrpSpPr>
            <a:grpSpLocks/>
          </p:cNvGrpSpPr>
          <p:nvPr/>
        </p:nvGrpSpPr>
        <p:grpSpPr bwMode="auto">
          <a:xfrm>
            <a:off x="5638800" y="2667000"/>
            <a:ext cx="3505200" cy="2209800"/>
            <a:chOff x="152400" y="1447800"/>
            <a:chExt cx="5943600" cy="3657600"/>
          </a:xfrm>
        </p:grpSpPr>
        <p:pic>
          <p:nvPicPr>
            <p:cNvPr id="11271" name="Picture 2" descr="Image:Bändermodell-Potentialtöpfe.png">
              <a:hlinkClick r:id="rId2"/>
            </p:cNvPr>
            <p:cNvPicPr>
              <a:picLocks noChangeAspect="1" noChangeArrowheads="1"/>
            </p:cNvPicPr>
            <p:nvPr/>
          </p:nvPicPr>
          <p:blipFill>
            <a:blip r:embed="rId3" cstate="print"/>
            <a:srcRect/>
            <a:stretch>
              <a:fillRect/>
            </a:stretch>
          </p:blipFill>
          <p:spPr bwMode="auto">
            <a:xfrm>
              <a:off x="152400" y="2362200"/>
              <a:ext cx="5647763" cy="2743200"/>
            </a:xfrm>
            <a:prstGeom prst="rect">
              <a:avLst/>
            </a:prstGeom>
            <a:noFill/>
            <a:ln w="9525">
              <a:noFill/>
              <a:miter lim="800000"/>
              <a:headEnd/>
              <a:tailEnd/>
            </a:ln>
          </p:spPr>
        </p:pic>
        <p:sp>
          <p:nvSpPr>
            <p:cNvPr id="7" name="Rectangle 6"/>
            <p:cNvSpPr/>
            <p:nvPr/>
          </p:nvSpPr>
          <p:spPr>
            <a:xfrm>
              <a:off x="914194" y="1905000"/>
              <a:ext cx="4420014" cy="2286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914194" y="1447800"/>
              <a:ext cx="4420014" cy="2286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a:off x="456580" y="1447800"/>
              <a:ext cx="5639420" cy="262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9"/>
          <p:cNvSpPr txBox="1">
            <a:spLocks noChangeArrowheads="1"/>
          </p:cNvSpPr>
          <p:nvPr/>
        </p:nvSpPr>
        <p:spPr bwMode="auto">
          <a:xfrm>
            <a:off x="304800" y="838200"/>
            <a:ext cx="4953000" cy="4462463"/>
          </a:xfrm>
          <a:prstGeom prst="rect">
            <a:avLst/>
          </a:prstGeom>
          <a:noFill/>
          <a:ln w="9525">
            <a:noFill/>
            <a:miter lim="800000"/>
            <a:headEnd/>
            <a:tailEnd/>
          </a:ln>
        </p:spPr>
        <p:txBody>
          <a:bodyPr>
            <a:spAutoFit/>
          </a:bodyPr>
          <a:lstStyle/>
          <a:p>
            <a:r>
              <a:rPr lang="en-US" sz="1600" b="1">
                <a:solidFill>
                  <a:srgbClr val="FF0000"/>
                </a:solidFill>
              </a:rPr>
              <a:t>Primary ‘ionization’:</a:t>
            </a:r>
          </a:p>
          <a:p>
            <a:r>
              <a:rPr lang="en-US" sz="1400" b="1">
                <a:solidFill>
                  <a:srgbClr val="008000"/>
                </a:solidFill>
              </a:rPr>
              <a:t>The average energy to produce an electron/hole pair  is: Diamond (13eV), Silicon (3.6eV), Germanium (2.9eV)</a:t>
            </a:r>
          </a:p>
          <a:p>
            <a:endParaRPr lang="en-US" sz="1400" b="1">
              <a:solidFill>
                <a:srgbClr val="002060"/>
              </a:solidFill>
            </a:endParaRPr>
          </a:p>
          <a:p>
            <a:r>
              <a:rPr lang="en-US" sz="1400" b="1">
                <a:solidFill>
                  <a:srgbClr val="002060"/>
                </a:solidFill>
              </a:rPr>
              <a:t>Comparing to gas detectors, the density of a solid is about a factor 1000 larger than that of a gas and the energy to produce and electron/hole pair e.g. for Si is a factor 7 smaller than the energy to produce an electron-ion pair in Argon. </a:t>
            </a:r>
          </a:p>
          <a:p>
            <a:endParaRPr lang="en-US" sz="1400" b="1">
              <a:solidFill>
                <a:srgbClr val="002060"/>
              </a:solidFill>
            </a:endParaRPr>
          </a:p>
          <a:p>
            <a:r>
              <a:rPr lang="en-US" sz="1600" b="1">
                <a:solidFill>
                  <a:srgbClr val="FF0000"/>
                </a:solidFill>
              </a:rPr>
              <a:t>Solid State vs. Gas Detector:</a:t>
            </a:r>
          </a:p>
          <a:p>
            <a:r>
              <a:rPr lang="en-US" sz="1400" b="1">
                <a:solidFill>
                  <a:srgbClr val="008000"/>
                </a:solidFill>
              </a:rPr>
              <a:t>The number of primary charges in a Si detector is therefore  about 10</a:t>
            </a:r>
            <a:r>
              <a:rPr lang="en-US" sz="1400" b="1" baseline="30000">
                <a:solidFill>
                  <a:srgbClr val="008000"/>
                </a:solidFill>
              </a:rPr>
              <a:t>4</a:t>
            </a:r>
            <a:r>
              <a:rPr lang="en-US" sz="1400" b="1">
                <a:solidFill>
                  <a:srgbClr val="008000"/>
                </a:solidFill>
              </a:rPr>
              <a:t> times larger than the one in gas </a:t>
            </a:r>
            <a:r>
              <a:rPr lang="en-US" sz="1400" b="1">
                <a:solidFill>
                  <a:srgbClr val="008000"/>
                </a:solidFill>
                <a:sym typeface="Wingdings" pitchFamily="2" charset="2"/>
              </a:rPr>
              <a:t> while gas detectors need internal charge amplification, solid state detectors don’t need internal amplification.</a:t>
            </a:r>
          </a:p>
          <a:p>
            <a:endParaRPr lang="en-US" sz="1400" b="1">
              <a:solidFill>
                <a:srgbClr val="008000"/>
              </a:solidFill>
              <a:sym typeface="Wingdings" pitchFamily="2" charset="2"/>
            </a:endParaRPr>
          </a:p>
          <a:p>
            <a:r>
              <a:rPr lang="en-US" sz="1400" b="1">
                <a:solidFill>
                  <a:srgbClr val="002060"/>
                </a:solidFill>
                <a:sym typeface="Wingdings" pitchFamily="2" charset="2"/>
              </a:rPr>
              <a:t>While in gaseous detectors, the velocity of electrons and ions differs by a factor 1000, the velocity of electrons and holes in many semiconductor detectors is quite similar  very short signals.</a:t>
            </a:r>
          </a:p>
        </p:txBody>
      </p:sp>
      <p:sp>
        <p:nvSpPr>
          <p:cNvPr id="12291" name="Footer Placeholder 5"/>
          <p:cNvSpPr>
            <a:spLocks noGrp="1"/>
          </p:cNvSpPr>
          <p:nvPr>
            <p:ph type="ftr" sz="quarter" idx="11"/>
          </p:nvPr>
        </p:nvSpPr>
        <p:spPr>
          <a:noFill/>
        </p:spPr>
        <p:txBody>
          <a:bodyPr/>
          <a:lstStyle/>
          <a:p>
            <a:r>
              <a:rPr lang="en-US" smtClean="0"/>
              <a:t>W. Riegler/CERN</a:t>
            </a:r>
          </a:p>
        </p:txBody>
      </p:sp>
      <p:sp>
        <p:nvSpPr>
          <p:cNvPr id="12292" name="Slide Number Placeholder 4"/>
          <p:cNvSpPr>
            <a:spLocks noGrp="1"/>
          </p:cNvSpPr>
          <p:nvPr>
            <p:ph type="sldNum" sz="quarter" idx="12"/>
          </p:nvPr>
        </p:nvSpPr>
        <p:spPr>
          <a:noFill/>
        </p:spPr>
        <p:txBody>
          <a:bodyPr/>
          <a:lstStyle/>
          <a:p>
            <a:fld id="{2E796079-0326-4FE5-AC71-E2F3F115DDE2}" type="slidenum">
              <a:rPr lang="en-US" smtClean="0"/>
              <a:pPr/>
              <a:t>65</a:t>
            </a:fld>
            <a:endParaRPr lang="en-US" smtClean="0"/>
          </a:p>
        </p:txBody>
      </p:sp>
      <p:sp>
        <p:nvSpPr>
          <p:cNvPr id="12293" name="Rectangle 6"/>
          <p:cNvSpPr>
            <a:spLocks noChangeArrowheads="1"/>
          </p:cNvSpPr>
          <p:nvPr/>
        </p:nvSpPr>
        <p:spPr bwMode="auto">
          <a:xfrm>
            <a:off x="2514600" y="152400"/>
            <a:ext cx="3800475" cy="523875"/>
          </a:xfrm>
          <a:prstGeom prst="rect">
            <a:avLst/>
          </a:prstGeom>
          <a:noFill/>
          <a:ln w="9525">
            <a:noFill/>
            <a:miter lim="800000"/>
            <a:headEnd/>
            <a:tailEnd/>
          </a:ln>
        </p:spPr>
        <p:txBody>
          <a:bodyPr wrap="none">
            <a:spAutoFit/>
          </a:bodyPr>
          <a:lstStyle/>
          <a:p>
            <a:r>
              <a:rPr lang="en-US" sz="2800" b="1">
                <a:solidFill>
                  <a:srgbClr val="FF0000"/>
                </a:solidFill>
              </a:rPr>
              <a:t>Solid State Detectors</a:t>
            </a:r>
          </a:p>
        </p:txBody>
      </p:sp>
      <p:pic>
        <p:nvPicPr>
          <p:cNvPr id="12294" name="Picture 10"/>
          <p:cNvPicPr>
            <a:picLocks noChangeAspect="1" noChangeArrowheads="1"/>
          </p:cNvPicPr>
          <p:nvPr/>
        </p:nvPicPr>
        <p:blipFill>
          <a:blip r:embed="rId2" cstate="print"/>
          <a:srcRect/>
          <a:stretch>
            <a:fillRect/>
          </a:stretch>
        </p:blipFill>
        <p:spPr bwMode="auto">
          <a:xfrm>
            <a:off x="5410200" y="1295400"/>
            <a:ext cx="3733800" cy="2182813"/>
          </a:xfrm>
          <a:prstGeom prst="rect">
            <a:avLst/>
          </a:prstGeom>
          <a:noFill/>
          <a:ln w="9525">
            <a:noFill/>
            <a:miter lim="800000"/>
            <a:headEnd/>
            <a:tailEnd/>
          </a:ln>
        </p:spPr>
      </p:pic>
      <p:sp>
        <p:nvSpPr>
          <p:cNvPr id="12295" name="Rectangle 6"/>
          <p:cNvSpPr>
            <a:spLocks noChangeArrowheads="1"/>
          </p:cNvSpPr>
          <p:nvPr/>
        </p:nvSpPr>
        <p:spPr bwMode="auto">
          <a:xfrm>
            <a:off x="5638800" y="3657600"/>
            <a:ext cx="2971800" cy="584200"/>
          </a:xfrm>
          <a:prstGeom prst="rect">
            <a:avLst/>
          </a:prstGeom>
          <a:noFill/>
          <a:ln w="9525">
            <a:noFill/>
            <a:miter lim="800000"/>
            <a:headEnd/>
            <a:tailEnd/>
          </a:ln>
        </p:spPr>
        <p:txBody>
          <a:bodyPr>
            <a:spAutoFit/>
          </a:bodyPr>
          <a:lstStyle/>
          <a:p>
            <a:r>
              <a:rPr lang="en-US" sz="1600" b="1">
                <a:solidFill>
                  <a:srgbClr val="002060"/>
                </a:solidFill>
              </a:rPr>
              <a:t>Diamond </a:t>
            </a:r>
            <a:r>
              <a:rPr lang="en-US" sz="1600" b="1">
                <a:solidFill>
                  <a:srgbClr val="002060"/>
                </a:solidFill>
                <a:sym typeface="Wingdings" pitchFamily="2" charset="2"/>
              </a:rPr>
              <a:t> A solid state ionization chamber</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p:cNvPicPr>
            <a:picLocks noChangeAspect="1" noChangeArrowheads="1"/>
          </p:cNvPicPr>
          <p:nvPr/>
        </p:nvPicPr>
        <p:blipFill>
          <a:blip r:embed="rId2" cstate="print"/>
          <a:srcRect/>
          <a:stretch>
            <a:fillRect/>
          </a:stretch>
        </p:blipFill>
        <p:spPr bwMode="auto">
          <a:xfrm>
            <a:off x="2438400" y="1524000"/>
            <a:ext cx="3581400" cy="1914525"/>
          </a:xfrm>
          <a:prstGeom prst="rect">
            <a:avLst/>
          </a:prstGeom>
          <a:noFill/>
          <a:ln w="9525">
            <a:noFill/>
            <a:miter lim="800000"/>
            <a:headEnd/>
            <a:tailEnd/>
          </a:ln>
        </p:spPr>
      </p:pic>
      <p:sp>
        <p:nvSpPr>
          <p:cNvPr id="13315" name="Text Box 7"/>
          <p:cNvSpPr txBox="1">
            <a:spLocks noChangeArrowheads="1"/>
          </p:cNvSpPr>
          <p:nvPr/>
        </p:nvSpPr>
        <p:spPr bwMode="auto">
          <a:xfrm>
            <a:off x="2971800" y="152400"/>
            <a:ext cx="3962400" cy="523875"/>
          </a:xfrm>
          <a:prstGeom prst="rect">
            <a:avLst/>
          </a:prstGeom>
          <a:noFill/>
          <a:ln w="9525">
            <a:noFill/>
            <a:miter lim="800000"/>
            <a:headEnd/>
            <a:tailEnd/>
          </a:ln>
        </p:spPr>
        <p:txBody>
          <a:bodyPr>
            <a:spAutoFit/>
          </a:bodyPr>
          <a:lstStyle/>
          <a:p>
            <a:r>
              <a:rPr lang="en-US" sz="2800" b="1">
                <a:solidFill>
                  <a:srgbClr val="FF0000"/>
                </a:solidFill>
              </a:rPr>
              <a:t>Diamond Detector</a:t>
            </a:r>
          </a:p>
        </p:txBody>
      </p:sp>
      <p:sp>
        <p:nvSpPr>
          <p:cNvPr id="13316" name="Footer Placeholder 5"/>
          <p:cNvSpPr>
            <a:spLocks noGrp="1"/>
          </p:cNvSpPr>
          <p:nvPr>
            <p:ph type="ftr" sz="quarter" idx="11"/>
          </p:nvPr>
        </p:nvSpPr>
        <p:spPr>
          <a:noFill/>
        </p:spPr>
        <p:txBody>
          <a:bodyPr/>
          <a:lstStyle/>
          <a:p>
            <a:r>
              <a:rPr lang="en-US" smtClean="0"/>
              <a:t>W. Riegler/CERN</a:t>
            </a:r>
          </a:p>
        </p:txBody>
      </p:sp>
      <p:sp>
        <p:nvSpPr>
          <p:cNvPr id="13317" name="Slide Number Placeholder 4"/>
          <p:cNvSpPr>
            <a:spLocks noGrp="1"/>
          </p:cNvSpPr>
          <p:nvPr>
            <p:ph type="sldNum" sz="quarter" idx="12"/>
          </p:nvPr>
        </p:nvSpPr>
        <p:spPr>
          <a:noFill/>
        </p:spPr>
        <p:txBody>
          <a:bodyPr/>
          <a:lstStyle/>
          <a:p>
            <a:fld id="{D3DB69D4-219C-497B-AC2D-6B438511D6FC}" type="slidenum">
              <a:rPr lang="en-US" smtClean="0"/>
              <a:pPr/>
              <a:t>66</a:t>
            </a:fld>
            <a:endParaRPr lang="en-US" smtClean="0"/>
          </a:p>
        </p:txBody>
      </p:sp>
      <p:sp>
        <p:nvSpPr>
          <p:cNvPr id="13318" name="Rectangle 6"/>
          <p:cNvSpPr>
            <a:spLocks noChangeArrowheads="1"/>
          </p:cNvSpPr>
          <p:nvPr/>
        </p:nvSpPr>
        <p:spPr bwMode="auto">
          <a:xfrm>
            <a:off x="533400" y="3581400"/>
            <a:ext cx="8458200" cy="830263"/>
          </a:xfrm>
          <a:prstGeom prst="rect">
            <a:avLst/>
          </a:prstGeom>
          <a:noFill/>
          <a:ln w="9525">
            <a:noFill/>
            <a:miter lim="800000"/>
            <a:headEnd/>
            <a:tailEnd/>
          </a:ln>
        </p:spPr>
        <p:txBody>
          <a:bodyPr>
            <a:spAutoFit/>
          </a:bodyPr>
          <a:lstStyle/>
          <a:p>
            <a:r>
              <a:rPr lang="en-US" sz="1600" b="1">
                <a:solidFill>
                  <a:srgbClr val="002060"/>
                </a:solidFill>
              </a:rPr>
              <a:t>Velocity:</a:t>
            </a:r>
          </a:p>
          <a:p>
            <a:r>
              <a:rPr lang="el-GR" sz="1600" b="1">
                <a:solidFill>
                  <a:srgbClr val="002060"/>
                </a:solidFill>
              </a:rPr>
              <a:t>μ</a:t>
            </a:r>
            <a:r>
              <a:rPr lang="en-US" sz="1600" b="1" baseline="-25000">
                <a:solidFill>
                  <a:srgbClr val="002060"/>
                </a:solidFill>
              </a:rPr>
              <a:t>e</a:t>
            </a:r>
            <a:r>
              <a:rPr lang="en-US" sz="1600" b="1">
                <a:solidFill>
                  <a:srgbClr val="002060"/>
                </a:solidFill>
              </a:rPr>
              <a:t>=1800 cm</a:t>
            </a:r>
            <a:r>
              <a:rPr lang="en-US" sz="1600" b="1" baseline="30000">
                <a:solidFill>
                  <a:srgbClr val="002060"/>
                </a:solidFill>
              </a:rPr>
              <a:t>2</a:t>
            </a:r>
            <a:r>
              <a:rPr lang="en-US" sz="1600" b="1">
                <a:solidFill>
                  <a:srgbClr val="002060"/>
                </a:solidFill>
              </a:rPr>
              <a:t>/Vs,  </a:t>
            </a:r>
            <a:r>
              <a:rPr lang="el-GR" sz="1600" b="1">
                <a:solidFill>
                  <a:srgbClr val="002060"/>
                </a:solidFill>
              </a:rPr>
              <a:t>μ</a:t>
            </a:r>
            <a:r>
              <a:rPr lang="en-US" sz="1600" b="1" baseline="-25000">
                <a:solidFill>
                  <a:srgbClr val="002060"/>
                </a:solidFill>
              </a:rPr>
              <a:t>h</a:t>
            </a:r>
            <a:r>
              <a:rPr lang="en-US" sz="1600" b="1">
                <a:solidFill>
                  <a:srgbClr val="002060"/>
                </a:solidFill>
              </a:rPr>
              <a:t>=1600 cm</a:t>
            </a:r>
            <a:r>
              <a:rPr lang="en-US" sz="1600" b="1" baseline="30000">
                <a:solidFill>
                  <a:srgbClr val="002060"/>
                </a:solidFill>
              </a:rPr>
              <a:t>2</a:t>
            </a:r>
            <a:r>
              <a:rPr lang="en-US" sz="1600" b="1">
                <a:solidFill>
                  <a:srgbClr val="002060"/>
                </a:solidFill>
              </a:rPr>
              <a:t>/Vs  </a:t>
            </a:r>
          </a:p>
          <a:p>
            <a:r>
              <a:rPr lang="en-US" sz="1600" b="1">
                <a:solidFill>
                  <a:srgbClr val="008000"/>
                </a:solidFill>
              </a:rPr>
              <a:t>Velocity =</a:t>
            </a:r>
            <a:r>
              <a:rPr lang="el-GR" sz="1600" b="1">
                <a:solidFill>
                  <a:srgbClr val="008000"/>
                </a:solidFill>
              </a:rPr>
              <a:t> μ</a:t>
            </a:r>
            <a:r>
              <a:rPr lang="en-US" sz="1600" b="1">
                <a:solidFill>
                  <a:srgbClr val="008000"/>
                </a:solidFill>
              </a:rPr>
              <a:t>E, 10kV/cm </a:t>
            </a:r>
            <a:r>
              <a:rPr lang="en-US" sz="1600" b="1">
                <a:solidFill>
                  <a:srgbClr val="008000"/>
                </a:solidFill>
                <a:sym typeface="Wingdings" pitchFamily="2" charset="2"/>
              </a:rPr>
              <a:t> v=180 </a:t>
            </a:r>
            <a:r>
              <a:rPr lang="el-GR" sz="1600" b="1">
                <a:solidFill>
                  <a:srgbClr val="008000"/>
                </a:solidFill>
              </a:rPr>
              <a:t>μ</a:t>
            </a:r>
            <a:r>
              <a:rPr lang="en-US" sz="1600" b="1">
                <a:solidFill>
                  <a:srgbClr val="008000"/>
                </a:solidFill>
              </a:rPr>
              <a:t>m/ns </a:t>
            </a:r>
            <a:r>
              <a:rPr lang="en-US" sz="1600" b="1">
                <a:solidFill>
                  <a:srgbClr val="008000"/>
                </a:solidFill>
                <a:sym typeface="Wingdings" pitchFamily="2" charset="2"/>
              </a:rPr>
              <a:t> Very fast signals of only a few ns length !</a:t>
            </a:r>
          </a:p>
        </p:txBody>
      </p:sp>
      <p:sp>
        <p:nvSpPr>
          <p:cNvPr id="13319" name="TextBox 7"/>
          <p:cNvSpPr txBox="1">
            <a:spLocks noChangeArrowheads="1"/>
          </p:cNvSpPr>
          <p:nvPr/>
        </p:nvSpPr>
        <p:spPr bwMode="auto">
          <a:xfrm>
            <a:off x="381000" y="762000"/>
            <a:ext cx="8077200" cy="584200"/>
          </a:xfrm>
          <a:prstGeom prst="rect">
            <a:avLst/>
          </a:prstGeom>
          <a:noFill/>
          <a:ln w="9525">
            <a:noFill/>
            <a:miter lim="800000"/>
            <a:headEnd/>
            <a:tailEnd/>
          </a:ln>
        </p:spPr>
        <p:txBody>
          <a:bodyPr>
            <a:spAutoFit/>
          </a:bodyPr>
          <a:lstStyle/>
          <a:p>
            <a:r>
              <a:rPr lang="en-US" sz="1600" b="1">
                <a:solidFill>
                  <a:srgbClr val="002060"/>
                </a:solidFill>
              </a:rPr>
              <a:t>Typical thickness – a few 100</a:t>
            </a:r>
            <a:r>
              <a:rPr lang="el-GR" sz="1600" b="1">
                <a:solidFill>
                  <a:srgbClr val="002060"/>
                </a:solidFill>
              </a:rPr>
              <a:t>μ</a:t>
            </a:r>
            <a:r>
              <a:rPr lang="en-US" sz="1600" b="1">
                <a:solidFill>
                  <a:srgbClr val="002060"/>
                </a:solidFill>
              </a:rPr>
              <a:t>m. </a:t>
            </a:r>
          </a:p>
          <a:p>
            <a:r>
              <a:rPr lang="en-US" sz="1600" b="1">
                <a:solidFill>
                  <a:srgbClr val="009900"/>
                </a:solidFill>
              </a:rPr>
              <a:t>&lt;1000 charge carriers/cm</a:t>
            </a:r>
            <a:r>
              <a:rPr lang="en-US" sz="1600" b="1" baseline="30000">
                <a:solidFill>
                  <a:srgbClr val="009900"/>
                </a:solidFill>
              </a:rPr>
              <a:t>3</a:t>
            </a:r>
            <a:r>
              <a:rPr lang="en-US" sz="1600" b="1">
                <a:solidFill>
                  <a:srgbClr val="009900"/>
                </a:solidFill>
              </a:rPr>
              <a:t> at room temperature due to large band gap. </a:t>
            </a:r>
          </a:p>
        </p:txBody>
      </p:sp>
      <p:grpSp>
        <p:nvGrpSpPr>
          <p:cNvPr id="2" name="Group 7"/>
          <p:cNvGrpSpPr>
            <a:grpSpLocks/>
          </p:cNvGrpSpPr>
          <p:nvPr/>
        </p:nvGrpSpPr>
        <p:grpSpPr bwMode="auto">
          <a:xfrm>
            <a:off x="457200" y="4572000"/>
            <a:ext cx="3581400" cy="1600200"/>
            <a:chOff x="4724400" y="858837"/>
            <a:chExt cx="4181475" cy="1828800"/>
          </a:xfrm>
        </p:grpSpPr>
        <p:sp>
          <p:nvSpPr>
            <p:cNvPr id="13328" name="Line 4"/>
            <p:cNvSpPr>
              <a:spLocks noChangeShapeType="1"/>
            </p:cNvSpPr>
            <p:nvPr/>
          </p:nvSpPr>
          <p:spPr bwMode="auto">
            <a:xfrm>
              <a:off x="5638800" y="1371600"/>
              <a:ext cx="2667000" cy="0"/>
            </a:xfrm>
            <a:prstGeom prst="line">
              <a:avLst/>
            </a:prstGeom>
            <a:noFill/>
            <a:ln w="57150">
              <a:solidFill>
                <a:schemeClr val="tx1"/>
              </a:solidFill>
              <a:round/>
              <a:headEnd/>
              <a:tailEnd/>
            </a:ln>
          </p:spPr>
          <p:txBody>
            <a:bodyPr/>
            <a:lstStyle/>
            <a:p>
              <a:endParaRPr lang="en-US"/>
            </a:p>
          </p:txBody>
        </p:sp>
        <p:sp>
          <p:nvSpPr>
            <p:cNvPr id="13329" name="Line 5"/>
            <p:cNvSpPr>
              <a:spLocks noChangeShapeType="1"/>
            </p:cNvSpPr>
            <p:nvPr/>
          </p:nvSpPr>
          <p:spPr bwMode="auto">
            <a:xfrm>
              <a:off x="5638800" y="2154237"/>
              <a:ext cx="2667000" cy="0"/>
            </a:xfrm>
            <a:prstGeom prst="line">
              <a:avLst/>
            </a:prstGeom>
            <a:noFill/>
            <a:ln w="57150">
              <a:solidFill>
                <a:schemeClr val="tx1"/>
              </a:solidFill>
              <a:round/>
              <a:headEnd/>
              <a:tailEnd/>
            </a:ln>
          </p:spPr>
          <p:txBody>
            <a:bodyPr/>
            <a:lstStyle/>
            <a:p>
              <a:endParaRPr lang="en-US"/>
            </a:p>
          </p:txBody>
        </p:sp>
        <p:sp>
          <p:nvSpPr>
            <p:cNvPr id="13330" name="Oval 6"/>
            <p:cNvSpPr>
              <a:spLocks noChangeArrowheads="1"/>
            </p:cNvSpPr>
            <p:nvPr/>
          </p:nvSpPr>
          <p:spPr bwMode="auto">
            <a:xfrm>
              <a:off x="6553200" y="1697037"/>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31" name="Line 7"/>
            <p:cNvSpPr>
              <a:spLocks noChangeShapeType="1"/>
            </p:cNvSpPr>
            <p:nvPr/>
          </p:nvSpPr>
          <p:spPr bwMode="auto">
            <a:xfrm flipV="1">
              <a:off x="6705600" y="858837"/>
              <a:ext cx="0" cy="533400"/>
            </a:xfrm>
            <a:prstGeom prst="line">
              <a:avLst/>
            </a:prstGeom>
            <a:noFill/>
            <a:ln w="38100">
              <a:solidFill>
                <a:schemeClr val="tx1"/>
              </a:solidFill>
              <a:round/>
              <a:headEnd/>
              <a:tailEnd type="triangle" w="med" len="med"/>
            </a:ln>
          </p:spPr>
          <p:txBody>
            <a:bodyPr/>
            <a:lstStyle/>
            <a:p>
              <a:endParaRPr lang="en-US"/>
            </a:p>
          </p:txBody>
        </p:sp>
        <p:sp>
          <p:nvSpPr>
            <p:cNvPr id="13332" name="Line 8"/>
            <p:cNvSpPr>
              <a:spLocks noChangeShapeType="1"/>
            </p:cNvSpPr>
            <p:nvPr/>
          </p:nvSpPr>
          <p:spPr bwMode="auto">
            <a:xfrm>
              <a:off x="6705600" y="2154237"/>
              <a:ext cx="0" cy="533400"/>
            </a:xfrm>
            <a:prstGeom prst="line">
              <a:avLst/>
            </a:prstGeom>
            <a:noFill/>
            <a:ln w="38100">
              <a:solidFill>
                <a:schemeClr val="tx1"/>
              </a:solidFill>
              <a:round/>
              <a:headEnd/>
              <a:tailEnd type="triangle" w="med" len="med"/>
            </a:ln>
          </p:spPr>
          <p:txBody>
            <a:bodyPr/>
            <a:lstStyle/>
            <a:p>
              <a:endParaRPr lang="en-US"/>
            </a:p>
          </p:txBody>
        </p:sp>
        <p:sp>
          <p:nvSpPr>
            <p:cNvPr id="13333" name="Text Box 9"/>
            <p:cNvSpPr txBox="1">
              <a:spLocks noChangeArrowheads="1"/>
            </p:cNvSpPr>
            <p:nvPr/>
          </p:nvSpPr>
          <p:spPr bwMode="auto">
            <a:xfrm>
              <a:off x="6842125" y="2266950"/>
              <a:ext cx="331788" cy="366712"/>
            </a:xfrm>
            <a:prstGeom prst="rect">
              <a:avLst/>
            </a:prstGeom>
            <a:noFill/>
            <a:ln w="9525">
              <a:noFill/>
              <a:miter lim="800000"/>
              <a:headEnd/>
              <a:tailEnd/>
            </a:ln>
          </p:spPr>
          <p:txBody>
            <a:bodyPr wrap="none">
              <a:spAutoFit/>
            </a:bodyPr>
            <a:lstStyle/>
            <a:p>
              <a:r>
                <a:rPr lang="en-US" b="1"/>
                <a:t>I</a:t>
              </a:r>
              <a:r>
                <a:rPr lang="en-US" b="1" baseline="-25000"/>
                <a:t>1</a:t>
              </a:r>
            </a:p>
          </p:txBody>
        </p:sp>
        <p:sp>
          <p:nvSpPr>
            <p:cNvPr id="13334" name="Text Box 10"/>
            <p:cNvSpPr txBox="1">
              <a:spLocks noChangeArrowheads="1"/>
            </p:cNvSpPr>
            <p:nvPr/>
          </p:nvSpPr>
          <p:spPr bwMode="auto">
            <a:xfrm>
              <a:off x="6858000" y="858837"/>
              <a:ext cx="331788" cy="366713"/>
            </a:xfrm>
            <a:prstGeom prst="rect">
              <a:avLst/>
            </a:prstGeom>
            <a:noFill/>
            <a:ln w="9525">
              <a:noFill/>
              <a:miter lim="800000"/>
              <a:headEnd/>
              <a:tailEnd/>
            </a:ln>
          </p:spPr>
          <p:txBody>
            <a:bodyPr wrap="none">
              <a:spAutoFit/>
            </a:bodyPr>
            <a:lstStyle/>
            <a:p>
              <a:r>
                <a:rPr lang="en-US" b="1"/>
                <a:t>I</a:t>
              </a:r>
              <a:r>
                <a:rPr lang="en-US" b="1" baseline="-25000"/>
                <a:t>2</a:t>
              </a:r>
            </a:p>
          </p:txBody>
        </p:sp>
        <p:sp>
          <p:nvSpPr>
            <p:cNvPr id="13335" name="Line 11"/>
            <p:cNvSpPr>
              <a:spLocks noChangeShapeType="1"/>
            </p:cNvSpPr>
            <p:nvPr/>
          </p:nvSpPr>
          <p:spPr bwMode="auto">
            <a:xfrm>
              <a:off x="6705600" y="1697037"/>
              <a:ext cx="0" cy="304800"/>
            </a:xfrm>
            <a:prstGeom prst="line">
              <a:avLst/>
            </a:prstGeom>
            <a:noFill/>
            <a:ln w="9525">
              <a:solidFill>
                <a:schemeClr val="tx1"/>
              </a:solidFill>
              <a:round/>
              <a:headEnd/>
              <a:tailEnd type="triangle" w="med" len="med"/>
            </a:ln>
          </p:spPr>
          <p:txBody>
            <a:bodyPr/>
            <a:lstStyle/>
            <a:p>
              <a:endParaRPr lang="en-US"/>
            </a:p>
          </p:txBody>
        </p:sp>
        <p:sp>
          <p:nvSpPr>
            <p:cNvPr id="13336" name="Text Box 12"/>
            <p:cNvSpPr txBox="1">
              <a:spLocks noChangeArrowheads="1"/>
            </p:cNvSpPr>
            <p:nvPr/>
          </p:nvSpPr>
          <p:spPr bwMode="auto">
            <a:xfrm>
              <a:off x="6705600" y="1544637"/>
              <a:ext cx="603027" cy="351745"/>
            </a:xfrm>
            <a:prstGeom prst="rect">
              <a:avLst/>
            </a:prstGeom>
            <a:noFill/>
            <a:ln w="9525">
              <a:noFill/>
              <a:miter lim="800000"/>
              <a:headEnd/>
              <a:tailEnd/>
            </a:ln>
          </p:spPr>
          <p:txBody>
            <a:bodyPr wrap="none">
              <a:spAutoFit/>
            </a:bodyPr>
            <a:lstStyle/>
            <a:p>
              <a:r>
                <a:rPr lang="en-US" sz="1400" b="1"/>
                <a:t>q,v</a:t>
              </a:r>
              <a:r>
                <a:rPr lang="en-US" sz="1400" b="1" baseline="-25000"/>
                <a:t>h</a:t>
              </a:r>
            </a:p>
          </p:txBody>
        </p:sp>
        <p:sp>
          <p:nvSpPr>
            <p:cNvPr id="13337" name="Text Box 13"/>
            <p:cNvSpPr txBox="1">
              <a:spLocks noChangeArrowheads="1"/>
            </p:cNvSpPr>
            <p:nvPr/>
          </p:nvSpPr>
          <p:spPr bwMode="auto">
            <a:xfrm>
              <a:off x="5715000" y="1620837"/>
              <a:ext cx="611188" cy="304800"/>
            </a:xfrm>
            <a:prstGeom prst="rect">
              <a:avLst/>
            </a:prstGeom>
            <a:noFill/>
            <a:ln w="9525">
              <a:noFill/>
              <a:miter lim="800000"/>
              <a:headEnd/>
              <a:tailEnd/>
            </a:ln>
          </p:spPr>
          <p:txBody>
            <a:bodyPr wrap="none">
              <a:spAutoFit/>
            </a:bodyPr>
            <a:lstStyle/>
            <a:p>
              <a:r>
                <a:rPr lang="en-US" sz="1400" b="1"/>
                <a:t>-q, v</a:t>
              </a:r>
              <a:r>
                <a:rPr lang="en-US" sz="1400" b="1" baseline="-25000"/>
                <a:t>e</a:t>
              </a:r>
            </a:p>
          </p:txBody>
        </p:sp>
        <p:sp>
          <p:nvSpPr>
            <p:cNvPr id="13338" name="Line 14"/>
            <p:cNvSpPr>
              <a:spLocks noChangeShapeType="1"/>
            </p:cNvSpPr>
            <p:nvPr/>
          </p:nvSpPr>
          <p:spPr bwMode="auto">
            <a:xfrm flipV="1">
              <a:off x="4724400" y="1239837"/>
              <a:ext cx="0" cy="990600"/>
            </a:xfrm>
            <a:prstGeom prst="line">
              <a:avLst/>
            </a:prstGeom>
            <a:noFill/>
            <a:ln w="9525">
              <a:solidFill>
                <a:schemeClr val="tx1"/>
              </a:solidFill>
              <a:round/>
              <a:headEnd/>
              <a:tailEnd type="triangle" w="med" len="med"/>
            </a:ln>
          </p:spPr>
          <p:txBody>
            <a:bodyPr/>
            <a:lstStyle/>
            <a:p>
              <a:endParaRPr lang="en-US"/>
            </a:p>
          </p:txBody>
        </p:sp>
        <p:sp>
          <p:nvSpPr>
            <p:cNvPr id="13339" name="Text Box 15"/>
            <p:cNvSpPr txBox="1">
              <a:spLocks noChangeArrowheads="1"/>
            </p:cNvSpPr>
            <p:nvPr/>
          </p:nvSpPr>
          <p:spPr bwMode="auto">
            <a:xfrm>
              <a:off x="4784725" y="1428750"/>
              <a:ext cx="298450" cy="366712"/>
            </a:xfrm>
            <a:prstGeom prst="rect">
              <a:avLst/>
            </a:prstGeom>
            <a:noFill/>
            <a:ln w="9525">
              <a:noFill/>
              <a:miter lim="800000"/>
              <a:headEnd/>
              <a:tailEnd/>
            </a:ln>
          </p:spPr>
          <p:txBody>
            <a:bodyPr wrap="none">
              <a:spAutoFit/>
            </a:bodyPr>
            <a:lstStyle/>
            <a:p>
              <a:r>
                <a:rPr lang="en-US"/>
                <a:t>z</a:t>
              </a:r>
            </a:p>
          </p:txBody>
        </p:sp>
        <p:sp>
          <p:nvSpPr>
            <p:cNvPr id="13340" name="Line 17"/>
            <p:cNvSpPr>
              <a:spLocks noChangeShapeType="1"/>
            </p:cNvSpPr>
            <p:nvPr/>
          </p:nvSpPr>
          <p:spPr bwMode="auto">
            <a:xfrm flipV="1">
              <a:off x="6248400" y="1468437"/>
              <a:ext cx="0" cy="304800"/>
            </a:xfrm>
            <a:prstGeom prst="line">
              <a:avLst/>
            </a:prstGeom>
            <a:noFill/>
            <a:ln w="9525">
              <a:solidFill>
                <a:schemeClr val="tx1"/>
              </a:solidFill>
              <a:round/>
              <a:headEnd/>
              <a:tailEnd type="triangle" w="med" len="med"/>
            </a:ln>
          </p:spPr>
          <p:txBody>
            <a:bodyPr/>
            <a:lstStyle/>
            <a:p>
              <a:endParaRPr lang="en-US"/>
            </a:p>
          </p:txBody>
        </p:sp>
        <p:sp>
          <p:nvSpPr>
            <p:cNvPr id="13341" name="Oval 18"/>
            <p:cNvSpPr>
              <a:spLocks noChangeArrowheads="1"/>
            </p:cNvSpPr>
            <p:nvPr/>
          </p:nvSpPr>
          <p:spPr bwMode="auto">
            <a:xfrm>
              <a:off x="6324600" y="1697037"/>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3342" name="Text Box 25"/>
            <p:cNvSpPr txBox="1">
              <a:spLocks noChangeArrowheads="1"/>
            </p:cNvSpPr>
            <p:nvPr/>
          </p:nvSpPr>
          <p:spPr bwMode="auto">
            <a:xfrm>
              <a:off x="8382000" y="1239837"/>
              <a:ext cx="523875" cy="304800"/>
            </a:xfrm>
            <a:prstGeom prst="rect">
              <a:avLst/>
            </a:prstGeom>
            <a:noFill/>
            <a:ln w="9525">
              <a:noFill/>
              <a:miter lim="800000"/>
              <a:headEnd/>
              <a:tailEnd/>
            </a:ln>
          </p:spPr>
          <p:txBody>
            <a:bodyPr wrap="none">
              <a:spAutoFit/>
            </a:bodyPr>
            <a:lstStyle/>
            <a:p>
              <a:r>
                <a:rPr lang="en-US" sz="1400"/>
                <a:t>Z=D</a:t>
              </a:r>
            </a:p>
          </p:txBody>
        </p:sp>
        <p:sp>
          <p:nvSpPr>
            <p:cNvPr id="13343" name="Text Box 26"/>
            <p:cNvSpPr txBox="1">
              <a:spLocks noChangeArrowheads="1"/>
            </p:cNvSpPr>
            <p:nvPr/>
          </p:nvSpPr>
          <p:spPr bwMode="auto">
            <a:xfrm>
              <a:off x="8382000" y="2001837"/>
              <a:ext cx="493713" cy="304800"/>
            </a:xfrm>
            <a:prstGeom prst="rect">
              <a:avLst/>
            </a:prstGeom>
            <a:noFill/>
            <a:ln w="9525">
              <a:noFill/>
              <a:miter lim="800000"/>
              <a:headEnd/>
              <a:tailEnd/>
            </a:ln>
          </p:spPr>
          <p:txBody>
            <a:bodyPr wrap="none">
              <a:spAutoFit/>
            </a:bodyPr>
            <a:lstStyle/>
            <a:p>
              <a:r>
                <a:rPr lang="en-US" sz="1400"/>
                <a:t>Z=0</a:t>
              </a:r>
            </a:p>
          </p:txBody>
        </p:sp>
        <p:sp>
          <p:nvSpPr>
            <p:cNvPr id="13344" name="Text Box 27"/>
            <p:cNvSpPr txBox="1">
              <a:spLocks noChangeArrowheads="1"/>
            </p:cNvSpPr>
            <p:nvPr/>
          </p:nvSpPr>
          <p:spPr bwMode="auto">
            <a:xfrm>
              <a:off x="8305800" y="1544637"/>
              <a:ext cx="547688" cy="304800"/>
            </a:xfrm>
            <a:prstGeom prst="rect">
              <a:avLst/>
            </a:prstGeom>
            <a:noFill/>
            <a:ln w="9525">
              <a:noFill/>
              <a:miter lim="800000"/>
              <a:headEnd/>
              <a:tailEnd/>
            </a:ln>
          </p:spPr>
          <p:txBody>
            <a:bodyPr wrap="none">
              <a:spAutoFit/>
            </a:bodyPr>
            <a:lstStyle/>
            <a:p>
              <a:r>
                <a:rPr lang="en-US" sz="1400"/>
                <a:t>Z=z</a:t>
              </a:r>
              <a:r>
                <a:rPr lang="en-US" sz="1400" baseline="-25000"/>
                <a:t>0</a:t>
              </a:r>
            </a:p>
          </p:txBody>
        </p:sp>
        <p:sp>
          <p:nvSpPr>
            <p:cNvPr id="13345" name="Line 28"/>
            <p:cNvSpPr>
              <a:spLocks noChangeShapeType="1"/>
            </p:cNvSpPr>
            <p:nvPr/>
          </p:nvSpPr>
          <p:spPr bwMode="auto">
            <a:xfrm>
              <a:off x="7315200" y="1697037"/>
              <a:ext cx="990600" cy="0"/>
            </a:xfrm>
            <a:prstGeom prst="line">
              <a:avLst/>
            </a:prstGeom>
            <a:noFill/>
            <a:ln w="9525">
              <a:solidFill>
                <a:schemeClr val="tx1"/>
              </a:solidFill>
              <a:prstDash val="dash"/>
              <a:round/>
              <a:headEnd/>
              <a:tailEnd/>
            </a:ln>
          </p:spPr>
          <p:txBody>
            <a:bodyPr/>
            <a:lstStyle/>
            <a:p>
              <a:endParaRPr lang="en-US"/>
            </a:p>
          </p:txBody>
        </p:sp>
        <p:sp>
          <p:nvSpPr>
            <p:cNvPr id="13346" name="Line 33"/>
            <p:cNvSpPr>
              <a:spLocks noChangeShapeType="1"/>
            </p:cNvSpPr>
            <p:nvPr/>
          </p:nvSpPr>
          <p:spPr bwMode="auto">
            <a:xfrm>
              <a:off x="5257800" y="1392237"/>
              <a:ext cx="0" cy="762000"/>
            </a:xfrm>
            <a:prstGeom prst="line">
              <a:avLst/>
            </a:prstGeom>
            <a:noFill/>
            <a:ln w="9525">
              <a:solidFill>
                <a:schemeClr val="tx1"/>
              </a:solidFill>
              <a:round/>
              <a:headEnd/>
              <a:tailEnd type="triangle" w="med" len="med"/>
            </a:ln>
          </p:spPr>
          <p:txBody>
            <a:bodyPr/>
            <a:lstStyle/>
            <a:p>
              <a:endParaRPr lang="en-US"/>
            </a:p>
          </p:txBody>
        </p:sp>
        <p:sp>
          <p:nvSpPr>
            <p:cNvPr id="13347" name="Text Box 34"/>
            <p:cNvSpPr txBox="1">
              <a:spLocks noChangeArrowheads="1"/>
            </p:cNvSpPr>
            <p:nvPr/>
          </p:nvSpPr>
          <p:spPr bwMode="auto">
            <a:xfrm>
              <a:off x="5257800" y="1544637"/>
              <a:ext cx="336550" cy="366713"/>
            </a:xfrm>
            <a:prstGeom prst="rect">
              <a:avLst/>
            </a:prstGeom>
            <a:noFill/>
            <a:ln w="9525">
              <a:noFill/>
              <a:miter lim="800000"/>
              <a:headEnd/>
              <a:tailEnd/>
            </a:ln>
          </p:spPr>
          <p:txBody>
            <a:bodyPr wrap="none">
              <a:spAutoFit/>
            </a:bodyPr>
            <a:lstStyle/>
            <a:p>
              <a:r>
                <a:rPr lang="en-US"/>
                <a:t>E</a:t>
              </a:r>
            </a:p>
          </p:txBody>
        </p:sp>
      </p:grpSp>
      <p:sp>
        <p:nvSpPr>
          <p:cNvPr id="13321" name="Line 19"/>
          <p:cNvSpPr>
            <a:spLocks noChangeShapeType="1"/>
          </p:cNvSpPr>
          <p:nvPr/>
        </p:nvSpPr>
        <p:spPr bwMode="auto">
          <a:xfrm>
            <a:off x="4829175" y="4648200"/>
            <a:ext cx="0" cy="1160463"/>
          </a:xfrm>
          <a:prstGeom prst="line">
            <a:avLst/>
          </a:prstGeom>
          <a:noFill/>
          <a:ln w="9525">
            <a:solidFill>
              <a:schemeClr val="tx1"/>
            </a:solidFill>
            <a:round/>
            <a:headEnd type="triangle" w="med" len="med"/>
            <a:tailEnd/>
          </a:ln>
        </p:spPr>
        <p:txBody>
          <a:bodyPr/>
          <a:lstStyle/>
          <a:p>
            <a:endParaRPr lang="en-US"/>
          </a:p>
        </p:txBody>
      </p:sp>
      <p:sp>
        <p:nvSpPr>
          <p:cNvPr id="13322" name="Line 20"/>
          <p:cNvSpPr>
            <a:spLocks noChangeShapeType="1"/>
          </p:cNvSpPr>
          <p:nvPr/>
        </p:nvSpPr>
        <p:spPr bwMode="auto">
          <a:xfrm>
            <a:off x="4829175" y="5808663"/>
            <a:ext cx="3400425" cy="0"/>
          </a:xfrm>
          <a:prstGeom prst="line">
            <a:avLst/>
          </a:prstGeom>
          <a:noFill/>
          <a:ln w="9525">
            <a:solidFill>
              <a:schemeClr val="tx1"/>
            </a:solidFill>
            <a:round/>
            <a:headEnd/>
            <a:tailEnd type="triangle" w="med" len="med"/>
          </a:ln>
        </p:spPr>
        <p:txBody>
          <a:bodyPr/>
          <a:lstStyle/>
          <a:p>
            <a:endParaRPr lang="en-US"/>
          </a:p>
        </p:txBody>
      </p:sp>
      <p:sp>
        <p:nvSpPr>
          <p:cNvPr id="13323" name="Rectangle 21"/>
          <p:cNvSpPr>
            <a:spLocks noChangeArrowheads="1"/>
          </p:cNvSpPr>
          <p:nvPr/>
        </p:nvSpPr>
        <p:spPr bwMode="auto">
          <a:xfrm>
            <a:off x="4829175" y="4953000"/>
            <a:ext cx="504825" cy="855663"/>
          </a:xfrm>
          <a:prstGeom prst="rect">
            <a:avLst/>
          </a:prstGeom>
          <a:noFill/>
          <a:ln w="19050">
            <a:solidFill>
              <a:srgbClr val="FF0000"/>
            </a:solidFill>
            <a:miter lim="800000"/>
            <a:headEnd/>
            <a:tailEnd/>
          </a:ln>
        </p:spPr>
        <p:txBody>
          <a:bodyPr wrap="none" anchor="ctr"/>
          <a:lstStyle/>
          <a:p>
            <a:endParaRPr lang="en-US"/>
          </a:p>
        </p:txBody>
      </p:sp>
      <p:sp>
        <p:nvSpPr>
          <p:cNvPr id="13324" name="Rectangle 22"/>
          <p:cNvSpPr>
            <a:spLocks noChangeArrowheads="1"/>
          </p:cNvSpPr>
          <p:nvPr/>
        </p:nvSpPr>
        <p:spPr bwMode="auto">
          <a:xfrm>
            <a:off x="4829175" y="5029200"/>
            <a:ext cx="581025" cy="779463"/>
          </a:xfrm>
          <a:prstGeom prst="rect">
            <a:avLst/>
          </a:prstGeom>
          <a:noFill/>
          <a:ln w="19050">
            <a:solidFill>
              <a:schemeClr val="accent2"/>
            </a:solidFill>
            <a:miter lim="800000"/>
            <a:headEnd/>
            <a:tailEnd/>
          </a:ln>
        </p:spPr>
        <p:txBody>
          <a:bodyPr wrap="none" anchor="ctr"/>
          <a:lstStyle/>
          <a:p>
            <a:endParaRPr lang="en-US"/>
          </a:p>
        </p:txBody>
      </p:sp>
      <p:sp>
        <p:nvSpPr>
          <p:cNvPr id="13325" name="Rectangle 23"/>
          <p:cNvSpPr>
            <a:spLocks noChangeArrowheads="1"/>
          </p:cNvSpPr>
          <p:nvPr/>
        </p:nvSpPr>
        <p:spPr bwMode="auto">
          <a:xfrm>
            <a:off x="4343400" y="4827588"/>
            <a:ext cx="557213" cy="396875"/>
          </a:xfrm>
          <a:prstGeom prst="rect">
            <a:avLst/>
          </a:prstGeom>
          <a:noFill/>
          <a:ln w="9525">
            <a:noFill/>
            <a:miter lim="800000"/>
            <a:headEnd/>
            <a:tailEnd/>
          </a:ln>
        </p:spPr>
        <p:txBody>
          <a:bodyPr wrap="none">
            <a:spAutoFit/>
          </a:bodyPr>
          <a:lstStyle/>
          <a:p>
            <a:r>
              <a:rPr lang="en-US" sz="1600" b="1"/>
              <a:t>I</a:t>
            </a:r>
            <a:r>
              <a:rPr lang="en-US" sz="1600" b="1" baseline="-25000"/>
              <a:t>1</a:t>
            </a:r>
            <a:r>
              <a:rPr lang="en-US" sz="1600" b="1"/>
              <a:t>(t)</a:t>
            </a:r>
            <a:endParaRPr lang="en-US" sz="1600" b="1" baseline="-25000"/>
          </a:p>
        </p:txBody>
      </p:sp>
      <p:sp>
        <p:nvSpPr>
          <p:cNvPr id="13326" name="Rectangle 24"/>
          <p:cNvSpPr>
            <a:spLocks noChangeArrowheads="1"/>
          </p:cNvSpPr>
          <p:nvPr/>
        </p:nvSpPr>
        <p:spPr bwMode="auto">
          <a:xfrm>
            <a:off x="5562600" y="5867400"/>
            <a:ext cx="965200" cy="338138"/>
          </a:xfrm>
          <a:prstGeom prst="rect">
            <a:avLst/>
          </a:prstGeom>
          <a:noFill/>
          <a:ln w="9525">
            <a:noFill/>
            <a:miter lim="800000"/>
            <a:headEnd/>
            <a:tailEnd/>
          </a:ln>
        </p:spPr>
        <p:txBody>
          <a:bodyPr wrap="none">
            <a:spAutoFit/>
          </a:bodyPr>
          <a:lstStyle/>
          <a:p>
            <a:r>
              <a:rPr lang="en-US" sz="1600" b="1"/>
              <a:t>T=2-3ns</a:t>
            </a:r>
            <a:endParaRPr lang="en-US" sz="1600" b="1" baseline="-25000"/>
          </a:p>
        </p:txBody>
      </p:sp>
      <p:sp>
        <p:nvSpPr>
          <p:cNvPr id="13327" name="TextBox 37"/>
          <p:cNvSpPr txBox="1">
            <a:spLocks noChangeArrowheads="1"/>
          </p:cNvSpPr>
          <p:nvPr/>
        </p:nvSpPr>
        <p:spPr bwMode="auto">
          <a:xfrm>
            <a:off x="5505450" y="5257800"/>
            <a:ext cx="3486150" cy="307975"/>
          </a:xfrm>
          <a:prstGeom prst="rect">
            <a:avLst/>
          </a:prstGeom>
          <a:noFill/>
          <a:ln w="9525">
            <a:noFill/>
            <a:miter lim="800000"/>
            <a:headEnd/>
            <a:tailEnd/>
          </a:ln>
        </p:spPr>
        <p:txBody>
          <a:bodyPr wrap="none">
            <a:spAutoFit/>
          </a:bodyPr>
          <a:lstStyle/>
          <a:p>
            <a:r>
              <a:rPr lang="en-US" sz="1400" b="1">
                <a:solidFill>
                  <a:srgbClr val="002060"/>
                </a:solidFill>
              </a:rPr>
              <a:t>A single e/h par produced in the center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7"/>
          <p:cNvSpPr txBox="1">
            <a:spLocks noChangeArrowheads="1"/>
          </p:cNvSpPr>
          <p:nvPr/>
        </p:nvSpPr>
        <p:spPr bwMode="auto">
          <a:xfrm>
            <a:off x="2971800" y="152400"/>
            <a:ext cx="3962400" cy="523875"/>
          </a:xfrm>
          <a:prstGeom prst="rect">
            <a:avLst/>
          </a:prstGeom>
          <a:noFill/>
          <a:ln w="9525">
            <a:noFill/>
            <a:miter lim="800000"/>
            <a:headEnd/>
            <a:tailEnd/>
          </a:ln>
        </p:spPr>
        <p:txBody>
          <a:bodyPr>
            <a:spAutoFit/>
          </a:bodyPr>
          <a:lstStyle/>
          <a:p>
            <a:r>
              <a:rPr lang="en-US" sz="2800" b="1">
                <a:solidFill>
                  <a:srgbClr val="FF0000"/>
                </a:solidFill>
              </a:rPr>
              <a:t>Diamond Detector</a:t>
            </a:r>
          </a:p>
        </p:txBody>
      </p:sp>
      <p:sp>
        <p:nvSpPr>
          <p:cNvPr id="14339" name="Footer Placeholder 5"/>
          <p:cNvSpPr>
            <a:spLocks noGrp="1"/>
          </p:cNvSpPr>
          <p:nvPr>
            <p:ph type="ftr" sz="quarter" idx="11"/>
          </p:nvPr>
        </p:nvSpPr>
        <p:spPr>
          <a:noFill/>
        </p:spPr>
        <p:txBody>
          <a:bodyPr/>
          <a:lstStyle/>
          <a:p>
            <a:r>
              <a:rPr lang="en-US" smtClean="0"/>
              <a:t>W. Riegler/CERN</a:t>
            </a:r>
          </a:p>
        </p:txBody>
      </p:sp>
      <p:sp>
        <p:nvSpPr>
          <p:cNvPr id="14340" name="Slide Number Placeholder 4"/>
          <p:cNvSpPr>
            <a:spLocks noGrp="1"/>
          </p:cNvSpPr>
          <p:nvPr>
            <p:ph type="sldNum" sz="quarter" idx="12"/>
          </p:nvPr>
        </p:nvSpPr>
        <p:spPr>
          <a:noFill/>
        </p:spPr>
        <p:txBody>
          <a:bodyPr/>
          <a:lstStyle/>
          <a:p>
            <a:fld id="{2325CD86-3EDB-4506-AB0C-13669EF4BDC9}" type="slidenum">
              <a:rPr lang="en-US" smtClean="0"/>
              <a:pPr/>
              <a:t>67</a:t>
            </a:fld>
            <a:endParaRPr lang="en-US" smtClean="0"/>
          </a:p>
        </p:txBody>
      </p:sp>
      <p:grpSp>
        <p:nvGrpSpPr>
          <p:cNvPr id="2" name="Group 69"/>
          <p:cNvGrpSpPr>
            <a:grpSpLocks/>
          </p:cNvGrpSpPr>
          <p:nvPr/>
        </p:nvGrpSpPr>
        <p:grpSpPr bwMode="auto">
          <a:xfrm>
            <a:off x="304800" y="1219200"/>
            <a:ext cx="4254500" cy="2057400"/>
            <a:chOff x="622099" y="1752600"/>
            <a:chExt cx="4254703" cy="2057400"/>
          </a:xfrm>
        </p:grpSpPr>
        <p:grpSp>
          <p:nvGrpSpPr>
            <p:cNvPr id="3" name="Group 7"/>
            <p:cNvGrpSpPr>
              <a:grpSpLocks/>
            </p:cNvGrpSpPr>
            <p:nvPr/>
          </p:nvGrpSpPr>
          <p:grpSpPr bwMode="auto">
            <a:xfrm>
              <a:off x="622099" y="1752600"/>
              <a:ext cx="4254703" cy="2057400"/>
              <a:chOff x="5257800" y="858837"/>
              <a:chExt cx="3648075" cy="1828800"/>
            </a:xfrm>
          </p:grpSpPr>
          <p:sp>
            <p:nvSpPr>
              <p:cNvPr id="14368" name="Line 4"/>
              <p:cNvSpPr>
                <a:spLocks noChangeShapeType="1"/>
              </p:cNvSpPr>
              <p:nvPr/>
            </p:nvSpPr>
            <p:spPr bwMode="auto">
              <a:xfrm>
                <a:off x="5638800" y="1371600"/>
                <a:ext cx="2667000" cy="0"/>
              </a:xfrm>
              <a:prstGeom prst="line">
                <a:avLst/>
              </a:prstGeom>
              <a:noFill/>
              <a:ln w="57150">
                <a:solidFill>
                  <a:schemeClr val="tx1"/>
                </a:solidFill>
                <a:round/>
                <a:headEnd/>
                <a:tailEnd/>
              </a:ln>
            </p:spPr>
            <p:txBody>
              <a:bodyPr/>
              <a:lstStyle/>
              <a:p>
                <a:endParaRPr lang="en-US"/>
              </a:p>
            </p:txBody>
          </p:sp>
          <p:sp>
            <p:nvSpPr>
              <p:cNvPr id="14369" name="Line 5"/>
              <p:cNvSpPr>
                <a:spLocks noChangeShapeType="1"/>
              </p:cNvSpPr>
              <p:nvPr/>
            </p:nvSpPr>
            <p:spPr bwMode="auto">
              <a:xfrm>
                <a:off x="5638800" y="2154237"/>
                <a:ext cx="2667000" cy="0"/>
              </a:xfrm>
              <a:prstGeom prst="line">
                <a:avLst/>
              </a:prstGeom>
              <a:noFill/>
              <a:ln w="57150">
                <a:solidFill>
                  <a:schemeClr val="tx1"/>
                </a:solidFill>
                <a:round/>
                <a:headEnd/>
                <a:tailEnd/>
              </a:ln>
            </p:spPr>
            <p:txBody>
              <a:bodyPr/>
              <a:lstStyle/>
              <a:p>
                <a:endParaRPr lang="en-US"/>
              </a:p>
            </p:txBody>
          </p:sp>
          <p:sp>
            <p:nvSpPr>
              <p:cNvPr id="14370" name="Oval 6"/>
              <p:cNvSpPr>
                <a:spLocks noChangeArrowheads="1"/>
              </p:cNvSpPr>
              <p:nvPr/>
            </p:nvSpPr>
            <p:spPr bwMode="auto">
              <a:xfrm>
                <a:off x="6452743" y="1634692"/>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71" name="Line 7"/>
              <p:cNvSpPr>
                <a:spLocks noChangeShapeType="1"/>
              </p:cNvSpPr>
              <p:nvPr/>
            </p:nvSpPr>
            <p:spPr bwMode="auto">
              <a:xfrm flipV="1">
                <a:off x="6705600" y="858837"/>
                <a:ext cx="0" cy="533400"/>
              </a:xfrm>
              <a:prstGeom prst="line">
                <a:avLst/>
              </a:prstGeom>
              <a:noFill/>
              <a:ln w="38100">
                <a:solidFill>
                  <a:schemeClr val="tx1"/>
                </a:solidFill>
                <a:round/>
                <a:headEnd/>
                <a:tailEnd type="triangle" w="med" len="med"/>
              </a:ln>
            </p:spPr>
            <p:txBody>
              <a:bodyPr/>
              <a:lstStyle/>
              <a:p>
                <a:endParaRPr lang="en-US"/>
              </a:p>
            </p:txBody>
          </p:sp>
          <p:sp>
            <p:nvSpPr>
              <p:cNvPr id="14372" name="Line 8"/>
              <p:cNvSpPr>
                <a:spLocks noChangeShapeType="1"/>
              </p:cNvSpPr>
              <p:nvPr/>
            </p:nvSpPr>
            <p:spPr bwMode="auto">
              <a:xfrm>
                <a:off x="6705600" y="2154237"/>
                <a:ext cx="0" cy="533400"/>
              </a:xfrm>
              <a:prstGeom prst="line">
                <a:avLst/>
              </a:prstGeom>
              <a:noFill/>
              <a:ln w="38100">
                <a:solidFill>
                  <a:schemeClr val="tx1"/>
                </a:solidFill>
                <a:round/>
                <a:headEnd/>
                <a:tailEnd type="triangle" w="med" len="med"/>
              </a:ln>
            </p:spPr>
            <p:txBody>
              <a:bodyPr/>
              <a:lstStyle/>
              <a:p>
                <a:endParaRPr lang="en-US"/>
              </a:p>
            </p:txBody>
          </p:sp>
          <p:sp>
            <p:nvSpPr>
              <p:cNvPr id="14373" name="Text Box 9"/>
              <p:cNvSpPr txBox="1">
                <a:spLocks noChangeArrowheads="1"/>
              </p:cNvSpPr>
              <p:nvPr/>
            </p:nvSpPr>
            <p:spPr bwMode="auto">
              <a:xfrm>
                <a:off x="6842125" y="2266950"/>
                <a:ext cx="331788" cy="366712"/>
              </a:xfrm>
              <a:prstGeom prst="rect">
                <a:avLst/>
              </a:prstGeom>
              <a:noFill/>
              <a:ln w="9525">
                <a:noFill/>
                <a:miter lim="800000"/>
                <a:headEnd/>
                <a:tailEnd/>
              </a:ln>
            </p:spPr>
            <p:txBody>
              <a:bodyPr wrap="none">
                <a:spAutoFit/>
              </a:bodyPr>
              <a:lstStyle/>
              <a:p>
                <a:r>
                  <a:rPr lang="en-US" b="1"/>
                  <a:t>I</a:t>
                </a:r>
                <a:r>
                  <a:rPr lang="en-US" b="1" baseline="-25000"/>
                  <a:t>1</a:t>
                </a:r>
              </a:p>
            </p:txBody>
          </p:sp>
          <p:sp>
            <p:nvSpPr>
              <p:cNvPr id="14374" name="Text Box 10"/>
              <p:cNvSpPr txBox="1">
                <a:spLocks noChangeArrowheads="1"/>
              </p:cNvSpPr>
              <p:nvPr/>
            </p:nvSpPr>
            <p:spPr bwMode="auto">
              <a:xfrm>
                <a:off x="6858000" y="858837"/>
                <a:ext cx="331788" cy="366713"/>
              </a:xfrm>
              <a:prstGeom prst="rect">
                <a:avLst/>
              </a:prstGeom>
              <a:noFill/>
              <a:ln w="9525">
                <a:noFill/>
                <a:miter lim="800000"/>
                <a:headEnd/>
                <a:tailEnd/>
              </a:ln>
            </p:spPr>
            <p:txBody>
              <a:bodyPr wrap="none">
                <a:spAutoFit/>
              </a:bodyPr>
              <a:lstStyle/>
              <a:p>
                <a:r>
                  <a:rPr lang="en-US" b="1"/>
                  <a:t>I</a:t>
                </a:r>
                <a:r>
                  <a:rPr lang="en-US" b="1" baseline="-25000"/>
                  <a:t>2</a:t>
                </a:r>
              </a:p>
            </p:txBody>
          </p:sp>
          <p:sp>
            <p:nvSpPr>
              <p:cNvPr id="14375" name="Line 11"/>
              <p:cNvSpPr>
                <a:spLocks noChangeShapeType="1"/>
              </p:cNvSpPr>
              <p:nvPr/>
            </p:nvSpPr>
            <p:spPr bwMode="auto">
              <a:xfrm>
                <a:off x="6705600" y="1697037"/>
                <a:ext cx="0" cy="304800"/>
              </a:xfrm>
              <a:prstGeom prst="line">
                <a:avLst/>
              </a:prstGeom>
              <a:noFill/>
              <a:ln w="9525">
                <a:solidFill>
                  <a:schemeClr val="tx1"/>
                </a:solidFill>
                <a:round/>
                <a:headEnd/>
                <a:tailEnd type="triangle" w="med" len="med"/>
              </a:ln>
            </p:spPr>
            <p:txBody>
              <a:bodyPr/>
              <a:lstStyle/>
              <a:p>
                <a:endParaRPr lang="en-US"/>
              </a:p>
            </p:txBody>
          </p:sp>
          <p:sp>
            <p:nvSpPr>
              <p:cNvPr id="14376" name="Text Box 12"/>
              <p:cNvSpPr txBox="1">
                <a:spLocks noChangeArrowheads="1"/>
              </p:cNvSpPr>
              <p:nvPr/>
            </p:nvSpPr>
            <p:spPr bwMode="auto">
              <a:xfrm>
                <a:off x="6705600" y="1544637"/>
                <a:ext cx="377897" cy="223838"/>
              </a:xfrm>
              <a:prstGeom prst="rect">
                <a:avLst/>
              </a:prstGeom>
              <a:noFill/>
              <a:ln w="9525">
                <a:noFill/>
                <a:miter lim="800000"/>
                <a:headEnd/>
                <a:tailEnd/>
              </a:ln>
            </p:spPr>
            <p:txBody>
              <a:bodyPr wrap="none">
                <a:spAutoFit/>
              </a:bodyPr>
              <a:lstStyle/>
              <a:p>
                <a:r>
                  <a:rPr lang="en-US" sz="1400" b="1"/>
                  <a:t>q,v</a:t>
                </a:r>
                <a:r>
                  <a:rPr lang="en-US" sz="1400" b="1" baseline="-25000"/>
                  <a:t>h</a:t>
                </a:r>
              </a:p>
            </p:txBody>
          </p:sp>
          <p:sp>
            <p:nvSpPr>
              <p:cNvPr id="14377" name="Text Box 13"/>
              <p:cNvSpPr txBox="1">
                <a:spLocks noChangeArrowheads="1"/>
              </p:cNvSpPr>
              <p:nvPr/>
            </p:nvSpPr>
            <p:spPr bwMode="auto">
              <a:xfrm>
                <a:off x="5715000" y="1620837"/>
                <a:ext cx="611188" cy="304800"/>
              </a:xfrm>
              <a:prstGeom prst="rect">
                <a:avLst/>
              </a:prstGeom>
              <a:noFill/>
              <a:ln w="9525">
                <a:noFill/>
                <a:miter lim="800000"/>
                <a:headEnd/>
                <a:tailEnd/>
              </a:ln>
            </p:spPr>
            <p:txBody>
              <a:bodyPr wrap="none">
                <a:spAutoFit/>
              </a:bodyPr>
              <a:lstStyle/>
              <a:p>
                <a:r>
                  <a:rPr lang="en-US" sz="1400" b="1"/>
                  <a:t>-q, v</a:t>
                </a:r>
                <a:r>
                  <a:rPr lang="en-US" sz="1400" b="1" baseline="-25000"/>
                  <a:t>e</a:t>
                </a:r>
              </a:p>
            </p:txBody>
          </p:sp>
          <p:sp>
            <p:nvSpPr>
              <p:cNvPr id="14378" name="Line 17"/>
              <p:cNvSpPr>
                <a:spLocks noChangeShapeType="1"/>
              </p:cNvSpPr>
              <p:nvPr/>
            </p:nvSpPr>
            <p:spPr bwMode="auto">
              <a:xfrm flipV="1">
                <a:off x="6248400" y="1468437"/>
                <a:ext cx="0" cy="304800"/>
              </a:xfrm>
              <a:prstGeom prst="line">
                <a:avLst/>
              </a:prstGeom>
              <a:noFill/>
              <a:ln w="9525">
                <a:solidFill>
                  <a:schemeClr val="tx1"/>
                </a:solidFill>
                <a:round/>
                <a:headEnd/>
                <a:tailEnd type="triangle" w="med" len="med"/>
              </a:ln>
            </p:spPr>
            <p:txBody>
              <a:bodyPr/>
              <a:lstStyle/>
              <a:p>
                <a:endParaRPr lang="en-US"/>
              </a:p>
            </p:txBody>
          </p:sp>
          <p:sp>
            <p:nvSpPr>
              <p:cNvPr id="14379" name="Oval 18"/>
              <p:cNvSpPr>
                <a:spLocks noChangeArrowheads="1"/>
              </p:cNvSpPr>
              <p:nvPr/>
            </p:nvSpPr>
            <p:spPr bwMode="auto">
              <a:xfrm>
                <a:off x="6341237" y="1634692"/>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4380" name="Text Box 25"/>
              <p:cNvSpPr txBox="1">
                <a:spLocks noChangeArrowheads="1"/>
              </p:cNvSpPr>
              <p:nvPr/>
            </p:nvSpPr>
            <p:spPr bwMode="auto">
              <a:xfrm>
                <a:off x="8382000" y="1239837"/>
                <a:ext cx="523875" cy="304800"/>
              </a:xfrm>
              <a:prstGeom prst="rect">
                <a:avLst/>
              </a:prstGeom>
              <a:noFill/>
              <a:ln w="9525">
                <a:noFill/>
                <a:miter lim="800000"/>
                <a:headEnd/>
                <a:tailEnd/>
              </a:ln>
            </p:spPr>
            <p:txBody>
              <a:bodyPr wrap="none">
                <a:spAutoFit/>
              </a:bodyPr>
              <a:lstStyle/>
              <a:p>
                <a:r>
                  <a:rPr lang="en-US" sz="1400"/>
                  <a:t>Z=D</a:t>
                </a:r>
              </a:p>
            </p:txBody>
          </p:sp>
          <p:sp>
            <p:nvSpPr>
              <p:cNvPr id="14381" name="Text Box 26"/>
              <p:cNvSpPr txBox="1">
                <a:spLocks noChangeArrowheads="1"/>
              </p:cNvSpPr>
              <p:nvPr/>
            </p:nvSpPr>
            <p:spPr bwMode="auto">
              <a:xfrm>
                <a:off x="8382000" y="2001837"/>
                <a:ext cx="493713" cy="304800"/>
              </a:xfrm>
              <a:prstGeom prst="rect">
                <a:avLst/>
              </a:prstGeom>
              <a:noFill/>
              <a:ln w="9525">
                <a:noFill/>
                <a:miter lim="800000"/>
                <a:headEnd/>
                <a:tailEnd/>
              </a:ln>
            </p:spPr>
            <p:txBody>
              <a:bodyPr wrap="none">
                <a:spAutoFit/>
              </a:bodyPr>
              <a:lstStyle/>
              <a:p>
                <a:r>
                  <a:rPr lang="en-US" sz="1400"/>
                  <a:t>Z=0</a:t>
                </a:r>
              </a:p>
            </p:txBody>
          </p:sp>
          <p:sp>
            <p:nvSpPr>
              <p:cNvPr id="14384" name="Line 33"/>
              <p:cNvSpPr>
                <a:spLocks noChangeShapeType="1"/>
              </p:cNvSpPr>
              <p:nvPr/>
            </p:nvSpPr>
            <p:spPr bwMode="auto">
              <a:xfrm>
                <a:off x="5257800" y="1392237"/>
                <a:ext cx="0" cy="762000"/>
              </a:xfrm>
              <a:prstGeom prst="line">
                <a:avLst/>
              </a:prstGeom>
              <a:noFill/>
              <a:ln w="9525">
                <a:solidFill>
                  <a:schemeClr val="tx1"/>
                </a:solidFill>
                <a:round/>
                <a:headEnd/>
                <a:tailEnd type="triangle" w="med" len="med"/>
              </a:ln>
            </p:spPr>
            <p:txBody>
              <a:bodyPr/>
              <a:lstStyle/>
              <a:p>
                <a:endParaRPr lang="en-US"/>
              </a:p>
            </p:txBody>
          </p:sp>
          <p:sp>
            <p:nvSpPr>
              <p:cNvPr id="14385" name="Text Box 34"/>
              <p:cNvSpPr txBox="1">
                <a:spLocks noChangeArrowheads="1"/>
              </p:cNvSpPr>
              <p:nvPr/>
            </p:nvSpPr>
            <p:spPr bwMode="auto">
              <a:xfrm>
                <a:off x="5257800" y="1544637"/>
                <a:ext cx="336550" cy="366713"/>
              </a:xfrm>
              <a:prstGeom prst="rect">
                <a:avLst/>
              </a:prstGeom>
              <a:noFill/>
              <a:ln w="9525">
                <a:noFill/>
                <a:miter lim="800000"/>
                <a:headEnd/>
                <a:tailEnd/>
              </a:ln>
            </p:spPr>
            <p:txBody>
              <a:bodyPr wrap="none">
                <a:spAutoFit/>
              </a:bodyPr>
              <a:lstStyle/>
              <a:p>
                <a:r>
                  <a:rPr lang="en-US"/>
                  <a:t>E</a:t>
                </a:r>
              </a:p>
            </p:txBody>
          </p:sp>
        </p:grpSp>
        <p:sp>
          <p:nvSpPr>
            <p:cNvPr id="14358" name="Oval 18"/>
            <p:cNvSpPr>
              <a:spLocks noChangeArrowheads="1"/>
            </p:cNvSpPr>
            <p:nvPr/>
          </p:nvSpPr>
          <p:spPr bwMode="auto">
            <a:xfrm>
              <a:off x="1879996" y="2775320"/>
              <a:ext cx="88871"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14359" name="Oval 18"/>
            <p:cNvSpPr>
              <a:spLocks noChangeArrowheads="1"/>
            </p:cNvSpPr>
            <p:nvPr/>
          </p:nvSpPr>
          <p:spPr bwMode="auto">
            <a:xfrm>
              <a:off x="1885696" y="2882611"/>
              <a:ext cx="88871"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14360" name="Oval 18"/>
            <p:cNvSpPr>
              <a:spLocks noChangeArrowheads="1"/>
            </p:cNvSpPr>
            <p:nvPr/>
          </p:nvSpPr>
          <p:spPr bwMode="auto">
            <a:xfrm>
              <a:off x="1885696" y="3024702"/>
              <a:ext cx="88871"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14361" name="Oval 18"/>
            <p:cNvSpPr>
              <a:spLocks noChangeArrowheads="1"/>
            </p:cNvSpPr>
            <p:nvPr/>
          </p:nvSpPr>
          <p:spPr bwMode="auto">
            <a:xfrm>
              <a:off x="1885696" y="2500745"/>
              <a:ext cx="88871"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14362" name="Oval 18"/>
            <p:cNvSpPr>
              <a:spLocks noChangeArrowheads="1"/>
            </p:cNvSpPr>
            <p:nvPr/>
          </p:nvSpPr>
          <p:spPr bwMode="auto">
            <a:xfrm>
              <a:off x="1885696" y="2376055"/>
              <a:ext cx="88871"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14363" name="Oval 6"/>
            <p:cNvSpPr>
              <a:spLocks noChangeArrowheads="1"/>
            </p:cNvSpPr>
            <p:nvPr/>
          </p:nvSpPr>
          <p:spPr bwMode="auto">
            <a:xfrm>
              <a:off x="2015744" y="2789093"/>
              <a:ext cx="88871" cy="857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64" name="Oval 6"/>
            <p:cNvSpPr>
              <a:spLocks noChangeArrowheads="1"/>
            </p:cNvSpPr>
            <p:nvPr/>
          </p:nvSpPr>
          <p:spPr bwMode="auto">
            <a:xfrm>
              <a:off x="2015744" y="2913784"/>
              <a:ext cx="88871" cy="857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65" name="Oval 6"/>
            <p:cNvSpPr>
              <a:spLocks noChangeArrowheads="1"/>
            </p:cNvSpPr>
            <p:nvPr/>
          </p:nvSpPr>
          <p:spPr bwMode="auto">
            <a:xfrm>
              <a:off x="2015744" y="3038475"/>
              <a:ext cx="88871" cy="857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66" name="Oval 6"/>
            <p:cNvSpPr>
              <a:spLocks noChangeArrowheads="1"/>
            </p:cNvSpPr>
            <p:nvPr/>
          </p:nvSpPr>
          <p:spPr bwMode="auto">
            <a:xfrm>
              <a:off x="2015744" y="2477366"/>
              <a:ext cx="88871" cy="857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67" name="Oval 6"/>
            <p:cNvSpPr>
              <a:spLocks noChangeArrowheads="1"/>
            </p:cNvSpPr>
            <p:nvPr/>
          </p:nvSpPr>
          <p:spPr bwMode="auto">
            <a:xfrm>
              <a:off x="2015744" y="2370074"/>
              <a:ext cx="88871" cy="85725"/>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4" name="Group 53"/>
          <p:cNvGrpSpPr>
            <a:grpSpLocks/>
          </p:cNvGrpSpPr>
          <p:nvPr/>
        </p:nvGrpSpPr>
        <p:grpSpPr bwMode="auto">
          <a:xfrm>
            <a:off x="74613" y="4191000"/>
            <a:ext cx="3278187" cy="1905000"/>
            <a:chOff x="2438400" y="4191000"/>
            <a:chExt cx="3277395" cy="1905000"/>
          </a:xfrm>
        </p:grpSpPr>
        <p:sp>
          <p:nvSpPr>
            <p:cNvPr id="14351" name="Line 19"/>
            <p:cNvSpPr>
              <a:spLocks noChangeShapeType="1"/>
            </p:cNvSpPr>
            <p:nvPr/>
          </p:nvSpPr>
          <p:spPr bwMode="auto">
            <a:xfrm>
              <a:off x="3011774" y="4191000"/>
              <a:ext cx="0" cy="1420085"/>
            </a:xfrm>
            <a:prstGeom prst="line">
              <a:avLst/>
            </a:prstGeom>
            <a:noFill/>
            <a:ln w="25400">
              <a:solidFill>
                <a:schemeClr val="tx1"/>
              </a:solidFill>
              <a:round/>
              <a:headEnd type="triangle" w="med" len="med"/>
              <a:tailEnd/>
            </a:ln>
          </p:spPr>
          <p:txBody>
            <a:bodyPr/>
            <a:lstStyle/>
            <a:p>
              <a:endParaRPr lang="en-US"/>
            </a:p>
          </p:txBody>
        </p:sp>
        <p:sp>
          <p:nvSpPr>
            <p:cNvPr id="14352" name="Rectangle 23"/>
            <p:cNvSpPr>
              <a:spLocks noChangeArrowheads="1"/>
            </p:cNvSpPr>
            <p:nvPr/>
          </p:nvSpPr>
          <p:spPr bwMode="auto">
            <a:xfrm>
              <a:off x="2438400" y="4409475"/>
              <a:ext cx="657778" cy="485338"/>
            </a:xfrm>
            <a:prstGeom prst="rect">
              <a:avLst/>
            </a:prstGeom>
            <a:noFill/>
            <a:ln w="9525">
              <a:noFill/>
              <a:miter lim="800000"/>
              <a:headEnd/>
              <a:tailEnd/>
            </a:ln>
          </p:spPr>
          <p:txBody>
            <a:bodyPr wrap="none">
              <a:spAutoFit/>
            </a:bodyPr>
            <a:lstStyle/>
            <a:p>
              <a:r>
                <a:rPr lang="en-US" sz="1600" b="1"/>
                <a:t>I</a:t>
              </a:r>
              <a:r>
                <a:rPr lang="en-US" sz="1600" b="1" baseline="-25000"/>
                <a:t>1</a:t>
              </a:r>
              <a:r>
                <a:rPr lang="en-US" sz="1600" b="1"/>
                <a:t>(t)</a:t>
              </a:r>
              <a:endParaRPr lang="en-US" sz="1600" b="1" baseline="-25000"/>
            </a:p>
          </p:txBody>
        </p:sp>
        <p:sp>
          <p:nvSpPr>
            <p:cNvPr id="14353" name="Rectangle 24"/>
            <p:cNvSpPr>
              <a:spLocks noChangeArrowheads="1"/>
            </p:cNvSpPr>
            <p:nvPr/>
          </p:nvSpPr>
          <p:spPr bwMode="auto">
            <a:xfrm>
              <a:off x="3877456" y="5681977"/>
              <a:ext cx="1139405" cy="414023"/>
            </a:xfrm>
            <a:prstGeom prst="rect">
              <a:avLst/>
            </a:prstGeom>
            <a:noFill/>
            <a:ln w="9525">
              <a:noFill/>
              <a:miter lim="800000"/>
              <a:headEnd/>
              <a:tailEnd/>
            </a:ln>
          </p:spPr>
          <p:txBody>
            <a:bodyPr wrap="none">
              <a:spAutoFit/>
            </a:bodyPr>
            <a:lstStyle/>
            <a:p>
              <a:r>
                <a:rPr lang="en-US" sz="1600" b="1"/>
                <a:t>T=2-3ns</a:t>
              </a:r>
              <a:endParaRPr lang="en-US" sz="1600" b="1" baseline="-25000"/>
            </a:p>
          </p:txBody>
        </p:sp>
        <p:sp>
          <p:nvSpPr>
            <p:cNvPr id="49" name="Isosceles Triangle 48"/>
            <p:cNvSpPr/>
            <p:nvPr/>
          </p:nvSpPr>
          <p:spPr>
            <a:xfrm>
              <a:off x="3016110" y="4495800"/>
              <a:ext cx="1250648" cy="1143000"/>
            </a:xfrm>
            <a:prstGeom prst="triangle">
              <a:avLst>
                <a:gd name="adj" fmla="val 0"/>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Isosceles Triangle 49"/>
            <p:cNvSpPr/>
            <p:nvPr/>
          </p:nvSpPr>
          <p:spPr>
            <a:xfrm>
              <a:off x="3016110" y="4648200"/>
              <a:ext cx="1371269" cy="990600"/>
            </a:xfrm>
            <a:prstGeom prst="triangle">
              <a:avLst>
                <a:gd name="adj" fmla="val 0"/>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2" name="Straight Connector 51"/>
            <p:cNvCxnSpPr>
              <a:stCxn id="50" idx="2"/>
            </p:cNvCxnSpPr>
            <p:nvPr/>
          </p:nvCxnSpPr>
          <p:spPr>
            <a:xfrm rot="16200000" flipH="1">
              <a:off x="4364365" y="4288958"/>
              <a:ext cx="3175" cy="2699685"/>
            </a:xfrm>
            <a:prstGeom prst="line">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343" name="Line 19"/>
          <p:cNvSpPr>
            <a:spLocks noChangeShapeType="1"/>
          </p:cNvSpPr>
          <p:nvPr/>
        </p:nvSpPr>
        <p:spPr bwMode="auto">
          <a:xfrm>
            <a:off x="5983288" y="4294188"/>
            <a:ext cx="0" cy="1420812"/>
          </a:xfrm>
          <a:prstGeom prst="line">
            <a:avLst/>
          </a:prstGeom>
          <a:noFill/>
          <a:ln w="25400">
            <a:solidFill>
              <a:schemeClr val="tx1"/>
            </a:solidFill>
            <a:round/>
            <a:headEnd type="triangle" w="med" len="med"/>
            <a:tailEnd/>
          </a:ln>
        </p:spPr>
        <p:txBody>
          <a:bodyPr/>
          <a:lstStyle/>
          <a:p>
            <a:endParaRPr lang="en-US"/>
          </a:p>
        </p:txBody>
      </p:sp>
      <p:sp>
        <p:nvSpPr>
          <p:cNvPr id="14344" name="Rectangle 23"/>
          <p:cNvSpPr>
            <a:spLocks noChangeArrowheads="1"/>
          </p:cNvSpPr>
          <p:nvPr/>
        </p:nvSpPr>
        <p:spPr bwMode="auto">
          <a:xfrm>
            <a:off x="5410200" y="4486275"/>
            <a:ext cx="657225" cy="484188"/>
          </a:xfrm>
          <a:prstGeom prst="rect">
            <a:avLst/>
          </a:prstGeom>
          <a:noFill/>
          <a:ln w="9525">
            <a:noFill/>
            <a:miter lim="800000"/>
            <a:headEnd/>
            <a:tailEnd/>
          </a:ln>
        </p:spPr>
        <p:txBody>
          <a:bodyPr wrap="none">
            <a:spAutoFit/>
          </a:bodyPr>
          <a:lstStyle/>
          <a:p>
            <a:r>
              <a:rPr lang="en-US" sz="1600" b="1"/>
              <a:t>I</a:t>
            </a:r>
            <a:r>
              <a:rPr lang="en-US" sz="1600" b="1" baseline="-25000"/>
              <a:t>1</a:t>
            </a:r>
            <a:r>
              <a:rPr lang="en-US" sz="1600" b="1"/>
              <a:t>(t)</a:t>
            </a:r>
            <a:endParaRPr lang="en-US" sz="1600" b="1" baseline="-25000"/>
          </a:p>
        </p:txBody>
      </p:sp>
      <p:sp>
        <p:nvSpPr>
          <p:cNvPr id="14345" name="Rectangle 24"/>
          <p:cNvSpPr>
            <a:spLocks noChangeArrowheads="1"/>
          </p:cNvSpPr>
          <p:nvPr/>
        </p:nvSpPr>
        <p:spPr bwMode="auto">
          <a:xfrm>
            <a:off x="6848475" y="5757863"/>
            <a:ext cx="1139825" cy="414337"/>
          </a:xfrm>
          <a:prstGeom prst="rect">
            <a:avLst/>
          </a:prstGeom>
          <a:noFill/>
          <a:ln w="9525">
            <a:noFill/>
            <a:miter lim="800000"/>
            <a:headEnd/>
            <a:tailEnd/>
          </a:ln>
        </p:spPr>
        <p:txBody>
          <a:bodyPr wrap="none">
            <a:spAutoFit/>
          </a:bodyPr>
          <a:lstStyle/>
          <a:p>
            <a:r>
              <a:rPr lang="en-US" sz="1600" b="1"/>
              <a:t>T=2-3ns</a:t>
            </a:r>
            <a:endParaRPr lang="en-US" sz="1600" b="1" baseline="-25000"/>
          </a:p>
        </p:txBody>
      </p:sp>
      <p:cxnSp>
        <p:nvCxnSpPr>
          <p:cNvPr id="61" name="Straight Connector 60"/>
          <p:cNvCxnSpPr/>
          <p:nvPr/>
        </p:nvCxnSpPr>
        <p:spPr>
          <a:xfrm rot="16200000" flipH="1">
            <a:off x="7336631" y="4364832"/>
            <a:ext cx="3175" cy="2700338"/>
          </a:xfrm>
          <a:prstGeom prst="line">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347" name="TextBox 7"/>
          <p:cNvSpPr txBox="1">
            <a:spLocks noChangeArrowheads="1"/>
          </p:cNvSpPr>
          <p:nvPr/>
        </p:nvSpPr>
        <p:spPr bwMode="auto">
          <a:xfrm>
            <a:off x="2057400" y="4038600"/>
            <a:ext cx="3048000" cy="1077913"/>
          </a:xfrm>
          <a:prstGeom prst="rect">
            <a:avLst/>
          </a:prstGeom>
          <a:noFill/>
          <a:ln w="9525">
            <a:noFill/>
            <a:miter lim="800000"/>
            <a:headEnd/>
            <a:tailEnd/>
          </a:ln>
        </p:spPr>
        <p:txBody>
          <a:bodyPr>
            <a:spAutoFit/>
          </a:bodyPr>
          <a:lstStyle/>
          <a:p>
            <a:r>
              <a:rPr lang="en-US" sz="1600" b="1">
                <a:solidFill>
                  <a:srgbClr val="008000"/>
                </a:solidFill>
              </a:rPr>
              <a:t>However, charges are trapped along the track, only about 50% of </a:t>
            </a:r>
            <a:r>
              <a:rPr lang="en-US" sz="1600" b="1" i="1">
                <a:solidFill>
                  <a:srgbClr val="008000"/>
                </a:solidFill>
              </a:rPr>
              <a:t>produced </a:t>
            </a:r>
            <a:r>
              <a:rPr lang="en-US" sz="1600" b="1">
                <a:solidFill>
                  <a:srgbClr val="008000"/>
                </a:solidFill>
              </a:rPr>
              <a:t>primary charge is </a:t>
            </a:r>
            <a:r>
              <a:rPr lang="en-US" sz="1600" b="1" i="1">
                <a:solidFill>
                  <a:srgbClr val="008000"/>
                </a:solidFill>
              </a:rPr>
              <a:t>induced</a:t>
            </a:r>
            <a:r>
              <a:rPr lang="en-US" sz="1600" b="1">
                <a:solidFill>
                  <a:srgbClr val="008000"/>
                </a:solidFill>
              </a:rPr>
              <a:t> </a:t>
            </a:r>
            <a:r>
              <a:rPr lang="en-US" sz="1600" b="1">
                <a:solidFill>
                  <a:srgbClr val="008000"/>
                </a:solidFill>
                <a:sym typeface="Wingdings" pitchFamily="2" charset="2"/>
              </a:rPr>
              <a:t></a:t>
            </a:r>
            <a:endParaRPr lang="en-US" sz="1600" b="1">
              <a:solidFill>
                <a:srgbClr val="008000"/>
              </a:solidFill>
            </a:endParaRPr>
          </a:p>
        </p:txBody>
      </p:sp>
      <p:sp>
        <p:nvSpPr>
          <p:cNvPr id="64" name="Arc 63"/>
          <p:cNvSpPr/>
          <p:nvPr/>
        </p:nvSpPr>
        <p:spPr>
          <a:xfrm rot="10800000">
            <a:off x="5988050" y="3709988"/>
            <a:ext cx="2743200" cy="1981200"/>
          </a:xfrm>
          <a:prstGeom prst="arc">
            <a:avLst>
              <a:gd name="adj1" fmla="val 16214473"/>
              <a:gd name="adj2" fmla="val 0"/>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5" name="Arc 64"/>
          <p:cNvSpPr/>
          <p:nvPr/>
        </p:nvSpPr>
        <p:spPr>
          <a:xfrm rot="10800000">
            <a:off x="5973763" y="4191000"/>
            <a:ext cx="3627437" cy="1495425"/>
          </a:xfrm>
          <a:prstGeom prst="arc">
            <a:avLst>
              <a:gd name="adj1" fmla="val 16214473"/>
              <a:gd name="adj2" fmla="val 0"/>
            </a:avLst>
          </a:prstGeom>
          <a:ln w="31750">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14350" name="Picture 6"/>
          <p:cNvPicPr>
            <a:picLocks noChangeAspect="1" noChangeArrowheads="1"/>
          </p:cNvPicPr>
          <p:nvPr/>
        </p:nvPicPr>
        <p:blipFill>
          <a:blip r:embed="rId2" cstate="print"/>
          <a:srcRect/>
          <a:stretch>
            <a:fillRect/>
          </a:stretch>
        </p:blipFill>
        <p:spPr bwMode="auto">
          <a:xfrm>
            <a:off x="4648200" y="990600"/>
            <a:ext cx="4114800" cy="2662238"/>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4"/>
          <p:cNvSpPr txBox="1">
            <a:spLocks noChangeArrowheads="1"/>
          </p:cNvSpPr>
          <p:nvPr/>
        </p:nvSpPr>
        <p:spPr bwMode="auto">
          <a:xfrm>
            <a:off x="2895600" y="304800"/>
            <a:ext cx="3048000" cy="523875"/>
          </a:xfrm>
          <a:prstGeom prst="rect">
            <a:avLst/>
          </a:prstGeom>
          <a:noFill/>
          <a:ln w="9525">
            <a:noFill/>
            <a:miter lim="800000"/>
            <a:headEnd/>
            <a:tailEnd/>
          </a:ln>
        </p:spPr>
        <p:txBody>
          <a:bodyPr>
            <a:spAutoFit/>
          </a:bodyPr>
          <a:lstStyle/>
          <a:p>
            <a:r>
              <a:rPr lang="en-US" sz="2800" b="1">
                <a:solidFill>
                  <a:srgbClr val="FF0000"/>
                </a:solidFill>
              </a:rPr>
              <a:t>Silicon Detector</a:t>
            </a:r>
          </a:p>
        </p:txBody>
      </p:sp>
      <p:sp>
        <p:nvSpPr>
          <p:cNvPr id="15363" name="Footer Placeholder 10"/>
          <p:cNvSpPr>
            <a:spLocks noGrp="1"/>
          </p:cNvSpPr>
          <p:nvPr>
            <p:ph type="ftr" sz="quarter" idx="11"/>
          </p:nvPr>
        </p:nvSpPr>
        <p:spPr>
          <a:noFill/>
        </p:spPr>
        <p:txBody>
          <a:bodyPr/>
          <a:lstStyle/>
          <a:p>
            <a:r>
              <a:rPr lang="en-US" smtClean="0"/>
              <a:t>W. Riegler/CERN</a:t>
            </a:r>
          </a:p>
        </p:txBody>
      </p:sp>
      <p:sp>
        <p:nvSpPr>
          <p:cNvPr id="15364" name="Slide Number Placeholder 9"/>
          <p:cNvSpPr>
            <a:spLocks noGrp="1"/>
          </p:cNvSpPr>
          <p:nvPr>
            <p:ph type="sldNum" sz="quarter" idx="12"/>
          </p:nvPr>
        </p:nvSpPr>
        <p:spPr>
          <a:noFill/>
        </p:spPr>
        <p:txBody>
          <a:bodyPr/>
          <a:lstStyle/>
          <a:p>
            <a:fld id="{3F9A0773-4679-490D-A43F-500601EB4DD0}" type="slidenum">
              <a:rPr lang="en-US" smtClean="0"/>
              <a:pPr/>
              <a:t>68</a:t>
            </a:fld>
            <a:endParaRPr lang="en-US" smtClean="0"/>
          </a:p>
        </p:txBody>
      </p:sp>
      <p:sp>
        <p:nvSpPr>
          <p:cNvPr id="12" name="Rectangle 11"/>
          <p:cNvSpPr/>
          <p:nvPr/>
        </p:nvSpPr>
        <p:spPr>
          <a:xfrm>
            <a:off x="457200" y="1752600"/>
            <a:ext cx="4953000" cy="3478213"/>
          </a:xfrm>
          <a:prstGeom prst="rect">
            <a:avLst/>
          </a:prstGeom>
        </p:spPr>
        <p:txBody>
          <a:bodyPr>
            <a:spAutoFit/>
          </a:bodyPr>
          <a:lstStyle/>
          <a:p>
            <a:pPr>
              <a:defRPr/>
            </a:pPr>
            <a:r>
              <a:rPr lang="en-US" sz="1600" b="1" dirty="0">
                <a:solidFill>
                  <a:srgbClr val="002060"/>
                </a:solidFill>
                <a:latin typeface="Arial" charset="0"/>
              </a:rPr>
              <a:t>Velocity:</a:t>
            </a:r>
          </a:p>
          <a:p>
            <a:pPr>
              <a:defRPr/>
            </a:pPr>
            <a:r>
              <a:rPr lang="el-GR" sz="1600" b="1" dirty="0">
                <a:solidFill>
                  <a:srgbClr val="009900"/>
                </a:solidFill>
                <a:latin typeface="Arial" charset="0"/>
              </a:rPr>
              <a:t>μ</a:t>
            </a:r>
            <a:r>
              <a:rPr lang="en-US" sz="1600" b="1" baseline="-25000" dirty="0">
                <a:solidFill>
                  <a:srgbClr val="009900"/>
                </a:solidFill>
                <a:latin typeface="Arial" charset="0"/>
              </a:rPr>
              <a:t>e</a:t>
            </a:r>
            <a:r>
              <a:rPr lang="en-US" sz="1600" b="1" dirty="0">
                <a:solidFill>
                  <a:srgbClr val="009900"/>
                </a:solidFill>
                <a:latin typeface="Arial" charset="0"/>
              </a:rPr>
              <a:t>=1450 cm</a:t>
            </a:r>
            <a:r>
              <a:rPr lang="en-US" sz="1600" b="1" baseline="30000" dirty="0">
                <a:solidFill>
                  <a:srgbClr val="009900"/>
                </a:solidFill>
                <a:latin typeface="Arial" charset="0"/>
              </a:rPr>
              <a:t>2</a:t>
            </a:r>
            <a:r>
              <a:rPr lang="en-US" sz="1600" b="1" dirty="0">
                <a:solidFill>
                  <a:srgbClr val="009900"/>
                </a:solidFill>
                <a:latin typeface="Arial" charset="0"/>
              </a:rPr>
              <a:t>/Vs,  </a:t>
            </a:r>
            <a:r>
              <a:rPr lang="el-GR" sz="1600" b="1" dirty="0">
                <a:solidFill>
                  <a:srgbClr val="009900"/>
                </a:solidFill>
                <a:latin typeface="Arial" charset="0"/>
              </a:rPr>
              <a:t>μ</a:t>
            </a:r>
            <a:r>
              <a:rPr lang="en-US" sz="1600" b="1" baseline="-25000" dirty="0">
                <a:solidFill>
                  <a:srgbClr val="009900"/>
                </a:solidFill>
                <a:latin typeface="Arial" charset="0"/>
              </a:rPr>
              <a:t>h</a:t>
            </a:r>
            <a:r>
              <a:rPr lang="en-US" sz="1600" b="1" dirty="0">
                <a:solidFill>
                  <a:srgbClr val="009900"/>
                </a:solidFill>
                <a:latin typeface="Arial" charset="0"/>
              </a:rPr>
              <a:t>=505 cm</a:t>
            </a:r>
            <a:r>
              <a:rPr lang="en-US" sz="1600" b="1" baseline="30000" dirty="0">
                <a:solidFill>
                  <a:srgbClr val="009900"/>
                </a:solidFill>
                <a:latin typeface="Arial" charset="0"/>
              </a:rPr>
              <a:t>2</a:t>
            </a:r>
            <a:r>
              <a:rPr lang="en-US" sz="1600" b="1" dirty="0">
                <a:solidFill>
                  <a:srgbClr val="009900"/>
                </a:solidFill>
                <a:latin typeface="Arial" charset="0"/>
              </a:rPr>
              <a:t>/Vs, </a:t>
            </a:r>
            <a:r>
              <a:rPr lang="en-US" sz="1600" b="1" dirty="0">
                <a:solidFill>
                  <a:srgbClr val="009900"/>
                </a:solidFill>
                <a:latin typeface="Arial" charset="0"/>
                <a:sym typeface="Wingdings" pitchFamily="2" charset="2"/>
              </a:rPr>
              <a:t>3.63eV per e-h pair. </a:t>
            </a:r>
            <a:r>
              <a:rPr lang="en-US" sz="1600" b="1" dirty="0">
                <a:solidFill>
                  <a:srgbClr val="009900"/>
                </a:solidFill>
                <a:latin typeface="Arial" charset="0"/>
              </a:rPr>
              <a:t> </a:t>
            </a:r>
          </a:p>
          <a:p>
            <a:pPr>
              <a:defRPr/>
            </a:pPr>
            <a:r>
              <a:rPr lang="en-US" sz="1600" b="1" dirty="0" smtClean="0">
                <a:solidFill>
                  <a:srgbClr val="002060"/>
                </a:solidFill>
                <a:latin typeface="Arial" charset="0"/>
                <a:sym typeface="Wingdings" pitchFamily="2" charset="2"/>
              </a:rPr>
              <a:t>~33000 </a:t>
            </a:r>
            <a:r>
              <a:rPr lang="en-US" sz="1600" b="1" dirty="0">
                <a:solidFill>
                  <a:srgbClr val="002060"/>
                </a:solidFill>
                <a:latin typeface="Arial" charset="0"/>
                <a:sym typeface="Wingdings" pitchFamily="2" charset="2"/>
              </a:rPr>
              <a:t>e/h pairs in </a:t>
            </a:r>
            <a:r>
              <a:rPr lang="en-US" sz="1600" b="1" dirty="0" smtClean="0">
                <a:solidFill>
                  <a:srgbClr val="002060"/>
                </a:solidFill>
                <a:latin typeface="Arial" charset="0"/>
                <a:sym typeface="Wingdings" pitchFamily="2" charset="2"/>
              </a:rPr>
              <a:t>300</a:t>
            </a:r>
            <a:r>
              <a:rPr lang="el-GR" sz="1600" b="1" dirty="0">
                <a:solidFill>
                  <a:srgbClr val="002060"/>
                </a:solidFill>
                <a:latin typeface="Arial" charset="0"/>
              </a:rPr>
              <a:t>μ</a:t>
            </a:r>
            <a:r>
              <a:rPr lang="en-US" sz="1600" b="1" dirty="0">
                <a:solidFill>
                  <a:srgbClr val="002060"/>
                </a:solidFill>
                <a:latin typeface="Arial" charset="0"/>
                <a:sym typeface="Wingdings" pitchFamily="2" charset="2"/>
              </a:rPr>
              <a:t>m of silicon.</a:t>
            </a:r>
          </a:p>
          <a:p>
            <a:pPr>
              <a:defRPr/>
            </a:pPr>
            <a:endParaRPr lang="de-DE" sz="1600" b="1" dirty="0">
              <a:solidFill>
                <a:schemeClr val="accent2"/>
              </a:solidFill>
              <a:latin typeface="Arial" charset="0"/>
            </a:endParaRPr>
          </a:p>
          <a:p>
            <a:pPr>
              <a:defRPr/>
            </a:pPr>
            <a:r>
              <a:rPr lang="de-DE" sz="1600" b="1" dirty="0">
                <a:solidFill>
                  <a:srgbClr val="002060"/>
                </a:solidFill>
                <a:latin typeface="Arial" charset="0"/>
              </a:rPr>
              <a:t>However: Free charge carriers in Si:</a:t>
            </a:r>
          </a:p>
          <a:p>
            <a:pPr>
              <a:defRPr/>
            </a:pPr>
            <a:r>
              <a:rPr lang="de-DE" sz="1600" b="1" dirty="0">
                <a:solidFill>
                  <a:srgbClr val="009900"/>
                </a:solidFill>
                <a:latin typeface="Arial" charset="0"/>
              </a:rPr>
              <a:t>T=300 K:  </a:t>
            </a:r>
            <a:r>
              <a:rPr lang="de-DE" sz="1600" b="1" dirty="0" err="1">
                <a:solidFill>
                  <a:srgbClr val="009900"/>
                </a:solidFill>
                <a:latin typeface="Arial" charset="0"/>
              </a:rPr>
              <a:t>e,h</a:t>
            </a:r>
            <a:r>
              <a:rPr lang="de-DE" sz="1600" b="1" dirty="0">
                <a:solidFill>
                  <a:srgbClr val="009900"/>
                </a:solidFill>
                <a:latin typeface="Arial" charset="0"/>
              </a:rPr>
              <a:t> = 1.45 x 10</a:t>
            </a:r>
            <a:r>
              <a:rPr lang="de-DE" sz="1600" b="1" baseline="30000" dirty="0">
                <a:solidFill>
                  <a:srgbClr val="009900"/>
                </a:solidFill>
                <a:latin typeface="Arial" charset="0"/>
              </a:rPr>
              <a:t>10</a:t>
            </a:r>
            <a:r>
              <a:rPr lang="de-DE" sz="1600" b="1" dirty="0">
                <a:solidFill>
                  <a:srgbClr val="009900"/>
                </a:solidFill>
                <a:latin typeface="Arial" charset="0"/>
              </a:rPr>
              <a:t> / cm</a:t>
            </a:r>
            <a:r>
              <a:rPr lang="de-DE" sz="1600" b="1" baseline="30000" dirty="0">
                <a:solidFill>
                  <a:srgbClr val="009900"/>
                </a:solidFill>
                <a:latin typeface="Arial" charset="0"/>
              </a:rPr>
              <a:t>3</a:t>
            </a:r>
            <a:r>
              <a:rPr lang="de-DE" sz="1600" b="1" dirty="0">
                <a:solidFill>
                  <a:srgbClr val="009900"/>
                </a:solidFill>
                <a:latin typeface="Arial" charset="0"/>
              </a:rPr>
              <a:t> but </a:t>
            </a:r>
            <a:r>
              <a:rPr lang="de-DE" sz="1600" b="1" dirty="0" err="1">
                <a:solidFill>
                  <a:srgbClr val="009900"/>
                </a:solidFill>
                <a:latin typeface="Arial" charset="0"/>
              </a:rPr>
              <a:t>only</a:t>
            </a:r>
            <a:r>
              <a:rPr lang="de-DE" sz="1600" b="1" dirty="0">
                <a:solidFill>
                  <a:srgbClr val="009900"/>
                </a:solidFill>
                <a:latin typeface="Arial" charset="0"/>
              </a:rPr>
              <a:t> 33000 e/h </a:t>
            </a:r>
            <a:r>
              <a:rPr lang="de-DE" sz="1600" b="1" dirty="0" err="1">
                <a:solidFill>
                  <a:srgbClr val="009900"/>
                </a:solidFill>
                <a:latin typeface="Arial" charset="0"/>
              </a:rPr>
              <a:t>pairs</a:t>
            </a:r>
            <a:r>
              <a:rPr lang="de-DE" sz="1600" b="1" dirty="0">
                <a:solidFill>
                  <a:srgbClr val="009900"/>
                </a:solidFill>
                <a:latin typeface="Arial" charset="0"/>
              </a:rPr>
              <a:t> in 300</a:t>
            </a:r>
            <a:r>
              <a:rPr lang="de-DE" sz="1600" b="1" dirty="0">
                <a:solidFill>
                  <a:srgbClr val="009900"/>
                </a:solidFill>
                <a:latin typeface="Arial" charset="0"/>
                <a:sym typeface="Symbol" pitchFamily="18" charset="2"/>
              </a:rPr>
              <a:t></a:t>
            </a:r>
            <a:r>
              <a:rPr lang="de-DE" sz="1600" b="1" dirty="0">
                <a:solidFill>
                  <a:srgbClr val="009900"/>
                </a:solidFill>
                <a:latin typeface="Arial" charset="0"/>
              </a:rPr>
              <a:t>m produced by a high energy particle.</a:t>
            </a:r>
          </a:p>
          <a:p>
            <a:pPr>
              <a:defRPr/>
            </a:pPr>
            <a:endParaRPr lang="de-DE" sz="1600" b="1" dirty="0">
              <a:solidFill>
                <a:srgbClr val="009900"/>
              </a:solidFill>
              <a:latin typeface="Arial" charset="0"/>
            </a:endParaRPr>
          </a:p>
          <a:p>
            <a:pPr>
              <a:defRPr/>
            </a:pPr>
            <a:r>
              <a:rPr lang="de-DE" sz="1600" b="1" dirty="0" err="1">
                <a:solidFill>
                  <a:srgbClr val="002060"/>
                </a:solidFill>
                <a:latin typeface="Arial" charset="0"/>
              </a:rPr>
              <a:t>Why</a:t>
            </a:r>
            <a:r>
              <a:rPr lang="de-DE" sz="1600" b="1" dirty="0">
                <a:solidFill>
                  <a:srgbClr val="002060"/>
                </a:solidFill>
                <a:latin typeface="Arial" charset="0"/>
              </a:rPr>
              <a:t> </a:t>
            </a:r>
            <a:r>
              <a:rPr lang="de-DE" sz="1600" b="1" dirty="0" err="1">
                <a:solidFill>
                  <a:srgbClr val="002060"/>
                </a:solidFill>
                <a:latin typeface="Arial" charset="0"/>
              </a:rPr>
              <a:t>can</a:t>
            </a:r>
            <a:r>
              <a:rPr lang="de-DE" sz="1600" b="1" dirty="0">
                <a:solidFill>
                  <a:srgbClr val="002060"/>
                </a:solidFill>
                <a:latin typeface="Arial" charset="0"/>
              </a:rPr>
              <a:t> we use Si as a solid state </a:t>
            </a:r>
            <a:r>
              <a:rPr lang="de-DE" sz="1600" b="1" dirty="0" err="1">
                <a:solidFill>
                  <a:srgbClr val="002060"/>
                </a:solidFill>
                <a:latin typeface="Arial" charset="0"/>
              </a:rPr>
              <a:t>detector</a:t>
            </a:r>
            <a:r>
              <a:rPr lang="de-DE" sz="1600" b="1" dirty="0">
                <a:solidFill>
                  <a:srgbClr val="002060"/>
                </a:solidFill>
                <a:latin typeface="Arial" charset="0"/>
              </a:rPr>
              <a:t> ???  </a:t>
            </a:r>
          </a:p>
          <a:p>
            <a:pPr>
              <a:defRPr/>
            </a:pPr>
            <a:endParaRPr lang="en-US" sz="1600" b="1" dirty="0">
              <a:solidFill>
                <a:schemeClr val="accent6"/>
              </a:solidFill>
              <a:latin typeface="Arial" charset="0"/>
              <a:sym typeface="Wingdings" pitchFamily="2" charset="2"/>
            </a:endParaRPr>
          </a:p>
          <a:p>
            <a:pPr>
              <a:defRPr/>
            </a:pPr>
            <a:endParaRPr lang="en-US" sz="1400" b="1" dirty="0">
              <a:solidFill>
                <a:schemeClr val="accent6"/>
              </a:solidFill>
              <a:latin typeface="Arial" charset="0"/>
              <a:sym typeface="Wingdings" pitchFamily="2" charset="2"/>
            </a:endParaRPr>
          </a:p>
          <a:p>
            <a:pPr>
              <a:defRPr/>
            </a:pPr>
            <a:endParaRPr lang="en-US" sz="1400" b="1" dirty="0">
              <a:solidFill>
                <a:schemeClr val="accent6"/>
              </a:solidFill>
              <a:latin typeface="Arial" charset="0"/>
              <a:sym typeface="Wingdings" pitchFamily="2" charset="2"/>
            </a:endParaRPr>
          </a:p>
        </p:txBody>
      </p:sp>
      <p:pic>
        <p:nvPicPr>
          <p:cNvPr id="15366" name="Picture 1"/>
          <p:cNvPicPr>
            <a:picLocks noChangeAspect="1" noChangeArrowheads="1"/>
          </p:cNvPicPr>
          <p:nvPr/>
        </p:nvPicPr>
        <p:blipFill>
          <a:blip r:embed="rId2" cstate="print"/>
          <a:srcRect/>
          <a:stretch>
            <a:fillRect/>
          </a:stretch>
        </p:blipFill>
        <p:spPr bwMode="auto">
          <a:xfrm>
            <a:off x="5867400" y="1828800"/>
            <a:ext cx="2981325" cy="2371725"/>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457200" y="609600"/>
            <a:ext cx="1854200" cy="1828800"/>
          </a:xfrm>
          <a:prstGeom prst="rect">
            <a:avLst/>
          </a:prstGeom>
          <a:noFill/>
          <a:ln w="28575">
            <a:noFill/>
            <a:miter lim="800000"/>
            <a:headEnd/>
            <a:tailEnd/>
          </a:ln>
        </p:spPr>
      </p:pic>
      <p:pic>
        <p:nvPicPr>
          <p:cNvPr id="16387" name="Picture 3"/>
          <p:cNvPicPr>
            <a:picLocks noChangeAspect="1" noChangeArrowheads="1"/>
          </p:cNvPicPr>
          <p:nvPr/>
        </p:nvPicPr>
        <p:blipFill>
          <a:blip r:embed="rId3" cstate="print"/>
          <a:srcRect/>
          <a:stretch>
            <a:fillRect/>
          </a:stretch>
        </p:blipFill>
        <p:spPr bwMode="auto">
          <a:xfrm>
            <a:off x="385763" y="2700338"/>
            <a:ext cx="2097087" cy="1684337"/>
          </a:xfrm>
          <a:prstGeom prst="rect">
            <a:avLst/>
          </a:prstGeom>
          <a:noFill/>
          <a:ln w="28575">
            <a:noFill/>
            <a:miter lim="800000"/>
            <a:headEnd/>
            <a:tailEnd/>
          </a:ln>
        </p:spPr>
      </p:pic>
      <p:pic>
        <p:nvPicPr>
          <p:cNvPr id="16388" name="Picture 4"/>
          <p:cNvPicPr>
            <a:picLocks noChangeAspect="1" noChangeArrowheads="1"/>
          </p:cNvPicPr>
          <p:nvPr/>
        </p:nvPicPr>
        <p:blipFill>
          <a:blip r:embed="rId4" cstate="print"/>
          <a:srcRect/>
          <a:stretch>
            <a:fillRect/>
          </a:stretch>
        </p:blipFill>
        <p:spPr bwMode="auto">
          <a:xfrm>
            <a:off x="385763" y="4452938"/>
            <a:ext cx="2117725" cy="1855787"/>
          </a:xfrm>
          <a:prstGeom prst="rect">
            <a:avLst/>
          </a:prstGeom>
          <a:noFill/>
          <a:ln w="28575">
            <a:noFill/>
            <a:miter lim="800000"/>
            <a:headEnd/>
            <a:tailEnd/>
          </a:ln>
        </p:spPr>
      </p:pic>
      <p:sp>
        <p:nvSpPr>
          <p:cNvPr id="16389" name="Text Box 8"/>
          <p:cNvSpPr txBox="1">
            <a:spLocks noChangeArrowheads="1"/>
          </p:cNvSpPr>
          <p:nvPr/>
        </p:nvSpPr>
        <p:spPr bwMode="auto">
          <a:xfrm>
            <a:off x="842963" y="2395538"/>
            <a:ext cx="1066800" cy="336550"/>
          </a:xfrm>
          <a:prstGeom prst="rect">
            <a:avLst/>
          </a:prstGeom>
          <a:noFill/>
          <a:ln w="9525">
            <a:noFill/>
            <a:miter lim="800000"/>
            <a:headEnd/>
            <a:tailEnd/>
          </a:ln>
        </p:spPr>
        <p:txBody>
          <a:bodyPr>
            <a:spAutoFit/>
          </a:bodyPr>
          <a:lstStyle/>
          <a:p>
            <a:r>
              <a:rPr lang="en-US" sz="1600" b="1">
                <a:solidFill>
                  <a:schemeClr val="accent2"/>
                </a:solidFill>
              </a:rPr>
              <a:t>doping</a:t>
            </a:r>
          </a:p>
        </p:txBody>
      </p:sp>
      <p:grpSp>
        <p:nvGrpSpPr>
          <p:cNvPr id="2" name="Group 11"/>
          <p:cNvGrpSpPr>
            <a:grpSpLocks/>
          </p:cNvGrpSpPr>
          <p:nvPr/>
        </p:nvGrpSpPr>
        <p:grpSpPr bwMode="auto">
          <a:xfrm>
            <a:off x="5867400" y="914400"/>
            <a:ext cx="3276600" cy="5638800"/>
            <a:chOff x="319" y="188"/>
            <a:chExt cx="2405" cy="4073"/>
          </a:xfrm>
        </p:grpSpPr>
        <p:pic>
          <p:nvPicPr>
            <p:cNvPr id="16395" name="Picture 12"/>
            <p:cNvPicPr>
              <a:picLocks noChangeAspect="1" noChangeArrowheads="1"/>
            </p:cNvPicPr>
            <p:nvPr/>
          </p:nvPicPr>
          <p:blipFill>
            <a:blip r:embed="rId5" cstate="print"/>
            <a:srcRect/>
            <a:stretch>
              <a:fillRect/>
            </a:stretch>
          </p:blipFill>
          <p:spPr bwMode="auto">
            <a:xfrm>
              <a:off x="319" y="188"/>
              <a:ext cx="2405" cy="4073"/>
            </a:xfrm>
            <a:prstGeom prst="rect">
              <a:avLst/>
            </a:prstGeom>
            <a:noFill/>
            <a:ln w="9525" algn="ctr">
              <a:noFill/>
              <a:miter lim="800000"/>
              <a:headEnd/>
              <a:tailEnd/>
            </a:ln>
          </p:spPr>
        </p:pic>
        <p:sp>
          <p:nvSpPr>
            <p:cNvPr id="16396" name="Text Box 13"/>
            <p:cNvSpPr txBox="1">
              <a:spLocks noChangeArrowheads="1"/>
            </p:cNvSpPr>
            <p:nvPr/>
          </p:nvSpPr>
          <p:spPr bwMode="auto">
            <a:xfrm>
              <a:off x="977" y="302"/>
              <a:ext cx="229" cy="286"/>
            </a:xfrm>
            <a:prstGeom prst="rect">
              <a:avLst/>
            </a:prstGeom>
            <a:noFill/>
            <a:ln w="9525" algn="ctr">
              <a:noFill/>
              <a:miter lim="800000"/>
              <a:headEnd/>
              <a:tailEnd/>
            </a:ln>
          </p:spPr>
          <p:txBody>
            <a:bodyPr wrap="none">
              <a:spAutoFit/>
            </a:bodyPr>
            <a:lstStyle/>
            <a:p>
              <a:r>
                <a:rPr lang="en-GB" sz="2000">
                  <a:latin typeface="Times New Roman" pitchFamily="18" charset="0"/>
                </a:rPr>
                <a:t>p</a:t>
              </a:r>
            </a:p>
          </p:txBody>
        </p:sp>
        <p:sp>
          <p:nvSpPr>
            <p:cNvPr id="16397" name="Text Box 14"/>
            <p:cNvSpPr txBox="1">
              <a:spLocks noChangeArrowheads="1"/>
            </p:cNvSpPr>
            <p:nvPr/>
          </p:nvSpPr>
          <p:spPr bwMode="auto">
            <a:xfrm>
              <a:off x="1941" y="287"/>
              <a:ext cx="228" cy="286"/>
            </a:xfrm>
            <a:prstGeom prst="rect">
              <a:avLst/>
            </a:prstGeom>
            <a:noFill/>
            <a:ln w="9525" algn="ctr">
              <a:noFill/>
              <a:miter lim="800000"/>
              <a:headEnd/>
              <a:tailEnd/>
            </a:ln>
          </p:spPr>
          <p:txBody>
            <a:bodyPr wrap="none">
              <a:spAutoFit/>
            </a:bodyPr>
            <a:lstStyle/>
            <a:p>
              <a:r>
                <a:rPr lang="en-GB" sz="2000">
                  <a:solidFill>
                    <a:schemeClr val="bg1"/>
                  </a:solidFill>
                  <a:latin typeface="Times New Roman" pitchFamily="18" charset="0"/>
                </a:rPr>
                <a:t>n</a:t>
              </a:r>
            </a:p>
          </p:txBody>
        </p:sp>
      </p:grpSp>
      <p:sp>
        <p:nvSpPr>
          <p:cNvPr id="16391" name="Text Box 17"/>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rPr>
              <a:t>Doping of Silicon</a:t>
            </a:r>
          </a:p>
        </p:txBody>
      </p:sp>
      <p:sp>
        <p:nvSpPr>
          <p:cNvPr id="16392" name="Footer Placeholder 17"/>
          <p:cNvSpPr>
            <a:spLocks noGrp="1"/>
          </p:cNvSpPr>
          <p:nvPr>
            <p:ph type="ftr" sz="quarter" idx="11"/>
          </p:nvPr>
        </p:nvSpPr>
        <p:spPr>
          <a:noFill/>
        </p:spPr>
        <p:txBody>
          <a:bodyPr/>
          <a:lstStyle/>
          <a:p>
            <a:r>
              <a:rPr lang="en-US" smtClean="0"/>
              <a:t>W. Riegler/CERN</a:t>
            </a:r>
          </a:p>
        </p:txBody>
      </p:sp>
      <p:sp>
        <p:nvSpPr>
          <p:cNvPr id="16393" name="Slide Number Placeholder 16"/>
          <p:cNvSpPr>
            <a:spLocks noGrp="1"/>
          </p:cNvSpPr>
          <p:nvPr>
            <p:ph type="sldNum" sz="quarter" idx="12"/>
          </p:nvPr>
        </p:nvSpPr>
        <p:spPr>
          <a:noFill/>
        </p:spPr>
        <p:txBody>
          <a:bodyPr/>
          <a:lstStyle/>
          <a:p>
            <a:fld id="{3B4BAE2D-A235-4989-87ED-673DC6A6F284}" type="slidenum">
              <a:rPr lang="en-US" smtClean="0"/>
              <a:pPr/>
              <a:t>69</a:t>
            </a:fld>
            <a:endParaRPr lang="en-US" smtClean="0"/>
          </a:p>
        </p:txBody>
      </p:sp>
      <p:sp>
        <p:nvSpPr>
          <p:cNvPr id="16394" name="Rectangle 16"/>
          <p:cNvSpPr>
            <a:spLocks noChangeArrowheads="1"/>
          </p:cNvSpPr>
          <p:nvPr/>
        </p:nvSpPr>
        <p:spPr bwMode="auto">
          <a:xfrm>
            <a:off x="2819400" y="838200"/>
            <a:ext cx="2895600" cy="5262563"/>
          </a:xfrm>
          <a:prstGeom prst="rect">
            <a:avLst/>
          </a:prstGeom>
          <a:noFill/>
          <a:ln w="9525">
            <a:noFill/>
            <a:miter lim="800000"/>
            <a:headEnd/>
            <a:tailEnd/>
          </a:ln>
        </p:spPr>
        <p:txBody>
          <a:bodyPr>
            <a:spAutoFit/>
          </a:bodyPr>
          <a:lstStyle/>
          <a:p>
            <a:r>
              <a:rPr lang="en-US" sz="1600" b="1">
                <a:solidFill>
                  <a:srgbClr val="002060"/>
                </a:solidFill>
                <a:sym typeface="Wingdings" pitchFamily="2" charset="2"/>
              </a:rPr>
              <a:t>In a silicon crystal at a given temperature the number of electrons in the conduction band is equal to the number of holes in the valence band.</a:t>
            </a:r>
          </a:p>
          <a:p>
            <a:endParaRPr lang="en-US" sz="1600" b="1">
              <a:solidFill>
                <a:srgbClr val="002060"/>
              </a:solidFill>
              <a:sym typeface="Wingdings" pitchFamily="2" charset="2"/>
            </a:endParaRPr>
          </a:p>
          <a:p>
            <a:endParaRPr lang="en-US" sz="1600" b="1">
              <a:solidFill>
                <a:srgbClr val="002060"/>
              </a:solidFill>
              <a:sym typeface="Wingdings" pitchFamily="2" charset="2"/>
            </a:endParaRPr>
          </a:p>
          <a:p>
            <a:r>
              <a:rPr lang="en-US" sz="1600" b="1">
                <a:solidFill>
                  <a:srgbClr val="008000"/>
                </a:solidFill>
                <a:sym typeface="Wingdings" pitchFamily="2" charset="2"/>
              </a:rPr>
              <a:t>Doping Silicon with Arsen (+5) it becomes and n-type conductor (more electrons than holes).</a:t>
            </a:r>
          </a:p>
          <a:p>
            <a:endParaRPr lang="en-US" sz="1600" b="1">
              <a:solidFill>
                <a:srgbClr val="002060"/>
              </a:solidFill>
              <a:sym typeface="Wingdings" pitchFamily="2" charset="2"/>
            </a:endParaRPr>
          </a:p>
          <a:p>
            <a:endParaRPr lang="en-US" sz="1600" b="1">
              <a:solidFill>
                <a:srgbClr val="002060"/>
              </a:solidFill>
              <a:sym typeface="Wingdings" pitchFamily="2" charset="2"/>
            </a:endParaRPr>
          </a:p>
          <a:p>
            <a:r>
              <a:rPr lang="en-US" sz="1600" b="1">
                <a:solidFill>
                  <a:srgbClr val="002060"/>
                </a:solidFill>
                <a:sym typeface="Wingdings" pitchFamily="2" charset="2"/>
              </a:rPr>
              <a:t>Doping Silicon with Boron (+3) it becomes a p-type conductor  (more holes than electrons). </a:t>
            </a:r>
          </a:p>
          <a:p>
            <a:endParaRPr lang="en-US" sz="1600" b="1">
              <a:solidFill>
                <a:srgbClr val="002060"/>
              </a:solidFill>
              <a:sym typeface="Wingdings" pitchFamily="2" charset="2"/>
            </a:endParaRPr>
          </a:p>
          <a:p>
            <a:r>
              <a:rPr lang="en-US" sz="1600" b="1">
                <a:solidFill>
                  <a:srgbClr val="FF0000"/>
                </a:solidFill>
                <a:sym typeface="Wingdings" pitchFamily="2" charset="2"/>
              </a:rPr>
              <a:t>Bringing p and n in contact makes a diode.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p:cNvPicPr>
            <a:picLocks noChangeAspect="1" noChangeArrowheads="1"/>
          </p:cNvPicPr>
          <p:nvPr/>
        </p:nvPicPr>
        <p:blipFill>
          <a:blip r:embed="rId2" cstate="print"/>
          <a:srcRect t="1807" r="6061" b="24319"/>
          <a:stretch>
            <a:fillRect/>
          </a:stretch>
        </p:blipFill>
        <p:spPr bwMode="auto">
          <a:xfrm>
            <a:off x="152400" y="1981200"/>
            <a:ext cx="4724400" cy="3114675"/>
          </a:xfrm>
          <a:prstGeom prst="rect">
            <a:avLst/>
          </a:prstGeom>
          <a:noFill/>
          <a:ln w="9525">
            <a:noFill/>
            <a:miter lim="800000"/>
            <a:headEnd/>
            <a:tailEnd/>
          </a:ln>
        </p:spPr>
      </p:pic>
      <p:pic>
        <p:nvPicPr>
          <p:cNvPr id="12291" name="Picture 6"/>
          <p:cNvPicPr>
            <a:picLocks noChangeAspect="1" noChangeArrowheads="1"/>
          </p:cNvPicPr>
          <p:nvPr/>
        </p:nvPicPr>
        <p:blipFill>
          <a:blip r:embed="rId3" cstate="print"/>
          <a:srcRect l="1784" b="28624"/>
          <a:stretch>
            <a:fillRect/>
          </a:stretch>
        </p:blipFill>
        <p:spPr bwMode="auto">
          <a:xfrm>
            <a:off x="4800600" y="2057400"/>
            <a:ext cx="4114800" cy="2990850"/>
          </a:xfrm>
          <a:prstGeom prst="rect">
            <a:avLst/>
          </a:prstGeom>
          <a:noFill/>
          <a:ln w="9525">
            <a:noFill/>
            <a:miter lim="800000"/>
            <a:headEnd/>
            <a:tailEnd/>
          </a:ln>
        </p:spPr>
      </p:pic>
      <p:sp>
        <p:nvSpPr>
          <p:cNvPr id="12292" name="Text Box 7"/>
          <p:cNvSpPr txBox="1">
            <a:spLocks noChangeArrowheads="1"/>
          </p:cNvSpPr>
          <p:nvPr/>
        </p:nvSpPr>
        <p:spPr bwMode="auto">
          <a:xfrm>
            <a:off x="838200" y="5486400"/>
            <a:ext cx="7467600" cy="338138"/>
          </a:xfrm>
          <a:prstGeom prst="rect">
            <a:avLst/>
          </a:prstGeom>
          <a:noFill/>
          <a:ln w="9525">
            <a:noFill/>
            <a:miter lim="800000"/>
            <a:headEnd/>
            <a:tailEnd/>
          </a:ln>
        </p:spPr>
        <p:txBody>
          <a:bodyPr>
            <a:spAutoFit/>
          </a:bodyPr>
          <a:lstStyle/>
          <a:p>
            <a:r>
              <a:rPr lang="en-US" sz="1600" b="1">
                <a:solidFill>
                  <a:srgbClr val="009900"/>
                </a:solidFill>
              </a:rPr>
              <a:t>LHC bunchcrossing 25ns 			LEP bunchcrossing 25</a:t>
            </a:r>
            <a:r>
              <a:rPr lang="en-US" sz="1600" b="1">
                <a:solidFill>
                  <a:srgbClr val="009900"/>
                </a:solidFill>
                <a:sym typeface="Symbol" pitchFamily="18" charset="2"/>
              </a:rPr>
              <a:t></a:t>
            </a:r>
            <a:r>
              <a:rPr lang="en-US" sz="1600" b="1">
                <a:solidFill>
                  <a:srgbClr val="009900"/>
                </a:solidFill>
              </a:rPr>
              <a:t>s </a:t>
            </a:r>
          </a:p>
        </p:txBody>
      </p:sp>
      <p:sp>
        <p:nvSpPr>
          <p:cNvPr id="12293" name="TextBox 7"/>
          <p:cNvSpPr txBox="1">
            <a:spLocks noChangeArrowheads="1"/>
          </p:cNvSpPr>
          <p:nvPr/>
        </p:nvSpPr>
        <p:spPr bwMode="auto">
          <a:xfrm>
            <a:off x="685800" y="914400"/>
            <a:ext cx="3532188" cy="369888"/>
          </a:xfrm>
          <a:prstGeom prst="rect">
            <a:avLst/>
          </a:prstGeom>
          <a:noFill/>
          <a:ln w="9525">
            <a:noFill/>
            <a:miter lim="800000"/>
            <a:headEnd/>
            <a:tailEnd/>
          </a:ln>
        </p:spPr>
        <p:txBody>
          <a:bodyPr wrap="none">
            <a:spAutoFit/>
          </a:bodyPr>
          <a:lstStyle/>
          <a:p>
            <a:r>
              <a:rPr lang="en-US" b="1">
                <a:solidFill>
                  <a:srgbClr val="002060"/>
                </a:solidFill>
              </a:rPr>
              <a:t>Organic (‘Plastic’) Scintillators</a:t>
            </a:r>
          </a:p>
        </p:txBody>
      </p:sp>
      <p:sp>
        <p:nvSpPr>
          <p:cNvPr id="12294" name="Rectangle 9"/>
          <p:cNvSpPr>
            <a:spLocks noChangeArrowheads="1"/>
          </p:cNvSpPr>
          <p:nvPr/>
        </p:nvSpPr>
        <p:spPr bwMode="auto">
          <a:xfrm>
            <a:off x="381000" y="1600200"/>
            <a:ext cx="4191000" cy="369888"/>
          </a:xfrm>
          <a:prstGeom prst="rect">
            <a:avLst/>
          </a:prstGeom>
          <a:noFill/>
          <a:ln w="9525">
            <a:noFill/>
            <a:miter lim="800000"/>
            <a:headEnd/>
            <a:tailEnd/>
          </a:ln>
        </p:spPr>
        <p:txBody>
          <a:bodyPr>
            <a:spAutoFit/>
          </a:bodyPr>
          <a:lstStyle/>
          <a:p>
            <a:r>
              <a:rPr lang="en-US" b="1">
                <a:solidFill>
                  <a:srgbClr val="009900"/>
                </a:solidFill>
              </a:rPr>
              <a:t>Low Light Yield              Fast: 1-3ns</a:t>
            </a:r>
          </a:p>
        </p:txBody>
      </p:sp>
      <p:sp>
        <p:nvSpPr>
          <p:cNvPr id="11" name="TextBox 10"/>
          <p:cNvSpPr txBox="1"/>
          <p:nvPr/>
        </p:nvSpPr>
        <p:spPr>
          <a:xfrm>
            <a:off x="5105400" y="914400"/>
            <a:ext cx="3608388" cy="369888"/>
          </a:xfrm>
          <a:prstGeom prst="rect">
            <a:avLst/>
          </a:prstGeom>
          <a:noFill/>
        </p:spPr>
        <p:txBody>
          <a:bodyPr wrap="none">
            <a:spAutoFit/>
          </a:bodyPr>
          <a:lstStyle/>
          <a:p>
            <a:pPr>
              <a:defRPr/>
            </a:pPr>
            <a:r>
              <a:rPr lang="en-US" b="1" dirty="0">
                <a:solidFill>
                  <a:schemeClr val="accent6"/>
                </a:solidFill>
                <a:latin typeface="Arial" charset="0"/>
              </a:rPr>
              <a:t>Inorganic (Crystal) </a:t>
            </a:r>
            <a:r>
              <a:rPr lang="en-US" b="1" dirty="0" err="1">
                <a:solidFill>
                  <a:schemeClr val="accent6"/>
                </a:solidFill>
                <a:latin typeface="Arial" charset="0"/>
              </a:rPr>
              <a:t>Scintillators</a:t>
            </a:r>
            <a:endParaRPr lang="en-US" b="1" dirty="0">
              <a:solidFill>
                <a:schemeClr val="accent6"/>
              </a:solidFill>
              <a:latin typeface="Arial" charset="0"/>
            </a:endParaRPr>
          </a:p>
        </p:txBody>
      </p:sp>
      <p:sp>
        <p:nvSpPr>
          <p:cNvPr id="12296" name="Rectangle 11"/>
          <p:cNvSpPr>
            <a:spLocks noChangeArrowheads="1"/>
          </p:cNvSpPr>
          <p:nvPr/>
        </p:nvSpPr>
        <p:spPr bwMode="auto">
          <a:xfrm>
            <a:off x="4800600" y="1600200"/>
            <a:ext cx="4191000" cy="369888"/>
          </a:xfrm>
          <a:prstGeom prst="rect">
            <a:avLst/>
          </a:prstGeom>
          <a:noFill/>
          <a:ln w="9525">
            <a:noFill/>
            <a:miter lim="800000"/>
            <a:headEnd/>
            <a:tailEnd/>
          </a:ln>
        </p:spPr>
        <p:txBody>
          <a:bodyPr>
            <a:spAutoFit/>
          </a:bodyPr>
          <a:lstStyle/>
          <a:p>
            <a:r>
              <a:rPr lang="en-US" b="1">
                <a:solidFill>
                  <a:srgbClr val="009900"/>
                </a:solidFill>
              </a:rPr>
              <a:t>Large Light Yield     Slow: few 100ns</a:t>
            </a:r>
          </a:p>
        </p:txBody>
      </p:sp>
      <p:sp>
        <p:nvSpPr>
          <p:cNvPr id="12297" name="Line 6"/>
          <p:cNvSpPr>
            <a:spLocks noChangeShapeType="1"/>
          </p:cNvSpPr>
          <p:nvPr/>
        </p:nvSpPr>
        <p:spPr bwMode="auto">
          <a:xfrm flipH="1">
            <a:off x="1143000" y="1981200"/>
            <a:ext cx="152400" cy="838200"/>
          </a:xfrm>
          <a:prstGeom prst="line">
            <a:avLst/>
          </a:prstGeom>
          <a:noFill/>
          <a:ln w="38100">
            <a:solidFill>
              <a:srgbClr val="FF0000"/>
            </a:solidFill>
            <a:round/>
            <a:headEnd/>
            <a:tailEnd type="triangle" w="med" len="med"/>
          </a:ln>
        </p:spPr>
        <p:txBody>
          <a:bodyPr/>
          <a:lstStyle/>
          <a:p>
            <a:endParaRPr lang="en-US"/>
          </a:p>
        </p:txBody>
      </p:sp>
      <p:sp>
        <p:nvSpPr>
          <p:cNvPr id="12298" name="Line 6"/>
          <p:cNvSpPr>
            <a:spLocks noChangeShapeType="1"/>
          </p:cNvSpPr>
          <p:nvPr/>
        </p:nvSpPr>
        <p:spPr bwMode="auto">
          <a:xfrm flipH="1">
            <a:off x="3810000" y="1981200"/>
            <a:ext cx="46038" cy="838200"/>
          </a:xfrm>
          <a:prstGeom prst="line">
            <a:avLst/>
          </a:prstGeom>
          <a:noFill/>
          <a:ln w="38100">
            <a:solidFill>
              <a:srgbClr val="FF0000"/>
            </a:solidFill>
            <a:round/>
            <a:headEnd/>
            <a:tailEnd type="triangle" w="med" len="med"/>
          </a:ln>
        </p:spPr>
        <p:txBody>
          <a:bodyPr/>
          <a:lstStyle/>
          <a:p>
            <a:endParaRPr lang="en-US"/>
          </a:p>
        </p:txBody>
      </p:sp>
      <p:sp>
        <p:nvSpPr>
          <p:cNvPr id="12299" name="Line 6"/>
          <p:cNvSpPr>
            <a:spLocks noChangeShapeType="1"/>
          </p:cNvSpPr>
          <p:nvPr/>
        </p:nvSpPr>
        <p:spPr bwMode="auto">
          <a:xfrm>
            <a:off x="5761038" y="1981200"/>
            <a:ext cx="639762" cy="838200"/>
          </a:xfrm>
          <a:prstGeom prst="line">
            <a:avLst/>
          </a:prstGeom>
          <a:noFill/>
          <a:ln w="38100">
            <a:solidFill>
              <a:srgbClr val="FF0000"/>
            </a:solidFill>
            <a:round/>
            <a:headEnd/>
            <a:tailEnd type="triangle" w="med" len="med"/>
          </a:ln>
        </p:spPr>
        <p:txBody>
          <a:bodyPr/>
          <a:lstStyle/>
          <a:p>
            <a:endParaRPr lang="en-US"/>
          </a:p>
        </p:txBody>
      </p:sp>
      <p:sp>
        <p:nvSpPr>
          <p:cNvPr id="12300" name="Line 6"/>
          <p:cNvSpPr>
            <a:spLocks noChangeShapeType="1"/>
          </p:cNvSpPr>
          <p:nvPr/>
        </p:nvSpPr>
        <p:spPr bwMode="auto">
          <a:xfrm flipH="1">
            <a:off x="7848600" y="1905000"/>
            <a:ext cx="198438" cy="914400"/>
          </a:xfrm>
          <a:prstGeom prst="line">
            <a:avLst/>
          </a:prstGeom>
          <a:noFill/>
          <a:ln w="38100">
            <a:solidFill>
              <a:srgbClr val="FF0000"/>
            </a:solidFill>
            <a:round/>
            <a:headEnd/>
            <a:tailEnd type="triangle" w="med" len="med"/>
          </a:ln>
        </p:spPr>
        <p:txBody>
          <a:bodyPr/>
          <a:lstStyle/>
          <a:p>
            <a:endParaRPr lang="en-US"/>
          </a:p>
        </p:txBody>
      </p:sp>
      <p:sp>
        <p:nvSpPr>
          <p:cNvPr id="12301" name="Slide Number Placeholder 12"/>
          <p:cNvSpPr>
            <a:spLocks noGrp="1"/>
          </p:cNvSpPr>
          <p:nvPr>
            <p:ph type="sldNum" sz="quarter" idx="12"/>
          </p:nvPr>
        </p:nvSpPr>
        <p:spPr>
          <a:noFill/>
        </p:spPr>
        <p:txBody>
          <a:bodyPr/>
          <a:lstStyle/>
          <a:p>
            <a:fld id="{5A702FA2-19F3-421D-88BB-75EB31E9B2B0}" type="slidenum">
              <a:rPr lang="en-US" smtClean="0"/>
              <a:pPr/>
              <a:t>7</a:t>
            </a:fld>
            <a:endParaRPr lang="en-US" smtClean="0"/>
          </a:p>
        </p:txBody>
      </p:sp>
      <p:sp>
        <p:nvSpPr>
          <p:cNvPr id="12302" name="Footer Placeholder 13"/>
          <p:cNvSpPr>
            <a:spLocks noGrp="1"/>
          </p:cNvSpPr>
          <p:nvPr>
            <p:ph type="ftr" sz="quarter" idx="11"/>
          </p:nvPr>
        </p:nvSpPr>
        <p:spPr>
          <a:noFill/>
        </p:spPr>
        <p:txBody>
          <a:bodyPr/>
          <a:lstStyle/>
          <a:p>
            <a:r>
              <a:rPr lang="en-US" smtClean="0"/>
              <a:t>W. Riegler/CERN</a:t>
            </a:r>
          </a:p>
        </p:txBody>
      </p:sp>
      <p:sp>
        <p:nvSpPr>
          <p:cNvPr id="12303" name="Rectangle 5"/>
          <p:cNvSpPr>
            <a:spLocks noChangeArrowheads="1"/>
          </p:cNvSpPr>
          <p:nvPr/>
        </p:nvSpPr>
        <p:spPr bwMode="auto">
          <a:xfrm>
            <a:off x="3200400" y="6581775"/>
            <a:ext cx="1905000" cy="276225"/>
          </a:xfrm>
          <a:prstGeom prst="rect">
            <a:avLst/>
          </a:prstGeom>
          <a:noFill/>
          <a:ln w="9525">
            <a:noFill/>
            <a:miter lim="800000"/>
            <a:headEnd/>
            <a:tailEnd/>
          </a:ln>
        </p:spPr>
        <p:txBody>
          <a:bodyPr>
            <a:spAutoFit/>
          </a:bodyPr>
          <a:lstStyle/>
          <a:p>
            <a:r>
              <a:rPr lang="en-US" sz="1200" b="1">
                <a:solidFill>
                  <a:srgbClr val="FF0000"/>
                </a:solidFill>
              </a:rPr>
              <a:t>Scintillator Detectors</a:t>
            </a:r>
            <a:endParaRPr lang="en-US" sz="1200">
              <a:solidFill>
                <a:srgbClr val="FF0000"/>
              </a:solidFill>
            </a:endParaRPr>
          </a:p>
        </p:txBody>
      </p:sp>
      <p:sp>
        <p:nvSpPr>
          <p:cNvPr id="12304" name="Rectangle 15"/>
          <p:cNvSpPr>
            <a:spLocks noChangeArrowheads="1"/>
          </p:cNvSpPr>
          <p:nvPr/>
        </p:nvSpPr>
        <p:spPr bwMode="auto">
          <a:xfrm>
            <a:off x="609600" y="152400"/>
            <a:ext cx="8153400" cy="369888"/>
          </a:xfrm>
          <a:prstGeom prst="rect">
            <a:avLst/>
          </a:prstGeom>
          <a:noFill/>
          <a:ln w="9525">
            <a:noFill/>
            <a:miter lim="800000"/>
            <a:headEnd/>
            <a:tailEnd/>
          </a:ln>
        </p:spPr>
        <p:txBody>
          <a:bodyPr>
            <a:spAutoFit/>
          </a:bodyPr>
          <a:lstStyle/>
          <a:p>
            <a:pPr marL="342900" indent="-342900">
              <a:buFont typeface="Wingdings" pitchFamily="2" charset="2"/>
              <a:buNone/>
            </a:pPr>
            <a:r>
              <a:rPr lang="en-US" b="1">
                <a:solidFill>
                  <a:srgbClr val="FF0000"/>
                </a:solidFill>
                <a:sym typeface="Wingdings" pitchFamily="2" charset="2"/>
              </a:rPr>
              <a:t>Detectors based on Registration of excited Atoms  Scintillators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1" name="Picture 3"/>
          <p:cNvPicPr>
            <a:picLocks noChangeAspect="1" noChangeArrowheads="1"/>
          </p:cNvPicPr>
          <p:nvPr/>
        </p:nvPicPr>
        <p:blipFill>
          <a:blip r:embed="rId2" cstate="print"/>
          <a:srcRect/>
          <a:stretch>
            <a:fillRect/>
          </a:stretch>
        </p:blipFill>
        <p:spPr bwMode="auto">
          <a:xfrm>
            <a:off x="4495800" y="1524000"/>
            <a:ext cx="4267200" cy="3924300"/>
          </a:xfrm>
          <a:prstGeom prst="rect">
            <a:avLst/>
          </a:prstGeom>
          <a:noFill/>
          <a:ln w="9525" algn="ctr">
            <a:noFill/>
            <a:miter lim="800000"/>
            <a:headEnd/>
            <a:tailEnd/>
          </a:ln>
        </p:spPr>
      </p:pic>
      <p:sp>
        <p:nvSpPr>
          <p:cNvPr id="17411" name="Text Box 4"/>
          <p:cNvSpPr txBox="1">
            <a:spLocks noChangeArrowheads="1"/>
          </p:cNvSpPr>
          <p:nvPr/>
        </p:nvSpPr>
        <p:spPr bwMode="auto">
          <a:xfrm>
            <a:off x="457200" y="1143000"/>
            <a:ext cx="3657600" cy="5262563"/>
          </a:xfrm>
          <a:prstGeom prst="rect">
            <a:avLst/>
          </a:prstGeom>
          <a:noFill/>
          <a:ln w="9525">
            <a:noFill/>
            <a:miter lim="800000"/>
            <a:headEnd/>
            <a:tailEnd/>
          </a:ln>
        </p:spPr>
        <p:txBody>
          <a:bodyPr>
            <a:spAutoFit/>
          </a:bodyPr>
          <a:lstStyle/>
          <a:p>
            <a:r>
              <a:rPr lang="en-US" sz="1600" b="1">
                <a:solidFill>
                  <a:srgbClr val="002060"/>
                </a:solidFill>
              </a:rPr>
              <a:t>At the p-n junction the charges are depleted and a zone free of charge carriers is established.</a:t>
            </a:r>
          </a:p>
          <a:p>
            <a:endParaRPr lang="en-US" sz="1600" b="1">
              <a:solidFill>
                <a:schemeClr val="accent2"/>
              </a:solidFill>
            </a:endParaRPr>
          </a:p>
          <a:p>
            <a:r>
              <a:rPr lang="en-US" sz="1600" b="1">
                <a:solidFill>
                  <a:srgbClr val="008000"/>
                </a:solidFill>
              </a:rPr>
              <a:t>By applying a voltage, the depletion zone can be extended to the entire diode </a:t>
            </a:r>
            <a:r>
              <a:rPr lang="en-US" sz="1600" b="1">
                <a:solidFill>
                  <a:srgbClr val="008000"/>
                </a:solidFill>
                <a:sym typeface="Wingdings" pitchFamily="2" charset="2"/>
              </a:rPr>
              <a:t> highly insulating layer.</a:t>
            </a:r>
            <a:endParaRPr lang="en-US" sz="1600" b="1">
              <a:solidFill>
                <a:srgbClr val="008000"/>
              </a:solidFill>
            </a:endParaRPr>
          </a:p>
          <a:p>
            <a:endParaRPr lang="en-US" sz="1600" b="1">
              <a:solidFill>
                <a:srgbClr val="009900"/>
              </a:solidFill>
              <a:sym typeface="Wingdings" pitchFamily="2" charset="2"/>
            </a:endParaRPr>
          </a:p>
          <a:p>
            <a:r>
              <a:rPr lang="en-US" sz="1600" b="1">
                <a:solidFill>
                  <a:srgbClr val="002060"/>
                </a:solidFill>
                <a:sym typeface="Wingdings" pitchFamily="2" charset="2"/>
              </a:rPr>
              <a:t>An ionizing particle produces free charge carriers in the diode, which  drift in the electric field and induce an electrical signal on the metal electrodes.</a:t>
            </a:r>
          </a:p>
          <a:p>
            <a:endParaRPr lang="en-US" sz="1600" b="1">
              <a:solidFill>
                <a:schemeClr val="accent2"/>
              </a:solidFill>
              <a:sym typeface="Wingdings" pitchFamily="2" charset="2"/>
            </a:endParaRPr>
          </a:p>
          <a:p>
            <a:r>
              <a:rPr lang="en-US" sz="1600" b="1">
                <a:solidFill>
                  <a:srgbClr val="008000"/>
                </a:solidFill>
                <a:sym typeface="Wingdings" pitchFamily="2" charset="2"/>
              </a:rPr>
              <a:t>As silicon is the most commonly used material in the electronics industry, it has one big advantage with respect to other materials, namely highly developed technology.</a:t>
            </a:r>
          </a:p>
          <a:p>
            <a:endParaRPr lang="en-US" sz="1600" b="1">
              <a:solidFill>
                <a:schemeClr val="accent2"/>
              </a:solidFill>
              <a:sym typeface="Wingdings" pitchFamily="2" charset="2"/>
            </a:endParaRPr>
          </a:p>
        </p:txBody>
      </p:sp>
      <p:sp>
        <p:nvSpPr>
          <p:cNvPr id="17412" name="Footer Placeholder 6"/>
          <p:cNvSpPr>
            <a:spLocks noGrp="1"/>
          </p:cNvSpPr>
          <p:nvPr>
            <p:ph type="ftr" sz="quarter" idx="11"/>
          </p:nvPr>
        </p:nvSpPr>
        <p:spPr>
          <a:noFill/>
        </p:spPr>
        <p:txBody>
          <a:bodyPr/>
          <a:lstStyle/>
          <a:p>
            <a:r>
              <a:rPr lang="en-US" smtClean="0"/>
              <a:t>W. Riegler/CERN</a:t>
            </a:r>
          </a:p>
        </p:txBody>
      </p:sp>
      <p:sp>
        <p:nvSpPr>
          <p:cNvPr id="17413" name="Slide Number Placeholder 5"/>
          <p:cNvSpPr>
            <a:spLocks noGrp="1"/>
          </p:cNvSpPr>
          <p:nvPr>
            <p:ph type="sldNum" sz="quarter" idx="12"/>
          </p:nvPr>
        </p:nvSpPr>
        <p:spPr>
          <a:noFill/>
        </p:spPr>
        <p:txBody>
          <a:bodyPr/>
          <a:lstStyle/>
          <a:p>
            <a:fld id="{1339A7BF-6B79-4037-9DC7-972BF7F3D4F2}" type="slidenum">
              <a:rPr lang="en-US" smtClean="0"/>
              <a:pPr/>
              <a:t>70</a:t>
            </a:fld>
            <a:endParaRPr lang="en-US" smtClean="0"/>
          </a:p>
        </p:txBody>
      </p:sp>
      <p:sp>
        <p:nvSpPr>
          <p:cNvPr id="17414" name="Text Box 17"/>
          <p:cNvSpPr txBox="1">
            <a:spLocks noChangeArrowheads="1"/>
          </p:cNvSpPr>
          <p:nvPr/>
        </p:nvSpPr>
        <p:spPr bwMode="auto">
          <a:xfrm>
            <a:off x="1143000" y="152400"/>
            <a:ext cx="6553200" cy="523875"/>
          </a:xfrm>
          <a:prstGeom prst="rect">
            <a:avLst/>
          </a:prstGeom>
          <a:noFill/>
          <a:ln w="9525">
            <a:noFill/>
            <a:miter lim="800000"/>
            <a:headEnd/>
            <a:tailEnd/>
          </a:ln>
        </p:spPr>
        <p:txBody>
          <a:bodyPr>
            <a:spAutoFit/>
          </a:bodyPr>
          <a:lstStyle/>
          <a:p>
            <a:r>
              <a:rPr lang="en-US" sz="2800" b="1">
                <a:solidFill>
                  <a:srgbClr val="FF0000"/>
                </a:solidFill>
              </a:rPr>
              <a:t>Si-Diode used as a Particle Detector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8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68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2514600" y="3143250"/>
            <a:ext cx="2057400" cy="1168400"/>
          </a:xfrm>
          <a:prstGeom prst="rect">
            <a:avLst/>
          </a:prstGeom>
          <a:noFill/>
          <a:ln w="9525">
            <a:noFill/>
            <a:miter lim="800000"/>
            <a:headEnd/>
            <a:tailEnd/>
          </a:ln>
        </p:spPr>
        <p:txBody>
          <a:bodyPr>
            <a:spAutoFit/>
          </a:bodyPr>
          <a:lstStyle/>
          <a:p>
            <a:r>
              <a:rPr lang="en-US" sz="1400" b="1">
                <a:solidFill>
                  <a:srgbClr val="002060"/>
                </a:solidFill>
              </a:rPr>
              <a:t>Zone without free charge carriers positively charged.</a:t>
            </a:r>
          </a:p>
          <a:p>
            <a:r>
              <a:rPr lang="en-US" sz="1400" b="1">
                <a:solidFill>
                  <a:srgbClr val="002060"/>
                </a:solidFill>
              </a:rPr>
              <a:t>Sensitive Detector Volume.</a:t>
            </a:r>
          </a:p>
        </p:txBody>
      </p:sp>
      <p:sp>
        <p:nvSpPr>
          <p:cNvPr id="18435" name="Footer Placeholder 6"/>
          <p:cNvSpPr>
            <a:spLocks noGrp="1"/>
          </p:cNvSpPr>
          <p:nvPr>
            <p:ph type="ftr" sz="quarter" idx="11"/>
          </p:nvPr>
        </p:nvSpPr>
        <p:spPr>
          <a:noFill/>
        </p:spPr>
        <p:txBody>
          <a:bodyPr/>
          <a:lstStyle/>
          <a:p>
            <a:r>
              <a:rPr lang="en-US" smtClean="0"/>
              <a:t>W. Riegler/CERN</a:t>
            </a:r>
          </a:p>
        </p:txBody>
      </p:sp>
      <p:sp>
        <p:nvSpPr>
          <p:cNvPr id="18436" name="Slide Number Placeholder 5"/>
          <p:cNvSpPr>
            <a:spLocks noGrp="1"/>
          </p:cNvSpPr>
          <p:nvPr>
            <p:ph type="sldNum" sz="quarter" idx="12"/>
          </p:nvPr>
        </p:nvSpPr>
        <p:spPr>
          <a:noFill/>
        </p:spPr>
        <p:txBody>
          <a:bodyPr/>
          <a:lstStyle/>
          <a:p>
            <a:fld id="{2965E9FC-4891-40B1-A7EE-836CD0FFFD29}" type="slidenum">
              <a:rPr lang="en-US" smtClean="0"/>
              <a:pPr/>
              <a:t>71</a:t>
            </a:fld>
            <a:endParaRPr lang="en-US" smtClean="0"/>
          </a:p>
        </p:txBody>
      </p:sp>
      <p:sp>
        <p:nvSpPr>
          <p:cNvPr id="18437" name="Text Box 17"/>
          <p:cNvSpPr txBox="1">
            <a:spLocks noChangeArrowheads="1"/>
          </p:cNvSpPr>
          <p:nvPr/>
        </p:nvSpPr>
        <p:spPr bwMode="auto">
          <a:xfrm>
            <a:off x="1295400" y="152400"/>
            <a:ext cx="6553200" cy="523875"/>
          </a:xfrm>
          <a:prstGeom prst="rect">
            <a:avLst/>
          </a:prstGeom>
          <a:noFill/>
          <a:ln w="9525">
            <a:noFill/>
            <a:miter lim="800000"/>
            <a:headEnd/>
            <a:tailEnd/>
          </a:ln>
        </p:spPr>
        <p:txBody>
          <a:bodyPr>
            <a:spAutoFit/>
          </a:bodyPr>
          <a:lstStyle/>
          <a:p>
            <a:r>
              <a:rPr lang="en-US" sz="2800" b="1">
                <a:solidFill>
                  <a:srgbClr val="FF0000"/>
                </a:solidFill>
              </a:rPr>
              <a:t>Under-Depleted Silicon Detector</a:t>
            </a:r>
          </a:p>
        </p:txBody>
      </p:sp>
      <p:sp>
        <p:nvSpPr>
          <p:cNvPr id="18438" name="TextBox 130"/>
          <p:cNvSpPr txBox="1">
            <a:spLocks noChangeArrowheads="1"/>
          </p:cNvSpPr>
          <p:nvPr/>
        </p:nvSpPr>
        <p:spPr bwMode="auto">
          <a:xfrm>
            <a:off x="4038600" y="2762250"/>
            <a:ext cx="312738" cy="368300"/>
          </a:xfrm>
          <a:prstGeom prst="rect">
            <a:avLst/>
          </a:prstGeom>
          <a:noFill/>
          <a:ln w="9525">
            <a:noFill/>
            <a:miter lim="800000"/>
            <a:headEnd/>
            <a:tailEnd/>
          </a:ln>
        </p:spPr>
        <p:txBody>
          <a:bodyPr wrap="none">
            <a:spAutoFit/>
          </a:bodyPr>
          <a:lstStyle/>
          <a:p>
            <a:r>
              <a:rPr lang="en-US"/>
              <a:t>n</a:t>
            </a:r>
          </a:p>
        </p:txBody>
      </p:sp>
      <p:sp>
        <p:nvSpPr>
          <p:cNvPr id="18439" name="TextBox 131"/>
          <p:cNvSpPr txBox="1">
            <a:spLocks noChangeArrowheads="1"/>
          </p:cNvSpPr>
          <p:nvPr/>
        </p:nvSpPr>
        <p:spPr bwMode="auto">
          <a:xfrm>
            <a:off x="2209800" y="2762250"/>
            <a:ext cx="312738" cy="368300"/>
          </a:xfrm>
          <a:prstGeom prst="rect">
            <a:avLst/>
          </a:prstGeom>
          <a:noFill/>
          <a:ln w="9525">
            <a:noFill/>
            <a:miter lim="800000"/>
            <a:headEnd/>
            <a:tailEnd/>
          </a:ln>
        </p:spPr>
        <p:txBody>
          <a:bodyPr wrap="none">
            <a:spAutoFit/>
          </a:bodyPr>
          <a:lstStyle/>
          <a:p>
            <a:r>
              <a:rPr lang="en-US"/>
              <a:t>p</a:t>
            </a:r>
          </a:p>
        </p:txBody>
      </p:sp>
      <p:cxnSp>
        <p:nvCxnSpPr>
          <p:cNvPr id="140" name="Straight Connector 139"/>
          <p:cNvCxnSpPr/>
          <p:nvPr/>
        </p:nvCxnSpPr>
        <p:spPr>
          <a:xfrm>
            <a:off x="5943600" y="1847850"/>
            <a:ext cx="1828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438400" y="1238250"/>
            <a:ext cx="3505200" cy="1143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2286000" y="1238250"/>
            <a:ext cx="152400" cy="1143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4648200" y="13144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4953000" y="14668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4648200" y="15430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4800600" y="13144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5715000" y="18478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4876800" y="16192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4724400" y="19240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4876800" y="20002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4876800" y="18478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5029200" y="16954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4648200" y="17716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4648200" y="20764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a:xfrm>
            <a:off x="5105400" y="13906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5334000" y="14668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5181600" y="15430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5334000" y="13144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a:xfrm>
            <a:off x="5791200" y="16192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5410200" y="16192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5181600" y="18478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5334000" y="20002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5410200" y="18478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5562600" y="16954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p:cNvSpPr/>
          <p:nvPr/>
        </p:nvSpPr>
        <p:spPr>
          <a:xfrm>
            <a:off x="5029200" y="20002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 31"/>
          <p:cNvSpPr/>
          <p:nvPr/>
        </p:nvSpPr>
        <p:spPr>
          <a:xfrm>
            <a:off x="5181600" y="21526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a:xfrm>
            <a:off x="4876800" y="22288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5638800" y="19240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5486400" y="21526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5638800" y="21526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5791200" y="23050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Oval 37"/>
          <p:cNvSpPr/>
          <p:nvPr/>
        </p:nvSpPr>
        <p:spPr>
          <a:xfrm>
            <a:off x="5638800" y="13906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Oval 38"/>
          <p:cNvSpPr/>
          <p:nvPr/>
        </p:nvSpPr>
        <p:spPr>
          <a:xfrm>
            <a:off x="5562600" y="15430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 39"/>
          <p:cNvSpPr/>
          <p:nvPr/>
        </p:nvSpPr>
        <p:spPr>
          <a:xfrm>
            <a:off x="5791200" y="20764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40"/>
          <p:cNvSpPr/>
          <p:nvPr/>
        </p:nvSpPr>
        <p:spPr>
          <a:xfrm>
            <a:off x="5410200" y="22288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val 41"/>
          <p:cNvSpPr/>
          <p:nvPr/>
        </p:nvSpPr>
        <p:spPr>
          <a:xfrm>
            <a:off x="4724400" y="22288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Oval 42"/>
          <p:cNvSpPr/>
          <p:nvPr/>
        </p:nvSpPr>
        <p:spPr>
          <a:xfrm>
            <a:off x="5029200" y="21526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45"/>
          <p:cNvGrpSpPr>
            <a:grpSpLocks/>
          </p:cNvGrpSpPr>
          <p:nvPr/>
        </p:nvGrpSpPr>
        <p:grpSpPr bwMode="auto">
          <a:xfrm>
            <a:off x="3200400" y="1435100"/>
            <a:ext cx="319088" cy="369888"/>
            <a:chOff x="3657600" y="2102736"/>
            <a:chExt cx="319318" cy="369332"/>
          </a:xfrm>
        </p:grpSpPr>
        <p:sp>
          <p:nvSpPr>
            <p:cNvPr id="44" name="Oval 4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76" name="TextBox 4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3" name="Group 46"/>
          <p:cNvGrpSpPr>
            <a:grpSpLocks/>
          </p:cNvGrpSpPr>
          <p:nvPr/>
        </p:nvGrpSpPr>
        <p:grpSpPr bwMode="auto">
          <a:xfrm>
            <a:off x="3352800" y="1587500"/>
            <a:ext cx="319088" cy="369888"/>
            <a:chOff x="3657600" y="2102736"/>
            <a:chExt cx="319318" cy="369332"/>
          </a:xfrm>
        </p:grpSpPr>
        <p:sp>
          <p:nvSpPr>
            <p:cNvPr id="48" name="Oval 47"/>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74" name="TextBox 4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4" name="Group 49"/>
          <p:cNvGrpSpPr>
            <a:grpSpLocks/>
          </p:cNvGrpSpPr>
          <p:nvPr/>
        </p:nvGrpSpPr>
        <p:grpSpPr bwMode="auto">
          <a:xfrm>
            <a:off x="3505200" y="1314450"/>
            <a:ext cx="319088" cy="368300"/>
            <a:chOff x="3657600" y="2102736"/>
            <a:chExt cx="319318" cy="369332"/>
          </a:xfrm>
        </p:grpSpPr>
        <p:sp>
          <p:nvSpPr>
            <p:cNvPr id="51" name="Oval 50"/>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72" name="TextBox 5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5" name="Group 52"/>
          <p:cNvGrpSpPr>
            <a:grpSpLocks/>
          </p:cNvGrpSpPr>
          <p:nvPr/>
        </p:nvGrpSpPr>
        <p:grpSpPr bwMode="auto">
          <a:xfrm>
            <a:off x="3657600" y="1892300"/>
            <a:ext cx="319088" cy="369888"/>
            <a:chOff x="3657600" y="2102736"/>
            <a:chExt cx="319318" cy="369332"/>
          </a:xfrm>
        </p:grpSpPr>
        <p:sp>
          <p:nvSpPr>
            <p:cNvPr id="54" name="Oval 5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70" name="TextBox 5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6" name="Group 55"/>
          <p:cNvGrpSpPr>
            <a:grpSpLocks/>
          </p:cNvGrpSpPr>
          <p:nvPr/>
        </p:nvGrpSpPr>
        <p:grpSpPr bwMode="auto">
          <a:xfrm>
            <a:off x="3810000" y="2044700"/>
            <a:ext cx="319088" cy="369888"/>
            <a:chOff x="3657600" y="2102736"/>
            <a:chExt cx="319318" cy="369332"/>
          </a:xfrm>
        </p:grpSpPr>
        <p:sp>
          <p:nvSpPr>
            <p:cNvPr id="57" name="Oval 56"/>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68" name="TextBox 5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45" name="Group 58"/>
          <p:cNvGrpSpPr>
            <a:grpSpLocks/>
          </p:cNvGrpSpPr>
          <p:nvPr/>
        </p:nvGrpSpPr>
        <p:grpSpPr bwMode="auto">
          <a:xfrm>
            <a:off x="3048000" y="1847850"/>
            <a:ext cx="319088" cy="368300"/>
            <a:chOff x="3657600" y="2102736"/>
            <a:chExt cx="319318" cy="369332"/>
          </a:xfrm>
        </p:grpSpPr>
        <p:sp>
          <p:nvSpPr>
            <p:cNvPr id="60" name="Oval 59"/>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66" name="TextBox 6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46" name="Group 61"/>
          <p:cNvGrpSpPr>
            <a:grpSpLocks/>
          </p:cNvGrpSpPr>
          <p:nvPr/>
        </p:nvGrpSpPr>
        <p:grpSpPr bwMode="auto">
          <a:xfrm>
            <a:off x="3733800" y="1543050"/>
            <a:ext cx="319088" cy="368300"/>
            <a:chOff x="3657600" y="2102736"/>
            <a:chExt cx="319318" cy="369332"/>
          </a:xfrm>
        </p:grpSpPr>
        <p:sp>
          <p:nvSpPr>
            <p:cNvPr id="63" name="Oval 62"/>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64" name="TextBox 6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47" name="Group 64"/>
          <p:cNvGrpSpPr>
            <a:grpSpLocks/>
          </p:cNvGrpSpPr>
          <p:nvPr/>
        </p:nvGrpSpPr>
        <p:grpSpPr bwMode="auto">
          <a:xfrm>
            <a:off x="3200400" y="2000250"/>
            <a:ext cx="319088" cy="368300"/>
            <a:chOff x="3657600" y="2102736"/>
            <a:chExt cx="319318" cy="369332"/>
          </a:xfrm>
        </p:grpSpPr>
        <p:sp>
          <p:nvSpPr>
            <p:cNvPr id="66" name="Oval 65"/>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62" name="TextBox 66"/>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49" name="Group 67"/>
          <p:cNvGrpSpPr>
            <a:grpSpLocks/>
          </p:cNvGrpSpPr>
          <p:nvPr/>
        </p:nvGrpSpPr>
        <p:grpSpPr bwMode="auto">
          <a:xfrm>
            <a:off x="3352800" y="1771650"/>
            <a:ext cx="319088" cy="368300"/>
            <a:chOff x="3657600" y="2102736"/>
            <a:chExt cx="319318" cy="369332"/>
          </a:xfrm>
        </p:grpSpPr>
        <p:sp>
          <p:nvSpPr>
            <p:cNvPr id="69" name="Oval 68"/>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60" name="TextBox 6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50" name="Group 70"/>
          <p:cNvGrpSpPr>
            <a:grpSpLocks/>
          </p:cNvGrpSpPr>
          <p:nvPr/>
        </p:nvGrpSpPr>
        <p:grpSpPr bwMode="auto">
          <a:xfrm>
            <a:off x="2576513" y="1358900"/>
            <a:ext cx="319087" cy="369888"/>
            <a:chOff x="3657600" y="2102736"/>
            <a:chExt cx="319318" cy="369332"/>
          </a:xfrm>
        </p:grpSpPr>
        <p:sp>
          <p:nvSpPr>
            <p:cNvPr id="72" name="Oval 71"/>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58" name="TextBox 72"/>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52" name="Group 73"/>
          <p:cNvGrpSpPr>
            <a:grpSpLocks/>
          </p:cNvGrpSpPr>
          <p:nvPr/>
        </p:nvGrpSpPr>
        <p:grpSpPr bwMode="auto">
          <a:xfrm>
            <a:off x="2728913" y="1511300"/>
            <a:ext cx="319087" cy="369888"/>
            <a:chOff x="3657600" y="2102736"/>
            <a:chExt cx="319318" cy="369332"/>
          </a:xfrm>
        </p:grpSpPr>
        <p:sp>
          <p:nvSpPr>
            <p:cNvPr id="75" name="Oval 74"/>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56" name="TextBox 75"/>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53" name="Group 76"/>
          <p:cNvGrpSpPr>
            <a:grpSpLocks/>
          </p:cNvGrpSpPr>
          <p:nvPr/>
        </p:nvGrpSpPr>
        <p:grpSpPr bwMode="auto">
          <a:xfrm>
            <a:off x="2881313" y="1238250"/>
            <a:ext cx="319087" cy="368300"/>
            <a:chOff x="3657600" y="2102736"/>
            <a:chExt cx="319318" cy="369332"/>
          </a:xfrm>
        </p:grpSpPr>
        <p:sp>
          <p:nvSpPr>
            <p:cNvPr id="78" name="Oval 77"/>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54" name="TextBox 7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55" name="Group 79"/>
          <p:cNvGrpSpPr>
            <a:grpSpLocks/>
          </p:cNvGrpSpPr>
          <p:nvPr/>
        </p:nvGrpSpPr>
        <p:grpSpPr bwMode="auto">
          <a:xfrm>
            <a:off x="3810000" y="1314450"/>
            <a:ext cx="319088" cy="368300"/>
            <a:chOff x="3657600" y="2102736"/>
            <a:chExt cx="319318" cy="369332"/>
          </a:xfrm>
        </p:grpSpPr>
        <p:sp>
          <p:nvSpPr>
            <p:cNvPr id="81" name="Oval 80"/>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52" name="TextBox 8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56" name="Group 82"/>
          <p:cNvGrpSpPr>
            <a:grpSpLocks/>
          </p:cNvGrpSpPr>
          <p:nvPr/>
        </p:nvGrpSpPr>
        <p:grpSpPr bwMode="auto">
          <a:xfrm>
            <a:off x="4038600" y="1619250"/>
            <a:ext cx="319088" cy="368300"/>
            <a:chOff x="3657600" y="2102736"/>
            <a:chExt cx="319318" cy="369332"/>
          </a:xfrm>
        </p:grpSpPr>
        <p:sp>
          <p:nvSpPr>
            <p:cNvPr id="84" name="Oval 83"/>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50" name="TextBox 8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58" name="Group 85"/>
          <p:cNvGrpSpPr>
            <a:grpSpLocks/>
          </p:cNvGrpSpPr>
          <p:nvPr/>
        </p:nvGrpSpPr>
        <p:grpSpPr bwMode="auto">
          <a:xfrm>
            <a:off x="2424113" y="1771650"/>
            <a:ext cx="319087" cy="368300"/>
            <a:chOff x="3657600" y="2102736"/>
            <a:chExt cx="319318" cy="369332"/>
          </a:xfrm>
        </p:grpSpPr>
        <p:sp>
          <p:nvSpPr>
            <p:cNvPr id="87" name="Oval 86"/>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48" name="TextBox 8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59" name="Group 88"/>
          <p:cNvGrpSpPr>
            <a:grpSpLocks/>
          </p:cNvGrpSpPr>
          <p:nvPr/>
        </p:nvGrpSpPr>
        <p:grpSpPr bwMode="auto">
          <a:xfrm>
            <a:off x="2971800" y="1619250"/>
            <a:ext cx="319088" cy="368300"/>
            <a:chOff x="3657600" y="2102736"/>
            <a:chExt cx="319318" cy="369332"/>
          </a:xfrm>
        </p:grpSpPr>
        <p:sp>
          <p:nvSpPr>
            <p:cNvPr id="90" name="Oval 89"/>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46" name="TextBox 9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61" name="Group 91"/>
          <p:cNvGrpSpPr>
            <a:grpSpLocks/>
          </p:cNvGrpSpPr>
          <p:nvPr/>
        </p:nvGrpSpPr>
        <p:grpSpPr bwMode="auto">
          <a:xfrm>
            <a:off x="2576513" y="1924050"/>
            <a:ext cx="319087" cy="368300"/>
            <a:chOff x="3657600" y="2102736"/>
            <a:chExt cx="319318" cy="369332"/>
          </a:xfrm>
        </p:grpSpPr>
        <p:sp>
          <p:nvSpPr>
            <p:cNvPr id="93" name="Oval 92"/>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44" name="TextBox 9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62" name="Group 94"/>
          <p:cNvGrpSpPr>
            <a:grpSpLocks/>
          </p:cNvGrpSpPr>
          <p:nvPr/>
        </p:nvGrpSpPr>
        <p:grpSpPr bwMode="auto">
          <a:xfrm>
            <a:off x="2728913" y="1695450"/>
            <a:ext cx="319087" cy="368300"/>
            <a:chOff x="3657600" y="2102736"/>
            <a:chExt cx="319318" cy="369332"/>
          </a:xfrm>
        </p:grpSpPr>
        <p:sp>
          <p:nvSpPr>
            <p:cNvPr id="96" name="Oval 95"/>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42" name="TextBox 96"/>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32" name="Group 97"/>
          <p:cNvGrpSpPr>
            <a:grpSpLocks/>
          </p:cNvGrpSpPr>
          <p:nvPr/>
        </p:nvGrpSpPr>
        <p:grpSpPr bwMode="auto">
          <a:xfrm>
            <a:off x="4038600" y="1619250"/>
            <a:ext cx="319088" cy="368300"/>
            <a:chOff x="3657600" y="2102736"/>
            <a:chExt cx="319318" cy="369332"/>
          </a:xfrm>
        </p:grpSpPr>
        <p:sp>
          <p:nvSpPr>
            <p:cNvPr id="99" name="Oval 98"/>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40" name="TextBox 9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33" name="Group 100"/>
          <p:cNvGrpSpPr>
            <a:grpSpLocks/>
          </p:cNvGrpSpPr>
          <p:nvPr/>
        </p:nvGrpSpPr>
        <p:grpSpPr bwMode="auto">
          <a:xfrm>
            <a:off x="4114800" y="1314450"/>
            <a:ext cx="319088" cy="368300"/>
            <a:chOff x="3657600" y="2102736"/>
            <a:chExt cx="319318" cy="369332"/>
          </a:xfrm>
        </p:grpSpPr>
        <p:sp>
          <p:nvSpPr>
            <p:cNvPr id="102" name="Oval 101"/>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38" name="TextBox 102"/>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40" name="Group 103"/>
          <p:cNvGrpSpPr>
            <a:grpSpLocks/>
          </p:cNvGrpSpPr>
          <p:nvPr/>
        </p:nvGrpSpPr>
        <p:grpSpPr bwMode="auto">
          <a:xfrm>
            <a:off x="4267200" y="1924050"/>
            <a:ext cx="319088" cy="368300"/>
            <a:chOff x="3657600" y="2102736"/>
            <a:chExt cx="319318" cy="369332"/>
          </a:xfrm>
        </p:grpSpPr>
        <p:sp>
          <p:nvSpPr>
            <p:cNvPr id="105" name="Oval 104"/>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36" name="TextBox 105"/>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41" name="Group 106"/>
          <p:cNvGrpSpPr>
            <a:grpSpLocks/>
          </p:cNvGrpSpPr>
          <p:nvPr/>
        </p:nvGrpSpPr>
        <p:grpSpPr bwMode="auto">
          <a:xfrm>
            <a:off x="4038600" y="1847850"/>
            <a:ext cx="319088" cy="368300"/>
            <a:chOff x="3657600" y="2102736"/>
            <a:chExt cx="319318" cy="369332"/>
          </a:xfrm>
        </p:grpSpPr>
        <p:sp>
          <p:nvSpPr>
            <p:cNvPr id="108" name="Oval 107"/>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34" name="TextBox 10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42" name="Group 112"/>
          <p:cNvGrpSpPr>
            <a:grpSpLocks/>
          </p:cNvGrpSpPr>
          <p:nvPr/>
        </p:nvGrpSpPr>
        <p:grpSpPr bwMode="auto">
          <a:xfrm>
            <a:off x="2230438" y="2076450"/>
            <a:ext cx="261937" cy="368300"/>
            <a:chOff x="2688266" y="2798134"/>
            <a:chExt cx="261610" cy="369332"/>
          </a:xfrm>
        </p:grpSpPr>
        <p:sp>
          <p:nvSpPr>
            <p:cNvPr id="111" name="Oval 110"/>
            <p:cNvSpPr/>
            <p:nvPr/>
          </p:nvSpPr>
          <p:spPr>
            <a:xfrm>
              <a:off x="2743759" y="2927082"/>
              <a:ext cx="152210"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32" name="TextBox 111"/>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18443" name="Group 113"/>
          <p:cNvGrpSpPr>
            <a:grpSpLocks/>
          </p:cNvGrpSpPr>
          <p:nvPr/>
        </p:nvGrpSpPr>
        <p:grpSpPr bwMode="auto">
          <a:xfrm>
            <a:off x="2209800" y="1858963"/>
            <a:ext cx="261938" cy="369887"/>
            <a:chOff x="2688266" y="2798134"/>
            <a:chExt cx="261610" cy="369332"/>
          </a:xfrm>
        </p:grpSpPr>
        <p:sp>
          <p:nvSpPr>
            <p:cNvPr id="115" name="Oval 114"/>
            <p:cNvSpPr/>
            <p:nvPr/>
          </p:nvSpPr>
          <p:spPr>
            <a:xfrm>
              <a:off x="2743759" y="2926528"/>
              <a:ext cx="152209"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30" name="TextBox 115"/>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18444" name="Group 116"/>
          <p:cNvGrpSpPr>
            <a:grpSpLocks/>
          </p:cNvGrpSpPr>
          <p:nvPr/>
        </p:nvGrpSpPr>
        <p:grpSpPr bwMode="auto">
          <a:xfrm>
            <a:off x="2220913" y="1695450"/>
            <a:ext cx="260350" cy="368300"/>
            <a:chOff x="2688266" y="2798134"/>
            <a:chExt cx="261610" cy="369332"/>
          </a:xfrm>
        </p:grpSpPr>
        <p:sp>
          <p:nvSpPr>
            <p:cNvPr id="118" name="Oval 117"/>
            <p:cNvSpPr/>
            <p:nvPr/>
          </p:nvSpPr>
          <p:spPr>
            <a:xfrm>
              <a:off x="2742502" y="2927082"/>
              <a:ext cx="153138"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28" name="TextBox 118"/>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18445" name="Group 119"/>
          <p:cNvGrpSpPr>
            <a:grpSpLocks/>
          </p:cNvGrpSpPr>
          <p:nvPr/>
        </p:nvGrpSpPr>
        <p:grpSpPr bwMode="auto">
          <a:xfrm>
            <a:off x="2220913" y="1543050"/>
            <a:ext cx="260350" cy="368300"/>
            <a:chOff x="2688266" y="2798134"/>
            <a:chExt cx="261610" cy="369332"/>
          </a:xfrm>
        </p:grpSpPr>
        <p:sp>
          <p:nvSpPr>
            <p:cNvPr id="121" name="Oval 120"/>
            <p:cNvSpPr/>
            <p:nvPr/>
          </p:nvSpPr>
          <p:spPr>
            <a:xfrm>
              <a:off x="2742502" y="2927082"/>
              <a:ext cx="153138"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26" name="TextBox 121"/>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18446" name="Group 122"/>
          <p:cNvGrpSpPr>
            <a:grpSpLocks/>
          </p:cNvGrpSpPr>
          <p:nvPr/>
        </p:nvGrpSpPr>
        <p:grpSpPr bwMode="auto">
          <a:xfrm>
            <a:off x="2230438" y="1238250"/>
            <a:ext cx="261937" cy="368300"/>
            <a:chOff x="2688266" y="2798134"/>
            <a:chExt cx="261610" cy="369332"/>
          </a:xfrm>
        </p:grpSpPr>
        <p:sp>
          <p:nvSpPr>
            <p:cNvPr id="124" name="Oval 123"/>
            <p:cNvSpPr/>
            <p:nvPr/>
          </p:nvSpPr>
          <p:spPr>
            <a:xfrm>
              <a:off x="2743759" y="2927082"/>
              <a:ext cx="152210"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24" name="TextBox 124"/>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18447" name="Group 125"/>
          <p:cNvGrpSpPr>
            <a:grpSpLocks/>
          </p:cNvGrpSpPr>
          <p:nvPr/>
        </p:nvGrpSpPr>
        <p:grpSpPr bwMode="auto">
          <a:xfrm>
            <a:off x="2252663" y="1401763"/>
            <a:ext cx="261937" cy="369887"/>
            <a:chOff x="2688266" y="2798134"/>
            <a:chExt cx="261610" cy="369332"/>
          </a:xfrm>
        </p:grpSpPr>
        <p:sp>
          <p:nvSpPr>
            <p:cNvPr id="127" name="Oval 126"/>
            <p:cNvSpPr/>
            <p:nvPr/>
          </p:nvSpPr>
          <p:spPr>
            <a:xfrm>
              <a:off x="2743759" y="2926528"/>
              <a:ext cx="1522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22" name="TextBox 127"/>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sp>
        <p:nvSpPr>
          <p:cNvPr id="129" name="Right Brace 128"/>
          <p:cNvSpPr/>
          <p:nvPr/>
        </p:nvSpPr>
        <p:spPr>
          <a:xfrm rot="5400000">
            <a:off x="4038600" y="781050"/>
            <a:ext cx="304800" cy="35052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0" name="Right Brace 129"/>
          <p:cNvSpPr/>
          <p:nvPr/>
        </p:nvSpPr>
        <p:spPr>
          <a:xfrm rot="5400000">
            <a:off x="2209800" y="2457450"/>
            <a:ext cx="304800" cy="1524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42" name="Straight Connector 141"/>
          <p:cNvCxnSpPr/>
          <p:nvPr/>
        </p:nvCxnSpPr>
        <p:spPr>
          <a:xfrm>
            <a:off x="838200" y="1847850"/>
            <a:ext cx="1447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5400000">
            <a:off x="5372894" y="1808956"/>
            <a:ext cx="11430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5400000">
            <a:off x="1681957" y="1797844"/>
            <a:ext cx="1143000" cy="158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8511" name="TextBox 148"/>
          <p:cNvSpPr txBox="1">
            <a:spLocks noChangeArrowheads="1"/>
          </p:cNvSpPr>
          <p:nvPr/>
        </p:nvSpPr>
        <p:spPr bwMode="auto">
          <a:xfrm>
            <a:off x="6705600" y="1314450"/>
            <a:ext cx="395288" cy="522288"/>
          </a:xfrm>
          <a:prstGeom prst="rect">
            <a:avLst/>
          </a:prstGeom>
          <a:noFill/>
          <a:ln w="9525">
            <a:noFill/>
            <a:miter lim="800000"/>
            <a:headEnd/>
            <a:tailEnd/>
          </a:ln>
        </p:spPr>
        <p:txBody>
          <a:bodyPr wrap="none">
            <a:spAutoFit/>
          </a:bodyPr>
          <a:lstStyle/>
          <a:p>
            <a:r>
              <a:rPr lang="en-US" sz="2800">
                <a:solidFill>
                  <a:srgbClr val="FF0000"/>
                </a:solidFill>
              </a:rPr>
              <a:t>+</a:t>
            </a:r>
          </a:p>
        </p:txBody>
      </p:sp>
      <p:sp>
        <p:nvSpPr>
          <p:cNvPr id="18512" name="TextBox 149"/>
          <p:cNvSpPr txBox="1">
            <a:spLocks noChangeArrowheads="1"/>
          </p:cNvSpPr>
          <p:nvPr/>
        </p:nvSpPr>
        <p:spPr bwMode="auto">
          <a:xfrm>
            <a:off x="1295400" y="1314450"/>
            <a:ext cx="304800" cy="522288"/>
          </a:xfrm>
          <a:prstGeom prst="rect">
            <a:avLst/>
          </a:prstGeom>
          <a:noFill/>
          <a:ln w="9525">
            <a:noFill/>
            <a:miter lim="800000"/>
            <a:headEnd/>
            <a:tailEnd/>
          </a:ln>
        </p:spPr>
        <p:txBody>
          <a:bodyPr wrap="none">
            <a:spAutoFit/>
          </a:bodyPr>
          <a:lstStyle/>
          <a:p>
            <a:r>
              <a:rPr lang="en-US" sz="2800">
                <a:solidFill>
                  <a:srgbClr val="002060"/>
                </a:solidFill>
              </a:rPr>
              <a:t>-</a:t>
            </a:r>
          </a:p>
        </p:txBody>
      </p:sp>
      <p:cxnSp>
        <p:nvCxnSpPr>
          <p:cNvPr id="152" name="Straight Connector 151"/>
          <p:cNvCxnSpPr/>
          <p:nvPr/>
        </p:nvCxnSpPr>
        <p:spPr>
          <a:xfrm rot="5400000">
            <a:off x="2857500" y="2571750"/>
            <a:ext cx="3429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rot="5400000">
            <a:off x="762794" y="2532856"/>
            <a:ext cx="3352800" cy="158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5400000">
            <a:off x="4229100" y="2571750"/>
            <a:ext cx="3429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516" name="Text Box 4"/>
          <p:cNvSpPr txBox="1">
            <a:spLocks noChangeArrowheads="1"/>
          </p:cNvSpPr>
          <p:nvPr/>
        </p:nvSpPr>
        <p:spPr bwMode="auto">
          <a:xfrm>
            <a:off x="4572000" y="3143250"/>
            <a:ext cx="1524000" cy="1168400"/>
          </a:xfrm>
          <a:prstGeom prst="rect">
            <a:avLst/>
          </a:prstGeom>
          <a:noFill/>
          <a:ln w="9525">
            <a:noFill/>
            <a:miter lim="800000"/>
            <a:headEnd/>
            <a:tailEnd/>
          </a:ln>
        </p:spPr>
        <p:txBody>
          <a:bodyPr>
            <a:spAutoFit/>
          </a:bodyPr>
          <a:lstStyle/>
          <a:p>
            <a:r>
              <a:rPr lang="en-US" sz="1400" b="1">
                <a:solidFill>
                  <a:srgbClr val="008000"/>
                </a:solidFill>
              </a:rPr>
              <a:t>Zone with free electrons. Conductive.</a:t>
            </a:r>
          </a:p>
          <a:p>
            <a:r>
              <a:rPr lang="en-US" sz="1400" b="1">
                <a:solidFill>
                  <a:srgbClr val="008000"/>
                </a:solidFill>
              </a:rPr>
              <a:t>Insensitive to particles.  </a:t>
            </a:r>
          </a:p>
        </p:txBody>
      </p:sp>
      <p:cxnSp>
        <p:nvCxnSpPr>
          <p:cNvPr id="167" name="Straight Arrow Connector 166"/>
          <p:cNvCxnSpPr/>
          <p:nvPr/>
        </p:nvCxnSpPr>
        <p:spPr>
          <a:xfrm>
            <a:off x="2438400" y="5962650"/>
            <a:ext cx="3733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8" name="Straight Arrow Connector 167"/>
          <p:cNvCxnSpPr/>
          <p:nvPr/>
        </p:nvCxnSpPr>
        <p:spPr>
          <a:xfrm rot="5400000" flipH="1" flipV="1">
            <a:off x="1715294" y="5237956"/>
            <a:ext cx="1447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3" name="Straight Connector 172"/>
          <p:cNvCxnSpPr/>
          <p:nvPr/>
        </p:nvCxnSpPr>
        <p:spPr>
          <a:xfrm>
            <a:off x="2438400" y="4819650"/>
            <a:ext cx="2133600" cy="114300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520" name="TextBox 173"/>
          <p:cNvSpPr txBox="1">
            <a:spLocks noChangeArrowheads="1"/>
          </p:cNvSpPr>
          <p:nvPr/>
        </p:nvSpPr>
        <p:spPr bwMode="auto">
          <a:xfrm rot="-5400000">
            <a:off x="1261269" y="5082381"/>
            <a:ext cx="1504950" cy="369888"/>
          </a:xfrm>
          <a:prstGeom prst="rect">
            <a:avLst/>
          </a:prstGeom>
          <a:noFill/>
          <a:ln w="9525">
            <a:noFill/>
            <a:miter lim="800000"/>
            <a:headEnd/>
            <a:tailEnd/>
          </a:ln>
        </p:spPr>
        <p:txBody>
          <a:bodyPr wrap="none">
            <a:spAutoFit/>
          </a:bodyPr>
          <a:lstStyle/>
          <a:p>
            <a:r>
              <a:rPr lang="en-US"/>
              <a:t>Electric Field</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2514600" y="2971800"/>
            <a:ext cx="3352800" cy="738188"/>
          </a:xfrm>
          <a:prstGeom prst="rect">
            <a:avLst/>
          </a:prstGeom>
          <a:noFill/>
          <a:ln w="9525">
            <a:noFill/>
            <a:miter lim="800000"/>
            <a:headEnd/>
            <a:tailEnd/>
          </a:ln>
        </p:spPr>
        <p:txBody>
          <a:bodyPr>
            <a:spAutoFit/>
          </a:bodyPr>
          <a:lstStyle/>
          <a:p>
            <a:r>
              <a:rPr lang="en-US" sz="1400" b="1">
                <a:solidFill>
                  <a:srgbClr val="002060"/>
                </a:solidFill>
              </a:rPr>
              <a:t>Zone without free charge carriers positively charged.</a:t>
            </a:r>
          </a:p>
          <a:p>
            <a:r>
              <a:rPr lang="en-US" sz="1400" b="1">
                <a:solidFill>
                  <a:srgbClr val="002060"/>
                </a:solidFill>
              </a:rPr>
              <a:t>Sensitive Detector Volume.</a:t>
            </a:r>
          </a:p>
        </p:txBody>
      </p:sp>
      <p:sp>
        <p:nvSpPr>
          <p:cNvPr id="19459" name="Footer Placeholder 6"/>
          <p:cNvSpPr>
            <a:spLocks noGrp="1"/>
          </p:cNvSpPr>
          <p:nvPr>
            <p:ph type="ftr" sz="quarter" idx="11"/>
          </p:nvPr>
        </p:nvSpPr>
        <p:spPr>
          <a:noFill/>
        </p:spPr>
        <p:txBody>
          <a:bodyPr/>
          <a:lstStyle/>
          <a:p>
            <a:r>
              <a:rPr lang="en-US" smtClean="0"/>
              <a:t>W. Riegler/CERN</a:t>
            </a:r>
          </a:p>
        </p:txBody>
      </p:sp>
      <p:sp>
        <p:nvSpPr>
          <p:cNvPr id="19460" name="Slide Number Placeholder 5"/>
          <p:cNvSpPr>
            <a:spLocks noGrp="1"/>
          </p:cNvSpPr>
          <p:nvPr>
            <p:ph type="sldNum" sz="quarter" idx="12"/>
          </p:nvPr>
        </p:nvSpPr>
        <p:spPr>
          <a:noFill/>
        </p:spPr>
        <p:txBody>
          <a:bodyPr/>
          <a:lstStyle/>
          <a:p>
            <a:fld id="{4C1714AE-32D2-4FBF-A640-500B44E39A31}" type="slidenum">
              <a:rPr lang="en-US" smtClean="0"/>
              <a:pPr/>
              <a:t>72</a:t>
            </a:fld>
            <a:endParaRPr lang="en-US" smtClean="0"/>
          </a:p>
        </p:txBody>
      </p:sp>
      <p:sp>
        <p:nvSpPr>
          <p:cNvPr id="19461" name="Text Box 17"/>
          <p:cNvSpPr txBox="1">
            <a:spLocks noChangeArrowheads="1"/>
          </p:cNvSpPr>
          <p:nvPr/>
        </p:nvSpPr>
        <p:spPr bwMode="auto">
          <a:xfrm>
            <a:off x="1295400" y="152400"/>
            <a:ext cx="6553200" cy="523875"/>
          </a:xfrm>
          <a:prstGeom prst="rect">
            <a:avLst/>
          </a:prstGeom>
          <a:noFill/>
          <a:ln w="9525">
            <a:noFill/>
            <a:miter lim="800000"/>
            <a:headEnd/>
            <a:tailEnd/>
          </a:ln>
        </p:spPr>
        <p:txBody>
          <a:bodyPr>
            <a:spAutoFit/>
          </a:bodyPr>
          <a:lstStyle/>
          <a:p>
            <a:r>
              <a:rPr lang="en-US" sz="2800" b="1">
                <a:solidFill>
                  <a:srgbClr val="FF0000"/>
                </a:solidFill>
              </a:rPr>
              <a:t>Fully-Depleted Silicon Detector</a:t>
            </a:r>
          </a:p>
        </p:txBody>
      </p:sp>
      <p:sp>
        <p:nvSpPr>
          <p:cNvPr id="19462" name="TextBox 130"/>
          <p:cNvSpPr txBox="1">
            <a:spLocks noChangeArrowheads="1"/>
          </p:cNvSpPr>
          <p:nvPr/>
        </p:nvSpPr>
        <p:spPr bwMode="auto">
          <a:xfrm>
            <a:off x="4038600" y="2762250"/>
            <a:ext cx="312738" cy="368300"/>
          </a:xfrm>
          <a:prstGeom prst="rect">
            <a:avLst/>
          </a:prstGeom>
          <a:noFill/>
          <a:ln w="9525">
            <a:noFill/>
            <a:miter lim="800000"/>
            <a:headEnd/>
            <a:tailEnd/>
          </a:ln>
        </p:spPr>
        <p:txBody>
          <a:bodyPr wrap="none">
            <a:spAutoFit/>
          </a:bodyPr>
          <a:lstStyle/>
          <a:p>
            <a:r>
              <a:rPr lang="en-US"/>
              <a:t>n</a:t>
            </a:r>
          </a:p>
        </p:txBody>
      </p:sp>
      <p:sp>
        <p:nvSpPr>
          <p:cNvPr id="19463" name="TextBox 131"/>
          <p:cNvSpPr txBox="1">
            <a:spLocks noChangeArrowheads="1"/>
          </p:cNvSpPr>
          <p:nvPr/>
        </p:nvSpPr>
        <p:spPr bwMode="auto">
          <a:xfrm>
            <a:off x="2209800" y="2762250"/>
            <a:ext cx="312738" cy="368300"/>
          </a:xfrm>
          <a:prstGeom prst="rect">
            <a:avLst/>
          </a:prstGeom>
          <a:noFill/>
          <a:ln w="9525">
            <a:noFill/>
            <a:miter lim="800000"/>
            <a:headEnd/>
            <a:tailEnd/>
          </a:ln>
        </p:spPr>
        <p:txBody>
          <a:bodyPr wrap="none">
            <a:spAutoFit/>
          </a:bodyPr>
          <a:lstStyle/>
          <a:p>
            <a:r>
              <a:rPr lang="en-US"/>
              <a:t>p</a:t>
            </a:r>
          </a:p>
        </p:txBody>
      </p:sp>
      <p:cxnSp>
        <p:nvCxnSpPr>
          <p:cNvPr id="140" name="Straight Connector 139"/>
          <p:cNvCxnSpPr/>
          <p:nvPr/>
        </p:nvCxnSpPr>
        <p:spPr>
          <a:xfrm>
            <a:off x="5943600" y="1847850"/>
            <a:ext cx="1828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438400" y="1238250"/>
            <a:ext cx="3505200" cy="1143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2286000" y="1238250"/>
            <a:ext cx="152400" cy="1143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45"/>
          <p:cNvGrpSpPr>
            <a:grpSpLocks/>
          </p:cNvGrpSpPr>
          <p:nvPr/>
        </p:nvGrpSpPr>
        <p:grpSpPr bwMode="auto">
          <a:xfrm>
            <a:off x="3200400" y="1435100"/>
            <a:ext cx="319088" cy="369888"/>
            <a:chOff x="3657600" y="2102736"/>
            <a:chExt cx="319318" cy="369332"/>
          </a:xfrm>
        </p:grpSpPr>
        <p:sp>
          <p:nvSpPr>
            <p:cNvPr id="44" name="Oval 4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17" name="TextBox 4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3" name="Group 46"/>
          <p:cNvGrpSpPr>
            <a:grpSpLocks/>
          </p:cNvGrpSpPr>
          <p:nvPr/>
        </p:nvGrpSpPr>
        <p:grpSpPr bwMode="auto">
          <a:xfrm>
            <a:off x="3352800" y="1587500"/>
            <a:ext cx="319088" cy="369888"/>
            <a:chOff x="3657600" y="2102736"/>
            <a:chExt cx="319318" cy="369332"/>
          </a:xfrm>
        </p:grpSpPr>
        <p:sp>
          <p:nvSpPr>
            <p:cNvPr id="48" name="Oval 47"/>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15" name="TextBox 4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4" name="Group 49"/>
          <p:cNvGrpSpPr>
            <a:grpSpLocks/>
          </p:cNvGrpSpPr>
          <p:nvPr/>
        </p:nvGrpSpPr>
        <p:grpSpPr bwMode="auto">
          <a:xfrm>
            <a:off x="3505200" y="1314450"/>
            <a:ext cx="319088" cy="368300"/>
            <a:chOff x="3657600" y="2102736"/>
            <a:chExt cx="319318" cy="369332"/>
          </a:xfrm>
        </p:grpSpPr>
        <p:sp>
          <p:nvSpPr>
            <p:cNvPr id="51" name="Oval 50"/>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13" name="TextBox 5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5" name="Group 52"/>
          <p:cNvGrpSpPr>
            <a:grpSpLocks/>
          </p:cNvGrpSpPr>
          <p:nvPr/>
        </p:nvGrpSpPr>
        <p:grpSpPr bwMode="auto">
          <a:xfrm>
            <a:off x="3657600" y="1892300"/>
            <a:ext cx="319088" cy="369888"/>
            <a:chOff x="3657600" y="2102736"/>
            <a:chExt cx="319318" cy="369332"/>
          </a:xfrm>
        </p:grpSpPr>
        <p:sp>
          <p:nvSpPr>
            <p:cNvPr id="54" name="Oval 5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11" name="TextBox 5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6" name="Group 55"/>
          <p:cNvGrpSpPr>
            <a:grpSpLocks/>
          </p:cNvGrpSpPr>
          <p:nvPr/>
        </p:nvGrpSpPr>
        <p:grpSpPr bwMode="auto">
          <a:xfrm>
            <a:off x="3810000" y="2044700"/>
            <a:ext cx="319088" cy="369888"/>
            <a:chOff x="3657600" y="2102736"/>
            <a:chExt cx="319318" cy="369332"/>
          </a:xfrm>
        </p:grpSpPr>
        <p:sp>
          <p:nvSpPr>
            <p:cNvPr id="57" name="Oval 56"/>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09" name="TextBox 5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9" name="Group 58"/>
          <p:cNvGrpSpPr>
            <a:grpSpLocks/>
          </p:cNvGrpSpPr>
          <p:nvPr/>
        </p:nvGrpSpPr>
        <p:grpSpPr bwMode="auto">
          <a:xfrm>
            <a:off x="3048000" y="1847850"/>
            <a:ext cx="319088" cy="368300"/>
            <a:chOff x="3657600" y="2102736"/>
            <a:chExt cx="319318" cy="369332"/>
          </a:xfrm>
        </p:grpSpPr>
        <p:sp>
          <p:nvSpPr>
            <p:cNvPr id="60" name="Oval 59"/>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07" name="TextBox 6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0" name="Group 61"/>
          <p:cNvGrpSpPr>
            <a:grpSpLocks/>
          </p:cNvGrpSpPr>
          <p:nvPr/>
        </p:nvGrpSpPr>
        <p:grpSpPr bwMode="auto">
          <a:xfrm>
            <a:off x="3733800" y="1543050"/>
            <a:ext cx="319088" cy="368300"/>
            <a:chOff x="3657600" y="2102736"/>
            <a:chExt cx="319318" cy="369332"/>
          </a:xfrm>
        </p:grpSpPr>
        <p:sp>
          <p:nvSpPr>
            <p:cNvPr id="63" name="Oval 62"/>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05" name="TextBox 6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1" name="Group 64"/>
          <p:cNvGrpSpPr>
            <a:grpSpLocks/>
          </p:cNvGrpSpPr>
          <p:nvPr/>
        </p:nvGrpSpPr>
        <p:grpSpPr bwMode="auto">
          <a:xfrm>
            <a:off x="3200400" y="2000250"/>
            <a:ext cx="319088" cy="368300"/>
            <a:chOff x="3657600" y="2102736"/>
            <a:chExt cx="319318" cy="369332"/>
          </a:xfrm>
        </p:grpSpPr>
        <p:sp>
          <p:nvSpPr>
            <p:cNvPr id="66" name="Oval 65"/>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03" name="TextBox 66"/>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2" name="Group 67"/>
          <p:cNvGrpSpPr>
            <a:grpSpLocks/>
          </p:cNvGrpSpPr>
          <p:nvPr/>
        </p:nvGrpSpPr>
        <p:grpSpPr bwMode="auto">
          <a:xfrm>
            <a:off x="3352800" y="1771650"/>
            <a:ext cx="319088" cy="368300"/>
            <a:chOff x="3657600" y="2102736"/>
            <a:chExt cx="319318" cy="369332"/>
          </a:xfrm>
        </p:grpSpPr>
        <p:sp>
          <p:nvSpPr>
            <p:cNvPr id="69" name="Oval 68"/>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01" name="TextBox 6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3" name="Group 70"/>
          <p:cNvGrpSpPr>
            <a:grpSpLocks/>
          </p:cNvGrpSpPr>
          <p:nvPr/>
        </p:nvGrpSpPr>
        <p:grpSpPr bwMode="auto">
          <a:xfrm>
            <a:off x="2576513" y="1358900"/>
            <a:ext cx="319087" cy="369888"/>
            <a:chOff x="3657600" y="2102736"/>
            <a:chExt cx="319318" cy="369332"/>
          </a:xfrm>
        </p:grpSpPr>
        <p:sp>
          <p:nvSpPr>
            <p:cNvPr id="72" name="Oval 71"/>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99" name="TextBox 72"/>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4" name="Group 73"/>
          <p:cNvGrpSpPr>
            <a:grpSpLocks/>
          </p:cNvGrpSpPr>
          <p:nvPr/>
        </p:nvGrpSpPr>
        <p:grpSpPr bwMode="auto">
          <a:xfrm>
            <a:off x="2728913" y="1511300"/>
            <a:ext cx="319087" cy="369888"/>
            <a:chOff x="3657600" y="2102736"/>
            <a:chExt cx="319318" cy="369332"/>
          </a:xfrm>
        </p:grpSpPr>
        <p:sp>
          <p:nvSpPr>
            <p:cNvPr id="75" name="Oval 74"/>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97" name="TextBox 75"/>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5" name="Group 76"/>
          <p:cNvGrpSpPr>
            <a:grpSpLocks/>
          </p:cNvGrpSpPr>
          <p:nvPr/>
        </p:nvGrpSpPr>
        <p:grpSpPr bwMode="auto">
          <a:xfrm>
            <a:off x="2881313" y="1238250"/>
            <a:ext cx="319087" cy="368300"/>
            <a:chOff x="3657600" y="2102736"/>
            <a:chExt cx="319318" cy="369332"/>
          </a:xfrm>
        </p:grpSpPr>
        <p:sp>
          <p:nvSpPr>
            <p:cNvPr id="78" name="Oval 77"/>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95" name="TextBox 7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6" name="Group 79"/>
          <p:cNvGrpSpPr>
            <a:grpSpLocks/>
          </p:cNvGrpSpPr>
          <p:nvPr/>
        </p:nvGrpSpPr>
        <p:grpSpPr bwMode="auto">
          <a:xfrm>
            <a:off x="3810000" y="1314450"/>
            <a:ext cx="319088" cy="368300"/>
            <a:chOff x="3657600" y="2102736"/>
            <a:chExt cx="319318" cy="369332"/>
          </a:xfrm>
        </p:grpSpPr>
        <p:sp>
          <p:nvSpPr>
            <p:cNvPr id="81" name="Oval 80"/>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93" name="TextBox 8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7" name="Group 82"/>
          <p:cNvGrpSpPr>
            <a:grpSpLocks/>
          </p:cNvGrpSpPr>
          <p:nvPr/>
        </p:nvGrpSpPr>
        <p:grpSpPr bwMode="auto">
          <a:xfrm>
            <a:off x="4038600" y="1619250"/>
            <a:ext cx="319088" cy="368300"/>
            <a:chOff x="3657600" y="2102736"/>
            <a:chExt cx="319318" cy="369332"/>
          </a:xfrm>
        </p:grpSpPr>
        <p:sp>
          <p:nvSpPr>
            <p:cNvPr id="84" name="Oval 83"/>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91" name="TextBox 8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 name="Group 85"/>
          <p:cNvGrpSpPr>
            <a:grpSpLocks/>
          </p:cNvGrpSpPr>
          <p:nvPr/>
        </p:nvGrpSpPr>
        <p:grpSpPr bwMode="auto">
          <a:xfrm>
            <a:off x="2424113" y="1771650"/>
            <a:ext cx="319087" cy="368300"/>
            <a:chOff x="3657600" y="2102736"/>
            <a:chExt cx="319318" cy="369332"/>
          </a:xfrm>
        </p:grpSpPr>
        <p:sp>
          <p:nvSpPr>
            <p:cNvPr id="87" name="Oval 86"/>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89" name="TextBox 8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 name="Group 88"/>
          <p:cNvGrpSpPr>
            <a:grpSpLocks/>
          </p:cNvGrpSpPr>
          <p:nvPr/>
        </p:nvGrpSpPr>
        <p:grpSpPr bwMode="auto">
          <a:xfrm>
            <a:off x="2971800" y="1619250"/>
            <a:ext cx="319088" cy="368300"/>
            <a:chOff x="3657600" y="2102736"/>
            <a:chExt cx="319318" cy="369332"/>
          </a:xfrm>
        </p:grpSpPr>
        <p:sp>
          <p:nvSpPr>
            <p:cNvPr id="90" name="Oval 89"/>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87" name="TextBox 9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 name="Group 91"/>
          <p:cNvGrpSpPr>
            <a:grpSpLocks/>
          </p:cNvGrpSpPr>
          <p:nvPr/>
        </p:nvGrpSpPr>
        <p:grpSpPr bwMode="auto">
          <a:xfrm>
            <a:off x="2576513" y="1924050"/>
            <a:ext cx="319087" cy="368300"/>
            <a:chOff x="3657600" y="2102736"/>
            <a:chExt cx="319318" cy="369332"/>
          </a:xfrm>
        </p:grpSpPr>
        <p:sp>
          <p:nvSpPr>
            <p:cNvPr id="93" name="Oval 92"/>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85" name="TextBox 9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1" name="Group 94"/>
          <p:cNvGrpSpPr>
            <a:grpSpLocks/>
          </p:cNvGrpSpPr>
          <p:nvPr/>
        </p:nvGrpSpPr>
        <p:grpSpPr bwMode="auto">
          <a:xfrm>
            <a:off x="2728913" y="1695450"/>
            <a:ext cx="319087" cy="368300"/>
            <a:chOff x="3657600" y="2102736"/>
            <a:chExt cx="319318" cy="369332"/>
          </a:xfrm>
        </p:grpSpPr>
        <p:sp>
          <p:nvSpPr>
            <p:cNvPr id="96" name="Oval 95"/>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83" name="TextBox 96"/>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2" name="Group 97"/>
          <p:cNvGrpSpPr>
            <a:grpSpLocks/>
          </p:cNvGrpSpPr>
          <p:nvPr/>
        </p:nvGrpSpPr>
        <p:grpSpPr bwMode="auto">
          <a:xfrm>
            <a:off x="4038600" y="1619250"/>
            <a:ext cx="319088" cy="368300"/>
            <a:chOff x="3657600" y="2102736"/>
            <a:chExt cx="319318" cy="369332"/>
          </a:xfrm>
        </p:grpSpPr>
        <p:sp>
          <p:nvSpPr>
            <p:cNvPr id="99" name="Oval 98"/>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81" name="TextBox 9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3" name="Group 100"/>
          <p:cNvGrpSpPr>
            <a:grpSpLocks/>
          </p:cNvGrpSpPr>
          <p:nvPr/>
        </p:nvGrpSpPr>
        <p:grpSpPr bwMode="auto">
          <a:xfrm>
            <a:off x="4114800" y="1314450"/>
            <a:ext cx="319088" cy="368300"/>
            <a:chOff x="3657600" y="2102736"/>
            <a:chExt cx="319318" cy="369332"/>
          </a:xfrm>
        </p:grpSpPr>
        <p:sp>
          <p:nvSpPr>
            <p:cNvPr id="102" name="Oval 101"/>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79" name="TextBox 102"/>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4" name="Group 103"/>
          <p:cNvGrpSpPr>
            <a:grpSpLocks/>
          </p:cNvGrpSpPr>
          <p:nvPr/>
        </p:nvGrpSpPr>
        <p:grpSpPr bwMode="auto">
          <a:xfrm>
            <a:off x="4267200" y="1924050"/>
            <a:ext cx="319088" cy="368300"/>
            <a:chOff x="3657600" y="2102736"/>
            <a:chExt cx="319318" cy="369332"/>
          </a:xfrm>
        </p:grpSpPr>
        <p:sp>
          <p:nvSpPr>
            <p:cNvPr id="105" name="Oval 104"/>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77" name="TextBox 105"/>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5" name="Group 106"/>
          <p:cNvGrpSpPr>
            <a:grpSpLocks/>
          </p:cNvGrpSpPr>
          <p:nvPr/>
        </p:nvGrpSpPr>
        <p:grpSpPr bwMode="auto">
          <a:xfrm>
            <a:off x="4038600" y="1847850"/>
            <a:ext cx="319088" cy="368300"/>
            <a:chOff x="3657600" y="2102736"/>
            <a:chExt cx="319318" cy="369332"/>
          </a:xfrm>
        </p:grpSpPr>
        <p:sp>
          <p:nvSpPr>
            <p:cNvPr id="108" name="Oval 107"/>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75" name="TextBox 10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6" name="Group 112"/>
          <p:cNvGrpSpPr>
            <a:grpSpLocks/>
          </p:cNvGrpSpPr>
          <p:nvPr/>
        </p:nvGrpSpPr>
        <p:grpSpPr bwMode="auto">
          <a:xfrm>
            <a:off x="2230438" y="2076450"/>
            <a:ext cx="261937" cy="368300"/>
            <a:chOff x="2688266" y="2798134"/>
            <a:chExt cx="261610" cy="369332"/>
          </a:xfrm>
        </p:grpSpPr>
        <p:sp>
          <p:nvSpPr>
            <p:cNvPr id="111" name="Oval 110"/>
            <p:cNvSpPr/>
            <p:nvPr/>
          </p:nvSpPr>
          <p:spPr>
            <a:xfrm>
              <a:off x="2743759" y="2927082"/>
              <a:ext cx="152210"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73" name="TextBox 111"/>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27" name="Group 113"/>
          <p:cNvGrpSpPr>
            <a:grpSpLocks/>
          </p:cNvGrpSpPr>
          <p:nvPr/>
        </p:nvGrpSpPr>
        <p:grpSpPr bwMode="auto">
          <a:xfrm>
            <a:off x="2209800" y="1858963"/>
            <a:ext cx="261938" cy="369887"/>
            <a:chOff x="2688266" y="2798134"/>
            <a:chExt cx="261610" cy="369332"/>
          </a:xfrm>
        </p:grpSpPr>
        <p:sp>
          <p:nvSpPr>
            <p:cNvPr id="115" name="Oval 114"/>
            <p:cNvSpPr/>
            <p:nvPr/>
          </p:nvSpPr>
          <p:spPr>
            <a:xfrm>
              <a:off x="2743759" y="2926528"/>
              <a:ext cx="152209"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71" name="TextBox 115"/>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28" name="Group 116"/>
          <p:cNvGrpSpPr>
            <a:grpSpLocks/>
          </p:cNvGrpSpPr>
          <p:nvPr/>
        </p:nvGrpSpPr>
        <p:grpSpPr bwMode="auto">
          <a:xfrm>
            <a:off x="2220913" y="1695450"/>
            <a:ext cx="260350" cy="368300"/>
            <a:chOff x="2688266" y="2798134"/>
            <a:chExt cx="261610" cy="369332"/>
          </a:xfrm>
        </p:grpSpPr>
        <p:sp>
          <p:nvSpPr>
            <p:cNvPr id="118" name="Oval 117"/>
            <p:cNvSpPr/>
            <p:nvPr/>
          </p:nvSpPr>
          <p:spPr>
            <a:xfrm>
              <a:off x="2742502" y="2927082"/>
              <a:ext cx="153138"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69" name="TextBox 118"/>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29" name="Group 119"/>
          <p:cNvGrpSpPr>
            <a:grpSpLocks/>
          </p:cNvGrpSpPr>
          <p:nvPr/>
        </p:nvGrpSpPr>
        <p:grpSpPr bwMode="auto">
          <a:xfrm>
            <a:off x="2220913" y="1543050"/>
            <a:ext cx="260350" cy="368300"/>
            <a:chOff x="2688266" y="2798134"/>
            <a:chExt cx="261610" cy="369332"/>
          </a:xfrm>
        </p:grpSpPr>
        <p:sp>
          <p:nvSpPr>
            <p:cNvPr id="121" name="Oval 120"/>
            <p:cNvSpPr/>
            <p:nvPr/>
          </p:nvSpPr>
          <p:spPr>
            <a:xfrm>
              <a:off x="2742502" y="2927082"/>
              <a:ext cx="153138"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67" name="TextBox 121"/>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30" name="Group 122"/>
          <p:cNvGrpSpPr>
            <a:grpSpLocks/>
          </p:cNvGrpSpPr>
          <p:nvPr/>
        </p:nvGrpSpPr>
        <p:grpSpPr bwMode="auto">
          <a:xfrm>
            <a:off x="2230438" y="1238250"/>
            <a:ext cx="261937" cy="368300"/>
            <a:chOff x="2688266" y="2798134"/>
            <a:chExt cx="261610" cy="369332"/>
          </a:xfrm>
        </p:grpSpPr>
        <p:sp>
          <p:nvSpPr>
            <p:cNvPr id="124" name="Oval 123"/>
            <p:cNvSpPr/>
            <p:nvPr/>
          </p:nvSpPr>
          <p:spPr>
            <a:xfrm>
              <a:off x="2743759" y="2927082"/>
              <a:ext cx="152210"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65" name="TextBox 124"/>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31" name="Group 125"/>
          <p:cNvGrpSpPr>
            <a:grpSpLocks/>
          </p:cNvGrpSpPr>
          <p:nvPr/>
        </p:nvGrpSpPr>
        <p:grpSpPr bwMode="auto">
          <a:xfrm>
            <a:off x="2252663" y="1401763"/>
            <a:ext cx="261937" cy="369887"/>
            <a:chOff x="2688266" y="2798134"/>
            <a:chExt cx="261610" cy="369332"/>
          </a:xfrm>
        </p:grpSpPr>
        <p:sp>
          <p:nvSpPr>
            <p:cNvPr id="127" name="Oval 126"/>
            <p:cNvSpPr/>
            <p:nvPr/>
          </p:nvSpPr>
          <p:spPr>
            <a:xfrm>
              <a:off x="2743759" y="2926528"/>
              <a:ext cx="1522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63" name="TextBox 127"/>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sp>
        <p:nvSpPr>
          <p:cNvPr id="129" name="Right Brace 128"/>
          <p:cNvSpPr/>
          <p:nvPr/>
        </p:nvSpPr>
        <p:spPr>
          <a:xfrm rot="5400000">
            <a:off x="4038600" y="781050"/>
            <a:ext cx="304800" cy="35052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0" name="Right Brace 129"/>
          <p:cNvSpPr/>
          <p:nvPr/>
        </p:nvSpPr>
        <p:spPr>
          <a:xfrm rot="5400000">
            <a:off x="2209800" y="2457450"/>
            <a:ext cx="304800" cy="1524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42" name="Straight Connector 141"/>
          <p:cNvCxnSpPr/>
          <p:nvPr/>
        </p:nvCxnSpPr>
        <p:spPr>
          <a:xfrm>
            <a:off x="838200" y="1847850"/>
            <a:ext cx="1447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5400000">
            <a:off x="5372894" y="1808956"/>
            <a:ext cx="11430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5400000">
            <a:off x="1681957" y="1797844"/>
            <a:ext cx="1143000" cy="158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500" name="TextBox 148"/>
          <p:cNvSpPr txBox="1">
            <a:spLocks noChangeArrowheads="1"/>
          </p:cNvSpPr>
          <p:nvPr/>
        </p:nvSpPr>
        <p:spPr bwMode="auto">
          <a:xfrm>
            <a:off x="6705600" y="1314450"/>
            <a:ext cx="395288" cy="522288"/>
          </a:xfrm>
          <a:prstGeom prst="rect">
            <a:avLst/>
          </a:prstGeom>
          <a:noFill/>
          <a:ln w="9525">
            <a:noFill/>
            <a:miter lim="800000"/>
            <a:headEnd/>
            <a:tailEnd/>
          </a:ln>
        </p:spPr>
        <p:txBody>
          <a:bodyPr wrap="none">
            <a:spAutoFit/>
          </a:bodyPr>
          <a:lstStyle/>
          <a:p>
            <a:r>
              <a:rPr lang="en-US" sz="2800">
                <a:solidFill>
                  <a:srgbClr val="FF0000"/>
                </a:solidFill>
              </a:rPr>
              <a:t>+</a:t>
            </a:r>
          </a:p>
        </p:txBody>
      </p:sp>
      <p:sp>
        <p:nvSpPr>
          <p:cNvPr id="19501" name="TextBox 149"/>
          <p:cNvSpPr txBox="1">
            <a:spLocks noChangeArrowheads="1"/>
          </p:cNvSpPr>
          <p:nvPr/>
        </p:nvSpPr>
        <p:spPr bwMode="auto">
          <a:xfrm>
            <a:off x="1295400" y="1314450"/>
            <a:ext cx="304800" cy="522288"/>
          </a:xfrm>
          <a:prstGeom prst="rect">
            <a:avLst/>
          </a:prstGeom>
          <a:noFill/>
          <a:ln w="9525">
            <a:noFill/>
            <a:miter lim="800000"/>
            <a:headEnd/>
            <a:tailEnd/>
          </a:ln>
        </p:spPr>
        <p:txBody>
          <a:bodyPr wrap="none">
            <a:spAutoFit/>
          </a:bodyPr>
          <a:lstStyle/>
          <a:p>
            <a:r>
              <a:rPr lang="en-US" sz="2800">
                <a:solidFill>
                  <a:srgbClr val="002060"/>
                </a:solidFill>
              </a:rPr>
              <a:t>-</a:t>
            </a:r>
          </a:p>
        </p:txBody>
      </p:sp>
      <p:cxnSp>
        <p:nvCxnSpPr>
          <p:cNvPr id="153" name="Straight Connector 152"/>
          <p:cNvCxnSpPr/>
          <p:nvPr/>
        </p:nvCxnSpPr>
        <p:spPr>
          <a:xfrm rot="5400000">
            <a:off x="762794" y="2532856"/>
            <a:ext cx="3352800" cy="158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5400000">
            <a:off x="4229100" y="2571750"/>
            <a:ext cx="3429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a:off x="2438400" y="5962650"/>
            <a:ext cx="3733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8" name="Straight Arrow Connector 167"/>
          <p:cNvCxnSpPr/>
          <p:nvPr/>
        </p:nvCxnSpPr>
        <p:spPr>
          <a:xfrm rot="5400000" flipH="1" flipV="1">
            <a:off x="1715294" y="5237956"/>
            <a:ext cx="1447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3" name="Straight Connector 172"/>
          <p:cNvCxnSpPr/>
          <p:nvPr/>
        </p:nvCxnSpPr>
        <p:spPr>
          <a:xfrm>
            <a:off x="2438400" y="4819650"/>
            <a:ext cx="3505200" cy="112395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507" name="TextBox 173"/>
          <p:cNvSpPr txBox="1">
            <a:spLocks noChangeArrowheads="1"/>
          </p:cNvSpPr>
          <p:nvPr/>
        </p:nvSpPr>
        <p:spPr bwMode="auto">
          <a:xfrm rot="-5400000">
            <a:off x="1261269" y="5082381"/>
            <a:ext cx="1504950" cy="369888"/>
          </a:xfrm>
          <a:prstGeom prst="rect">
            <a:avLst/>
          </a:prstGeom>
          <a:noFill/>
          <a:ln w="9525">
            <a:noFill/>
            <a:miter lim="800000"/>
            <a:headEnd/>
            <a:tailEnd/>
          </a:ln>
        </p:spPr>
        <p:txBody>
          <a:bodyPr wrap="none">
            <a:spAutoFit/>
          </a:bodyPr>
          <a:lstStyle/>
          <a:p>
            <a:r>
              <a:rPr lang="en-US"/>
              <a:t>Electric Field</a:t>
            </a:r>
          </a:p>
        </p:txBody>
      </p:sp>
      <p:grpSp>
        <p:nvGrpSpPr>
          <p:cNvPr id="32" name="Group 45"/>
          <p:cNvGrpSpPr>
            <a:grpSpLocks/>
          </p:cNvGrpSpPr>
          <p:nvPr/>
        </p:nvGrpSpPr>
        <p:grpSpPr bwMode="auto">
          <a:xfrm>
            <a:off x="4724400" y="1447800"/>
            <a:ext cx="319088" cy="369888"/>
            <a:chOff x="3657600" y="2102736"/>
            <a:chExt cx="319318" cy="369332"/>
          </a:xfrm>
        </p:grpSpPr>
        <p:sp>
          <p:nvSpPr>
            <p:cNvPr id="151" name="Oval 150"/>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61" name="TextBox 15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33" name="Group 46"/>
          <p:cNvGrpSpPr>
            <a:grpSpLocks/>
          </p:cNvGrpSpPr>
          <p:nvPr/>
        </p:nvGrpSpPr>
        <p:grpSpPr bwMode="auto">
          <a:xfrm>
            <a:off x="4876800" y="1600200"/>
            <a:ext cx="319088" cy="369888"/>
            <a:chOff x="3657600" y="2102736"/>
            <a:chExt cx="319318" cy="369332"/>
          </a:xfrm>
        </p:grpSpPr>
        <p:sp>
          <p:nvSpPr>
            <p:cNvPr id="156" name="Oval 155"/>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59" name="TextBox 15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34" name="Group 49"/>
          <p:cNvGrpSpPr>
            <a:grpSpLocks/>
          </p:cNvGrpSpPr>
          <p:nvPr/>
        </p:nvGrpSpPr>
        <p:grpSpPr bwMode="auto">
          <a:xfrm>
            <a:off x="5029200" y="1325563"/>
            <a:ext cx="319088" cy="369887"/>
            <a:chOff x="3657600" y="2102736"/>
            <a:chExt cx="319318" cy="369332"/>
          </a:xfrm>
        </p:grpSpPr>
        <p:sp>
          <p:nvSpPr>
            <p:cNvPr id="161" name="Oval 160"/>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57" name="TextBox 16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35" name="Group 52"/>
          <p:cNvGrpSpPr>
            <a:grpSpLocks/>
          </p:cNvGrpSpPr>
          <p:nvPr/>
        </p:nvGrpSpPr>
        <p:grpSpPr bwMode="auto">
          <a:xfrm>
            <a:off x="5181600" y="1905000"/>
            <a:ext cx="319088" cy="369888"/>
            <a:chOff x="3657600" y="2102736"/>
            <a:chExt cx="319318" cy="369332"/>
          </a:xfrm>
        </p:grpSpPr>
        <p:sp>
          <p:nvSpPr>
            <p:cNvPr id="164" name="Oval 16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55" name="TextBox 16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36" name="Group 58"/>
          <p:cNvGrpSpPr>
            <a:grpSpLocks/>
          </p:cNvGrpSpPr>
          <p:nvPr/>
        </p:nvGrpSpPr>
        <p:grpSpPr bwMode="auto">
          <a:xfrm>
            <a:off x="4572000" y="1858963"/>
            <a:ext cx="319088" cy="369887"/>
            <a:chOff x="3657600" y="2102736"/>
            <a:chExt cx="319318" cy="369332"/>
          </a:xfrm>
        </p:grpSpPr>
        <p:sp>
          <p:nvSpPr>
            <p:cNvPr id="169" name="Oval 168"/>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53" name="TextBox 16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37" name="Group 61"/>
          <p:cNvGrpSpPr>
            <a:grpSpLocks/>
          </p:cNvGrpSpPr>
          <p:nvPr/>
        </p:nvGrpSpPr>
        <p:grpSpPr bwMode="auto">
          <a:xfrm>
            <a:off x="5257800" y="1554163"/>
            <a:ext cx="319088" cy="369887"/>
            <a:chOff x="3657600" y="2102736"/>
            <a:chExt cx="319318" cy="369332"/>
          </a:xfrm>
        </p:grpSpPr>
        <p:sp>
          <p:nvSpPr>
            <p:cNvPr id="172" name="Oval 171"/>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51" name="TextBox 17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38" name="Group 64"/>
          <p:cNvGrpSpPr>
            <a:grpSpLocks/>
          </p:cNvGrpSpPr>
          <p:nvPr/>
        </p:nvGrpSpPr>
        <p:grpSpPr bwMode="auto">
          <a:xfrm>
            <a:off x="4724400" y="2011363"/>
            <a:ext cx="319088" cy="369887"/>
            <a:chOff x="3657600" y="2102736"/>
            <a:chExt cx="319318" cy="369332"/>
          </a:xfrm>
        </p:grpSpPr>
        <p:sp>
          <p:nvSpPr>
            <p:cNvPr id="177" name="Oval 176"/>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49" name="TextBox 17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39" name="Group 67"/>
          <p:cNvGrpSpPr>
            <a:grpSpLocks/>
          </p:cNvGrpSpPr>
          <p:nvPr/>
        </p:nvGrpSpPr>
        <p:grpSpPr bwMode="auto">
          <a:xfrm>
            <a:off x="4876800" y="1782763"/>
            <a:ext cx="319088" cy="369887"/>
            <a:chOff x="3657600" y="2102736"/>
            <a:chExt cx="319318" cy="369332"/>
          </a:xfrm>
        </p:grpSpPr>
        <p:sp>
          <p:nvSpPr>
            <p:cNvPr id="180" name="Oval 179"/>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47" name="TextBox 18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40" name="Group 76"/>
          <p:cNvGrpSpPr>
            <a:grpSpLocks/>
          </p:cNvGrpSpPr>
          <p:nvPr/>
        </p:nvGrpSpPr>
        <p:grpSpPr bwMode="auto">
          <a:xfrm>
            <a:off x="4405313" y="1249363"/>
            <a:ext cx="319087" cy="369887"/>
            <a:chOff x="3657600" y="2102736"/>
            <a:chExt cx="319318" cy="369332"/>
          </a:xfrm>
        </p:grpSpPr>
        <p:sp>
          <p:nvSpPr>
            <p:cNvPr id="183" name="Oval 182"/>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45" name="TextBox 18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41" name="Group 88"/>
          <p:cNvGrpSpPr>
            <a:grpSpLocks/>
          </p:cNvGrpSpPr>
          <p:nvPr/>
        </p:nvGrpSpPr>
        <p:grpSpPr bwMode="auto">
          <a:xfrm>
            <a:off x="4495800" y="1630363"/>
            <a:ext cx="319088" cy="369887"/>
            <a:chOff x="3657600" y="2102736"/>
            <a:chExt cx="319318" cy="369332"/>
          </a:xfrm>
        </p:grpSpPr>
        <p:sp>
          <p:nvSpPr>
            <p:cNvPr id="186" name="Oval 185"/>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43" name="TextBox 186"/>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42" name="Group 49"/>
          <p:cNvGrpSpPr>
            <a:grpSpLocks/>
          </p:cNvGrpSpPr>
          <p:nvPr/>
        </p:nvGrpSpPr>
        <p:grpSpPr bwMode="auto">
          <a:xfrm>
            <a:off x="5334000" y="1295400"/>
            <a:ext cx="319088" cy="369888"/>
            <a:chOff x="3657600" y="2102736"/>
            <a:chExt cx="319318" cy="369332"/>
          </a:xfrm>
        </p:grpSpPr>
        <p:sp>
          <p:nvSpPr>
            <p:cNvPr id="249" name="Oval 248"/>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41" name="TextBox 24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43" name="Group 49"/>
          <p:cNvGrpSpPr>
            <a:grpSpLocks/>
          </p:cNvGrpSpPr>
          <p:nvPr/>
        </p:nvGrpSpPr>
        <p:grpSpPr bwMode="auto">
          <a:xfrm>
            <a:off x="5486400" y="1676400"/>
            <a:ext cx="319088" cy="369888"/>
            <a:chOff x="3657600" y="2102736"/>
            <a:chExt cx="319318" cy="369332"/>
          </a:xfrm>
        </p:grpSpPr>
        <p:sp>
          <p:nvSpPr>
            <p:cNvPr id="252" name="Oval 251"/>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39" name="TextBox 252"/>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45" name="Group 49"/>
          <p:cNvGrpSpPr>
            <a:grpSpLocks/>
          </p:cNvGrpSpPr>
          <p:nvPr/>
        </p:nvGrpSpPr>
        <p:grpSpPr bwMode="auto">
          <a:xfrm>
            <a:off x="5410200" y="2057400"/>
            <a:ext cx="319088" cy="369888"/>
            <a:chOff x="3657600" y="2102736"/>
            <a:chExt cx="319318" cy="369332"/>
          </a:xfrm>
        </p:grpSpPr>
        <p:sp>
          <p:nvSpPr>
            <p:cNvPr id="255" name="Oval 254"/>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37" name="TextBox 255"/>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46" name="Group 49"/>
          <p:cNvGrpSpPr>
            <a:grpSpLocks/>
          </p:cNvGrpSpPr>
          <p:nvPr/>
        </p:nvGrpSpPr>
        <p:grpSpPr bwMode="auto">
          <a:xfrm>
            <a:off x="5562600" y="1447800"/>
            <a:ext cx="319088" cy="369888"/>
            <a:chOff x="3657600" y="2102736"/>
            <a:chExt cx="319318" cy="369332"/>
          </a:xfrm>
        </p:grpSpPr>
        <p:sp>
          <p:nvSpPr>
            <p:cNvPr id="258" name="Oval 257"/>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35" name="TextBox 25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47" name="Group 49"/>
          <p:cNvGrpSpPr>
            <a:grpSpLocks/>
          </p:cNvGrpSpPr>
          <p:nvPr/>
        </p:nvGrpSpPr>
        <p:grpSpPr bwMode="auto">
          <a:xfrm>
            <a:off x="5638800" y="1676400"/>
            <a:ext cx="319088" cy="369888"/>
            <a:chOff x="3657600" y="2102736"/>
            <a:chExt cx="319318" cy="369332"/>
          </a:xfrm>
        </p:grpSpPr>
        <p:sp>
          <p:nvSpPr>
            <p:cNvPr id="261" name="Oval 260"/>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33" name="TextBox 26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49" name="Group 49"/>
          <p:cNvGrpSpPr>
            <a:grpSpLocks/>
          </p:cNvGrpSpPr>
          <p:nvPr/>
        </p:nvGrpSpPr>
        <p:grpSpPr bwMode="auto">
          <a:xfrm>
            <a:off x="5562600" y="1905000"/>
            <a:ext cx="319088" cy="369888"/>
            <a:chOff x="3657600" y="2102736"/>
            <a:chExt cx="319318" cy="369332"/>
          </a:xfrm>
        </p:grpSpPr>
        <p:sp>
          <p:nvSpPr>
            <p:cNvPr id="264" name="Oval 26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31" name="TextBox 26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50" name="Group 49"/>
          <p:cNvGrpSpPr>
            <a:grpSpLocks/>
          </p:cNvGrpSpPr>
          <p:nvPr/>
        </p:nvGrpSpPr>
        <p:grpSpPr bwMode="auto">
          <a:xfrm>
            <a:off x="5638800" y="1219200"/>
            <a:ext cx="319088" cy="369888"/>
            <a:chOff x="3657600" y="2102736"/>
            <a:chExt cx="319318" cy="369332"/>
          </a:xfrm>
        </p:grpSpPr>
        <p:sp>
          <p:nvSpPr>
            <p:cNvPr id="267" name="Oval 266"/>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29" name="TextBox 26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52" name="Group 76"/>
          <p:cNvGrpSpPr>
            <a:grpSpLocks/>
          </p:cNvGrpSpPr>
          <p:nvPr/>
        </p:nvGrpSpPr>
        <p:grpSpPr bwMode="auto">
          <a:xfrm>
            <a:off x="4648200" y="1219200"/>
            <a:ext cx="319088" cy="369888"/>
            <a:chOff x="3657600" y="2102736"/>
            <a:chExt cx="319318" cy="369332"/>
          </a:xfrm>
        </p:grpSpPr>
        <p:sp>
          <p:nvSpPr>
            <p:cNvPr id="270" name="Oval 269"/>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27" name="TextBox 27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2057400" y="3124200"/>
            <a:ext cx="2971800" cy="830263"/>
          </a:xfrm>
          <a:prstGeom prst="rect">
            <a:avLst/>
          </a:prstGeom>
          <a:noFill/>
          <a:ln w="9525">
            <a:noFill/>
            <a:miter lim="800000"/>
            <a:headEnd/>
            <a:tailEnd/>
          </a:ln>
        </p:spPr>
        <p:txBody>
          <a:bodyPr>
            <a:spAutoFit/>
          </a:bodyPr>
          <a:lstStyle/>
          <a:p>
            <a:r>
              <a:rPr lang="en-US" sz="1600" b="1">
                <a:solidFill>
                  <a:srgbClr val="002060"/>
                </a:solidFill>
              </a:rPr>
              <a:t>Zone without free charge carriers positively charged.</a:t>
            </a:r>
          </a:p>
          <a:p>
            <a:r>
              <a:rPr lang="en-US" sz="1600" b="1">
                <a:solidFill>
                  <a:srgbClr val="002060"/>
                </a:solidFill>
              </a:rPr>
              <a:t>Sensitive Detector Volume.</a:t>
            </a:r>
          </a:p>
        </p:txBody>
      </p:sp>
      <p:sp>
        <p:nvSpPr>
          <p:cNvPr id="20483" name="Footer Placeholder 6"/>
          <p:cNvSpPr>
            <a:spLocks noGrp="1"/>
          </p:cNvSpPr>
          <p:nvPr>
            <p:ph type="ftr" sz="quarter" idx="11"/>
          </p:nvPr>
        </p:nvSpPr>
        <p:spPr>
          <a:noFill/>
        </p:spPr>
        <p:txBody>
          <a:bodyPr/>
          <a:lstStyle/>
          <a:p>
            <a:r>
              <a:rPr lang="en-US" smtClean="0"/>
              <a:t>W. Riegler/CERN</a:t>
            </a:r>
          </a:p>
        </p:txBody>
      </p:sp>
      <p:sp>
        <p:nvSpPr>
          <p:cNvPr id="20484" name="Slide Number Placeholder 5"/>
          <p:cNvSpPr>
            <a:spLocks noGrp="1"/>
          </p:cNvSpPr>
          <p:nvPr>
            <p:ph type="sldNum" sz="quarter" idx="12"/>
          </p:nvPr>
        </p:nvSpPr>
        <p:spPr>
          <a:noFill/>
        </p:spPr>
        <p:txBody>
          <a:bodyPr/>
          <a:lstStyle/>
          <a:p>
            <a:fld id="{20F40A25-F5B3-4530-8FE9-1029B701FC9B}" type="slidenum">
              <a:rPr lang="en-US" smtClean="0"/>
              <a:pPr/>
              <a:t>73</a:t>
            </a:fld>
            <a:endParaRPr lang="en-US" smtClean="0"/>
          </a:p>
        </p:txBody>
      </p:sp>
      <p:sp>
        <p:nvSpPr>
          <p:cNvPr id="20485" name="Text Box 17"/>
          <p:cNvSpPr txBox="1">
            <a:spLocks noChangeArrowheads="1"/>
          </p:cNvSpPr>
          <p:nvPr/>
        </p:nvSpPr>
        <p:spPr bwMode="auto">
          <a:xfrm>
            <a:off x="1295400" y="152400"/>
            <a:ext cx="6553200" cy="523875"/>
          </a:xfrm>
          <a:prstGeom prst="rect">
            <a:avLst/>
          </a:prstGeom>
          <a:noFill/>
          <a:ln w="9525">
            <a:noFill/>
            <a:miter lim="800000"/>
            <a:headEnd/>
            <a:tailEnd/>
          </a:ln>
        </p:spPr>
        <p:txBody>
          <a:bodyPr>
            <a:spAutoFit/>
          </a:bodyPr>
          <a:lstStyle/>
          <a:p>
            <a:r>
              <a:rPr lang="en-US" sz="2800" b="1">
                <a:solidFill>
                  <a:srgbClr val="FF0000"/>
                </a:solidFill>
              </a:rPr>
              <a:t>Over-Depleted Silicon Detector</a:t>
            </a:r>
          </a:p>
        </p:txBody>
      </p:sp>
      <p:sp>
        <p:nvSpPr>
          <p:cNvPr id="20486" name="TextBox 130"/>
          <p:cNvSpPr txBox="1">
            <a:spLocks noChangeArrowheads="1"/>
          </p:cNvSpPr>
          <p:nvPr/>
        </p:nvSpPr>
        <p:spPr bwMode="auto">
          <a:xfrm>
            <a:off x="3429000" y="2762250"/>
            <a:ext cx="312738" cy="368300"/>
          </a:xfrm>
          <a:prstGeom prst="rect">
            <a:avLst/>
          </a:prstGeom>
          <a:noFill/>
          <a:ln w="9525">
            <a:noFill/>
            <a:miter lim="800000"/>
            <a:headEnd/>
            <a:tailEnd/>
          </a:ln>
        </p:spPr>
        <p:txBody>
          <a:bodyPr wrap="none">
            <a:spAutoFit/>
          </a:bodyPr>
          <a:lstStyle/>
          <a:p>
            <a:r>
              <a:rPr lang="en-US"/>
              <a:t>n</a:t>
            </a:r>
          </a:p>
        </p:txBody>
      </p:sp>
      <p:sp>
        <p:nvSpPr>
          <p:cNvPr id="20487" name="TextBox 131"/>
          <p:cNvSpPr txBox="1">
            <a:spLocks noChangeArrowheads="1"/>
          </p:cNvSpPr>
          <p:nvPr/>
        </p:nvSpPr>
        <p:spPr bwMode="auto">
          <a:xfrm>
            <a:off x="1600200" y="2762250"/>
            <a:ext cx="312738" cy="368300"/>
          </a:xfrm>
          <a:prstGeom prst="rect">
            <a:avLst/>
          </a:prstGeom>
          <a:noFill/>
          <a:ln w="9525">
            <a:noFill/>
            <a:miter lim="800000"/>
            <a:headEnd/>
            <a:tailEnd/>
          </a:ln>
        </p:spPr>
        <p:txBody>
          <a:bodyPr wrap="none">
            <a:spAutoFit/>
          </a:bodyPr>
          <a:lstStyle/>
          <a:p>
            <a:r>
              <a:rPr lang="en-US"/>
              <a:t>p</a:t>
            </a:r>
          </a:p>
        </p:txBody>
      </p:sp>
      <p:cxnSp>
        <p:nvCxnSpPr>
          <p:cNvPr id="140" name="Straight Connector 139"/>
          <p:cNvCxnSpPr/>
          <p:nvPr/>
        </p:nvCxnSpPr>
        <p:spPr>
          <a:xfrm>
            <a:off x="5334000" y="1847850"/>
            <a:ext cx="1828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28800" y="1238250"/>
            <a:ext cx="3505200" cy="1143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676400" y="1238250"/>
            <a:ext cx="152400" cy="1143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45"/>
          <p:cNvGrpSpPr>
            <a:grpSpLocks/>
          </p:cNvGrpSpPr>
          <p:nvPr/>
        </p:nvGrpSpPr>
        <p:grpSpPr bwMode="auto">
          <a:xfrm>
            <a:off x="2590800" y="1435100"/>
            <a:ext cx="319088" cy="369888"/>
            <a:chOff x="3657600" y="2102736"/>
            <a:chExt cx="319318" cy="369332"/>
          </a:xfrm>
        </p:grpSpPr>
        <p:sp>
          <p:nvSpPr>
            <p:cNvPr id="44" name="Oval 4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42" name="TextBox 4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3" name="Group 46"/>
          <p:cNvGrpSpPr>
            <a:grpSpLocks/>
          </p:cNvGrpSpPr>
          <p:nvPr/>
        </p:nvGrpSpPr>
        <p:grpSpPr bwMode="auto">
          <a:xfrm>
            <a:off x="2743200" y="1587500"/>
            <a:ext cx="319088" cy="369888"/>
            <a:chOff x="3657600" y="2102736"/>
            <a:chExt cx="319318" cy="369332"/>
          </a:xfrm>
        </p:grpSpPr>
        <p:sp>
          <p:nvSpPr>
            <p:cNvPr id="48" name="Oval 47"/>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40" name="TextBox 4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4" name="Group 49"/>
          <p:cNvGrpSpPr>
            <a:grpSpLocks/>
          </p:cNvGrpSpPr>
          <p:nvPr/>
        </p:nvGrpSpPr>
        <p:grpSpPr bwMode="auto">
          <a:xfrm>
            <a:off x="2895600" y="1314450"/>
            <a:ext cx="319088" cy="368300"/>
            <a:chOff x="3657600" y="2102736"/>
            <a:chExt cx="319318" cy="369332"/>
          </a:xfrm>
        </p:grpSpPr>
        <p:sp>
          <p:nvSpPr>
            <p:cNvPr id="51" name="Oval 50"/>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38" name="TextBox 5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5" name="Group 52"/>
          <p:cNvGrpSpPr>
            <a:grpSpLocks/>
          </p:cNvGrpSpPr>
          <p:nvPr/>
        </p:nvGrpSpPr>
        <p:grpSpPr bwMode="auto">
          <a:xfrm>
            <a:off x="3048000" y="1892300"/>
            <a:ext cx="319088" cy="369888"/>
            <a:chOff x="3657600" y="2102736"/>
            <a:chExt cx="319318" cy="369332"/>
          </a:xfrm>
        </p:grpSpPr>
        <p:sp>
          <p:nvSpPr>
            <p:cNvPr id="54" name="Oval 5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36" name="TextBox 5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6" name="Group 55"/>
          <p:cNvGrpSpPr>
            <a:grpSpLocks/>
          </p:cNvGrpSpPr>
          <p:nvPr/>
        </p:nvGrpSpPr>
        <p:grpSpPr bwMode="auto">
          <a:xfrm>
            <a:off x="3200400" y="2044700"/>
            <a:ext cx="319088" cy="369888"/>
            <a:chOff x="3657600" y="2102736"/>
            <a:chExt cx="319318" cy="369332"/>
          </a:xfrm>
        </p:grpSpPr>
        <p:sp>
          <p:nvSpPr>
            <p:cNvPr id="57" name="Oval 56"/>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34" name="TextBox 5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9" name="Group 58"/>
          <p:cNvGrpSpPr>
            <a:grpSpLocks/>
          </p:cNvGrpSpPr>
          <p:nvPr/>
        </p:nvGrpSpPr>
        <p:grpSpPr bwMode="auto">
          <a:xfrm>
            <a:off x="2438400" y="1847850"/>
            <a:ext cx="319088" cy="368300"/>
            <a:chOff x="3657600" y="2102736"/>
            <a:chExt cx="319318" cy="369332"/>
          </a:xfrm>
        </p:grpSpPr>
        <p:sp>
          <p:nvSpPr>
            <p:cNvPr id="60" name="Oval 59"/>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32" name="TextBox 6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0" name="Group 61"/>
          <p:cNvGrpSpPr>
            <a:grpSpLocks/>
          </p:cNvGrpSpPr>
          <p:nvPr/>
        </p:nvGrpSpPr>
        <p:grpSpPr bwMode="auto">
          <a:xfrm>
            <a:off x="3124200" y="1543050"/>
            <a:ext cx="319088" cy="368300"/>
            <a:chOff x="3657600" y="2102736"/>
            <a:chExt cx="319318" cy="369332"/>
          </a:xfrm>
        </p:grpSpPr>
        <p:sp>
          <p:nvSpPr>
            <p:cNvPr id="63" name="Oval 62"/>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30" name="TextBox 6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1" name="Group 64"/>
          <p:cNvGrpSpPr>
            <a:grpSpLocks/>
          </p:cNvGrpSpPr>
          <p:nvPr/>
        </p:nvGrpSpPr>
        <p:grpSpPr bwMode="auto">
          <a:xfrm>
            <a:off x="2590800" y="2000250"/>
            <a:ext cx="319088" cy="368300"/>
            <a:chOff x="3657600" y="2102736"/>
            <a:chExt cx="319318" cy="369332"/>
          </a:xfrm>
        </p:grpSpPr>
        <p:sp>
          <p:nvSpPr>
            <p:cNvPr id="66" name="Oval 65"/>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28" name="TextBox 66"/>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2" name="Group 67"/>
          <p:cNvGrpSpPr>
            <a:grpSpLocks/>
          </p:cNvGrpSpPr>
          <p:nvPr/>
        </p:nvGrpSpPr>
        <p:grpSpPr bwMode="auto">
          <a:xfrm>
            <a:off x="2743200" y="1771650"/>
            <a:ext cx="319088" cy="368300"/>
            <a:chOff x="3657600" y="2102736"/>
            <a:chExt cx="319318" cy="369332"/>
          </a:xfrm>
        </p:grpSpPr>
        <p:sp>
          <p:nvSpPr>
            <p:cNvPr id="69" name="Oval 68"/>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26" name="TextBox 6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3" name="Group 70"/>
          <p:cNvGrpSpPr>
            <a:grpSpLocks/>
          </p:cNvGrpSpPr>
          <p:nvPr/>
        </p:nvGrpSpPr>
        <p:grpSpPr bwMode="auto">
          <a:xfrm>
            <a:off x="1966913" y="1358900"/>
            <a:ext cx="319087" cy="369888"/>
            <a:chOff x="3657600" y="2102736"/>
            <a:chExt cx="319318" cy="369332"/>
          </a:xfrm>
        </p:grpSpPr>
        <p:sp>
          <p:nvSpPr>
            <p:cNvPr id="72" name="Oval 71"/>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24" name="TextBox 72"/>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4" name="Group 73"/>
          <p:cNvGrpSpPr>
            <a:grpSpLocks/>
          </p:cNvGrpSpPr>
          <p:nvPr/>
        </p:nvGrpSpPr>
        <p:grpSpPr bwMode="auto">
          <a:xfrm>
            <a:off x="2119313" y="1511300"/>
            <a:ext cx="319087" cy="369888"/>
            <a:chOff x="3657600" y="2102736"/>
            <a:chExt cx="319318" cy="369332"/>
          </a:xfrm>
        </p:grpSpPr>
        <p:sp>
          <p:nvSpPr>
            <p:cNvPr id="75" name="Oval 74"/>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22" name="TextBox 75"/>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5" name="Group 76"/>
          <p:cNvGrpSpPr>
            <a:grpSpLocks/>
          </p:cNvGrpSpPr>
          <p:nvPr/>
        </p:nvGrpSpPr>
        <p:grpSpPr bwMode="auto">
          <a:xfrm>
            <a:off x="2271713" y="1238250"/>
            <a:ext cx="319087" cy="368300"/>
            <a:chOff x="3657600" y="2102736"/>
            <a:chExt cx="319318" cy="369332"/>
          </a:xfrm>
        </p:grpSpPr>
        <p:sp>
          <p:nvSpPr>
            <p:cNvPr id="78" name="Oval 77"/>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20" name="TextBox 7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6" name="Group 79"/>
          <p:cNvGrpSpPr>
            <a:grpSpLocks/>
          </p:cNvGrpSpPr>
          <p:nvPr/>
        </p:nvGrpSpPr>
        <p:grpSpPr bwMode="auto">
          <a:xfrm>
            <a:off x="3200400" y="1314450"/>
            <a:ext cx="319088" cy="368300"/>
            <a:chOff x="3657600" y="2102736"/>
            <a:chExt cx="319318" cy="369332"/>
          </a:xfrm>
        </p:grpSpPr>
        <p:sp>
          <p:nvSpPr>
            <p:cNvPr id="81" name="Oval 80"/>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18" name="TextBox 8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7" name="Group 82"/>
          <p:cNvGrpSpPr>
            <a:grpSpLocks/>
          </p:cNvGrpSpPr>
          <p:nvPr/>
        </p:nvGrpSpPr>
        <p:grpSpPr bwMode="auto">
          <a:xfrm>
            <a:off x="3429000" y="1619250"/>
            <a:ext cx="319088" cy="368300"/>
            <a:chOff x="3657600" y="2102736"/>
            <a:chExt cx="319318" cy="369332"/>
          </a:xfrm>
        </p:grpSpPr>
        <p:sp>
          <p:nvSpPr>
            <p:cNvPr id="84" name="Oval 83"/>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16" name="TextBox 8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 name="Group 85"/>
          <p:cNvGrpSpPr>
            <a:grpSpLocks/>
          </p:cNvGrpSpPr>
          <p:nvPr/>
        </p:nvGrpSpPr>
        <p:grpSpPr bwMode="auto">
          <a:xfrm>
            <a:off x="1814513" y="1771650"/>
            <a:ext cx="319087" cy="368300"/>
            <a:chOff x="3657600" y="2102736"/>
            <a:chExt cx="319318" cy="369332"/>
          </a:xfrm>
        </p:grpSpPr>
        <p:sp>
          <p:nvSpPr>
            <p:cNvPr id="87" name="Oval 86"/>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14" name="TextBox 8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 name="Group 88"/>
          <p:cNvGrpSpPr>
            <a:grpSpLocks/>
          </p:cNvGrpSpPr>
          <p:nvPr/>
        </p:nvGrpSpPr>
        <p:grpSpPr bwMode="auto">
          <a:xfrm>
            <a:off x="2362200" y="1619250"/>
            <a:ext cx="319088" cy="368300"/>
            <a:chOff x="3657600" y="2102736"/>
            <a:chExt cx="319318" cy="369332"/>
          </a:xfrm>
        </p:grpSpPr>
        <p:sp>
          <p:nvSpPr>
            <p:cNvPr id="90" name="Oval 89"/>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12" name="TextBox 9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 name="Group 91"/>
          <p:cNvGrpSpPr>
            <a:grpSpLocks/>
          </p:cNvGrpSpPr>
          <p:nvPr/>
        </p:nvGrpSpPr>
        <p:grpSpPr bwMode="auto">
          <a:xfrm>
            <a:off x="1966913" y="1924050"/>
            <a:ext cx="319087" cy="368300"/>
            <a:chOff x="3657600" y="2102736"/>
            <a:chExt cx="319318" cy="369332"/>
          </a:xfrm>
        </p:grpSpPr>
        <p:sp>
          <p:nvSpPr>
            <p:cNvPr id="93" name="Oval 92"/>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10" name="TextBox 9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1" name="Group 94"/>
          <p:cNvGrpSpPr>
            <a:grpSpLocks/>
          </p:cNvGrpSpPr>
          <p:nvPr/>
        </p:nvGrpSpPr>
        <p:grpSpPr bwMode="auto">
          <a:xfrm>
            <a:off x="2119313" y="1695450"/>
            <a:ext cx="319087" cy="368300"/>
            <a:chOff x="3657600" y="2102736"/>
            <a:chExt cx="319318" cy="369332"/>
          </a:xfrm>
        </p:grpSpPr>
        <p:sp>
          <p:nvSpPr>
            <p:cNvPr id="96" name="Oval 95"/>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08" name="TextBox 96"/>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2" name="Group 97"/>
          <p:cNvGrpSpPr>
            <a:grpSpLocks/>
          </p:cNvGrpSpPr>
          <p:nvPr/>
        </p:nvGrpSpPr>
        <p:grpSpPr bwMode="auto">
          <a:xfrm>
            <a:off x="3429000" y="1619250"/>
            <a:ext cx="319088" cy="368300"/>
            <a:chOff x="3657600" y="2102736"/>
            <a:chExt cx="319318" cy="369332"/>
          </a:xfrm>
        </p:grpSpPr>
        <p:sp>
          <p:nvSpPr>
            <p:cNvPr id="99" name="Oval 98"/>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06" name="TextBox 9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3" name="Group 100"/>
          <p:cNvGrpSpPr>
            <a:grpSpLocks/>
          </p:cNvGrpSpPr>
          <p:nvPr/>
        </p:nvGrpSpPr>
        <p:grpSpPr bwMode="auto">
          <a:xfrm>
            <a:off x="3505200" y="1314450"/>
            <a:ext cx="319088" cy="368300"/>
            <a:chOff x="3657600" y="2102736"/>
            <a:chExt cx="319318" cy="369332"/>
          </a:xfrm>
        </p:grpSpPr>
        <p:sp>
          <p:nvSpPr>
            <p:cNvPr id="102" name="Oval 101"/>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04" name="TextBox 102"/>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4" name="Group 103"/>
          <p:cNvGrpSpPr>
            <a:grpSpLocks/>
          </p:cNvGrpSpPr>
          <p:nvPr/>
        </p:nvGrpSpPr>
        <p:grpSpPr bwMode="auto">
          <a:xfrm>
            <a:off x="3657600" y="1924050"/>
            <a:ext cx="319088" cy="368300"/>
            <a:chOff x="3657600" y="2102736"/>
            <a:chExt cx="319318" cy="369332"/>
          </a:xfrm>
        </p:grpSpPr>
        <p:sp>
          <p:nvSpPr>
            <p:cNvPr id="105" name="Oval 104"/>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02" name="TextBox 105"/>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5" name="Group 106"/>
          <p:cNvGrpSpPr>
            <a:grpSpLocks/>
          </p:cNvGrpSpPr>
          <p:nvPr/>
        </p:nvGrpSpPr>
        <p:grpSpPr bwMode="auto">
          <a:xfrm>
            <a:off x="3429000" y="1847850"/>
            <a:ext cx="319088" cy="368300"/>
            <a:chOff x="3657600" y="2102736"/>
            <a:chExt cx="319318" cy="369332"/>
          </a:xfrm>
        </p:grpSpPr>
        <p:sp>
          <p:nvSpPr>
            <p:cNvPr id="108" name="Oval 107"/>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00" name="TextBox 10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6" name="Group 112"/>
          <p:cNvGrpSpPr>
            <a:grpSpLocks/>
          </p:cNvGrpSpPr>
          <p:nvPr/>
        </p:nvGrpSpPr>
        <p:grpSpPr bwMode="auto">
          <a:xfrm>
            <a:off x="1620838" y="2076450"/>
            <a:ext cx="261937" cy="368300"/>
            <a:chOff x="2688266" y="2798134"/>
            <a:chExt cx="261610" cy="369332"/>
          </a:xfrm>
        </p:grpSpPr>
        <p:sp>
          <p:nvSpPr>
            <p:cNvPr id="111" name="Oval 110"/>
            <p:cNvSpPr/>
            <p:nvPr/>
          </p:nvSpPr>
          <p:spPr>
            <a:xfrm>
              <a:off x="2743759" y="2927082"/>
              <a:ext cx="152210"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98" name="TextBox 111"/>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27" name="Group 113"/>
          <p:cNvGrpSpPr>
            <a:grpSpLocks/>
          </p:cNvGrpSpPr>
          <p:nvPr/>
        </p:nvGrpSpPr>
        <p:grpSpPr bwMode="auto">
          <a:xfrm>
            <a:off x="1600200" y="1858963"/>
            <a:ext cx="261938" cy="369887"/>
            <a:chOff x="2688266" y="2798134"/>
            <a:chExt cx="261610" cy="369332"/>
          </a:xfrm>
        </p:grpSpPr>
        <p:sp>
          <p:nvSpPr>
            <p:cNvPr id="115" name="Oval 114"/>
            <p:cNvSpPr/>
            <p:nvPr/>
          </p:nvSpPr>
          <p:spPr>
            <a:xfrm>
              <a:off x="2743759" y="2926528"/>
              <a:ext cx="152209"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96" name="TextBox 115"/>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28" name="Group 116"/>
          <p:cNvGrpSpPr>
            <a:grpSpLocks/>
          </p:cNvGrpSpPr>
          <p:nvPr/>
        </p:nvGrpSpPr>
        <p:grpSpPr bwMode="auto">
          <a:xfrm>
            <a:off x="1611313" y="1695450"/>
            <a:ext cx="260350" cy="368300"/>
            <a:chOff x="2688266" y="2798134"/>
            <a:chExt cx="261610" cy="369332"/>
          </a:xfrm>
        </p:grpSpPr>
        <p:sp>
          <p:nvSpPr>
            <p:cNvPr id="118" name="Oval 117"/>
            <p:cNvSpPr/>
            <p:nvPr/>
          </p:nvSpPr>
          <p:spPr>
            <a:xfrm>
              <a:off x="2742502" y="2927082"/>
              <a:ext cx="153138"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94" name="TextBox 118"/>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29" name="Group 119"/>
          <p:cNvGrpSpPr>
            <a:grpSpLocks/>
          </p:cNvGrpSpPr>
          <p:nvPr/>
        </p:nvGrpSpPr>
        <p:grpSpPr bwMode="auto">
          <a:xfrm>
            <a:off x="1611313" y="1543050"/>
            <a:ext cx="260350" cy="368300"/>
            <a:chOff x="2688266" y="2798134"/>
            <a:chExt cx="261610" cy="369332"/>
          </a:xfrm>
        </p:grpSpPr>
        <p:sp>
          <p:nvSpPr>
            <p:cNvPr id="121" name="Oval 120"/>
            <p:cNvSpPr/>
            <p:nvPr/>
          </p:nvSpPr>
          <p:spPr>
            <a:xfrm>
              <a:off x="2742502" y="2927082"/>
              <a:ext cx="153138"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92" name="TextBox 121"/>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30" name="Group 122"/>
          <p:cNvGrpSpPr>
            <a:grpSpLocks/>
          </p:cNvGrpSpPr>
          <p:nvPr/>
        </p:nvGrpSpPr>
        <p:grpSpPr bwMode="auto">
          <a:xfrm>
            <a:off x="1620838" y="1238250"/>
            <a:ext cx="261937" cy="368300"/>
            <a:chOff x="2688266" y="2798134"/>
            <a:chExt cx="261610" cy="369332"/>
          </a:xfrm>
        </p:grpSpPr>
        <p:sp>
          <p:nvSpPr>
            <p:cNvPr id="124" name="Oval 123"/>
            <p:cNvSpPr/>
            <p:nvPr/>
          </p:nvSpPr>
          <p:spPr>
            <a:xfrm>
              <a:off x="2743759" y="2927082"/>
              <a:ext cx="152210"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90" name="TextBox 124"/>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31" name="Group 125"/>
          <p:cNvGrpSpPr>
            <a:grpSpLocks/>
          </p:cNvGrpSpPr>
          <p:nvPr/>
        </p:nvGrpSpPr>
        <p:grpSpPr bwMode="auto">
          <a:xfrm>
            <a:off x="1643063" y="1401763"/>
            <a:ext cx="261937" cy="369887"/>
            <a:chOff x="2688266" y="2798134"/>
            <a:chExt cx="261610" cy="369332"/>
          </a:xfrm>
        </p:grpSpPr>
        <p:sp>
          <p:nvSpPr>
            <p:cNvPr id="127" name="Oval 126"/>
            <p:cNvSpPr/>
            <p:nvPr/>
          </p:nvSpPr>
          <p:spPr>
            <a:xfrm>
              <a:off x="2743759" y="2926528"/>
              <a:ext cx="1522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88" name="TextBox 127"/>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sp>
        <p:nvSpPr>
          <p:cNvPr id="129" name="Right Brace 128"/>
          <p:cNvSpPr/>
          <p:nvPr/>
        </p:nvSpPr>
        <p:spPr>
          <a:xfrm rot="5400000">
            <a:off x="3429000" y="781050"/>
            <a:ext cx="304800" cy="35052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0" name="Right Brace 129"/>
          <p:cNvSpPr/>
          <p:nvPr/>
        </p:nvSpPr>
        <p:spPr>
          <a:xfrm rot="5400000">
            <a:off x="1600200" y="2457450"/>
            <a:ext cx="304800" cy="1524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42" name="Straight Connector 141"/>
          <p:cNvCxnSpPr/>
          <p:nvPr/>
        </p:nvCxnSpPr>
        <p:spPr>
          <a:xfrm>
            <a:off x="228600" y="1847850"/>
            <a:ext cx="1447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5400000">
            <a:off x="4763294" y="1808956"/>
            <a:ext cx="11430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5400000">
            <a:off x="1072357" y="1797844"/>
            <a:ext cx="1143000" cy="158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524" name="TextBox 148"/>
          <p:cNvSpPr txBox="1">
            <a:spLocks noChangeArrowheads="1"/>
          </p:cNvSpPr>
          <p:nvPr/>
        </p:nvSpPr>
        <p:spPr bwMode="auto">
          <a:xfrm>
            <a:off x="6096000" y="1314450"/>
            <a:ext cx="395288" cy="522288"/>
          </a:xfrm>
          <a:prstGeom prst="rect">
            <a:avLst/>
          </a:prstGeom>
          <a:noFill/>
          <a:ln w="9525">
            <a:noFill/>
            <a:miter lim="800000"/>
            <a:headEnd/>
            <a:tailEnd/>
          </a:ln>
        </p:spPr>
        <p:txBody>
          <a:bodyPr wrap="none">
            <a:spAutoFit/>
          </a:bodyPr>
          <a:lstStyle/>
          <a:p>
            <a:r>
              <a:rPr lang="en-US" sz="2800">
                <a:solidFill>
                  <a:srgbClr val="FF0000"/>
                </a:solidFill>
              </a:rPr>
              <a:t>+</a:t>
            </a:r>
          </a:p>
        </p:txBody>
      </p:sp>
      <p:sp>
        <p:nvSpPr>
          <p:cNvPr id="20525" name="TextBox 149"/>
          <p:cNvSpPr txBox="1">
            <a:spLocks noChangeArrowheads="1"/>
          </p:cNvSpPr>
          <p:nvPr/>
        </p:nvSpPr>
        <p:spPr bwMode="auto">
          <a:xfrm>
            <a:off x="685800" y="1314450"/>
            <a:ext cx="304800" cy="522288"/>
          </a:xfrm>
          <a:prstGeom prst="rect">
            <a:avLst/>
          </a:prstGeom>
          <a:noFill/>
          <a:ln w="9525">
            <a:noFill/>
            <a:miter lim="800000"/>
            <a:headEnd/>
            <a:tailEnd/>
          </a:ln>
        </p:spPr>
        <p:txBody>
          <a:bodyPr wrap="none">
            <a:spAutoFit/>
          </a:bodyPr>
          <a:lstStyle/>
          <a:p>
            <a:r>
              <a:rPr lang="en-US" sz="2800">
                <a:solidFill>
                  <a:srgbClr val="002060"/>
                </a:solidFill>
              </a:rPr>
              <a:t>-</a:t>
            </a:r>
          </a:p>
        </p:txBody>
      </p:sp>
      <p:cxnSp>
        <p:nvCxnSpPr>
          <p:cNvPr id="153" name="Straight Connector 152"/>
          <p:cNvCxnSpPr/>
          <p:nvPr/>
        </p:nvCxnSpPr>
        <p:spPr>
          <a:xfrm rot="5400000">
            <a:off x="153194" y="2532856"/>
            <a:ext cx="3352800" cy="158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5400000">
            <a:off x="2714625" y="3476625"/>
            <a:ext cx="523875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a:off x="1828800" y="5962650"/>
            <a:ext cx="3733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8" name="Straight Arrow Connector 167"/>
          <p:cNvCxnSpPr/>
          <p:nvPr/>
        </p:nvCxnSpPr>
        <p:spPr>
          <a:xfrm rot="5400000" flipH="1" flipV="1">
            <a:off x="1105694" y="5237956"/>
            <a:ext cx="1447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3" name="Straight Connector 172"/>
          <p:cNvCxnSpPr/>
          <p:nvPr/>
        </p:nvCxnSpPr>
        <p:spPr>
          <a:xfrm>
            <a:off x="1828800" y="4819650"/>
            <a:ext cx="3505200" cy="59055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531" name="TextBox 173"/>
          <p:cNvSpPr txBox="1">
            <a:spLocks noChangeArrowheads="1"/>
          </p:cNvSpPr>
          <p:nvPr/>
        </p:nvSpPr>
        <p:spPr bwMode="auto">
          <a:xfrm rot="-5400000">
            <a:off x="775494" y="5118894"/>
            <a:ext cx="1463675" cy="338137"/>
          </a:xfrm>
          <a:prstGeom prst="rect">
            <a:avLst/>
          </a:prstGeom>
          <a:noFill/>
          <a:ln w="9525">
            <a:noFill/>
            <a:miter lim="800000"/>
            <a:headEnd/>
            <a:tailEnd/>
          </a:ln>
        </p:spPr>
        <p:txBody>
          <a:bodyPr wrap="none">
            <a:spAutoFit/>
          </a:bodyPr>
          <a:lstStyle/>
          <a:p>
            <a:r>
              <a:rPr lang="en-US" sz="1600" b="1">
                <a:solidFill>
                  <a:srgbClr val="002060"/>
                </a:solidFill>
              </a:rPr>
              <a:t>Electric Field</a:t>
            </a:r>
          </a:p>
        </p:txBody>
      </p:sp>
      <p:grpSp>
        <p:nvGrpSpPr>
          <p:cNvPr id="20609" name="Group 45"/>
          <p:cNvGrpSpPr>
            <a:grpSpLocks/>
          </p:cNvGrpSpPr>
          <p:nvPr/>
        </p:nvGrpSpPr>
        <p:grpSpPr bwMode="auto">
          <a:xfrm>
            <a:off x="4114800" y="1447800"/>
            <a:ext cx="319088" cy="369888"/>
            <a:chOff x="3657600" y="2102736"/>
            <a:chExt cx="319318" cy="369332"/>
          </a:xfrm>
        </p:grpSpPr>
        <p:sp>
          <p:nvSpPr>
            <p:cNvPr id="151" name="Oval 150"/>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86" name="TextBox 15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611" name="Group 46"/>
          <p:cNvGrpSpPr>
            <a:grpSpLocks/>
          </p:cNvGrpSpPr>
          <p:nvPr/>
        </p:nvGrpSpPr>
        <p:grpSpPr bwMode="auto">
          <a:xfrm>
            <a:off x="4267200" y="1600200"/>
            <a:ext cx="319088" cy="369888"/>
            <a:chOff x="3657600" y="2102736"/>
            <a:chExt cx="319318" cy="369332"/>
          </a:xfrm>
        </p:grpSpPr>
        <p:sp>
          <p:nvSpPr>
            <p:cNvPr id="156" name="Oval 155"/>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84" name="TextBox 15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613" name="Group 49"/>
          <p:cNvGrpSpPr>
            <a:grpSpLocks/>
          </p:cNvGrpSpPr>
          <p:nvPr/>
        </p:nvGrpSpPr>
        <p:grpSpPr bwMode="auto">
          <a:xfrm>
            <a:off x="4419600" y="1325563"/>
            <a:ext cx="319088" cy="369887"/>
            <a:chOff x="3657600" y="2102736"/>
            <a:chExt cx="319318" cy="369332"/>
          </a:xfrm>
        </p:grpSpPr>
        <p:sp>
          <p:nvSpPr>
            <p:cNvPr id="161" name="Oval 160"/>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82" name="TextBox 16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615" name="Group 52"/>
          <p:cNvGrpSpPr>
            <a:grpSpLocks/>
          </p:cNvGrpSpPr>
          <p:nvPr/>
        </p:nvGrpSpPr>
        <p:grpSpPr bwMode="auto">
          <a:xfrm>
            <a:off x="4572000" y="1905000"/>
            <a:ext cx="319088" cy="369888"/>
            <a:chOff x="3657600" y="2102736"/>
            <a:chExt cx="319318" cy="369332"/>
          </a:xfrm>
        </p:grpSpPr>
        <p:sp>
          <p:nvSpPr>
            <p:cNvPr id="164" name="Oval 16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80" name="TextBox 16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617" name="Group 58"/>
          <p:cNvGrpSpPr>
            <a:grpSpLocks/>
          </p:cNvGrpSpPr>
          <p:nvPr/>
        </p:nvGrpSpPr>
        <p:grpSpPr bwMode="auto">
          <a:xfrm>
            <a:off x="3962400" y="1858963"/>
            <a:ext cx="319088" cy="369887"/>
            <a:chOff x="3657600" y="2102736"/>
            <a:chExt cx="319318" cy="369332"/>
          </a:xfrm>
        </p:grpSpPr>
        <p:sp>
          <p:nvSpPr>
            <p:cNvPr id="169" name="Oval 168"/>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78" name="TextBox 16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619" name="Group 61"/>
          <p:cNvGrpSpPr>
            <a:grpSpLocks/>
          </p:cNvGrpSpPr>
          <p:nvPr/>
        </p:nvGrpSpPr>
        <p:grpSpPr bwMode="auto">
          <a:xfrm>
            <a:off x="4648200" y="1554163"/>
            <a:ext cx="319088" cy="369887"/>
            <a:chOff x="3657600" y="2102736"/>
            <a:chExt cx="319318" cy="369332"/>
          </a:xfrm>
        </p:grpSpPr>
        <p:sp>
          <p:nvSpPr>
            <p:cNvPr id="172" name="Oval 171"/>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76" name="TextBox 17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621" name="Group 64"/>
          <p:cNvGrpSpPr>
            <a:grpSpLocks/>
          </p:cNvGrpSpPr>
          <p:nvPr/>
        </p:nvGrpSpPr>
        <p:grpSpPr bwMode="auto">
          <a:xfrm>
            <a:off x="4114800" y="2011363"/>
            <a:ext cx="319088" cy="369887"/>
            <a:chOff x="3657600" y="2102736"/>
            <a:chExt cx="319318" cy="369332"/>
          </a:xfrm>
        </p:grpSpPr>
        <p:sp>
          <p:nvSpPr>
            <p:cNvPr id="177" name="Oval 176"/>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74" name="TextBox 17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623" name="Group 67"/>
          <p:cNvGrpSpPr>
            <a:grpSpLocks/>
          </p:cNvGrpSpPr>
          <p:nvPr/>
        </p:nvGrpSpPr>
        <p:grpSpPr bwMode="auto">
          <a:xfrm>
            <a:off x="4267200" y="1782763"/>
            <a:ext cx="319088" cy="369887"/>
            <a:chOff x="3657600" y="2102736"/>
            <a:chExt cx="319318" cy="369332"/>
          </a:xfrm>
        </p:grpSpPr>
        <p:sp>
          <p:nvSpPr>
            <p:cNvPr id="180" name="Oval 179"/>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72" name="TextBox 18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625" name="Group 76"/>
          <p:cNvGrpSpPr>
            <a:grpSpLocks/>
          </p:cNvGrpSpPr>
          <p:nvPr/>
        </p:nvGrpSpPr>
        <p:grpSpPr bwMode="auto">
          <a:xfrm>
            <a:off x="3795713" y="1249363"/>
            <a:ext cx="319087" cy="369887"/>
            <a:chOff x="3657600" y="2102736"/>
            <a:chExt cx="319318" cy="369332"/>
          </a:xfrm>
        </p:grpSpPr>
        <p:sp>
          <p:nvSpPr>
            <p:cNvPr id="183" name="Oval 182"/>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70" name="TextBox 18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627" name="Group 88"/>
          <p:cNvGrpSpPr>
            <a:grpSpLocks/>
          </p:cNvGrpSpPr>
          <p:nvPr/>
        </p:nvGrpSpPr>
        <p:grpSpPr bwMode="auto">
          <a:xfrm>
            <a:off x="3886200" y="1630363"/>
            <a:ext cx="319088" cy="369887"/>
            <a:chOff x="3657600" y="2102736"/>
            <a:chExt cx="319318" cy="369332"/>
          </a:xfrm>
        </p:grpSpPr>
        <p:sp>
          <p:nvSpPr>
            <p:cNvPr id="186" name="Oval 185"/>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68" name="TextBox 186"/>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629" name="Group 49"/>
          <p:cNvGrpSpPr>
            <a:grpSpLocks/>
          </p:cNvGrpSpPr>
          <p:nvPr/>
        </p:nvGrpSpPr>
        <p:grpSpPr bwMode="auto">
          <a:xfrm>
            <a:off x="4724400" y="1295400"/>
            <a:ext cx="319088" cy="369888"/>
            <a:chOff x="3657600" y="2102736"/>
            <a:chExt cx="319318" cy="369332"/>
          </a:xfrm>
        </p:grpSpPr>
        <p:sp>
          <p:nvSpPr>
            <p:cNvPr id="249" name="Oval 248"/>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66" name="TextBox 24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631" name="Group 49"/>
          <p:cNvGrpSpPr>
            <a:grpSpLocks/>
          </p:cNvGrpSpPr>
          <p:nvPr/>
        </p:nvGrpSpPr>
        <p:grpSpPr bwMode="auto">
          <a:xfrm>
            <a:off x="4876800" y="1676400"/>
            <a:ext cx="319088" cy="369888"/>
            <a:chOff x="3657600" y="2102736"/>
            <a:chExt cx="319318" cy="369332"/>
          </a:xfrm>
        </p:grpSpPr>
        <p:sp>
          <p:nvSpPr>
            <p:cNvPr id="252" name="Oval 251"/>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64" name="TextBox 252"/>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633" name="Group 49"/>
          <p:cNvGrpSpPr>
            <a:grpSpLocks/>
          </p:cNvGrpSpPr>
          <p:nvPr/>
        </p:nvGrpSpPr>
        <p:grpSpPr bwMode="auto">
          <a:xfrm>
            <a:off x="4800600" y="2057400"/>
            <a:ext cx="319088" cy="369888"/>
            <a:chOff x="3657600" y="2102736"/>
            <a:chExt cx="319318" cy="369332"/>
          </a:xfrm>
        </p:grpSpPr>
        <p:sp>
          <p:nvSpPr>
            <p:cNvPr id="255" name="Oval 254"/>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62" name="TextBox 255"/>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635" name="Group 49"/>
          <p:cNvGrpSpPr>
            <a:grpSpLocks/>
          </p:cNvGrpSpPr>
          <p:nvPr/>
        </p:nvGrpSpPr>
        <p:grpSpPr bwMode="auto">
          <a:xfrm>
            <a:off x="4953000" y="1447800"/>
            <a:ext cx="319088" cy="369888"/>
            <a:chOff x="3657600" y="2102736"/>
            <a:chExt cx="319318" cy="369332"/>
          </a:xfrm>
        </p:grpSpPr>
        <p:sp>
          <p:nvSpPr>
            <p:cNvPr id="258" name="Oval 257"/>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60" name="TextBox 25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637" name="Group 49"/>
          <p:cNvGrpSpPr>
            <a:grpSpLocks/>
          </p:cNvGrpSpPr>
          <p:nvPr/>
        </p:nvGrpSpPr>
        <p:grpSpPr bwMode="auto">
          <a:xfrm>
            <a:off x="5029200" y="1676400"/>
            <a:ext cx="319088" cy="369888"/>
            <a:chOff x="3657600" y="2102736"/>
            <a:chExt cx="319318" cy="369332"/>
          </a:xfrm>
        </p:grpSpPr>
        <p:sp>
          <p:nvSpPr>
            <p:cNvPr id="261" name="Oval 260"/>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58" name="TextBox 26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639" name="Group 49"/>
          <p:cNvGrpSpPr>
            <a:grpSpLocks/>
          </p:cNvGrpSpPr>
          <p:nvPr/>
        </p:nvGrpSpPr>
        <p:grpSpPr bwMode="auto">
          <a:xfrm>
            <a:off x="4953000" y="1905000"/>
            <a:ext cx="319088" cy="369888"/>
            <a:chOff x="3657600" y="2102736"/>
            <a:chExt cx="319318" cy="369332"/>
          </a:xfrm>
        </p:grpSpPr>
        <p:sp>
          <p:nvSpPr>
            <p:cNvPr id="264" name="Oval 26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56" name="TextBox 26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32" name="Group 49"/>
          <p:cNvGrpSpPr>
            <a:grpSpLocks/>
          </p:cNvGrpSpPr>
          <p:nvPr/>
        </p:nvGrpSpPr>
        <p:grpSpPr bwMode="auto">
          <a:xfrm>
            <a:off x="5029200" y="1219200"/>
            <a:ext cx="319088" cy="369888"/>
            <a:chOff x="3657600" y="2102736"/>
            <a:chExt cx="319318" cy="369332"/>
          </a:xfrm>
        </p:grpSpPr>
        <p:sp>
          <p:nvSpPr>
            <p:cNvPr id="267" name="Oval 266"/>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54" name="TextBox 26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33" name="Group 76"/>
          <p:cNvGrpSpPr>
            <a:grpSpLocks/>
          </p:cNvGrpSpPr>
          <p:nvPr/>
        </p:nvGrpSpPr>
        <p:grpSpPr bwMode="auto">
          <a:xfrm>
            <a:off x="4038600" y="1219200"/>
            <a:ext cx="319088" cy="369888"/>
            <a:chOff x="3657600" y="2102736"/>
            <a:chExt cx="319318" cy="369332"/>
          </a:xfrm>
        </p:grpSpPr>
        <p:sp>
          <p:nvSpPr>
            <p:cNvPr id="270" name="Oval 269"/>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52" name="TextBox 27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sp>
        <p:nvSpPr>
          <p:cNvPr id="20550" name="TextBox 170"/>
          <p:cNvSpPr txBox="1">
            <a:spLocks noChangeArrowheads="1"/>
          </p:cNvSpPr>
          <p:nvPr/>
        </p:nvSpPr>
        <p:spPr bwMode="auto">
          <a:xfrm>
            <a:off x="5638800" y="2438400"/>
            <a:ext cx="2971800" cy="3540125"/>
          </a:xfrm>
          <a:prstGeom prst="rect">
            <a:avLst/>
          </a:prstGeom>
          <a:noFill/>
          <a:ln w="9525">
            <a:noFill/>
            <a:miter lim="800000"/>
            <a:headEnd/>
            <a:tailEnd/>
          </a:ln>
        </p:spPr>
        <p:txBody>
          <a:bodyPr>
            <a:spAutoFit/>
          </a:bodyPr>
          <a:lstStyle/>
          <a:p>
            <a:r>
              <a:rPr lang="en-US" sz="1600" b="1" dirty="0">
                <a:solidFill>
                  <a:srgbClr val="008000"/>
                </a:solidFill>
              </a:rPr>
              <a:t>In contrast to the (un-doped) diamond detector where the bulk is neutral and the electric field is therefore constant, the sensitive volume of a doped silicon detector is charged (space charge region) and the field is therefore changing along the detector.</a:t>
            </a:r>
          </a:p>
          <a:p>
            <a:endParaRPr lang="en-US" sz="1600" b="1" dirty="0">
              <a:solidFill>
                <a:srgbClr val="008000"/>
              </a:solidFill>
            </a:endParaRPr>
          </a:p>
          <a:p>
            <a:r>
              <a:rPr lang="en-US" sz="1600" b="1" dirty="0">
                <a:solidFill>
                  <a:srgbClr val="002060"/>
                </a:solidFill>
                <a:sym typeface="Wingdings" pitchFamily="2" charset="2"/>
              </a:rPr>
              <a:t> Velocity of electrons and holes is not constant along the detector.</a:t>
            </a:r>
            <a:endParaRPr lang="en-US" sz="1600" b="1" dirty="0">
              <a:solidFill>
                <a:srgbClr val="00206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4"/>
          <p:cNvSpPr>
            <a:spLocks noChangeShapeType="1"/>
          </p:cNvSpPr>
          <p:nvPr/>
        </p:nvSpPr>
        <p:spPr bwMode="auto">
          <a:xfrm>
            <a:off x="6826250" y="2503488"/>
            <a:ext cx="0" cy="1403350"/>
          </a:xfrm>
          <a:prstGeom prst="line">
            <a:avLst/>
          </a:prstGeom>
          <a:noFill/>
          <a:ln w="12700">
            <a:solidFill>
              <a:schemeClr val="hlink"/>
            </a:solidFill>
            <a:round/>
            <a:headEnd type="triangle" w="med" len="med"/>
            <a:tailEnd type="triangle" w="med" len="med"/>
          </a:ln>
        </p:spPr>
        <p:txBody>
          <a:bodyPr wrap="none" anchor="ctr"/>
          <a:lstStyle/>
          <a:p>
            <a:endParaRPr lang="en-US"/>
          </a:p>
        </p:txBody>
      </p:sp>
      <p:sp>
        <p:nvSpPr>
          <p:cNvPr id="1028" name="Rectangle 5"/>
          <p:cNvSpPr>
            <a:spLocks noChangeArrowheads="1"/>
          </p:cNvSpPr>
          <p:nvPr/>
        </p:nvSpPr>
        <p:spPr bwMode="auto">
          <a:xfrm>
            <a:off x="6821488" y="2944813"/>
            <a:ext cx="765175" cy="336550"/>
          </a:xfrm>
          <a:prstGeom prst="rect">
            <a:avLst/>
          </a:prstGeom>
          <a:noFill/>
          <a:ln w="12700">
            <a:noFill/>
            <a:miter lim="800000"/>
            <a:headEnd/>
            <a:tailEnd/>
          </a:ln>
        </p:spPr>
        <p:txBody>
          <a:bodyPr wrap="none" anchor="ctr">
            <a:spAutoFit/>
          </a:bodyPr>
          <a:lstStyle/>
          <a:p>
            <a:pPr algn="ctr" eaLnBrk="0" hangingPunct="0"/>
            <a:r>
              <a:rPr lang="en-US" sz="1600">
                <a:solidFill>
                  <a:schemeClr val="hlink"/>
                </a:solidFill>
                <a:latin typeface="Times New Roman" pitchFamily="18" charset="0"/>
              </a:rPr>
              <a:t>300</a:t>
            </a:r>
            <a:r>
              <a:rPr lang="en-US" sz="1600">
                <a:solidFill>
                  <a:schemeClr val="hlink"/>
                </a:solidFill>
                <a:latin typeface="Symbol" pitchFamily="18" charset="2"/>
              </a:rPr>
              <a:t>m</a:t>
            </a:r>
            <a:r>
              <a:rPr lang="en-US" sz="1600">
                <a:solidFill>
                  <a:schemeClr val="hlink"/>
                </a:solidFill>
                <a:latin typeface="Times New Roman" pitchFamily="18" charset="0"/>
              </a:rPr>
              <a:t>m</a:t>
            </a:r>
            <a:endParaRPr lang="en-US" sz="2800">
              <a:latin typeface="Times New Roman" pitchFamily="18" charset="0"/>
            </a:endParaRPr>
          </a:p>
        </p:txBody>
      </p:sp>
      <p:sp>
        <p:nvSpPr>
          <p:cNvPr id="1029" name="Line 6"/>
          <p:cNvSpPr>
            <a:spLocks noChangeShapeType="1"/>
          </p:cNvSpPr>
          <p:nvPr/>
        </p:nvSpPr>
        <p:spPr bwMode="auto">
          <a:xfrm flipH="1">
            <a:off x="6597650" y="2122488"/>
            <a:ext cx="533400" cy="228600"/>
          </a:xfrm>
          <a:prstGeom prst="line">
            <a:avLst/>
          </a:prstGeom>
          <a:noFill/>
          <a:ln w="12700">
            <a:solidFill>
              <a:schemeClr val="hlink"/>
            </a:solidFill>
            <a:round/>
            <a:headEnd/>
            <a:tailEnd type="triangle" w="med" len="med"/>
          </a:ln>
        </p:spPr>
        <p:txBody>
          <a:bodyPr wrap="none" anchor="ctr"/>
          <a:lstStyle/>
          <a:p>
            <a:endParaRPr lang="en-US"/>
          </a:p>
        </p:txBody>
      </p:sp>
      <p:sp>
        <p:nvSpPr>
          <p:cNvPr id="1030" name="Rectangle 7"/>
          <p:cNvSpPr>
            <a:spLocks noChangeArrowheads="1"/>
          </p:cNvSpPr>
          <p:nvPr/>
        </p:nvSpPr>
        <p:spPr bwMode="auto">
          <a:xfrm>
            <a:off x="6858000" y="1905000"/>
            <a:ext cx="1198563" cy="581025"/>
          </a:xfrm>
          <a:prstGeom prst="rect">
            <a:avLst/>
          </a:prstGeom>
          <a:noFill/>
          <a:ln w="12700">
            <a:noFill/>
            <a:miter lim="800000"/>
            <a:headEnd/>
            <a:tailEnd/>
          </a:ln>
        </p:spPr>
        <p:txBody>
          <a:bodyPr wrap="none" anchor="ctr">
            <a:spAutoFit/>
          </a:bodyPr>
          <a:lstStyle/>
          <a:p>
            <a:pPr algn="ctr" eaLnBrk="0" hangingPunct="0"/>
            <a:r>
              <a:rPr lang="en-US" sz="1600">
                <a:solidFill>
                  <a:schemeClr val="hlink"/>
                </a:solidFill>
              </a:rPr>
              <a:t>SiO</a:t>
            </a:r>
            <a:r>
              <a:rPr lang="en-US" sz="1600" baseline="-25000">
                <a:solidFill>
                  <a:schemeClr val="hlink"/>
                </a:solidFill>
              </a:rPr>
              <a:t>2</a:t>
            </a:r>
            <a:r>
              <a:rPr lang="en-US" sz="1600">
                <a:solidFill>
                  <a:schemeClr val="hlink"/>
                </a:solidFill>
              </a:rPr>
              <a:t> </a:t>
            </a:r>
          </a:p>
          <a:p>
            <a:pPr algn="ctr" eaLnBrk="0" hangingPunct="0"/>
            <a:r>
              <a:rPr lang="en-US" sz="1600">
                <a:solidFill>
                  <a:schemeClr val="hlink"/>
                </a:solidFill>
              </a:rPr>
              <a:t>passivation</a:t>
            </a:r>
            <a:endParaRPr lang="en-US" sz="1600"/>
          </a:p>
        </p:txBody>
      </p:sp>
      <p:sp>
        <p:nvSpPr>
          <p:cNvPr id="1031" name="Rectangle 8"/>
          <p:cNvSpPr>
            <a:spLocks noChangeArrowheads="1"/>
          </p:cNvSpPr>
          <p:nvPr/>
        </p:nvSpPr>
        <p:spPr bwMode="auto">
          <a:xfrm>
            <a:off x="3019425" y="1666875"/>
            <a:ext cx="2114550" cy="336550"/>
          </a:xfrm>
          <a:prstGeom prst="rect">
            <a:avLst/>
          </a:prstGeom>
          <a:noFill/>
          <a:ln w="12700">
            <a:noFill/>
            <a:miter lim="800000"/>
            <a:headEnd/>
            <a:tailEnd/>
          </a:ln>
        </p:spPr>
        <p:txBody>
          <a:bodyPr wrap="none" anchor="ctr">
            <a:spAutoFit/>
          </a:bodyPr>
          <a:lstStyle/>
          <a:p>
            <a:pPr algn="ctr" eaLnBrk="0" hangingPunct="0"/>
            <a:r>
              <a:rPr lang="en-US" sz="1600">
                <a:solidFill>
                  <a:schemeClr val="hlink"/>
                </a:solidFill>
              </a:rPr>
              <a:t>readout capacitances</a:t>
            </a:r>
            <a:endParaRPr lang="en-US" sz="1600">
              <a:latin typeface="Times New Roman" pitchFamily="18" charset="0"/>
            </a:endParaRPr>
          </a:p>
        </p:txBody>
      </p:sp>
      <p:sp>
        <p:nvSpPr>
          <p:cNvPr id="1032" name="Line 9"/>
          <p:cNvSpPr>
            <a:spLocks noChangeShapeType="1"/>
          </p:cNvSpPr>
          <p:nvPr/>
        </p:nvSpPr>
        <p:spPr bwMode="auto">
          <a:xfrm>
            <a:off x="4006850" y="1987550"/>
            <a:ext cx="228600" cy="381000"/>
          </a:xfrm>
          <a:prstGeom prst="line">
            <a:avLst/>
          </a:prstGeom>
          <a:noFill/>
          <a:ln w="12700">
            <a:solidFill>
              <a:schemeClr val="hlink"/>
            </a:solidFill>
            <a:round/>
            <a:headEnd/>
            <a:tailEnd type="triangle" w="med" len="med"/>
          </a:ln>
        </p:spPr>
        <p:txBody>
          <a:bodyPr wrap="none" anchor="ctr"/>
          <a:lstStyle/>
          <a:p>
            <a:endParaRPr lang="en-US"/>
          </a:p>
        </p:txBody>
      </p:sp>
      <p:sp>
        <p:nvSpPr>
          <p:cNvPr id="1033" name="Line 10"/>
          <p:cNvSpPr>
            <a:spLocks noChangeShapeType="1"/>
          </p:cNvSpPr>
          <p:nvPr/>
        </p:nvSpPr>
        <p:spPr bwMode="auto">
          <a:xfrm flipV="1">
            <a:off x="6600825" y="1530350"/>
            <a:ext cx="0" cy="914400"/>
          </a:xfrm>
          <a:prstGeom prst="line">
            <a:avLst/>
          </a:prstGeom>
          <a:noFill/>
          <a:ln w="12700">
            <a:solidFill>
              <a:schemeClr val="tx1"/>
            </a:solidFill>
            <a:round/>
            <a:headEnd/>
            <a:tailEnd/>
          </a:ln>
        </p:spPr>
        <p:txBody>
          <a:bodyPr wrap="none" anchor="ctr"/>
          <a:lstStyle/>
          <a:p>
            <a:endParaRPr lang="en-US"/>
          </a:p>
        </p:txBody>
      </p:sp>
      <p:sp>
        <p:nvSpPr>
          <p:cNvPr id="1034" name="Line 11"/>
          <p:cNvSpPr>
            <a:spLocks noChangeShapeType="1"/>
          </p:cNvSpPr>
          <p:nvPr/>
        </p:nvSpPr>
        <p:spPr bwMode="auto">
          <a:xfrm flipV="1">
            <a:off x="5454650" y="1606550"/>
            <a:ext cx="0" cy="1219200"/>
          </a:xfrm>
          <a:prstGeom prst="line">
            <a:avLst/>
          </a:prstGeom>
          <a:noFill/>
          <a:ln w="12700">
            <a:solidFill>
              <a:schemeClr val="tx1"/>
            </a:solidFill>
            <a:round/>
            <a:headEnd/>
            <a:tailEnd/>
          </a:ln>
        </p:spPr>
        <p:txBody>
          <a:bodyPr wrap="none" anchor="ctr"/>
          <a:lstStyle/>
          <a:p>
            <a:endParaRPr lang="en-US"/>
          </a:p>
        </p:txBody>
      </p:sp>
      <p:sp>
        <p:nvSpPr>
          <p:cNvPr id="1035" name="Line 12"/>
          <p:cNvSpPr>
            <a:spLocks noChangeShapeType="1"/>
          </p:cNvSpPr>
          <p:nvPr/>
        </p:nvSpPr>
        <p:spPr bwMode="auto">
          <a:xfrm>
            <a:off x="5454650" y="1606550"/>
            <a:ext cx="1146175" cy="0"/>
          </a:xfrm>
          <a:prstGeom prst="line">
            <a:avLst/>
          </a:prstGeom>
          <a:noFill/>
          <a:ln w="12700">
            <a:solidFill>
              <a:schemeClr val="tx1"/>
            </a:solidFill>
            <a:round/>
            <a:headEnd type="arrow" w="med" len="med"/>
            <a:tailEnd type="arrow" w="med" len="med"/>
          </a:ln>
        </p:spPr>
        <p:txBody>
          <a:bodyPr wrap="none" anchor="ctr"/>
          <a:lstStyle/>
          <a:p>
            <a:endParaRPr lang="en-US"/>
          </a:p>
        </p:txBody>
      </p:sp>
      <p:sp>
        <p:nvSpPr>
          <p:cNvPr id="1036" name="Rectangle 13"/>
          <p:cNvSpPr>
            <a:spLocks noChangeArrowheads="1"/>
          </p:cNvSpPr>
          <p:nvPr/>
        </p:nvSpPr>
        <p:spPr bwMode="auto">
          <a:xfrm>
            <a:off x="5302250" y="1284288"/>
            <a:ext cx="1533525" cy="336550"/>
          </a:xfrm>
          <a:prstGeom prst="rect">
            <a:avLst/>
          </a:prstGeom>
          <a:noFill/>
          <a:ln w="12700">
            <a:noFill/>
            <a:miter lim="800000"/>
            <a:headEnd/>
            <a:tailEnd/>
          </a:ln>
        </p:spPr>
        <p:txBody>
          <a:bodyPr anchor="ctr">
            <a:spAutoFit/>
          </a:bodyPr>
          <a:lstStyle/>
          <a:p>
            <a:pPr algn="ctr" eaLnBrk="0" hangingPunct="0"/>
            <a:r>
              <a:rPr lang="en-US" sz="1600">
                <a:solidFill>
                  <a:schemeClr val="hlink"/>
                </a:solidFill>
                <a:latin typeface="Times New Roman" pitchFamily="18" charset="0"/>
              </a:rPr>
              <a:t>ca. 50-150 </a:t>
            </a:r>
            <a:r>
              <a:rPr lang="en-US" sz="1600">
                <a:solidFill>
                  <a:schemeClr val="hlink"/>
                </a:solidFill>
                <a:latin typeface="Symbol" pitchFamily="18" charset="2"/>
              </a:rPr>
              <a:t>m</a:t>
            </a:r>
            <a:r>
              <a:rPr lang="en-US" sz="1600">
                <a:solidFill>
                  <a:schemeClr val="hlink"/>
                </a:solidFill>
                <a:latin typeface="Times New Roman" pitchFamily="18" charset="0"/>
              </a:rPr>
              <a:t>m</a:t>
            </a:r>
          </a:p>
        </p:txBody>
      </p:sp>
      <p:graphicFrame>
        <p:nvGraphicFramePr>
          <p:cNvPr id="1026" name="Object 14"/>
          <p:cNvGraphicFramePr>
            <a:graphicFrameLocks noChangeAspect="1"/>
          </p:cNvGraphicFramePr>
          <p:nvPr/>
        </p:nvGraphicFramePr>
        <p:xfrm>
          <a:off x="5645150" y="3605213"/>
          <a:ext cx="139700" cy="265112"/>
        </p:xfrm>
        <a:graphic>
          <a:graphicData uri="http://schemas.openxmlformats.org/presentationml/2006/ole">
            <p:oleObj spid="_x0000_s73730" name="Equation" r:id="rId3" imgW="139680" imgH="266400" progId="Equation.3">
              <p:embed/>
            </p:oleObj>
          </a:graphicData>
        </a:graphic>
      </p:graphicFrame>
      <p:sp>
        <p:nvSpPr>
          <p:cNvPr id="1037" name="Freeform 17"/>
          <p:cNvSpPr>
            <a:spLocks/>
          </p:cNvSpPr>
          <p:nvPr/>
        </p:nvSpPr>
        <p:spPr bwMode="auto">
          <a:xfrm>
            <a:off x="4778375" y="2057400"/>
            <a:ext cx="180975" cy="665163"/>
          </a:xfrm>
          <a:custGeom>
            <a:avLst/>
            <a:gdLst>
              <a:gd name="T0" fmla="*/ 0 w 114"/>
              <a:gd name="T1" fmla="*/ 2147483647 h 419"/>
              <a:gd name="T2" fmla="*/ 2147483647 w 114"/>
              <a:gd name="T3" fmla="*/ 0 h 419"/>
              <a:gd name="T4" fmla="*/ 0 60000 65536"/>
              <a:gd name="T5" fmla="*/ 0 60000 65536"/>
              <a:gd name="T6" fmla="*/ 0 w 114"/>
              <a:gd name="T7" fmla="*/ 0 h 419"/>
              <a:gd name="T8" fmla="*/ 114 w 114"/>
              <a:gd name="T9" fmla="*/ 419 h 419"/>
            </a:gdLst>
            <a:ahLst/>
            <a:cxnLst>
              <a:cxn ang="T4">
                <a:pos x="T0" y="T1"/>
              </a:cxn>
              <a:cxn ang="T5">
                <a:pos x="T2" y="T3"/>
              </a:cxn>
            </a:cxnLst>
            <a:rect l="T6" t="T7" r="T8" b="T9"/>
            <a:pathLst>
              <a:path w="114" h="419">
                <a:moveTo>
                  <a:pt x="0" y="419"/>
                </a:moveTo>
                <a:lnTo>
                  <a:pt x="114" y="0"/>
                </a:lnTo>
              </a:path>
            </a:pathLst>
          </a:custGeom>
          <a:noFill/>
          <a:ln w="28575">
            <a:solidFill>
              <a:schemeClr val="tx1"/>
            </a:solidFill>
            <a:round/>
            <a:headEnd/>
            <a:tailEnd type="triangle" w="med" len="med"/>
          </a:ln>
        </p:spPr>
        <p:txBody>
          <a:bodyPr lIns="92075" tIns="46038" rIns="92075" bIns="46038" anchor="ctr">
            <a:spAutoFit/>
          </a:bodyPr>
          <a:lstStyle/>
          <a:p>
            <a:endParaRPr lang="en-US"/>
          </a:p>
        </p:txBody>
      </p:sp>
      <p:pic>
        <p:nvPicPr>
          <p:cNvPr id="1038" name="Picture 18"/>
          <p:cNvPicPr>
            <a:picLocks noChangeAspect="1" noChangeArrowheads="1"/>
          </p:cNvPicPr>
          <p:nvPr/>
        </p:nvPicPr>
        <p:blipFill>
          <a:blip r:embed="rId4" cstate="print"/>
          <a:srcRect/>
          <a:stretch>
            <a:fillRect/>
          </a:stretch>
        </p:blipFill>
        <p:spPr bwMode="auto">
          <a:xfrm>
            <a:off x="2971800" y="1676400"/>
            <a:ext cx="3657600" cy="2695575"/>
          </a:xfrm>
          <a:prstGeom prst="rect">
            <a:avLst/>
          </a:prstGeom>
          <a:noFill/>
          <a:ln w="9525">
            <a:noFill/>
            <a:miter lim="800000"/>
            <a:headEnd/>
            <a:tailEnd/>
          </a:ln>
        </p:spPr>
      </p:pic>
      <p:sp>
        <p:nvSpPr>
          <p:cNvPr id="1039" name="Text Box 20"/>
          <p:cNvSpPr txBox="1">
            <a:spLocks noChangeArrowheads="1"/>
          </p:cNvSpPr>
          <p:nvPr/>
        </p:nvSpPr>
        <p:spPr bwMode="auto">
          <a:xfrm>
            <a:off x="2667000" y="304800"/>
            <a:ext cx="2667000" cy="461963"/>
          </a:xfrm>
          <a:prstGeom prst="rect">
            <a:avLst/>
          </a:prstGeom>
          <a:noFill/>
          <a:ln w="9525">
            <a:noFill/>
            <a:miter lim="800000"/>
            <a:headEnd/>
            <a:tailEnd/>
          </a:ln>
        </p:spPr>
        <p:txBody>
          <a:bodyPr>
            <a:spAutoFit/>
          </a:bodyPr>
          <a:lstStyle/>
          <a:p>
            <a:r>
              <a:rPr lang="en-US" sz="2400" b="1">
                <a:solidFill>
                  <a:srgbClr val="FF0000"/>
                </a:solidFill>
              </a:rPr>
              <a:t>Silicon Detector</a:t>
            </a:r>
          </a:p>
        </p:txBody>
      </p:sp>
      <p:sp>
        <p:nvSpPr>
          <p:cNvPr id="1040" name="Rectangle 15"/>
          <p:cNvSpPr>
            <a:spLocks noChangeArrowheads="1"/>
          </p:cNvSpPr>
          <p:nvPr/>
        </p:nvSpPr>
        <p:spPr bwMode="auto">
          <a:xfrm>
            <a:off x="3200400" y="6581775"/>
            <a:ext cx="2514600" cy="276225"/>
          </a:xfrm>
          <a:prstGeom prst="rect">
            <a:avLst/>
          </a:prstGeom>
          <a:noFill/>
          <a:ln w="9525">
            <a:noFill/>
            <a:miter lim="800000"/>
            <a:headEnd/>
            <a:tailEnd/>
          </a:ln>
        </p:spPr>
        <p:txBody>
          <a:bodyPr>
            <a:spAutoFit/>
          </a:bodyPr>
          <a:lstStyle/>
          <a:p>
            <a:r>
              <a:rPr lang="en-US" sz="1200" b="1">
                <a:solidFill>
                  <a:srgbClr val="FF0000"/>
                </a:solidFill>
              </a:rPr>
              <a:t>Solid State Detectors</a:t>
            </a:r>
            <a:endParaRPr lang="en-US" sz="1200">
              <a:solidFill>
                <a:srgbClr val="FF0000"/>
              </a:solidFill>
            </a:endParaRPr>
          </a:p>
        </p:txBody>
      </p:sp>
      <p:sp>
        <p:nvSpPr>
          <p:cNvPr id="1041" name="Footer Placeholder 17"/>
          <p:cNvSpPr>
            <a:spLocks noGrp="1"/>
          </p:cNvSpPr>
          <p:nvPr>
            <p:ph type="ftr" sz="quarter" idx="11"/>
          </p:nvPr>
        </p:nvSpPr>
        <p:spPr>
          <a:noFill/>
        </p:spPr>
        <p:txBody>
          <a:bodyPr/>
          <a:lstStyle/>
          <a:p>
            <a:r>
              <a:rPr lang="en-US" smtClean="0"/>
              <a:t>W. Riegler/CERN</a:t>
            </a:r>
          </a:p>
        </p:txBody>
      </p:sp>
      <p:sp>
        <p:nvSpPr>
          <p:cNvPr id="1042" name="Slide Number Placeholder 16"/>
          <p:cNvSpPr>
            <a:spLocks noGrp="1"/>
          </p:cNvSpPr>
          <p:nvPr>
            <p:ph type="sldNum" sz="quarter" idx="12"/>
          </p:nvPr>
        </p:nvSpPr>
        <p:spPr>
          <a:noFill/>
        </p:spPr>
        <p:txBody>
          <a:bodyPr/>
          <a:lstStyle/>
          <a:p>
            <a:fld id="{3DBCB65F-51F1-4434-94DC-241E744CAB84}" type="slidenum">
              <a:rPr lang="en-US" smtClean="0"/>
              <a:pPr/>
              <a:t>74</a:t>
            </a:fld>
            <a:endParaRPr lang="en-US" smtClean="0"/>
          </a:p>
        </p:txBody>
      </p:sp>
      <p:sp>
        <p:nvSpPr>
          <p:cNvPr id="19" name="TextBox 18"/>
          <p:cNvSpPr txBox="1"/>
          <p:nvPr/>
        </p:nvSpPr>
        <p:spPr>
          <a:xfrm>
            <a:off x="304800" y="1905000"/>
            <a:ext cx="2590800" cy="369888"/>
          </a:xfrm>
          <a:prstGeom prst="rect">
            <a:avLst/>
          </a:prstGeom>
          <a:solidFill>
            <a:schemeClr val="accent6"/>
          </a:solidFill>
        </p:spPr>
        <p:txBody>
          <a:bodyPr>
            <a:spAutoFit/>
          </a:bodyPr>
          <a:lstStyle/>
          <a:p>
            <a:pPr>
              <a:defRPr/>
            </a:pPr>
            <a:r>
              <a:rPr lang="en-US" b="1" dirty="0">
                <a:solidFill>
                  <a:srgbClr val="FFFF00"/>
                </a:solidFill>
                <a:latin typeface="Arial" charset="0"/>
              </a:rPr>
              <a:t>Fully depleted zone</a:t>
            </a:r>
          </a:p>
        </p:txBody>
      </p:sp>
      <p:cxnSp>
        <p:nvCxnSpPr>
          <p:cNvPr id="21" name="Straight Arrow Connector 20"/>
          <p:cNvCxnSpPr/>
          <p:nvPr/>
        </p:nvCxnSpPr>
        <p:spPr>
          <a:xfrm>
            <a:off x="2057400" y="2438400"/>
            <a:ext cx="1600200" cy="685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45" name="Rectangle 23"/>
          <p:cNvSpPr>
            <a:spLocks noChangeArrowheads="1"/>
          </p:cNvSpPr>
          <p:nvPr/>
        </p:nvSpPr>
        <p:spPr bwMode="auto">
          <a:xfrm>
            <a:off x="1447800" y="4800600"/>
            <a:ext cx="6781800" cy="984250"/>
          </a:xfrm>
          <a:prstGeom prst="rect">
            <a:avLst/>
          </a:prstGeom>
          <a:noFill/>
          <a:ln w="9525">
            <a:noFill/>
            <a:miter lim="800000"/>
            <a:headEnd/>
            <a:tailEnd/>
          </a:ln>
        </p:spPr>
        <p:txBody>
          <a:bodyPr>
            <a:spAutoFit/>
          </a:bodyPr>
          <a:lstStyle/>
          <a:p>
            <a:pPr marL="609600" indent="-609600">
              <a:lnSpc>
                <a:spcPct val="90000"/>
              </a:lnSpc>
              <a:spcBef>
                <a:spcPct val="20000"/>
              </a:spcBef>
            </a:pPr>
            <a:r>
              <a:rPr lang="de-DE" b="1">
                <a:solidFill>
                  <a:srgbClr val="009900"/>
                </a:solidFill>
                <a:cs typeface="Times New Roman" pitchFamily="18" charset="0"/>
              </a:rPr>
              <a:t>N (e-h) = 11 000/100μm</a:t>
            </a:r>
          </a:p>
          <a:p>
            <a:pPr marL="609600" indent="-609600">
              <a:lnSpc>
                <a:spcPct val="90000"/>
              </a:lnSpc>
              <a:spcBef>
                <a:spcPct val="20000"/>
              </a:spcBef>
            </a:pPr>
            <a:r>
              <a:rPr lang="de-DE" b="1">
                <a:solidFill>
                  <a:schemeClr val="accent2"/>
                </a:solidFill>
                <a:cs typeface="Times New Roman" pitchFamily="18" charset="0"/>
              </a:rPr>
              <a:t>Position Resolution down to ~ 5μm !</a:t>
            </a:r>
          </a:p>
          <a:p>
            <a:pPr marL="609600" indent="-609600">
              <a:lnSpc>
                <a:spcPct val="90000"/>
              </a:lnSpc>
              <a:spcBef>
                <a:spcPct val="20000"/>
              </a:spcBef>
            </a:pPr>
            <a:r>
              <a:rPr lang="de-DE" sz="2000">
                <a:cs typeface="Times New Roman" pitchFamily="18" charset="0"/>
              </a:rPr>
              <a: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r="23993" b="1633"/>
          <a:stretch>
            <a:fillRect/>
          </a:stretch>
        </p:blipFill>
        <p:spPr bwMode="auto">
          <a:xfrm>
            <a:off x="0" y="2209800"/>
            <a:ext cx="3886200" cy="3886200"/>
          </a:xfrm>
          <a:prstGeom prst="rect">
            <a:avLst/>
          </a:prstGeom>
          <a:noFill/>
          <a:ln w="9525">
            <a:noFill/>
            <a:miter lim="800000"/>
            <a:headEnd/>
            <a:tailEnd/>
          </a:ln>
        </p:spPr>
      </p:pic>
      <p:sp>
        <p:nvSpPr>
          <p:cNvPr id="21507" name="Rectangle 3"/>
          <p:cNvSpPr>
            <a:spLocks noChangeArrowheads="1"/>
          </p:cNvSpPr>
          <p:nvPr/>
        </p:nvSpPr>
        <p:spPr bwMode="auto">
          <a:xfrm>
            <a:off x="3200400" y="6581775"/>
            <a:ext cx="2514600" cy="276225"/>
          </a:xfrm>
          <a:prstGeom prst="rect">
            <a:avLst/>
          </a:prstGeom>
          <a:noFill/>
          <a:ln w="9525">
            <a:noFill/>
            <a:miter lim="800000"/>
            <a:headEnd/>
            <a:tailEnd/>
          </a:ln>
        </p:spPr>
        <p:txBody>
          <a:bodyPr>
            <a:spAutoFit/>
          </a:bodyPr>
          <a:lstStyle/>
          <a:p>
            <a:r>
              <a:rPr lang="en-US" sz="1200" b="1">
                <a:solidFill>
                  <a:srgbClr val="FF0000"/>
                </a:solidFill>
              </a:rPr>
              <a:t>Solid State Detectors</a:t>
            </a:r>
            <a:endParaRPr lang="en-US" sz="1200">
              <a:solidFill>
                <a:srgbClr val="FF0000"/>
              </a:solidFill>
            </a:endParaRPr>
          </a:p>
        </p:txBody>
      </p:sp>
      <p:sp>
        <p:nvSpPr>
          <p:cNvPr id="21508" name="Footer Placeholder 5"/>
          <p:cNvSpPr>
            <a:spLocks noGrp="1"/>
          </p:cNvSpPr>
          <p:nvPr>
            <p:ph type="ftr" sz="quarter" idx="11"/>
          </p:nvPr>
        </p:nvSpPr>
        <p:spPr>
          <a:noFill/>
        </p:spPr>
        <p:txBody>
          <a:bodyPr/>
          <a:lstStyle/>
          <a:p>
            <a:r>
              <a:rPr lang="en-US" smtClean="0"/>
              <a:t>W. Riegler/CERN</a:t>
            </a:r>
          </a:p>
        </p:txBody>
      </p:sp>
      <p:sp>
        <p:nvSpPr>
          <p:cNvPr id="21509" name="Slide Number Placeholder 4"/>
          <p:cNvSpPr>
            <a:spLocks noGrp="1"/>
          </p:cNvSpPr>
          <p:nvPr>
            <p:ph type="sldNum" sz="quarter" idx="12"/>
          </p:nvPr>
        </p:nvSpPr>
        <p:spPr>
          <a:noFill/>
        </p:spPr>
        <p:txBody>
          <a:bodyPr/>
          <a:lstStyle/>
          <a:p>
            <a:fld id="{FC3B51C0-303D-413E-A7A4-D3AE9CF8633C}" type="slidenum">
              <a:rPr lang="en-US" smtClean="0"/>
              <a:pPr/>
              <a:t>75</a:t>
            </a:fld>
            <a:endParaRPr lang="en-US" smtClean="0"/>
          </a:p>
        </p:txBody>
      </p:sp>
      <p:sp>
        <p:nvSpPr>
          <p:cNvPr id="21510" name="Text Box 20"/>
          <p:cNvSpPr txBox="1">
            <a:spLocks noChangeArrowheads="1"/>
          </p:cNvSpPr>
          <p:nvPr/>
        </p:nvSpPr>
        <p:spPr bwMode="auto">
          <a:xfrm>
            <a:off x="2667000" y="228600"/>
            <a:ext cx="2667000" cy="461963"/>
          </a:xfrm>
          <a:prstGeom prst="rect">
            <a:avLst/>
          </a:prstGeom>
          <a:noFill/>
          <a:ln w="9525">
            <a:noFill/>
            <a:miter lim="800000"/>
            <a:headEnd/>
            <a:tailEnd/>
          </a:ln>
        </p:spPr>
        <p:txBody>
          <a:bodyPr>
            <a:spAutoFit/>
          </a:bodyPr>
          <a:lstStyle/>
          <a:p>
            <a:r>
              <a:rPr lang="en-US" sz="2400" b="1">
                <a:solidFill>
                  <a:srgbClr val="FF0000"/>
                </a:solidFill>
              </a:rPr>
              <a:t>Silicon Detector</a:t>
            </a:r>
          </a:p>
        </p:txBody>
      </p:sp>
      <p:sp>
        <p:nvSpPr>
          <p:cNvPr id="10" name="TextBox 9"/>
          <p:cNvSpPr txBox="1"/>
          <p:nvPr/>
        </p:nvSpPr>
        <p:spPr>
          <a:xfrm>
            <a:off x="533400" y="838200"/>
            <a:ext cx="5373688" cy="1754188"/>
          </a:xfrm>
          <a:prstGeom prst="rect">
            <a:avLst/>
          </a:prstGeom>
          <a:noFill/>
        </p:spPr>
        <p:txBody>
          <a:bodyPr wrap="none">
            <a:spAutoFit/>
          </a:bodyPr>
          <a:lstStyle/>
          <a:p>
            <a:pPr>
              <a:defRPr/>
            </a:pPr>
            <a:r>
              <a:rPr lang="en-US" b="1" dirty="0">
                <a:solidFill>
                  <a:srgbClr val="009900"/>
                </a:solidFill>
                <a:latin typeface="Arial" charset="0"/>
              </a:rPr>
              <a:t>Every electrode is connected to an amplifier </a:t>
            </a:r>
            <a:r>
              <a:rPr lang="en-US" b="1" dirty="0">
                <a:solidFill>
                  <a:srgbClr val="009900"/>
                </a:solidFill>
                <a:latin typeface="Arial" charset="0"/>
                <a:sym typeface="Wingdings" pitchFamily="2" charset="2"/>
              </a:rPr>
              <a:t></a:t>
            </a:r>
            <a:r>
              <a:rPr lang="en-US" b="1" dirty="0">
                <a:solidFill>
                  <a:srgbClr val="009900"/>
                </a:solidFill>
                <a:latin typeface="Arial" charset="0"/>
              </a:rPr>
              <a:t> </a:t>
            </a:r>
          </a:p>
          <a:p>
            <a:pPr>
              <a:defRPr/>
            </a:pPr>
            <a:r>
              <a:rPr lang="en-US" b="1" dirty="0">
                <a:solidFill>
                  <a:srgbClr val="009900"/>
                </a:solidFill>
                <a:latin typeface="Arial" charset="0"/>
              </a:rPr>
              <a:t>Highly integrated readout electronics.</a:t>
            </a:r>
          </a:p>
          <a:p>
            <a:pPr>
              <a:defRPr/>
            </a:pPr>
            <a:endParaRPr lang="en-US" b="1" dirty="0">
              <a:solidFill>
                <a:srgbClr val="009900"/>
              </a:solidFill>
              <a:latin typeface="Arial" charset="0"/>
            </a:endParaRPr>
          </a:p>
          <a:p>
            <a:pPr>
              <a:defRPr/>
            </a:pPr>
            <a:r>
              <a:rPr lang="en-US" b="1" dirty="0">
                <a:solidFill>
                  <a:schemeClr val="accent6"/>
                </a:solidFill>
                <a:latin typeface="Arial" charset="0"/>
              </a:rPr>
              <a:t>Two dimensional readout is possible.</a:t>
            </a:r>
          </a:p>
          <a:p>
            <a:pPr>
              <a:defRPr/>
            </a:pPr>
            <a:endParaRPr lang="en-US" b="1" dirty="0">
              <a:solidFill>
                <a:srgbClr val="009900"/>
              </a:solidFill>
              <a:latin typeface="Arial" charset="0"/>
            </a:endParaRPr>
          </a:p>
          <a:p>
            <a:pPr>
              <a:defRPr/>
            </a:pPr>
            <a:endParaRPr lang="en-US" b="1" dirty="0">
              <a:solidFill>
                <a:srgbClr val="009900"/>
              </a:solidFill>
              <a:latin typeface="Arial" charset="0"/>
            </a:endParaRPr>
          </a:p>
        </p:txBody>
      </p:sp>
      <p:sp>
        <p:nvSpPr>
          <p:cNvPr id="8" name="Text Box 4"/>
          <p:cNvSpPr txBox="1">
            <a:spLocks noChangeArrowheads="1"/>
          </p:cNvSpPr>
          <p:nvPr/>
        </p:nvSpPr>
        <p:spPr bwMode="auto">
          <a:xfrm>
            <a:off x="4191000" y="2743200"/>
            <a:ext cx="4038600" cy="369888"/>
          </a:xfrm>
          <a:prstGeom prst="rect">
            <a:avLst/>
          </a:prstGeom>
          <a:noFill/>
          <a:ln w="9525">
            <a:noFill/>
            <a:miter lim="800000"/>
            <a:headEnd/>
            <a:tailEnd/>
          </a:ln>
        </p:spPr>
        <p:txBody>
          <a:bodyPr>
            <a:spAutoFit/>
          </a:bodyPr>
          <a:lstStyle/>
          <a:p>
            <a:pPr algn="ctr">
              <a:defRPr/>
            </a:pPr>
            <a:r>
              <a:rPr lang="en-US" b="1" dirty="0">
                <a:solidFill>
                  <a:srgbClr val="002060"/>
                </a:solidFill>
                <a:latin typeface="+mj-lt"/>
              </a:rPr>
              <a:t>CMS Outer Barrel Module</a:t>
            </a:r>
          </a:p>
        </p:txBody>
      </p:sp>
      <p:pic>
        <p:nvPicPr>
          <p:cNvPr id="21513" name="Picture 6" descr="g_modbare"/>
          <p:cNvPicPr>
            <a:picLocks noChangeAspect="1" noChangeArrowheads="1"/>
          </p:cNvPicPr>
          <p:nvPr/>
        </p:nvPicPr>
        <p:blipFill>
          <a:blip r:embed="rId3" cstate="print"/>
          <a:srcRect/>
          <a:stretch>
            <a:fillRect/>
          </a:stretch>
        </p:blipFill>
        <p:spPr bwMode="auto">
          <a:xfrm>
            <a:off x="3733800" y="3200400"/>
            <a:ext cx="5105400" cy="2676525"/>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1"/>
          <p:cNvSpPr>
            <a:spLocks noGrp="1"/>
          </p:cNvSpPr>
          <p:nvPr>
            <p:ph type="ftr" sz="quarter" idx="11"/>
          </p:nvPr>
        </p:nvSpPr>
        <p:spPr>
          <a:noFill/>
        </p:spPr>
        <p:txBody>
          <a:bodyPr/>
          <a:lstStyle/>
          <a:p>
            <a:r>
              <a:rPr lang="en-US" smtClean="0"/>
              <a:t>W. Riegler/CERN</a:t>
            </a:r>
          </a:p>
        </p:txBody>
      </p:sp>
      <p:sp>
        <p:nvSpPr>
          <p:cNvPr id="22531" name="Slide Number Placeholder 2"/>
          <p:cNvSpPr>
            <a:spLocks noGrp="1"/>
          </p:cNvSpPr>
          <p:nvPr>
            <p:ph type="sldNum" sz="quarter" idx="12"/>
          </p:nvPr>
        </p:nvSpPr>
        <p:spPr>
          <a:noFill/>
        </p:spPr>
        <p:txBody>
          <a:bodyPr/>
          <a:lstStyle/>
          <a:p>
            <a:fld id="{CF091317-3543-4327-B9A9-02311BC28CC3}" type="slidenum">
              <a:rPr lang="en-US" smtClean="0"/>
              <a:pPr/>
              <a:t>76</a:t>
            </a:fld>
            <a:endParaRPr lang="en-US" smtClean="0"/>
          </a:p>
        </p:txBody>
      </p:sp>
      <p:pic>
        <p:nvPicPr>
          <p:cNvPr id="22532" name="Picture 2"/>
          <p:cNvPicPr>
            <a:picLocks noChangeAspect="1" noChangeArrowheads="1"/>
          </p:cNvPicPr>
          <p:nvPr/>
        </p:nvPicPr>
        <p:blipFill>
          <a:blip r:embed="rId2" cstate="print"/>
          <a:srcRect/>
          <a:stretch>
            <a:fillRect/>
          </a:stretch>
        </p:blipFill>
        <p:spPr bwMode="auto">
          <a:xfrm>
            <a:off x="0" y="0"/>
            <a:ext cx="9144000" cy="6846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1"/>
          <p:cNvSpPr>
            <a:spLocks noGrp="1"/>
          </p:cNvSpPr>
          <p:nvPr>
            <p:ph type="ftr" sz="quarter" idx="11"/>
          </p:nvPr>
        </p:nvSpPr>
        <p:spPr>
          <a:noFill/>
        </p:spPr>
        <p:txBody>
          <a:bodyPr/>
          <a:lstStyle/>
          <a:p>
            <a:r>
              <a:rPr lang="en-US" smtClean="0"/>
              <a:t>W. Riegler/CERN</a:t>
            </a:r>
          </a:p>
        </p:txBody>
      </p:sp>
      <p:sp>
        <p:nvSpPr>
          <p:cNvPr id="23555" name="Slide Number Placeholder 2"/>
          <p:cNvSpPr>
            <a:spLocks noGrp="1"/>
          </p:cNvSpPr>
          <p:nvPr>
            <p:ph type="sldNum" sz="quarter" idx="12"/>
          </p:nvPr>
        </p:nvSpPr>
        <p:spPr>
          <a:noFill/>
        </p:spPr>
        <p:txBody>
          <a:bodyPr/>
          <a:lstStyle/>
          <a:p>
            <a:fld id="{947F8986-6DFD-4444-8350-9D9F25EB6586}" type="slidenum">
              <a:rPr lang="en-US" smtClean="0"/>
              <a:pPr/>
              <a:t>77</a:t>
            </a:fld>
            <a:endParaRPr lang="en-US" smtClean="0"/>
          </a:p>
        </p:txBody>
      </p:sp>
      <p:pic>
        <p:nvPicPr>
          <p:cNvPr id="23556" name="Picture 2" descr="http://sundh99.cern.ch/cgi-bin/jpeg.getimg.sh?i=/archive/electronic/cern/others/PHO/photo-cms/oreach//oreach-2005-006_01.jpg&amp;s="/>
          <p:cNvPicPr>
            <a:picLocks noChangeAspect="1" noChangeArrowheads="1"/>
          </p:cNvPicPr>
          <p:nvPr/>
        </p:nvPicPr>
        <p:blipFill>
          <a:blip r:embed="rId2" cstate="print"/>
          <a:srcRect/>
          <a:stretch>
            <a:fillRect/>
          </a:stretch>
        </p:blipFill>
        <p:spPr bwMode="auto">
          <a:xfrm>
            <a:off x="152400" y="914400"/>
            <a:ext cx="4648200" cy="3478213"/>
          </a:xfrm>
          <a:prstGeom prst="rect">
            <a:avLst/>
          </a:prstGeom>
          <a:noFill/>
          <a:ln w="9525">
            <a:noFill/>
            <a:miter lim="800000"/>
            <a:headEnd/>
            <a:tailEnd/>
          </a:ln>
        </p:spPr>
      </p:pic>
      <p:pic>
        <p:nvPicPr>
          <p:cNvPr id="23557" name="Picture 6" descr="http://sundh99.cern.ch/cgi-bin/jpeg.getimg.sh?i=/archive/electronic/cern/others/PHO/photo-ex/0610026_01.jpg&amp;s="/>
          <p:cNvPicPr>
            <a:picLocks noChangeAspect="1" noChangeArrowheads="1"/>
          </p:cNvPicPr>
          <p:nvPr/>
        </p:nvPicPr>
        <p:blipFill>
          <a:blip r:embed="rId3" cstate="print"/>
          <a:srcRect/>
          <a:stretch>
            <a:fillRect/>
          </a:stretch>
        </p:blipFill>
        <p:spPr bwMode="auto">
          <a:xfrm>
            <a:off x="3733800" y="3201988"/>
            <a:ext cx="5132388" cy="3436937"/>
          </a:xfrm>
          <a:prstGeom prst="rect">
            <a:avLst/>
          </a:prstGeom>
          <a:noFill/>
          <a:ln w="9525">
            <a:noFill/>
            <a:miter lim="800000"/>
            <a:headEnd/>
            <a:tailEnd/>
          </a:ln>
        </p:spPr>
      </p:pic>
      <p:sp>
        <p:nvSpPr>
          <p:cNvPr id="7" name="Text Box 4"/>
          <p:cNvSpPr txBox="1">
            <a:spLocks noChangeArrowheads="1"/>
          </p:cNvSpPr>
          <p:nvPr/>
        </p:nvSpPr>
        <p:spPr bwMode="auto">
          <a:xfrm>
            <a:off x="3124200" y="152400"/>
            <a:ext cx="2051050" cy="461963"/>
          </a:xfrm>
          <a:prstGeom prst="rect">
            <a:avLst/>
          </a:prstGeom>
          <a:noFill/>
          <a:ln w="9525">
            <a:noFill/>
            <a:miter lim="800000"/>
            <a:headEnd/>
            <a:tailEnd/>
          </a:ln>
        </p:spPr>
        <p:txBody>
          <a:bodyPr wrap="none">
            <a:spAutoFit/>
          </a:bodyPr>
          <a:lstStyle/>
          <a:p>
            <a:pPr algn="ctr">
              <a:defRPr/>
            </a:pPr>
            <a:r>
              <a:rPr lang="en-US" sz="2400" b="1" dirty="0">
                <a:solidFill>
                  <a:srgbClr val="FF0000"/>
                </a:solidFill>
                <a:latin typeface="+mj-lt"/>
              </a:rPr>
              <a:t>CMS Tracker</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p:cNvPicPr>
            <a:picLocks noChangeAspect="1" noChangeArrowheads="1"/>
          </p:cNvPicPr>
          <p:nvPr/>
        </p:nvPicPr>
        <p:blipFill>
          <a:blip r:embed="rId2" cstate="print"/>
          <a:srcRect/>
          <a:stretch>
            <a:fillRect/>
          </a:stretch>
        </p:blipFill>
        <p:spPr bwMode="auto">
          <a:xfrm>
            <a:off x="4419600" y="1752600"/>
            <a:ext cx="4724400" cy="4191000"/>
          </a:xfrm>
          <a:prstGeom prst="rect">
            <a:avLst/>
          </a:prstGeom>
          <a:noFill/>
          <a:ln w="9525">
            <a:noFill/>
            <a:miter lim="800000"/>
            <a:headEnd/>
            <a:tailEnd/>
          </a:ln>
        </p:spPr>
      </p:pic>
      <p:grpSp>
        <p:nvGrpSpPr>
          <p:cNvPr id="2" name="Group 6"/>
          <p:cNvGrpSpPr>
            <a:grpSpLocks/>
          </p:cNvGrpSpPr>
          <p:nvPr/>
        </p:nvGrpSpPr>
        <p:grpSpPr bwMode="auto">
          <a:xfrm>
            <a:off x="152400" y="1524000"/>
            <a:ext cx="4252913" cy="4314825"/>
            <a:chOff x="144" y="480"/>
            <a:chExt cx="2679" cy="2718"/>
          </a:xfrm>
        </p:grpSpPr>
        <p:pic>
          <p:nvPicPr>
            <p:cNvPr id="24584" name="Picture 7"/>
            <p:cNvPicPr>
              <a:picLocks noChangeAspect="1" noChangeArrowheads="1"/>
            </p:cNvPicPr>
            <p:nvPr/>
          </p:nvPicPr>
          <p:blipFill>
            <a:blip r:embed="rId3" cstate="print"/>
            <a:srcRect/>
            <a:stretch>
              <a:fillRect/>
            </a:stretch>
          </p:blipFill>
          <p:spPr bwMode="auto">
            <a:xfrm>
              <a:off x="144" y="480"/>
              <a:ext cx="2592" cy="2352"/>
            </a:xfrm>
            <a:prstGeom prst="rect">
              <a:avLst/>
            </a:prstGeom>
            <a:noFill/>
            <a:ln w="9525">
              <a:noFill/>
              <a:miter lim="800000"/>
              <a:headEnd/>
              <a:tailEnd/>
            </a:ln>
          </p:spPr>
        </p:pic>
        <p:sp>
          <p:nvSpPr>
            <p:cNvPr id="24585" name="Freeform 8"/>
            <p:cNvSpPr>
              <a:spLocks/>
            </p:cNvSpPr>
            <p:nvPr/>
          </p:nvSpPr>
          <p:spPr bwMode="auto">
            <a:xfrm>
              <a:off x="1097" y="637"/>
              <a:ext cx="675" cy="2548"/>
            </a:xfrm>
            <a:custGeom>
              <a:avLst/>
              <a:gdLst>
                <a:gd name="T0" fmla="*/ 675 w 675"/>
                <a:gd name="T1" fmla="*/ 0 h 2548"/>
                <a:gd name="T2" fmla="*/ 0 w 675"/>
                <a:gd name="T3" fmla="*/ 2548 h 2548"/>
                <a:gd name="T4" fmla="*/ 0 60000 65536"/>
                <a:gd name="T5" fmla="*/ 0 60000 65536"/>
                <a:gd name="T6" fmla="*/ 0 w 675"/>
                <a:gd name="T7" fmla="*/ 0 h 2548"/>
                <a:gd name="T8" fmla="*/ 675 w 675"/>
                <a:gd name="T9" fmla="*/ 2548 h 2548"/>
              </a:gdLst>
              <a:ahLst/>
              <a:cxnLst>
                <a:cxn ang="T4">
                  <a:pos x="T0" y="T1"/>
                </a:cxn>
                <a:cxn ang="T5">
                  <a:pos x="T2" y="T3"/>
                </a:cxn>
              </a:cxnLst>
              <a:rect l="T6" t="T7" r="T8" b="T9"/>
              <a:pathLst>
                <a:path w="675" h="2548">
                  <a:moveTo>
                    <a:pt x="675" y="0"/>
                  </a:moveTo>
                  <a:lnTo>
                    <a:pt x="0" y="2548"/>
                  </a:lnTo>
                </a:path>
              </a:pathLst>
            </a:custGeom>
            <a:noFill/>
            <a:ln w="25400">
              <a:solidFill>
                <a:srgbClr val="FF0000"/>
              </a:solidFill>
              <a:round/>
              <a:headEnd/>
              <a:tailEnd/>
            </a:ln>
          </p:spPr>
          <p:txBody>
            <a:bodyPr/>
            <a:lstStyle/>
            <a:p>
              <a:endParaRPr lang="en-US"/>
            </a:p>
          </p:txBody>
        </p:sp>
        <p:sp>
          <p:nvSpPr>
            <p:cNvPr id="24586" name="Text Box 9"/>
            <p:cNvSpPr txBox="1">
              <a:spLocks noChangeArrowheads="1"/>
            </p:cNvSpPr>
            <p:nvPr/>
          </p:nvSpPr>
          <p:spPr bwMode="auto">
            <a:xfrm>
              <a:off x="1167" y="3064"/>
              <a:ext cx="849" cy="134"/>
            </a:xfrm>
            <a:prstGeom prst="rect">
              <a:avLst/>
            </a:prstGeom>
            <a:noFill/>
            <a:ln w="9525">
              <a:noFill/>
              <a:miter lim="800000"/>
              <a:headEnd/>
              <a:tailEnd/>
            </a:ln>
          </p:spPr>
          <p:txBody>
            <a:bodyPr wrap="none" lIns="0" tIns="0" rIns="0" bIns="0">
              <a:spAutoFit/>
            </a:bodyPr>
            <a:lstStyle/>
            <a:p>
              <a:r>
                <a:rPr lang="en-GB" sz="1400" b="1">
                  <a:solidFill>
                    <a:srgbClr val="FF0000"/>
                  </a:solidFill>
                </a:rPr>
                <a:t>ionizing particle</a:t>
              </a:r>
            </a:p>
          </p:txBody>
        </p:sp>
        <p:sp>
          <p:nvSpPr>
            <p:cNvPr id="24587" name="Text Box 10"/>
            <p:cNvSpPr txBox="1">
              <a:spLocks noChangeArrowheads="1"/>
            </p:cNvSpPr>
            <p:nvPr/>
          </p:nvSpPr>
          <p:spPr bwMode="auto">
            <a:xfrm>
              <a:off x="2148" y="1344"/>
              <a:ext cx="539" cy="134"/>
            </a:xfrm>
            <a:prstGeom prst="rect">
              <a:avLst/>
            </a:prstGeom>
            <a:noFill/>
            <a:ln w="9525">
              <a:noFill/>
              <a:miter lim="800000"/>
              <a:headEnd/>
              <a:tailEnd/>
            </a:ln>
          </p:spPr>
          <p:txBody>
            <a:bodyPr wrap="none" lIns="0" tIns="0" rIns="0" bIns="0">
              <a:spAutoFit/>
            </a:bodyPr>
            <a:lstStyle/>
            <a:p>
              <a:r>
                <a:rPr lang="en-GB" sz="1400" b="1">
                  <a:solidFill>
                    <a:srgbClr val="724C26"/>
                  </a:solidFill>
                </a:rPr>
                <a:t>Collection</a:t>
              </a:r>
            </a:p>
          </p:txBody>
        </p:sp>
        <p:sp>
          <p:nvSpPr>
            <p:cNvPr id="24588" name="Text Box 11"/>
            <p:cNvSpPr txBox="1">
              <a:spLocks noChangeArrowheads="1"/>
            </p:cNvSpPr>
            <p:nvPr/>
          </p:nvSpPr>
          <p:spPr bwMode="auto">
            <a:xfrm>
              <a:off x="1246" y="2842"/>
              <a:ext cx="737" cy="134"/>
            </a:xfrm>
            <a:prstGeom prst="rect">
              <a:avLst/>
            </a:prstGeom>
            <a:noFill/>
            <a:ln w="9525">
              <a:noFill/>
              <a:miter lim="800000"/>
              <a:headEnd/>
              <a:tailEnd/>
            </a:ln>
          </p:spPr>
          <p:txBody>
            <a:bodyPr wrap="none" lIns="0" tIns="0" rIns="0" bIns="0">
              <a:spAutoFit/>
            </a:bodyPr>
            <a:lstStyle/>
            <a:p>
              <a:r>
                <a:rPr lang="en-GB" sz="1400" b="1">
                  <a:solidFill>
                    <a:srgbClr val="724C26"/>
                  </a:solidFill>
                </a:rPr>
                <a:t>drift cathodes</a:t>
              </a:r>
            </a:p>
          </p:txBody>
        </p:sp>
        <p:sp>
          <p:nvSpPr>
            <p:cNvPr id="24589" name="Freeform 12"/>
            <p:cNvSpPr>
              <a:spLocks/>
            </p:cNvSpPr>
            <p:nvPr/>
          </p:nvSpPr>
          <p:spPr bwMode="auto">
            <a:xfrm>
              <a:off x="1263" y="2711"/>
              <a:ext cx="801" cy="265"/>
            </a:xfrm>
            <a:custGeom>
              <a:avLst/>
              <a:gdLst>
                <a:gd name="T0" fmla="*/ 0 w 801"/>
                <a:gd name="T1" fmla="*/ 265 h 265"/>
                <a:gd name="T2" fmla="*/ 801 w 801"/>
                <a:gd name="T3" fmla="*/ 263 h 265"/>
                <a:gd name="T4" fmla="*/ 759 w 801"/>
                <a:gd name="T5" fmla="*/ 0 h 265"/>
                <a:gd name="T6" fmla="*/ 0 60000 65536"/>
                <a:gd name="T7" fmla="*/ 0 60000 65536"/>
                <a:gd name="T8" fmla="*/ 0 60000 65536"/>
                <a:gd name="T9" fmla="*/ 0 w 801"/>
                <a:gd name="T10" fmla="*/ 0 h 265"/>
                <a:gd name="T11" fmla="*/ 801 w 801"/>
                <a:gd name="T12" fmla="*/ 265 h 265"/>
              </a:gdLst>
              <a:ahLst/>
              <a:cxnLst>
                <a:cxn ang="T6">
                  <a:pos x="T0" y="T1"/>
                </a:cxn>
                <a:cxn ang="T7">
                  <a:pos x="T2" y="T3"/>
                </a:cxn>
                <a:cxn ang="T8">
                  <a:pos x="T4" y="T5"/>
                </a:cxn>
              </a:cxnLst>
              <a:rect l="T9" t="T10" r="T11" b="T12"/>
              <a:pathLst>
                <a:path w="801" h="265">
                  <a:moveTo>
                    <a:pt x="0" y="265"/>
                  </a:moveTo>
                  <a:lnTo>
                    <a:pt x="801" y="263"/>
                  </a:lnTo>
                  <a:lnTo>
                    <a:pt x="759" y="0"/>
                  </a:lnTo>
                </a:path>
              </a:pathLst>
            </a:custGeom>
            <a:noFill/>
            <a:ln w="9525">
              <a:solidFill>
                <a:schemeClr val="tx1"/>
              </a:solidFill>
              <a:round/>
              <a:headEnd/>
              <a:tailEnd type="triangle" w="sm" len="lg"/>
            </a:ln>
          </p:spPr>
          <p:txBody>
            <a:bodyPr/>
            <a:lstStyle/>
            <a:p>
              <a:endParaRPr lang="en-US"/>
            </a:p>
          </p:txBody>
        </p:sp>
        <p:sp>
          <p:nvSpPr>
            <p:cNvPr id="24590" name="Text Box 13"/>
            <p:cNvSpPr txBox="1">
              <a:spLocks noChangeArrowheads="1"/>
            </p:cNvSpPr>
            <p:nvPr/>
          </p:nvSpPr>
          <p:spPr bwMode="auto">
            <a:xfrm>
              <a:off x="2165" y="2922"/>
              <a:ext cx="427" cy="268"/>
            </a:xfrm>
            <a:prstGeom prst="rect">
              <a:avLst/>
            </a:prstGeom>
            <a:noFill/>
            <a:ln w="9525">
              <a:noFill/>
              <a:miter lim="800000"/>
              <a:headEnd/>
              <a:tailEnd/>
            </a:ln>
          </p:spPr>
          <p:txBody>
            <a:bodyPr wrap="none" lIns="0" tIns="0" rIns="0" bIns="0">
              <a:spAutoFit/>
            </a:bodyPr>
            <a:lstStyle/>
            <a:p>
              <a:r>
                <a:rPr lang="en-GB" sz="1400" b="1">
                  <a:solidFill>
                    <a:srgbClr val="724C26"/>
                  </a:solidFill>
                </a:rPr>
                <a:t>pull-up</a:t>
              </a:r>
              <a:br>
                <a:rPr lang="en-GB" sz="1400" b="1">
                  <a:solidFill>
                    <a:srgbClr val="724C26"/>
                  </a:solidFill>
                </a:rPr>
              </a:br>
              <a:r>
                <a:rPr lang="en-GB" sz="1400" b="1">
                  <a:solidFill>
                    <a:srgbClr val="724C26"/>
                  </a:solidFill>
                </a:rPr>
                <a:t>cathode</a:t>
              </a:r>
            </a:p>
          </p:txBody>
        </p:sp>
        <p:sp>
          <p:nvSpPr>
            <p:cNvPr id="24591" name="Freeform 14"/>
            <p:cNvSpPr>
              <a:spLocks/>
            </p:cNvSpPr>
            <p:nvPr/>
          </p:nvSpPr>
          <p:spPr bwMode="auto">
            <a:xfrm>
              <a:off x="2321" y="2705"/>
              <a:ext cx="1" cy="215"/>
            </a:xfrm>
            <a:custGeom>
              <a:avLst/>
              <a:gdLst>
                <a:gd name="T0" fmla="*/ 0 w 1"/>
                <a:gd name="T1" fmla="*/ 215 h 215"/>
                <a:gd name="T2" fmla="*/ 0 w 1"/>
                <a:gd name="T3" fmla="*/ 0 h 215"/>
                <a:gd name="T4" fmla="*/ 0 60000 65536"/>
                <a:gd name="T5" fmla="*/ 0 60000 65536"/>
                <a:gd name="T6" fmla="*/ 0 w 1"/>
                <a:gd name="T7" fmla="*/ 0 h 215"/>
                <a:gd name="T8" fmla="*/ 1 w 1"/>
                <a:gd name="T9" fmla="*/ 215 h 215"/>
              </a:gdLst>
              <a:ahLst/>
              <a:cxnLst>
                <a:cxn ang="T4">
                  <a:pos x="T0" y="T1"/>
                </a:cxn>
                <a:cxn ang="T5">
                  <a:pos x="T2" y="T3"/>
                </a:cxn>
              </a:cxnLst>
              <a:rect l="T6" t="T7" r="T8" b="T9"/>
              <a:pathLst>
                <a:path w="1" h="215">
                  <a:moveTo>
                    <a:pt x="0" y="215"/>
                  </a:moveTo>
                  <a:lnTo>
                    <a:pt x="0" y="0"/>
                  </a:lnTo>
                </a:path>
              </a:pathLst>
            </a:custGeom>
            <a:noFill/>
            <a:ln w="9525">
              <a:solidFill>
                <a:schemeClr val="tx1"/>
              </a:solidFill>
              <a:round/>
              <a:headEnd/>
              <a:tailEnd type="triangle" w="sm" len="lg"/>
            </a:ln>
          </p:spPr>
          <p:txBody>
            <a:bodyPr/>
            <a:lstStyle/>
            <a:p>
              <a:endParaRPr lang="en-US"/>
            </a:p>
          </p:txBody>
        </p:sp>
        <p:sp>
          <p:nvSpPr>
            <p:cNvPr id="24592" name="Text Box 15"/>
            <p:cNvSpPr txBox="1">
              <a:spLocks noChangeArrowheads="1"/>
            </p:cNvSpPr>
            <p:nvPr/>
          </p:nvSpPr>
          <p:spPr bwMode="auto">
            <a:xfrm>
              <a:off x="2016" y="576"/>
              <a:ext cx="807" cy="134"/>
            </a:xfrm>
            <a:prstGeom prst="rect">
              <a:avLst/>
            </a:prstGeom>
            <a:noFill/>
            <a:ln w="9525">
              <a:noFill/>
              <a:miter lim="800000"/>
              <a:headEnd/>
              <a:tailEnd/>
            </a:ln>
          </p:spPr>
          <p:txBody>
            <a:bodyPr wrap="none" lIns="0" tIns="0" rIns="0" bIns="0">
              <a:spAutoFit/>
            </a:bodyPr>
            <a:lstStyle/>
            <a:p>
              <a:r>
                <a:rPr lang="en-GB" sz="1400" b="1">
                  <a:solidFill>
                    <a:srgbClr val="724C26"/>
                  </a:solidFill>
                </a:rPr>
                <a:t>bias HV divider</a:t>
              </a:r>
            </a:p>
          </p:txBody>
        </p:sp>
        <p:sp>
          <p:nvSpPr>
            <p:cNvPr id="24593" name="Freeform 16"/>
            <p:cNvSpPr>
              <a:spLocks/>
            </p:cNvSpPr>
            <p:nvPr/>
          </p:nvSpPr>
          <p:spPr bwMode="auto">
            <a:xfrm>
              <a:off x="1361" y="698"/>
              <a:ext cx="1451" cy="375"/>
            </a:xfrm>
            <a:custGeom>
              <a:avLst/>
              <a:gdLst>
                <a:gd name="T0" fmla="*/ 1451 w 1451"/>
                <a:gd name="T1" fmla="*/ 2 h 375"/>
                <a:gd name="T2" fmla="*/ 656 w 1451"/>
                <a:gd name="T3" fmla="*/ 0 h 375"/>
                <a:gd name="T4" fmla="*/ 0 w 1451"/>
                <a:gd name="T5" fmla="*/ 375 h 375"/>
                <a:gd name="T6" fmla="*/ 0 60000 65536"/>
                <a:gd name="T7" fmla="*/ 0 60000 65536"/>
                <a:gd name="T8" fmla="*/ 0 60000 65536"/>
                <a:gd name="T9" fmla="*/ 0 w 1451"/>
                <a:gd name="T10" fmla="*/ 0 h 375"/>
                <a:gd name="T11" fmla="*/ 1451 w 1451"/>
                <a:gd name="T12" fmla="*/ 375 h 375"/>
              </a:gdLst>
              <a:ahLst/>
              <a:cxnLst>
                <a:cxn ang="T6">
                  <a:pos x="T0" y="T1"/>
                </a:cxn>
                <a:cxn ang="T7">
                  <a:pos x="T2" y="T3"/>
                </a:cxn>
                <a:cxn ang="T8">
                  <a:pos x="T4" y="T5"/>
                </a:cxn>
              </a:cxnLst>
              <a:rect l="T9" t="T10" r="T11" b="T12"/>
              <a:pathLst>
                <a:path w="1451" h="375">
                  <a:moveTo>
                    <a:pt x="1451" y="2"/>
                  </a:moveTo>
                  <a:lnTo>
                    <a:pt x="656" y="0"/>
                  </a:lnTo>
                  <a:lnTo>
                    <a:pt x="0" y="375"/>
                  </a:lnTo>
                </a:path>
              </a:pathLst>
            </a:custGeom>
            <a:noFill/>
            <a:ln w="9525">
              <a:solidFill>
                <a:schemeClr val="tx1"/>
              </a:solidFill>
              <a:round/>
              <a:headEnd/>
              <a:tailEnd type="triangle" w="sm" len="lg"/>
            </a:ln>
          </p:spPr>
          <p:txBody>
            <a:bodyPr/>
            <a:lstStyle/>
            <a:p>
              <a:endParaRPr lang="en-US"/>
            </a:p>
          </p:txBody>
        </p:sp>
      </p:grpSp>
      <p:sp>
        <p:nvSpPr>
          <p:cNvPr id="43014" name="Text Box 18"/>
          <p:cNvSpPr txBox="1">
            <a:spLocks noChangeArrowheads="1"/>
          </p:cNvSpPr>
          <p:nvPr/>
        </p:nvSpPr>
        <p:spPr bwMode="auto">
          <a:xfrm>
            <a:off x="1371600" y="228600"/>
            <a:ext cx="5722938" cy="461963"/>
          </a:xfrm>
          <a:prstGeom prst="rect">
            <a:avLst/>
          </a:prstGeom>
          <a:noFill/>
          <a:ln w="9525">
            <a:noFill/>
            <a:miter lim="800000"/>
            <a:headEnd/>
            <a:tailEnd/>
          </a:ln>
        </p:spPr>
        <p:txBody>
          <a:bodyPr wrap="none">
            <a:spAutoFit/>
          </a:bodyPr>
          <a:lstStyle/>
          <a:p>
            <a:pPr>
              <a:defRPr/>
            </a:pPr>
            <a:r>
              <a:rPr lang="en-US" sz="2400" b="1" dirty="0">
                <a:solidFill>
                  <a:srgbClr val="FF0000"/>
                </a:solidFill>
                <a:latin typeface="+mj-lt"/>
              </a:rPr>
              <a:t>Silicon Drift Detector (like gas TPC !)</a:t>
            </a:r>
          </a:p>
        </p:txBody>
      </p:sp>
      <p:sp>
        <p:nvSpPr>
          <p:cNvPr id="24581" name="Rectangle 16"/>
          <p:cNvSpPr>
            <a:spLocks noChangeArrowheads="1"/>
          </p:cNvSpPr>
          <p:nvPr/>
        </p:nvSpPr>
        <p:spPr bwMode="auto">
          <a:xfrm>
            <a:off x="3200400" y="6581775"/>
            <a:ext cx="2514600" cy="276225"/>
          </a:xfrm>
          <a:prstGeom prst="rect">
            <a:avLst/>
          </a:prstGeom>
          <a:noFill/>
          <a:ln w="9525">
            <a:noFill/>
            <a:miter lim="800000"/>
            <a:headEnd/>
            <a:tailEnd/>
          </a:ln>
        </p:spPr>
        <p:txBody>
          <a:bodyPr>
            <a:spAutoFit/>
          </a:bodyPr>
          <a:lstStyle/>
          <a:p>
            <a:r>
              <a:rPr lang="en-US" sz="1200" b="1">
                <a:solidFill>
                  <a:srgbClr val="FF0000"/>
                </a:solidFill>
              </a:rPr>
              <a:t>Solid State Detectors</a:t>
            </a:r>
            <a:endParaRPr lang="en-US" sz="1200">
              <a:solidFill>
                <a:srgbClr val="FF0000"/>
              </a:solidFill>
            </a:endParaRPr>
          </a:p>
        </p:txBody>
      </p:sp>
      <p:sp>
        <p:nvSpPr>
          <p:cNvPr id="24582" name="Footer Placeholder 18"/>
          <p:cNvSpPr>
            <a:spLocks noGrp="1"/>
          </p:cNvSpPr>
          <p:nvPr>
            <p:ph type="ftr" sz="quarter" idx="11"/>
          </p:nvPr>
        </p:nvSpPr>
        <p:spPr>
          <a:noFill/>
        </p:spPr>
        <p:txBody>
          <a:bodyPr/>
          <a:lstStyle/>
          <a:p>
            <a:r>
              <a:rPr lang="en-US" smtClean="0"/>
              <a:t>W. Riegler/CERN</a:t>
            </a:r>
          </a:p>
        </p:txBody>
      </p:sp>
      <p:sp>
        <p:nvSpPr>
          <p:cNvPr id="24583" name="Slide Number Placeholder 17"/>
          <p:cNvSpPr>
            <a:spLocks noGrp="1"/>
          </p:cNvSpPr>
          <p:nvPr>
            <p:ph type="sldNum" sz="quarter" idx="12"/>
          </p:nvPr>
        </p:nvSpPr>
        <p:spPr>
          <a:noFill/>
        </p:spPr>
        <p:txBody>
          <a:bodyPr/>
          <a:lstStyle/>
          <a:p>
            <a:fld id="{56D9AE22-2020-4970-9503-CEACF4F55949}" type="slidenum">
              <a:rPr lang="en-US" smtClean="0"/>
              <a:pPr/>
              <a:t>78</a:t>
            </a:fld>
            <a:endParaRPr lang="en-US" smtClean="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resol2002"/>
          <p:cNvPicPr>
            <a:picLocks noChangeAspect="1" noChangeArrowheads="1"/>
          </p:cNvPicPr>
          <p:nvPr/>
        </p:nvPicPr>
        <p:blipFill>
          <a:blip r:embed="rId2" cstate="print"/>
          <a:srcRect/>
          <a:stretch>
            <a:fillRect/>
          </a:stretch>
        </p:blipFill>
        <p:spPr bwMode="auto">
          <a:xfrm>
            <a:off x="1828800" y="1143000"/>
            <a:ext cx="5272088" cy="3983038"/>
          </a:xfrm>
          <a:prstGeom prst="rect">
            <a:avLst/>
          </a:prstGeom>
          <a:noFill/>
          <a:ln w="9525">
            <a:noFill/>
            <a:miter lim="800000"/>
            <a:headEnd/>
            <a:tailEnd/>
          </a:ln>
        </p:spPr>
      </p:pic>
      <p:grpSp>
        <p:nvGrpSpPr>
          <p:cNvPr id="2" name="Group 4"/>
          <p:cNvGrpSpPr>
            <a:grpSpLocks/>
          </p:cNvGrpSpPr>
          <p:nvPr/>
        </p:nvGrpSpPr>
        <p:grpSpPr bwMode="auto">
          <a:xfrm>
            <a:off x="1090613" y="1824038"/>
            <a:ext cx="5754687" cy="3556000"/>
            <a:chOff x="15" y="1197"/>
            <a:chExt cx="3625" cy="2240"/>
          </a:xfrm>
        </p:grpSpPr>
        <p:sp>
          <p:nvSpPr>
            <p:cNvPr id="25608" name="Text Box 5"/>
            <p:cNvSpPr txBox="1">
              <a:spLocks noChangeArrowheads="1"/>
            </p:cNvSpPr>
            <p:nvPr/>
          </p:nvSpPr>
          <p:spPr bwMode="auto">
            <a:xfrm>
              <a:off x="2064" y="3264"/>
              <a:ext cx="1576" cy="173"/>
            </a:xfrm>
            <a:prstGeom prst="rect">
              <a:avLst/>
            </a:prstGeom>
            <a:noFill/>
            <a:ln w="9525">
              <a:noFill/>
              <a:miter lim="800000"/>
              <a:headEnd/>
              <a:tailEnd/>
            </a:ln>
          </p:spPr>
          <p:txBody>
            <a:bodyPr wrap="none" lIns="0" tIns="0" rIns="0" bIns="0">
              <a:spAutoFit/>
            </a:bodyPr>
            <a:lstStyle/>
            <a:p>
              <a:r>
                <a:rPr lang="en-GB" b="1">
                  <a:latin typeface="Times New Roman" pitchFamily="18" charset="0"/>
                </a:rPr>
                <a:t>          Drift distance (mm)</a:t>
              </a:r>
            </a:p>
          </p:txBody>
        </p:sp>
        <p:sp>
          <p:nvSpPr>
            <p:cNvPr id="25609" name="Text Box 6"/>
            <p:cNvSpPr txBox="1">
              <a:spLocks noChangeArrowheads="1"/>
            </p:cNvSpPr>
            <p:nvPr/>
          </p:nvSpPr>
          <p:spPr bwMode="auto">
            <a:xfrm rot="-5400000">
              <a:off x="-394" y="1624"/>
              <a:ext cx="991" cy="173"/>
            </a:xfrm>
            <a:prstGeom prst="rect">
              <a:avLst/>
            </a:prstGeom>
            <a:noFill/>
            <a:ln w="9525">
              <a:noFill/>
              <a:miter lim="800000"/>
              <a:headEnd/>
              <a:tailEnd/>
            </a:ln>
          </p:spPr>
          <p:txBody>
            <a:bodyPr wrap="none" lIns="0" tIns="0" rIns="0" bIns="0">
              <a:spAutoFit/>
            </a:bodyPr>
            <a:lstStyle/>
            <a:p>
              <a:r>
                <a:rPr lang="en-GB" b="1">
                  <a:latin typeface="Times New Roman" pitchFamily="18" charset="0"/>
                </a:rPr>
                <a:t>Resolution (</a:t>
              </a:r>
              <a:r>
                <a:rPr lang="en-GB" b="1">
                  <a:latin typeface="Symbol" pitchFamily="18" charset="2"/>
                </a:rPr>
                <a:t>m</a:t>
              </a:r>
              <a:r>
                <a:rPr lang="en-GB" b="1">
                  <a:latin typeface="Times New Roman" pitchFamily="18" charset="0"/>
                </a:rPr>
                <a:t>m)</a:t>
              </a:r>
            </a:p>
          </p:txBody>
        </p:sp>
        <p:sp>
          <p:nvSpPr>
            <p:cNvPr id="25610" name="Text Box 7"/>
            <p:cNvSpPr txBox="1">
              <a:spLocks noChangeArrowheads="1"/>
            </p:cNvSpPr>
            <p:nvPr/>
          </p:nvSpPr>
          <p:spPr bwMode="auto">
            <a:xfrm>
              <a:off x="2093" y="1197"/>
              <a:ext cx="1411" cy="381"/>
            </a:xfrm>
            <a:prstGeom prst="rect">
              <a:avLst/>
            </a:prstGeom>
            <a:solidFill>
              <a:schemeClr val="bg1"/>
            </a:solidFill>
            <a:ln w="9525">
              <a:noFill/>
              <a:miter lim="800000"/>
              <a:headEnd/>
              <a:tailEnd/>
            </a:ln>
          </p:spPr>
          <p:txBody>
            <a:bodyPr lIns="0" tIns="0" rIns="0" bIns="0">
              <a:spAutoFit/>
            </a:bodyPr>
            <a:lstStyle/>
            <a:p>
              <a:pPr>
                <a:spcBef>
                  <a:spcPct val="20000"/>
                </a:spcBef>
                <a:buClr>
                  <a:srgbClr val="0000FF"/>
                </a:buClr>
                <a:buSzPct val="180000"/>
                <a:buFont typeface="Symbol" pitchFamily="18" charset="2"/>
                <a:buChar char="·"/>
              </a:pPr>
              <a:r>
                <a:rPr lang="en-GB" b="1">
                  <a:latin typeface="Times New Roman" pitchFamily="18" charset="0"/>
                </a:rPr>
                <a:t>Anode axis (Z)</a:t>
              </a:r>
            </a:p>
            <a:p>
              <a:pPr>
                <a:spcBef>
                  <a:spcPct val="20000"/>
                </a:spcBef>
                <a:buClr>
                  <a:srgbClr val="FF0000"/>
                </a:buClr>
                <a:buSzPct val="180000"/>
                <a:buFont typeface="Symbol" pitchFamily="18" charset="2"/>
                <a:buChar char="·"/>
              </a:pPr>
              <a:r>
                <a:rPr lang="en-GB" b="1">
                  <a:latin typeface="Times New Roman" pitchFamily="18" charset="0"/>
                </a:rPr>
                <a:t>Drift time axis (R-</a:t>
              </a:r>
              <a:r>
                <a:rPr lang="en-GB" b="1">
                  <a:latin typeface="Symbol" pitchFamily="18" charset="2"/>
                </a:rPr>
                <a:t>F</a:t>
              </a:r>
              <a:r>
                <a:rPr lang="en-GB" b="1">
                  <a:latin typeface="Times New Roman" pitchFamily="18" charset="0"/>
                </a:rPr>
                <a:t>)   </a:t>
              </a:r>
            </a:p>
          </p:txBody>
        </p:sp>
      </p:grpSp>
      <p:sp>
        <p:nvSpPr>
          <p:cNvPr id="25604" name="Rectangle 8"/>
          <p:cNvSpPr>
            <a:spLocks noChangeArrowheads="1"/>
          </p:cNvSpPr>
          <p:nvPr/>
        </p:nvSpPr>
        <p:spPr bwMode="auto">
          <a:xfrm>
            <a:off x="3200400" y="6581775"/>
            <a:ext cx="2514600" cy="276225"/>
          </a:xfrm>
          <a:prstGeom prst="rect">
            <a:avLst/>
          </a:prstGeom>
          <a:noFill/>
          <a:ln w="9525">
            <a:noFill/>
            <a:miter lim="800000"/>
            <a:headEnd/>
            <a:tailEnd/>
          </a:ln>
        </p:spPr>
        <p:txBody>
          <a:bodyPr>
            <a:spAutoFit/>
          </a:bodyPr>
          <a:lstStyle/>
          <a:p>
            <a:r>
              <a:rPr lang="en-US" sz="1200" b="1">
                <a:solidFill>
                  <a:srgbClr val="FF0000"/>
                </a:solidFill>
              </a:rPr>
              <a:t>Solid State Detectors</a:t>
            </a:r>
            <a:endParaRPr lang="en-US" sz="1200">
              <a:solidFill>
                <a:srgbClr val="FF0000"/>
              </a:solidFill>
            </a:endParaRPr>
          </a:p>
        </p:txBody>
      </p:sp>
      <p:sp>
        <p:nvSpPr>
          <p:cNvPr id="25605" name="Footer Placeholder 10"/>
          <p:cNvSpPr>
            <a:spLocks noGrp="1"/>
          </p:cNvSpPr>
          <p:nvPr>
            <p:ph type="ftr" sz="quarter" idx="11"/>
          </p:nvPr>
        </p:nvSpPr>
        <p:spPr>
          <a:noFill/>
        </p:spPr>
        <p:txBody>
          <a:bodyPr/>
          <a:lstStyle/>
          <a:p>
            <a:r>
              <a:rPr lang="en-US" smtClean="0"/>
              <a:t>W. Riegler/CERN</a:t>
            </a:r>
          </a:p>
        </p:txBody>
      </p:sp>
      <p:sp>
        <p:nvSpPr>
          <p:cNvPr id="25606" name="Slide Number Placeholder 9"/>
          <p:cNvSpPr>
            <a:spLocks noGrp="1"/>
          </p:cNvSpPr>
          <p:nvPr>
            <p:ph type="sldNum" sz="quarter" idx="12"/>
          </p:nvPr>
        </p:nvSpPr>
        <p:spPr>
          <a:noFill/>
        </p:spPr>
        <p:txBody>
          <a:bodyPr/>
          <a:lstStyle/>
          <a:p>
            <a:fld id="{C29BFD69-6E63-4AEB-88A9-501F7F2A4472}" type="slidenum">
              <a:rPr lang="en-US" smtClean="0"/>
              <a:pPr/>
              <a:t>79</a:t>
            </a:fld>
            <a:endParaRPr lang="en-US" smtClean="0"/>
          </a:p>
        </p:txBody>
      </p:sp>
      <p:sp>
        <p:nvSpPr>
          <p:cNvPr id="12" name="Text Box 18"/>
          <p:cNvSpPr txBox="1">
            <a:spLocks noChangeArrowheads="1"/>
          </p:cNvSpPr>
          <p:nvPr/>
        </p:nvSpPr>
        <p:spPr bwMode="auto">
          <a:xfrm>
            <a:off x="1371600" y="228600"/>
            <a:ext cx="5722938" cy="461963"/>
          </a:xfrm>
          <a:prstGeom prst="rect">
            <a:avLst/>
          </a:prstGeom>
          <a:noFill/>
          <a:ln w="9525">
            <a:noFill/>
            <a:miter lim="800000"/>
            <a:headEnd/>
            <a:tailEnd/>
          </a:ln>
        </p:spPr>
        <p:txBody>
          <a:bodyPr wrap="none">
            <a:spAutoFit/>
          </a:bodyPr>
          <a:lstStyle/>
          <a:p>
            <a:pPr>
              <a:defRPr/>
            </a:pPr>
            <a:r>
              <a:rPr lang="en-US" sz="2400" b="1" dirty="0">
                <a:solidFill>
                  <a:srgbClr val="FF0000"/>
                </a:solidFill>
                <a:latin typeface="+mj-lt"/>
              </a:rPr>
              <a:t>Silicon Drift Detector (like gas TPC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cstate="print"/>
          <a:srcRect/>
          <a:stretch>
            <a:fillRect/>
          </a:stretch>
        </p:blipFill>
        <p:spPr bwMode="auto">
          <a:xfrm>
            <a:off x="1371600" y="2895600"/>
            <a:ext cx="5867400" cy="1611313"/>
          </a:xfrm>
          <a:prstGeom prst="rect">
            <a:avLst/>
          </a:prstGeom>
          <a:noFill/>
          <a:ln w="9525">
            <a:noFill/>
            <a:miter lim="800000"/>
            <a:headEnd/>
            <a:tailEnd/>
          </a:ln>
        </p:spPr>
      </p:pic>
      <p:sp>
        <p:nvSpPr>
          <p:cNvPr id="13315" name="Rectangle 5"/>
          <p:cNvSpPr>
            <a:spLocks noChangeArrowheads="1"/>
          </p:cNvSpPr>
          <p:nvPr/>
        </p:nvSpPr>
        <p:spPr bwMode="auto">
          <a:xfrm>
            <a:off x="685800" y="381000"/>
            <a:ext cx="7086600" cy="1354138"/>
          </a:xfrm>
          <a:prstGeom prst="rect">
            <a:avLst/>
          </a:prstGeom>
          <a:noFill/>
          <a:ln w="9525">
            <a:noFill/>
            <a:miter lim="800000"/>
            <a:headEnd/>
            <a:tailEnd/>
          </a:ln>
        </p:spPr>
        <p:txBody>
          <a:bodyPr>
            <a:spAutoFit/>
          </a:bodyPr>
          <a:lstStyle/>
          <a:p>
            <a:endParaRPr lang="en-US" b="1">
              <a:solidFill>
                <a:srgbClr val="FF0000"/>
              </a:solidFill>
            </a:endParaRPr>
          </a:p>
          <a:p>
            <a:r>
              <a:rPr lang="en-US" sz="1600" b="1">
                <a:solidFill>
                  <a:schemeClr val="accent2"/>
                </a:solidFill>
              </a:rPr>
              <a:t>Photons are being reflected towards the ends of the scintillator.</a:t>
            </a:r>
          </a:p>
          <a:p>
            <a:endParaRPr lang="en-US" sz="1600" b="1">
              <a:solidFill>
                <a:schemeClr val="accent2"/>
              </a:solidFill>
            </a:endParaRPr>
          </a:p>
          <a:p>
            <a:r>
              <a:rPr lang="en-US" sz="1600" b="1">
                <a:solidFill>
                  <a:srgbClr val="009900"/>
                </a:solidFill>
              </a:rPr>
              <a:t>A light guide brings the photons to the Photomultipliers where the photons are converted to an electrical signal.</a:t>
            </a:r>
          </a:p>
        </p:txBody>
      </p:sp>
      <p:sp>
        <p:nvSpPr>
          <p:cNvPr id="13316" name="Rectangle 10"/>
          <p:cNvSpPr>
            <a:spLocks noChangeArrowheads="1"/>
          </p:cNvSpPr>
          <p:nvPr/>
        </p:nvSpPr>
        <p:spPr bwMode="auto">
          <a:xfrm>
            <a:off x="838200" y="5105400"/>
            <a:ext cx="7467600" cy="1077913"/>
          </a:xfrm>
          <a:prstGeom prst="rect">
            <a:avLst/>
          </a:prstGeom>
          <a:noFill/>
          <a:ln w="9525">
            <a:noFill/>
            <a:miter lim="800000"/>
            <a:headEnd/>
            <a:tailEnd/>
          </a:ln>
        </p:spPr>
        <p:txBody>
          <a:bodyPr>
            <a:spAutoFit/>
          </a:bodyPr>
          <a:lstStyle/>
          <a:p>
            <a:r>
              <a:rPr lang="en-US" sz="1600" b="1">
                <a:solidFill>
                  <a:srgbClr val="009900"/>
                </a:solidFill>
              </a:rPr>
              <a:t>By segmentation one can arrive at spatial resolution. </a:t>
            </a:r>
          </a:p>
          <a:p>
            <a:endParaRPr lang="en-US" sz="1600" b="1">
              <a:solidFill>
                <a:schemeClr val="accent2"/>
              </a:solidFill>
            </a:endParaRPr>
          </a:p>
          <a:p>
            <a:r>
              <a:rPr lang="en-US" sz="1600" b="1">
                <a:solidFill>
                  <a:schemeClr val="accent2"/>
                </a:solidFill>
              </a:rPr>
              <a:t>Because of the excellent timing properties (&lt;1ns) the arrival time, or time of flight, can be measured very accurately </a:t>
            </a:r>
            <a:r>
              <a:rPr lang="en-US" sz="1600" b="1">
                <a:solidFill>
                  <a:schemeClr val="accent2"/>
                </a:solidFill>
                <a:sym typeface="Wingdings" pitchFamily="2" charset="2"/>
              </a:rPr>
              <a:t> Trigger, Time of Flight.</a:t>
            </a:r>
            <a:endParaRPr lang="en-US" sz="1600" b="1">
              <a:solidFill>
                <a:schemeClr val="accent2"/>
              </a:solidFill>
            </a:endParaRPr>
          </a:p>
        </p:txBody>
      </p:sp>
      <p:sp>
        <p:nvSpPr>
          <p:cNvPr id="13317" name="Slide Number Placeholder 7"/>
          <p:cNvSpPr>
            <a:spLocks noGrp="1"/>
          </p:cNvSpPr>
          <p:nvPr>
            <p:ph type="sldNum" sz="quarter" idx="12"/>
          </p:nvPr>
        </p:nvSpPr>
        <p:spPr>
          <a:noFill/>
        </p:spPr>
        <p:txBody>
          <a:bodyPr/>
          <a:lstStyle/>
          <a:p>
            <a:fld id="{1CB7D628-DE56-4753-8B90-3A8EE1E5DA37}" type="slidenum">
              <a:rPr lang="en-US" smtClean="0"/>
              <a:pPr/>
              <a:t>8</a:t>
            </a:fld>
            <a:endParaRPr lang="en-US" smtClean="0"/>
          </a:p>
        </p:txBody>
      </p:sp>
      <p:sp>
        <p:nvSpPr>
          <p:cNvPr id="13318" name="Footer Placeholder 8"/>
          <p:cNvSpPr>
            <a:spLocks noGrp="1"/>
          </p:cNvSpPr>
          <p:nvPr>
            <p:ph type="ftr" sz="quarter" idx="11"/>
          </p:nvPr>
        </p:nvSpPr>
        <p:spPr>
          <a:noFill/>
        </p:spPr>
        <p:txBody>
          <a:bodyPr/>
          <a:lstStyle/>
          <a:p>
            <a:r>
              <a:rPr lang="en-US" smtClean="0"/>
              <a:t>W. Riegler/CERN</a:t>
            </a:r>
          </a:p>
        </p:txBody>
      </p:sp>
      <p:sp>
        <p:nvSpPr>
          <p:cNvPr id="13319" name="Rectangle 5"/>
          <p:cNvSpPr>
            <a:spLocks noChangeArrowheads="1"/>
          </p:cNvSpPr>
          <p:nvPr/>
        </p:nvSpPr>
        <p:spPr bwMode="auto">
          <a:xfrm>
            <a:off x="3200400" y="6581775"/>
            <a:ext cx="1905000" cy="276225"/>
          </a:xfrm>
          <a:prstGeom prst="rect">
            <a:avLst/>
          </a:prstGeom>
          <a:noFill/>
          <a:ln w="9525">
            <a:noFill/>
            <a:miter lim="800000"/>
            <a:headEnd/>
            <a:tailEnd/>
          </a:ln>
        </p:spPr>
        <p:txBody>
          <a:bodyPr>
            <a:spAutoFit/>
          </a:bodyPr>
          <a:lstStyle/>
          <a:p>
            <a:r>
              <a:rPr lang="en-US" sz="1200" b="1">
                <a:solidFill>
                  <a:srgbClr val="FF0000"/>
                </a:solidFill>
              </a:rPr>
              <a:t>Scintillator Detectors</a:t>
            </a:r>
            <a:endParaRPr lang="en-US" sz="1200">
              <a:solidFill>
                <a:srgbClr val="FF0000"/>
              </a:solidFill>
            </a:endParaRPr>
          </a:p>
        </p:txBody>
      </p:sp>
      <p:sp>
        <p:nvSpPr>
          <p:cNvPr id="13320" name="Rectangle 10"/>
          <p:cNvSpPr>
            <a:spLocks noChangeArrowheads="1"/>
          </p:cNvSpPr>
          <p:nvPr/>
        </p:nvSpPr>
        <p:spPr bwMode="auto">
          <a:xfrm>
            <a:off x="609600" y="152400"/>
            <a:ext cx="8153400" cy="369888"/>
          </a:xfrm>
          <a:prstGeom prst="rect">
            <a:avLst/>
          </a:prstGeom>
          <a:noFill/>
          <a:ln w="9525">
            <a:noFill/>
            <a:miter lim="800000"/>
            <a:headEnd/>
            <a:tailEnd/>
          </a:ln>
        </p:spPr>
        <p:txBody>
          <a:bodyPr>
            <a:spAutoFit/>
          </a:bodyPr>
          <a:lstStyle/>
          <a:p>
            <a:pPr marL="342900" indent="-342900" algn="ctr">
              <a:buFont typeface="Wingdings" pitchFamily="2" charset="2"/>
              <a:buNone/>
            </a:pPr>
            <a:r>
              <a:rPr lang="en-US" b="1">
                <a:solidFill>
                  <a:srgbClr val="FF0000"/>
                </a:solidFill>
                <a:sym typeface="Wingdings" pitchFamily="2" charset="2"/>
              </a:rPr>
              <a:t>Scintillators</a:t>
            </a:r>
          </a:p>
        </p:txBody>
      </p:sp>
      <p:grpSp>
        <p:nvGrpSpPr>
          <p:cNvPr id="13321" name="Group 14"/>
          <p:cNvGrpSpPr>
            <a:grpSpLocks/>
          </p:cNvGrpSpPr>
          <p:nvPr/>
        </p:nvGrpSpPr>
        <p:grpSpPr bwMode="auto">
          <a:xfrm>
            <a:off x="2971800" y="2286000"/>
            <a:ext cx="3962400" cy="2743200"/>
            <a:chOff x="2971800" y="2286000"/>
            <a:chExt cx="3962400" cy="2743200"/>
          </a:xfrm>
        </p:grpSpPr>
        <p:sp>
          <p:nvSpPr>
            <p:cNvPr id="13328" name="Line 6"/>
            <p:cNvSpPr>
              <a:spLocks noChangeShapeType="1"/>
            </p:cNvSpPr>
            <p:nvPr/>
          </p:nvSpPr>
          <p:spPr bwMode="auto">
            <a:xfrm flipV="1">
              <a:off x="4267200" y="2286000"/>
              <a:ext cx="0" cy="2743200"/>
            </a:xfrm>
            <a:prstGeom prst="line">
              <a:avLst/>
            </a:prstGeom>
            <a:noFill/>
            <a:ln w="38100">
              <a:solidFill>
                <a:srgbClr val="FF0000"/>
              </a:solidFill>
              <a:round/>
              <a:headEnd/>
              <a:tailEnd type="triangle" w="med" len="med"/>
            </a:ln>
          </p:spPr>
          <p:txBody>
            <a:bodyPr/>
            <a:lstStyle/>
            <a:p>
              <a:endParaRPr lang="en-US"/>
            </a:p>
          </p:txBody>
        </p:sp>
        <p:sp>
          <p:nvSpPr>
            <p:cNvPr id="13329" name="Line 8"/>
            <p:cNvSpPr>
              <a:spLocks noChangeShapeType="1"/>
            </p:cNvSpPr>
            <p:nvPr/>
          </p:nvSpPr>
          <p:spPr bwMode="auto">
            <a:xfrm flipH="1">
              <a:off x="3352800" y="3581400"/>
              <a:ext cx="685800" cy="0"/>
            </a:xfrm>
            <a:prstGeom prst="line">
              <a:avLst/>
            </a:prstGeom>
            <a:noFill/>
            <a:ln w="57150">
              <a:solidFill>
                <a:srgbClr val="FFCC00"/>
              </a:solidFill>
              <a:round/>
              <a:headEnd/>
              <a:tailEnd type="triangle" w="med" len="med"/>
            </a:ln>
          </p:spPr>
          <p:txBody>
            <a:bodyPr/>
            <a:lstStyle/>
            <a:p>
              <a:endParaRPr lang="en-US"/>
            </a:p>
          </p:txBody>
        </p:sp>
        <p:sp>
          <p:nvSpPr>
            <p:cNvPr id="13330" name="Line 9"/>
            <p:cNvSpPr>
              <a:spLocks noChangeShapeType="1"/>
            </p:cNvSpPr>
            <p:nvPr/>
          </p:nvSpPr>
          <p:spPr bwMode="auto">
            <a:xfrm>
              <a:off x="4495800" y="3581400"/>
              <a:ext cx="609600" cy="0"/>
            </a:xfrm>
            <a:prstGeom prst="line">
              <a:avLst/>
            </a:prstGeom>
            <a:noFill/>
            <a:ln w="57150">
              <a:solidFill>
                <a:srgbClr val="FFCC00"/>
              </a:solidFill>
              <a:round/>
              <a:headEnd/>
              <a:tailEnd type="triangle" w="med" len="med"/>
            </a:ln>
          </p:spPr>
          <p:txBody>
            <a:bodyPr/>
            <a:lstStyle/>
            <a:p>
              <a:endParaRPr lang="en-US"/>
            </a:p>
          </p:txBody>
        </p:sp>
        <p:sp>
          <p:nvSpPr>
            <p:cNvPr id="12" name="Rectangle 11"/>
            <p:cNvSpPr/>
            <p:nvPr/>
          </p:nvSpPr>
          <p:spPr>
            <a:xfrm>
              <a:off x="5715000" y="2895600"/>
              <a:ext cx="1219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5257800" y="3886200"/>
              <a:ext cx="121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2971800" y="3810000"/>
              <a:ext cx="1219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3322" name="TextBox 15"/>
          <p:cNvSpPr txBox="1">
            <a:spLocks noChangeArrowheads="1"/>
          </p:cNvSpPr>
          <p:nvPr/>
        </p:nvSpPr>
        <p:spPr bwMode="auto">
          <a:xfrm>
            <a:off x="2895600" y="2667000"/>
            <a:ext cx="1247775" cy="338138"/>
          </a:xfrm>
          <a:prstGeom prst="rect">
            <a:avLst/>
          </a:prstGeom>
          <a:noFill/>
          <a:ln w="9525">
            <a:noFill/>
            <a:miter lim="800000"/>
            <a:headEnd/>
            <a:tailEnd/>
          </a:ln>
        </p:spPr>
        <p:txBody>
          <a:bodyPr wrap="none">
            <a:spAutoFit/>
          </a:bodyPr>
          <a:lstStyle/>
          <a:p>
            <a:r>
              <a:rPr lang="en-US" sz="1600" b="1">
                <a:solidFill>
                  <a:srgbClr val="002060"/>
                </a:solidFill>
              </a:rPr>
              <a:t>Scintillator</a:t>
            </a:r>
          </a:p>
        </p:txBody>
      </p:sp>
      <p:sp>
        <p:nvSpPr>
          <p:cNvPr id="13323" name="TextBox 16"/>
          <p:cNvSpPr txBox="1">
            <a:spLocks noChangeArrowheads="1"/>
          </p:cNvSpPr>
          <p:nvPr/>
        </p:nvSpPr>
        <p:spPr bwMode="auto">
          <a:xfrm>
            <a:off x="6858000" y="2743200"/>
            <a:ext cx="1779588" cy="338138"/>
          </a:xfrm>
          <a:prstGeom prst="rect">
            <a:avLst/>
          </a:prstGeom>
          <a:noFill/>
          <a:ln w="9525">
            <a:noFill/>
            <a:miter lim="800000"/>
            <a:headEnd/>
            <a:tailEnd/>
          </a:ln>
        </p:spPr>
        <p:txBody>
          <a:bodyPr wrap="none">
            <a:spAutoFit/>
          </a:bodyPr>
          <a:lstStyle/>
          <a:p>
            <a:r>
              <a:rPr lang="en-US" sz="1600" b="1">
                <a:solidFill>
                  <a:srgbClr val="002060"/>
                </a:solidFill>
              </a:rPr>
              <a:t>Photon Detector</a:t>
            </a:r>
          </a:p>
        </p:txBody>
      </p:sp>
      <p:sp>
        <p:nvSpPr>
          <p:cNvPr id="13324" name="TextBox 17"/>
          <p:cNvSpPr txBox="1">
            <a:spLocks noChangeArrowheads="1"/>
          </p:cNvSpPr>
          <p:nvPr/>
        </p:nvSpPr>
        <p:spPr bwMode="auto">
          <a:xfrm>
            <a:off x="5257800" y="2743200"/>
            <a:ext cx="1325563" cy="338138"/>
          </a:xfrm>
          <a:prstGeom prst="rect">
            <a:avLst/>
          </a:prstGeom>
          <a:noFill/>
          <a:ln w="9525">
            <a:noFill/>
            <a:miter lim="800000"/>
            <a:headEnd/>
            <a:tailEnd/>
          </a:ln>
        </p:spPr>
        <p:txBody>
          <a:bodyPr wrap="none">
            <a:spAutoFit/>
          </a:bodyPr>
          <a:lstStyle/>
          <a:p>
            <a:r>
              <a:rPr lang="en-US" sz="1600" b="1">
                <a:solidFill>
                  <a:srgbClr val="002060"/>
                </a:solidFill>
              </a:rPr>
              <a:t>Light Guide</a:t>
            </a:r>
          </a:p>
        </p:txBody>
      </p:sp>
      <p:cxnSp>
        <p:nvCxnSpPr>
          <p:cNvPr id="20" name="Straight Arrow Connector 19"/>
          <p:cNvCxnSpPr>
            <a:stCxn id="13324" idx="2"/>
          </p:cNvCxnSpPr>
          <p:nvPr/>
        </p:nvCxnSpPr>
        <p:spPr>
          <a:xfrm rot="5400000">
            <a:off x="5758657" y="3190081"/>
            <a:ext cx="271462" cy="539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0800000" flipV="1">
            <a:off x="6629400" y="3124200"/>
            <a:ext cx="739775"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a:off x="3445670" y="3126581"/>
            <a:ext cx="271462" cy="31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533400" y="304800"/>
            <a:ext cx="7772400" cy="533400"/>
          </a:xfrm>
          <a:prstGeom prst="rect">
            <a:avLst/>
          </a:prstGeom>
          <a:noFill/>
          <a:ln w="9525">
            <a:noFill/>
            <a:miter lim="800000"/>
            <a:headEnd/>
            <a:tailEnd/>
          </a:ln>
        </p:spPr>
        <p:txBody>
          <a:bodyPr anchor="ctr"/>
          <a:lstStyle/>
          <a:p>
            <a:pPr algn="ctr"/>
            <a:r>
              <a:rPr lang="en-US" sz="2400" b="1">
                <a:solidFill>
                  <a:srgbClr val="FF0000"/>
                </a:solidFill>
              </a:rPr>
              <a:t>Pixel-Detectors</a:t>
            </a:r>
          </a:p>
        </p:txBody>
      </p:sp>
      <p:sp>
        <p:nvSpPr>
          <p:cNvPr id="26627" name="Rectangle 3"/>
          <p:cNvSpPr>
            <a:spLocks noChangeArrowheads="1"/>
          </p:cNvSpPr>
          <p:nvPr/>
        </p:nvSpPr>
        <p:spPr bwMode="auto">
          <a:xfrm>
            <a:off x="3200400" y="6581775"/>
            <a:ext cx="2514600" cy="276225"/>
          </a:xfrm>
          <a:prstGeom prst="rect">
            <a:avLst/>
          </a:prstGeom>
          <a:noFill/>
          <a:ln w="9525">
            <a:noFill/>
            <a:miter lim="800000"/>
            <a:headEnd/>
            <a:tailEnd/>
          </a:ln>
        </p:spPr>
        <p:txBody>
          <a:bodyPr>
            <a:spAutoFit/>
          </a:bodyPr>
          <a:lstStyle/>
          <a:p>
            <a:r>
              <a:rPr lang="en-US" sz="1200" b="1">
                <a:solidFill>
                  <a:srgbClr val="FF0000"/>
                </a:solidFill>
              </a:rPr>
              <a:t>Solid State Detectors</a:t>
            </a:r>
            <a:endParaRPr lang="en-US" sz="1200">
              <a:solidFill>
                <a:srgbClr val="FF0000"/>
              </a:solidFill>
            </a:endParaRPr>
          </a:p>
        </p:txBody>
      </p:sp>
      <p:sp>
        <p:nvSpPr>
          <p:cNvPr id="26628" name="Footer Placeholder 5"/>
          <p:cNvSpPr>
            <a:spLocks noGrp="1"/>
          </p:cNvSpPr>
          <p:nvPr>
            <p:ph type="ftr" sz="quarter" idx="11"/>
          </p:nvPr>
        </p:nvSpPr>
        <p:spPr>
          <a:noFill/>
        </p:spPr>
        <p:txBody>
          <a:bodyPr/>
          <a:lstStyle/>
          <a:p>
            <a:r>
              <a:rPr lang="en-US" smtClean="0"/>
              <a:t>W. Riegler/CERN</a:t>
            </a:r>
          </a:p>
        </p:txBody>
      </p:sp>
      <p:sp>
        <p:nvSpPr>
          <p:cNvPr id="26629" name="Slide Number Placeholder 4"/>
          <p:cNvSpPr>
            <a:spLocks noGrp="1"/>
          </p:cNvSpPr>
          <p:nvPr>
            <p:ph type="sldNum" sz="quarter" idx="12"/>
          </p:nvPr>
        </p:nvSpPr>
        <p:spPr>
          <a:noFill/>
        </p:spPr>
        <p:txBody>
          <a:bodyPr/>
          <a:lstStyle/>
          <a:p>
            <a:fld id="{6B050C67-4D14-4229-8694-9A8BDCA8299C}" type="slidenum">
              <a:rPr lang="en-US" smtClean="0"/>
              <a:pPr/>
              <a:t>80</a:t>
            </a:fld>
            <a:endParaRPr lang="en-US" smtClean="0"/>
          </a:p>
        </p:txBody>
      </p:sp>
      <p:sp>
        <p:nvSpPr>
          <p:cNvPr id="7" name="TextBox 6"/>
          <p:cNvSpPr txBox="1"/>
          <p:nvPr/>
        </p:nvSpPr>
        <p:spPr>
          <a:xfrm>
            <a:off x="304800" y="1371600"/>
            <a:ext cx="5410200" cy="4708525"/>
          </a:xfrm>
          <a:prstGeom prst="rect">
            <a:avLst/>
          </a:prstGeom>
          <a:noFill/>
        </p:spPr>
        <p:txBody>
          <a:bodyPr>
            <a:spAutoFit/>
          </a:bodyPr>
          <a:lstStyle/>
          <a:p>
            <a:pPr>
              <a:defRPr/>
            </a:pPr>
            <a:r>
              <a:rPr lang="en-US" b="1" dirty="0">
                <a:solidFill>
                  <a:schemeClr val="accent6"/>
                </a:solidFill>
                <a:latin typeface="Arial" charset="0"/>
              </a:rPr>
              <a:t>Problem:</a:t>
            </a:r>
            <a:r>
              <a:rPr lang="en-US" b="1" dirty="0">
                <a:latin typeface="Arial" charset="0"/>
              </a:rPr>
              <a:t> </a:t>
            </a:r>
          </a:p>
          <a:p>
            <a:pPr>
              <a:defRPr/>
            </a:pPr>
            <a:r>
              <a:rPr lang="en-US" b="1" dirty="0">
                <a:solidFill>
                  <a:srgbClr val="009900"/>
                </a:solidFill>
                <a:latin typeface="Arial" charset="0"/>
              </a:rPr>
              <a:t>2-dimensional readout of strip detectors results in ‘Ghost Tracks’ at high particle multiplicities i.e. many particles at the same time.</a:t>
            </a:r>
          </a:p>
          <a:p>
            <a:pPr>
              <a:defRPr/>
            </a:pPr>
            <a:endParaRPr lang="en-US" b="1" dirty="0">
              <a:solidFill>
                <a:srgbClr val="009900"/>
              </a:solidFill>
              <a:latin typeface="Arial" charset="0"/>
            </a:endParaRPr>
          </a:p>
          <a:p>
            <a:pPr>
              <a:defRPr/>
            </a:pPr>
            <a:r>
              <a:rPr lang="en-US" b="1" dirty="0">
                <a:solidFill>
                  <a:schemeClr val="accent6"/>
                </a:solidFill>
                <a:latin typeface="Arial" charset="0"/>
              </a:rPr>
              <a:t>Solution: </a:t>
            </a:r>
          </a:p>
          <a:p>
            <a:pPr>
              <a:defRPr/>
            </a:pPr>
            <a:r>
              <a:rPr lang="en-US" b="1" dirty="0">
                <a:solidFill>
                  <a:srgbClr val="009900"/>
                </a:solidFill>
                <a:latin typeface="Arial" charset="0"/>
              </a:rPr>
              <a:t>Si detectors with 2 dimensional ‘chessboard’ readout. Typical size </a:t>
            </a:r>
            <a:r>
              <a:rPr lang="de-DE" b="1" dirty="0">
                <a:solidFill>
                  <a:srgbClr val="009900"/>
                </a:solidFill>
                <a:latin typeface="Arial" charset="0"/>
                <a:cs typeface="Times New Roman" pitchFamily="18" charset="0"/>
                <a:sym typeface="Symbol" pitchFamily="18" charset="2"/>
              </a:rPr>
              <a:t>50 x 200 μm.</a:t>
            </a:r>
          </a:p>
          <a:p>
            <a:pPr>
              <a:defRPr/>
            </a:pPr>
            <a:endParaRPr lang="de-DE" b="1" dirty="0">
              <a:solidFill>
                <a:schemeClr val="accent6"/>
              </a:solidFill>
              <a:latin typeface="Arial" charset="0"/>
              <a:cs typeface="Times New Roman" pitchFamily="18" charset="0"/>
              <a:sym typeface="Symbol" pitchFamily="18" charset="2"/>
            </a:endParaRPr>
          </a:p>
          <a:p>
            <a:pPr>
              <a:defRPr/>
            </a:pPr>
            <a:r>
              <a:rPr lang="de-DE" b="1" dirty="0">
                <a:solidFill>
                  <a:schemeClr val="accent6"/>
                </a:solidFill>
                <a:latin typeface="Arial" charset="0"/>
                <a:cs typeface="Times New Roman" pitchFamily="18" charset="0"/>
                <a:sym typeface="Symbol" pitchFamily="18" charset="2"/>
              </a:rPr>
              <a:t>Problem:</a:t>
            </a:r>
          </a:p>
          <a:p>
            <a:pPr>
              <a:defRPr/>
            </a:pPr>
            <a:r>
              <a:rPr lang="de-DE" b="1" dirty="0">
                <a:solidFill>
                  <a:srgbClr val="009900"/>
                </a:solidFill>
                <a:latin typeface="Arial" charset="0"/>
                <a:cs typeface="Times New Roman" pitchFamily="18" charset="0"/>
                <a:sym typeface="Symbol" pitchFamily="18" charset="2"/>
              </a:rPr>
              <a:t>Coupling of readout electronics to the </a:t>
            </a:r>
            <a:r>
              <a:rPr lang="de-DE" b="1" dirty="0" err="1">
                <a:solidFill>
                  <a:srgbClr val="009900"/>
                </a:solidFill>
                <a:latin typeface="Arial" charset="0"/>
                <a:cs typeface="Times New Roman" pitchFamily="18" charset="0"/>
                <a:sym typeface="Symbol" pitchFamily="18" charset="2"/>
              </a:rPr>
              <a:t>detector</a:t>
            </a:r>
            <a:endParaRPr lang="de-DE" b="1" dirty="0">
              <a:solidFill>
                <a:srgbClr val="009900"/>
              </a:solidFill>
              <a:latin typeface="Arial" charset="0"/>
              <a:cs typeface="Times New Roman" pitchFamily="18" charset="0"/>
              <a:sym typeface="Symbol" pitchFamily="18" charset="2"/>
            </a:endParaRPr>
          </a:p>
          <a:p>
            <a:pPr>
              <a:defRPr/>
            </a:pPr>
            <a:endParaRPr lang="de-DE" b="1" dirty="0">
              <a:solidFill>
                <a:schemeClr val="accent6"/>
              </a:solidFill>
              <a:latin typeface="Arial" charset="0"/>
              <a:cs typeface="Times New Roman" pitchFamily="18" charset="0"/>
              <a:sym typeface="Symbol" pitchFamily="18" charset="2"/>
            </a:endParaRPr>
          </a:p>
          <a:p>
            <a:pPr>
              <a:defRPr/>
            </a:pPr>
            <a:r>
              <a:rPr lang="de-DE" b="1" dirty="0">
                <a:solidFill>
                  <a:schemeClr val="accent6"/>
                </a:solidFill>
                <a:latin typeface="Arial" charset="0"/>
                <a:cs typeface="Times New Roman" pitchFamily="18" charset="0"/>
                <a:sym typeface="Symbol" pitchFamily="18" charset="2"/>
              </a:rPr>
              <a:t>Solution: </a:t>
            </a:r>
          </a:p>
          <a:p>
            <a:pPr>
              <a:defRPr/>
            </a:pPr>
            <a:r>
              <a:rPr lang="de-DE" b="1" dirty="0" err="1">
                <a:solidFill>
                  <a:srgbClr val="009900"/>
                </a:solidFill>
                <a:latin typeface="Arial" charset="0"/>
                <a:cs typeface="Times New Roman" pitchFamily="18" charset="0"/>
                <a:sym typeface="Symbol" pitchFamily="18" charset="2"/>
              </a:rPr>
              <a:t>Bump</a:t>
            </a:r>
            <a:r>
              <a:rPr lang="de-DE" b="1" dirty="0">
                <a:solidFill>
                  <a:srgbClr val="009900"/>
                </a:solidFill>
                <a:latin typeface="Arial" charset="0"/>
                <a:cs typeface="Times New Roman" pitchFamily="18" charset="0"/>
                <a:sym typeface="Symbol" pitchFamily="18" charset="2"/>
              </a:rPr>
              <a:t> </a:t>
            </a:r>
            <a:r>
              <a:rPr lang="de-DE" b="1" dirty="0" err="1">
                <a:solidFill>
                  <a:srgbClr val="009900"/>
                </a:solidFill>
                <a:latin typeface="Arial" charset="0"/>
                <a:cs typeface="Times New Roman" pitchFamily="18" charset="0"/>
                <a:sym typeface="Symbol" pitchFamily="18" charset="2"/>
              </a:rPr>
              <a:t>bonding</a:t>
            </a:r>
            <a:endParaRPr lang="de-DE" b="1" dirty="0">
              <a:solidFill>
                <a:srgbClr val="009900"/>
              </a:solidFill>
              <a:latin typeface="Arial" charset="0"/>
              <a:cs typeface="Times New Roman" pitchFamily="18" charset="0"/>
              <a:sym typeface="Symbol" pitchFamily="18" charset="2"/>
            </a:endParaRPr>
          </a:p>
          <a:p>
            <a:pPr>
              <a:defRPr/>
            </a:pPr>
            <a:endParaRPr lang="de-DE" sz="1600" b="1" dirty="0">
              <a:solidFill>
                <a:schemeClr val="accent6"/>
              </a:solidFill>
              <a:latin typeface="Arial" charset="0"/>
              <a:cs typeface="Times New Roman" pitchFamily="18" charset="0"/>
              <a:sym typeface="Symbol" pitchFamily="18" charset="2"/>
            </a:endParaRPr>
          </a:p>
          <a:p>
            <a:pPr>
              <a:defRPr/>
            </a:pPr>
            <a:endParaRPr lang="de-DE" sz="1600" b="1" dirty="0">
              <a:solidFill>
                <a:schemeClr val="accent6"/>
              </a:solidFill>
              <a:latin typeface="Arial" charset="0"/>
              <a:cs typeface="Times New Roman" pitchFamily="18" charset="0"/>
              <a:sym typeface="Symbol" pitchFamily="18" charset="2"/>
            </a:endParaRPr>
          </a:p>
          <a:p>
            <a:pPr>
              <a:defRPr/>
            </a:pPr>
            <a:r>
              <a:rPr lang="en-US" sz="1600" b="1" dirty="0">
                <a:solidFill>
                  <a:schemeClr val="accent6"/>
                </a:solidFill>
                <a:latin typeface="Arial" charset="0"/>
              </a:rPr>
              <a:t> </a:t>
            </a:r>
          </a:p>
        </p:txBody>
      </p:sp>
      <p:grpSp>
        <p:nvGrpSpPr>
          <p:cNvPr id="2" name="Group 14"/>
          <p:cNvGrpSpPr>
            <a:grpSpLocks/>
          </p:cNvGrpSpPr>
          <p:nvPr/>
        </p:nvGrpSpPr>
        <p:grpSpPr bwMode="auto">
          <a:xfrm>
            <a:off x="6553200" y="2133600"/>
            <a:ext cx="1752600" cy="1828800"/>
            <a:chOff x="6858000" y="304800"/>
            <a:chExt cx="1447800" cy="1447800"/>
          </a:xfrm>
        </p:grpSpPr>
        <p:cxnSp>
          <p:nvCxnSpPr>
            <p:cNvPr id="10" name="Straight Connector 9"/>
            <p:cNvCxnSpPr/>
            <p:nvPr/>
          </p:nvCxnSpPr>
          <p:spPr>
            <a:xfrm rot="5400000">
              <a:off x="6516378" y="1028044"/>
              <a:ext cx="1447800" cy="1311"/>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rot="5400000">
              <a:off x="7201591" y="1027388"/>
              <a:ext cx="1447800" cy="2623"/>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6858000" y="685602"/>
              <a:ext cx="1447800" cy="1256"/>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6858000" y="1295135"/>
              <a:ext cx="1447800" cy="1257"/>
            </a:xfrm>
            <a:prstGeom prst="line">
              <a:avLst/>
            </a:prstGeom>
          </p:spPr>
          <p:style>
            <a:lnRef idx="2">
              <a:schemeClr val="dk1"/>
            </a:lnRef>
            <a:fillRef idx="0">
              <a:schemeClr val="dk1"/>
            </a:fillRef>
            <a:effectRef idx="1">
              <a:schemeClr val="dk1"/>
            </a:effectRef>
            <a:fontRef idx="minor">
              <a:schemeClr val="tx1"/>
            </a:fontRef>
          </p:style>
        </p:cxnSp>
        <p:sp>
          <p:nvSpPr>
            <p:cNvPr id="17" name="Oval 16"/>
            <p:cNvSpPr/>
            <p:nvPr/>
          </p:nvSpPr>
          <p:spPr>
            <a:xfrm>
              <a:off x="7162248" y="610196"/>
              <a:ext cx="153436" cy="1520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7848117" y="1219729"/>
              <a:ext cx="153435" cy="152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7848117" y="610196"/>
              <a:ext cx="153435" cy="152069"/>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20" name="Oval 19"/>
            <p:cNvSpPr/>
            <p:nvPr/>
          </p:nvSpPr>
          <p:spPr>
            <a:xfrm>
              <a:off x="7162248" y="1219729"/>
              <a:ext cx="153436" cy="152070"/>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609600" y="990600"/>
            <a:ext cx="4086225" cy="2362200"/>
          </a:xfrm>
          <a:prstGeom prst="rect">
            <a:avLst/>
          </a:prstGeom>
          <a:noFill/>
          <a:ln w="9525">
            <a:noFill/>
            <a:miter lim="800000"/>
            <a:headEnd/>
            <a:tailEnd/>
          </a:ln>
        </p:spPr>
      </p:pic>
      <p:sp>
        <p:nvSpPr>
          <p:cNvPr id="47107" name="Text Box 3"/>
          <p:cNvSpPr txBox="1">
            <a:spLocks noChangeArrowheads="1"/>
          </p:cNvSpPr>
          <p:nvPr/>
        </p:nvSpPr>
        <p:spPr bwMode="auto">
          <a:xfrm>
            <a:off x="304800" y="228600"/>
            <a:ext cx="7920038" cy="400050"/>
          </a:xfrm>
          <a:prstGeom prst="rect">
            <a:avLst/>
          </a:prstGeom>
          <a:noFill/>
          <a:ln w="9525">
            <a:noFill/>
            <a:miter lim="800000"/>
            <a:headEnd/>
            <a:tailEnd/>
          </a:ln>
        </p:spPr>
        <p:txBody>
          <a:bodyPr wrap="none">
            <a:spAutoFit/>
          </a:bodyPr>
          <a:lstStyle/>
          <a:p>
            <a:pPr>
              <a:defRPr/>
            </a:pPr>
            <a:r>
              <a:rPr lang="en-US" sz="2000" b="1" dirty="0">
                <a:solidFill>
                  <a:srgbClr val="FF0000"/>
                </a:solidFill>
                <a:latin typeface="+mj-lt"/>
              </a:rPr>
              <a:t>Bump Bonding of each Pixel Sensor to the Readout Electronics</a:t>
            </a:r>
          </a:p>
        </p:txBody>
      </p:sp>
      <p:sp>
        <p:nvSpPr>
          <p:cNvPr id="27652" name="Rectangle 3"/>
          <p:cNvSpPr>
            <a:spLocks noChangeArrowheads="1"/>
          </p:cNvSpPr>
          <p:nvPr/>
        </p:nvSpPr>
        <p:spPr bwMode="auto">
          <a:xfrm>
            <a:off x="3200400" y="6581775"/>
            <a:ext cx="2514600" cy="276225"/>
          </a:xfrm>
          <a:prstGeom prst="rect">
            <a:avLst/>
          </a:prstGeom>
          <a:noFill/>
          <a:ln w="9525">
            <a:noFill/>
            <a:miter lim="800000"/>
            <a:headEnd/>
            <a:tailEnd/>
          </a:ln>
        </p:spPr>
        <p:txBody>
          <a:bodyPr>
            <a:spAutoFit/>
          </a:bodyPr>
          <a:lstStyle/>
          <a:p>
            <a:r>
              <a:rPr lang="en-US" sz="1200" b="1">
                <a:solidFill>
                  <a:srgbClr val="FF0000"/>
                </a:solidFill>
              </a:rPr>
              <a:t>Solid State Detectors</a:t>
            </a:r>
            <a:endParaRPr lang="en-US" sz="1200">
              <a:solidFill>
                <a:srgbClr val="FF0000"/>
              </a:solidFill>
            </a:endParaRPr>
          </a:p>
        </p:txBody>
      </p:sp>
      <p:sp>
        <p:nvSpPr>
          <p:cNvPr id="27653" name="Footer Placeholder 5"/>
          <p:cNvSpPr>
            <a:spLocks noGrp="1"/>
          </p:cNvSpPr>
          <p:nvPr>
            <p:ph type="ftr" sz="quarter" idx="11"/>
          </p:nvPr>
        </p:nvSpPr>
        <p:spPr>
          <a:noFill/>
        </p:spPr>
        <p:txBody>
          <a:bodyPr/>
          <a:lstStyle/>
          <a:p>
            <a:r>
              <a:rPr lang="en-US" smtClean="0"/>
              <a:t>W. Riegler/CERN</a:t>
            </a:r>
          </a:p>
        </p:txBody>
      </p:sp>
      <p:sp>
        <p:nvSpPr>
          <p:cNvPr id="27654" name="Slide Number Placeholder 4"/>
          <p:cNvSpPr>
            <a:spLocks noGrp="1"/>
          </p:cNvSpPr>
          <p:nvPr>
            <p:ph type="sldNum" sz="quarter" idx="12"/>
          </p:nvPr>
        </p:nvSpPr>
        <p:spPr>
          <a:noFill/>
        </p:spPr>
        <p:txBody>
          <a:bodyPr/>
          <a:lstStyle/>
          <a:p>
            <a:fld id="{0BBE4D70-8085-4E97-9D96-12BEAE9108DF}" type="slidenum">
              <a:rPr lang="en-US" smtClean="0"/>
              <a:pPr/>
              <a:t>81</a:t>
            </a:fld>
            <a:endParaRPr lang="en-US" smtClean="0"/>
          </a:p>
        </p:txBody>
      </p:sp>
      <p:pic>
        <p:nvPicPr>
          <p:cNvPr id="27655" name="Picture 2" descr="IBM15541 bumps"/>
          <p:cNvPicPr>
            <a:picLocks noChangeAspect="1" noChangeArrowheads="1"/>
          </p:cNvPicPr>
          <p:nvPr/>
        </p:nvPicPr>
        <p:blipFill>
          <a:blip r:embed="rId3" cstate="print">
            <a:lum bright="-4000" contrast="36000"/>
          </a:blip>
          <a:srcRect/>
          <a:stretch>
            <a:fillRect/>
          </a:stretch>
        </p:blipFill>
        <p:spPr bwMode="auto">
          <a:xfrm>
            <a:off x="4445000" y="4038600"/>
            <a:ext cx="2946400" cy="2209800"/>
          </a:xfrm>
          <a:prstGeom prst="rect">
            <a:avLst/>
          </a:prstGeom>
          <a:noFill/>
          <a:ln w="9525">
            <a:noFill/>
            <a:miter lim="800000"/>
            <a:headEnd/>
            <a:tailEnd/>
          </a:ln>
        </p:spPr>
      </p:pic>
      <p:pic>
        <p:nvPicPr>
          <p:cNvPr id="27656" name="Picture 7"/>
          <p:cNvPicPr>
            <a:picLocks noChangeAspect="1" noChangeArrowheads="1"/>
          </p:cNvPicPr>
          <p:nvPr/>
        </p:nvPicPr>
        <p:blipFill>
          <a:blip r:embed="rId4" cstate="print"/>
          <a:srcRect/>
          <a:stretch>
            <a:fillRect/>
          </a:stretch>
        </p:blipFill>
        <p:spPr bwMode="auto">
          <a:xfrm>
            <a:off x="1143000" y="4038600"/>
            <a:ext cx="2624138" cy="2168525"/>
          </a:xfrm>
          <a:prstGeom prst="rect">
            <a:avLst/>
          </a:prstGeom>
          <a:noFill/>
          <a:ln w="9525">
            <a:noFill/>
            <a:miter lim="800000"/>
            <a:headEnd/>
            <a:tailEnd/>
          </a:ln>
        </p:spPr>
      </p:pic>
      <p:sp>
        <p:nvSpPr>
          <p:cNvPr id="27657" name="Text Box 3"/>
          <p:cNvSpPr txBox="1">
            <a:spLocks noChangeArrowheads="1"/>
          </p:cNvSpPr>
          <p:nvPr/>
        </p:nvSpPr>
        <p:spPr bwMode="auto">
          <a:xfrm>
            <a:off x="5181600" y="1828800"/>
            <a:ext cx="3657600" cy="400050"/>
          </a:xfrm>
          <a:prstGeom prst="rect">
            <a:avLst/>
          </a:prstGeom>
          <a:noFill/>
          <a:ln w="9525">
            <a:noFill/>
            <a:miter lim="800000"/>
            <a:headEnd/>
            <a:tailEnd/>
          </a:ln>
        </p:spPr>
        <p:txBody>
          <a:bodyPr>
            <a:spAutoFit/>
          </a:bodyPr>
          <a:lstStyle/>
          <a:p>
            <a:r>
              <a:rPr lang="en-US" sz="2000" b="1">
                <a:solidFill>
                  <a:schemeClr val="accent2"/>
                </a:solidFill>
              </a:rPr>
              <a:t>ATLAS: 1.4x10</a:t>
            </a:r>
            <a:r>
              <a:rPr lang="en-US" sz="2000" b="1" baseline="30000">
                <a:solidFill>
                  <a:schemeClr val="accent2"/>
                </a:solidFill>
              </a:rPr>
              <a:t>8</a:t>
            </a:r>
            <a:r>
              <a:rPr lang="en-US" sz="2000" b="1">
                <a:solidFill>
                  <a:schemeClr val="accent2"/>
                </a:solidFill>
              </a:rPr>
              <a:t> pixels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3"/>
          <p:cNvSpPr>
            <a:spLocks noGrp="1"/>
          </p:cNvSpPr>
          <p:nvPr>
            <p:ph type="ftr" sz="quarter" idx="11"/>
          </p:nvPr>
        </p:nvSpPr>
        <p:spPr>
          <a:noFill/>
        </p:spPr>
        <p:txBody>
          <a:bodyPr/>
          <a:lstStyle/>
          <a:p>
            <a:r>
              <a:rPr lang="en-US" smtClean="0"/>
              <a:t>W. Riegler/CERN</a:t>
            </a:r>
          </a:p>
        </p:txBody>
      </p:sp>
      <p:sp>
        <p:nvSpPr>
          <p:cNvPr id="28675" name="Slide Number Placeholder 4"/>
          <p:cNvSpPr>
            <a:spLocks noGrp="1"/>
          </p:cNvSpPr>
          <p:nvPr>
            <p:ph type="sldNum" sz="quarter" idx="12"/>
          </p:nvPr>
        </p:nvSpPr>
        <p:spPr>
          <a:noFill/>
        </p:spPr>
        <p:txBody>
          <a:bodyPr/>
          <a:lstStyle/>
          <a:p>
            <a:fld id="{6E734C18-52A7-4BEB-93A0-56020A46647B}" type="slidenum">
              <a:rPr lang="en-US" smtClean="0"/>
              <a:pPr/>
              <a:t>82</a:t>
            </a:fld>
            <a:endParaRPr lang="en-US" smtClean="0"/>
          </a:p>
        </p:txBody>
      </p:sp>
      <p:sp>
        <p:nvSpPr>
          <p:cNvPr id="6" name="Rectangle 8"/>
          <p:cNvSpPr txBox="1">
            <a:spLocks noChangeArrowheads="1"/>
          </p:cNvSpPr>
          <p:nvPr/>
        </p:nvSpPr>
        <p:spPr>
          <a:xfrm>
            <a:off x="457200" y="152400"/>
            <a:ext cx="8229600" cy="487363"/>
          </a:xfrm>
          <a:prstGeom prst="rect">
            <a:avLst/>
          </a:prstGeom>
        </p:spPr>
        <p:txBody>
          <a:bodyPr/>
          <a:lstStyle/>
          <a:p>
            <a:pPr algn="ctr" eaLnBrk="0" hangingPunct="0">
              <a:defRPr/>
            </a:pPr>
            <a:r>
              <a:rPr lang="en-US" sz="2800" b="1" kern="0" dirty="0">
                <a:solidFill>
                  <a:srgbClr val="FF0000"/>
                </a:solidFill>
                <a:latin typeface="+mj-lt"/>
                <a:ea typeface="+mj-ea"/>
                <a:cs typeface="+mj-cs"/>
              </a:rPr>
              <a:t>Radiation Effects ‘Aging’</a:t>
            </a:r>
          </a:p>
        </p:txBody>
      </p:sp>
      <p:pic>
        <p:nvPicPr>
          <p:cNvPr id="28677" name="Picture 2"/>
          <p:cNvPicPr>
            <a:picLocks noChangeAspect="1" noChangeArrowheads="1"/>
          </p:cNvPicPr>
          <p:nvPr/>
        </p:nvPicPr>
        <p:blipFill>
          <a:blip r:embed="rId2" cstate="print"/>
          <a:srcRect/>
          <a:stretch>
            <a:fillRect/>
          </a:stretch>
        </p:blipFill>
        <p:spPr bwMode="auto">
          <a:xfrm>
            <a:off x="0" y="3048000"/>
            <a:ext cx="4572000" cy="3225800"/>
          </a:xfrm>
          <a:prstGeom prst="rect">
            <a:avLst/>
          </a:prstGeom>
          <a:noFill/>
          <a:ln w="9525">
            <a:noFill/>
            <a:miter lim="800000"/>
            <a:headEnd/>
            <a:tailEnd/>
          </a:ln>
        </p:spPr>
      </p:pic>
      <p:pic>
        <p:nvPicPr>
          <p:cNvPr id="28678" name="Picture 3"/>
          <p:cNvPicPr>
            <a:picLocks noChangeAspect="1" noChangeArrowheads="1"/>
          </p:cNvPicPr>
          <p:nvPr/>
        </p:nvPicPr>
        <p:blipFill>
          <a:blip r:embed="rId3" cstate="print"/>
          <a:srcRect/>
          <a:stretch>
            <a:fillRect/>
          </a:stretch>
        </p:blipFill>
        <p:spPr bwMode="auto">
          <a:xfrm>
            <a:off x="4510088" y="3200400"/>
            <a:ext cx="4633912" cy="2919413"/>
          </a:xfrm>
          <a:prstGeom prst="rect">
            <a:avLst/>
          </a:prstGeom>
          <a:noFill/>
          <a:ln w="9525">
            <a:noFill/>
            <a:miter lim="800000"/>
            <a:headEnd/>
            <a:tailEnd/>
          </a:ln>
        </p:spPr>
      </p:pic>
      <p:sp>
        <p:nvSpPr>
          <p:cNvPr id="28679" name="TextBox 8"/>
          <p:cNvSpPr txBox="1">
            <a:spLocks noChangeArrowheads="1"/>
          </p:cNvSpPr>
          <p:nvPr/>
        </p:nvSpPr>
        <p:spPr bwMode="auto">
          <a:xfrm>
            <a:off x="304800" y="990600"/>
            <a:ext cx="4495800" cy="1570038"/>
          </a:xfrm>
          <a:prstGeom prst="rect">
            <a:avLst/>
          </a:prstGeom>
          <a:noFill/>
          <a:ln w="9525">
            <a:noFill/>
            <a:miter lim="800000"/>
            <a:headEnd/>
            <a:tailEnd/>
          </a:ln>
        </p:spPr>
        <p:txBody>
          <a:bodyPr>
            <a:spAutoFit/>
          </a:bodyPr>
          <a:lstStyle/>
          <a:p>
            <a:r>
              <a:rPr lang="en-US" sz="1600" b="1">
                <a:solidFill>
                  <a:srgbClr val="002060"/>
                </a:solidFill>
              </a:rPr>
              <a:t>Increase in leakage current </a:t>
            </a:r>
          </a:p>
          <a:p>
            <a:r>
              <a:rPr lang="en-US" sz="1600" b="1">
                <a:solidFill>
                  <a:srgbClr val="002060"/>
                </a:solidFill>
              </a:rPr>
              <a:t>          </a:t>
            </a:r>
          </a:p>
          <a:p>
            <a:r>
              <a:rPr lang="en-US" sz="1600" b="1">
                <a:solidFill>
                  <a:srgbClr val="008000"/>
                </a:solidFill>
              </a:rPr>
              <a:t>Increase in depletion voltage</a:t>
            </a:r>
          </a:p>
          <a:p>
            <a:endParaRPr lang="en-US" sz="1600" b="1">
              <a:solidFill>
                <a:srgbClr val="002060"/>
              </a:solidFill>
            </a:endParaRPr>
          </a:p>
          <a:p>
            <a:r>
              <a:rPr lang="en-US" sz="1600" b="1">
                <a:solidFill>
                  <a:srgbClr val="002060"/>
                </a:solidFill>
              </a:rPr>
              <a:t>Decrease in charge collection efficiency due to under-depletion and charge trapping.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5"/>
          <p:cNvSpPr>
            <a:spLocks noGrp="1"/>
          </p:cNvSpPr>
          <p:nvPr>
            <p:ph type="ftr" sz="quarter" idx="11"/>
          </p:nvPr>
        </p:nvSpPr>
        <p:spPr>
          <a:noFill/>
        </p:spPr>
        <p:txBody>
          <a:bodyPr/>
          <a:lstStyle/>
          <a:p>
            <a:r>
              <a:rPr lang="en-US" smtClean="0"/>
              <a:t>VCI 2004 summary</a:t>
            </a:r>
          </a:p>
        </p:txBody>
      </p:sp>
      <p:sp>
        <p:nvSpPr>
          <p:cNvPr id="29699" name="Slide Number Placeholder 6"/>
          <p:cNvSpPr>
            <a:spLocks noGrp="1"/>
          </p:cNvSpPr>
          <p:nvPr>
            <p:ph type="sldNum" sz="quarter" idx="12"/>
          </p:nvPr>
        </p:nvSpPr>
        <p:spPr>
          <a:noFill/>
        </p:spPr>
        <p:txBody>
          <a:bodyPr/>
          <a:lstStyle/>
          <a:p>
            <a:fld id="{A270263D-EDED-4FFE-88FD-EA7BF2595255}" type="slidenum">
              <a:rPr lang="en-US" smtClean="0"/>
              <a:pPr/>
              <a:t>83</a:t>
            </a:fld>
            <a:endParaRPr lang="en-US" smtClean="0"/>
          </a:p>
        </p:txBody>
      </p:sp>
      <p:sp>
        <p:nvSpPr>
          <p:cNvPr id="29700" name="Rectangle 2"/>
          <p:cNvSpPr>
            <a:spLocks noGrp="1" noChangeArrowheads="1"/>
          </p:cNvSpPr>
          <p:nvPr>
            <p:ph type="title"/>
          </p:nvPr>
        </p:nvSpPr>
        <p:spPr>
          <a:xfrm>
            <a:off x="0" y="381000"/>
            <a:ext cx="8915400" cy="762000"/>
          </a:xfrm>
        </p:spPr>
        <p:txBody>
          <a:bodyPr/>
          <a:lstStyle/>
          <a:p>
            <a:r>
              <a:rPr lang="en-US" sz="2400" b="1" smtClean="0">
                <a:solidFill>
                  <a:srgbClr val="FF0000"/>
                </a:solidFill>
              </a:rPr>
              <a:t>Obvious Goal: Monolithic Solid State Detectors</a:t>
            </a:r>
            <a:br>
              <a:rPr lang="en-US" sz="2400" b="1" smtClean="0">
                <a:solidFill>
                  <a:srgbClr val="FF0000"/>
                </a:solidFill>
              </a:rPr>
            </a:br>
            <a:r>
              <a:rPr lang="en-US" sz="2400" b="1" smtClean="0">
                <a:solidFill>
                  <a:srgbClr val="FF0000"/>
                </a:solidFill>
                <a:sym typeface="Wingdings" pitchFamily="2" charset="2"/>
              </a:rPr>
              <a:t>Sensor and Readout Electronics as integral unit  </a:t>
            </a:r>
            <a:endParaRPr lang="en-US" sz="2400" b="1" smtClean="0">
              <a:solidFill>
                <a:srgbClr val="FF0000"/>
              </a:solidFill>
            </a:endParaRPr>
          </a:p>
        </p:txBody>
      </p:sp>
      <p:pic>
        <p:nvPicPr>
          <p:cNvPr id="29701" name="Picture 4"/>
          <p:cNvPicPr>
            <a:picLocks noGrp="1" noChangeAspect="1" noChangeArrowheads="1"/>
          </p:cNvPicPr>
          <p:nvPr>
            <p:ph sz="half" idx="1"/>
          </p:nvPr>
        </p:nvPicPr>
        <p:blipFill>
          <a:blip r:embed="rId2" cstate="print"/>
          <a:srcRect/>
          <a:stretch>
            <a:fillRect/>
          </a:stretch>
        </p:blipFill>
        <p:spPr>
          <a:xfrm>
            <a:off x="114300" y="1752600"/>
            <a:ext cx="6019800" cy="4011613"/>
          </a:xfrm>
        </p:spPr>
      </p:pic>
      <p:sp>
        <p:nvSpPr>
          <p:cNvPr id="29702" name="Text Box 10"/>
          <p:cNvSpPr txBox="1">
            <a:spLocks noChangeArrowheads="1"/>
          </p:cNvSpPr>
          <p:nvPr/>
        </p:nvSpPr>
        <p:spPr bwMode="auto">
          <a:xfrm>
            <a:off x="6400800" y="3048000"/>
            <a:ext cx="184150" cy="396875"/>
          </a:xfrm>
          <a:prstGeom prst="rect">
            <a:avLst/>
          </a:prstGeom>
          <a:noFill/>
          <a:ln w="9525">
            <a:noFill/>
            <a:miter lim="800000"/>
            <a:headEnd/>
            <a:tailEnd/>
          </a:ln>
        </p:spPr>
        <p:txBody>
          <a:bodyPr wrap="none">
            <a:spAutoFit/>
          </a:bodyPr>
          <a:lstStyle/>
          <a:p>
            <a:endParaRPr lang="en-US" sz="2000"/>
          </a:p>
        </p:txBody>
      </p:sp>
      <p:sp>
        <p:nvSpPr>
          <p:cNvPr id="29703" name="Text Box 11"/>
          <p:cNvSpPr txBox="1">
            <a:spLocks noChangeArrowheads="1"/>
          </p:cNvSpPr>
          <p:nvPr/>
        </p:nvSpPr>
        <p:spPr bwMode="auto">
          <a:xfrm>
            <a:off x="6248400" y="2362200"/>
            <a:ext cx="2743200" cy="1570038"/>
          </a:xfrm>
          <a:prstGeom prst="rect">
            <a:avLst/>
          </a:prstGeom>
          <a:noFill/>
          <a:ln w="9525">
            <a:noFill/>
            <a:miter lim="800000"/>
            <a:headEnd/>
            <a:tailEnd/>
          </a:ln>
        </p:spPr>
        <p:txBody>
          <a:bodyPr>
            <a:spAutoFit/>
          </a:bodyPr>
          <a:lstStyle/>
          <a:p>
            <a:r>
              <a:rPr lang="en-US" sz="1600" b="1">
                <a:solidFill>
                  <a:srgbClr val="002060"/>
                </a:solidFill>
              </a:rPr>
              <a:t>Large variety of </a:t>
            </a:r>
          </a:p>
          <a:p>
            <a:r>
              <a:rPr lang="en-US" sz="1600" b="1">
                <a:solidFill>
                  <a:srgbClr val="002060"/>
                </a:solidFill>
              </a:rPr>
              <a:t>monolithic pixel </a:t>
            </a:r>
          </a:p>
          <a:p>
            <a:r>
              <a:rPr lang="en-US" sz="1600" b="1">
                <a:solidFill>
                  <a:srgbClr val="002060"/>
                </a:solidFill>
              </a:rPr>
              <a:t>Detectors are explored, </a:t>
            </a:r>
          </a:p>
          <a:p>
            <a:r>
              <a:rPr lang="en-US" sz="1600" b="1">
                <a:solidFill>
                  <a:srgbClr val="002060"/>
                </a:solidFill>
              </a:rPr>
              <a:t>Currently mostly adapted </a:t>
            </a:r>
          </a:p>
          <a:p>
            <a:r>
              <a:rPr lang="en-US" sz="1600" b="1">
                <a:solidFill>
                  <a:srgbClr val="002060"/>
                </a:solidFill>
              </a:rPr>
              <a:t>to low collision rates of Linear Colliders.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1"/>
          <p:cNvSpPr>
            <a:spLocks noGrp="1"/>
          </p:cNvSpPr>
          <p:nvPr>
            <p:ph type="ftr" sz="quarter" idx="11"/>
          </p:nvPr>
        </p:nvSpPr>
        <p:spPr>
          <a:noFill/>
        </p:spPr>
        <p:txBody>
          <a:bodyPr/>
          <a:lstStyle/>
          <a:p>
            <a:r>
              <a:rPr lang="en-US" smtClean="0"/>
              <a:t>W. Riegler/CERN</a:t>
            </a:r>
          </a:p>
        </p:txBody>
      </p:sp>
      <p:sp>
        <p:nvSpPr>
          <p:cNvPr id="30723" name="Slide Number Placeholder 2"/>
          <p:cNvSpPr>
            <a:spLocks noGrp="1"/>
          </p:cNvSpPr>
          <p:nvPr>
            <p:ph type="sldNum" sz="quarter" idx="12"/>
          </p:nvPr>
        </p:nvSpPr>
        <p:spPr>
          <a:noFill/>
        </p:spPr>
        <p:txBody>
          <a:bodyPr/>
          <a:lstStyle/>
          <a:p>
            <a:fld id="{301557AD-17E1-41B2-A143-1C85FC68C6D6}" type="slidenum">
              <a:rPr lang="en-US" smtClean="0"/>
              <a:pPr/>
              <a:t>84</a:t>
            </a:fld>
            <a:endParaRPr lang="en-US" smtClean="0"/>
          </a:p>
        </p:txBody>
      </p:sp>
      <p:sp>
        <p:nvSpPr>
          <p:cNvPr id="4" name="Rectangle 8"/>
          <p:cNvSpPr txBox="1">
            <a:spLocks noChangeArrowheads="1"/>
          </p:cNvSpPr>
          <p:nvPr/>
        </p:nvSpPr>
        <p:spPr>
          <a:xfrm>
            <a:off x="457200" y="274638"/>
            <a:ext cx="8229600" cy="487362"/>
          </a:xfrm>
          <a:prstGeom prst="rect">
            <a:avLst/>
          </a:prstGeom>
        </p:spPr>
        <p:txBody>
          <a:bodyPr/>
          <a:lstStyle/>
          <a:p>
            <a:pPr algn="ctr" eaLnBrk="0" hangingPunct="0">
              <a:defRPr/>
            </a:pPr>
            <a:r>
              <a:rPr lang="en-US" sz="2800" b="1" kern="0" dirty="0">
                <a:solidFill>
                  <a:srgbClr val="FF0000"/>
                </a:solidFill>
                <a:latin typeface="+mj-lt"/>
                <a:ea typeface="+mj-ea"/>
                <a:cs typeface="+mj-cs"/>
              </a:rPr>
              <a:t>Summary on Solid State Detectors </a:t>
            </a:r>
          </a:p>
        </p:txBody>
      </p:sp>
      <p:sp>
        <p:nvSpPr>
          <p:cNvPr id="30725" name="TextBox 4"/>
          <p:cNvSpPr txBox="1">
            <a:spLocks noChangeArrowheads="1"/>
          </p:cNvSpPr>
          <p:nvPr/>
        </p:nvSpPr>
        <p:spPr bwMode="auto">
          <a:xfrm>
            <a:off x="533400" y="1295400"/>
            <a:ext cx="7924800" cy="4432300"/>
          </a:xfrm>
          <a:prstGeom prst="rect">
            <a:avLst/>
          </a:prstGeom>
          <a:noFill/>
          <a:ln w="9525">
            <a:noFill/>
            <a:miter lim="800000"/>
            <a:headEnd/>
            <a:tailEnd/>
          </a:ln>
        </p:spPr>
        <p:txBody>
          <a:bodyPr>
            <a:spAutoFit/>
          </a:bodyPr>
          <a:lstStyle/>
          <a:p>
            <a:r>
              <a:rPr lang="en-US" b="1">
                <a:solidFill>
                  <a:srgbClr val="002060"/>
                </a:solidFill>
              </a:rPr>
              <a:t>Solid state detectors provide very high precision tracking in particle physics experiments (down to 5um) for vertex measurement but also for momentum spectroscopy over large areas (CMS).</a:t>
            </a:r>
          </a:p>
          <a:p>
            <a:endParaRPr lang="en-US" b="1">
              <a:solidFill>
                <a:srgbClr val="002060"/>
              </a:solidFill>
            </a:endParaRPr>
          </a:p>
          <a:p>
            <a:r>
              <a:rPr lang="en-US" b="1">
                <a:solidFill>
                  <a:srgbClr val="008000"/>
                </a:solidFill>
              </a:rPr>
              <a:t>Technology is improving rapidly due to rapid Silicon development for electronics industry.</a:t>
            </a:r>
          </a:p>
          <a:p>
            <a:endParaRPr lang="en-US" b="1">
              <a:solidFill>
                <a:srgbClr val="008000"/>
              </a:solidFill>
            </a:endParaRPr>
          </a:p>
          <a:p>
            <a:r>
              <a:rPr lang="en-US" b="1">
                <a:solidFill>
                  <a:srgbClr val="002060"/>
                </a:solidFill>
              </a:rPr>
              <a:t>Typical numbers where detectors start to strongly degrade are 10</a:t>
            </a:r>
            <a:r>
              <a:rPr lang="en-US" b="1" baseline="30000">
                <a:solidFill>
                  <a:srgbClr val="002060"/>
                </a:solidFill>
              </a:rPr>
              <a:t>14</a:t>
            </a:r>
            <a:r>
              <a:rPr lang="en-US" b="1">
                <a:solidFill>
                  <a:srgbClr val="002060"/>
                </a:solidFill>
              </a:rPr>
              <a:t>-10</a:t>
            </a:r>
            <a:r>
              <a:rPr lang="en-US" b="1" baseline="30000">
                <a:solidFill>
                  <a:srgbClr val="002060"/>
                </a:solidFill>
              </a:rPr>
              <a:t>15 </a:t>
            </a:r>
            <a:r>
              <a:rPr lang="en-US" b="1">
                <a:solidFill>
                  <a:srgbClr val="002060"/>
                </a:solidFill>
              </a:rPr>
              <a:t>hadron/cm</a:t>
            </a:r>
            <a:r>
              <a:rPr lang="en-US" b="1" baseline="30000">
                <a:solidFill>
                  <a:srgbClr val="002060"/>
                </a:solidFill>
              </a:rPr>
              <a:t>2</a:t>
            </a:r>
            <a:r>
              <a:rPr lang="en-US" b="1">
                <a:solidFill>
                  <a:srgbClr val="002060"/>
                </a:solidFill>
              </a:rPr>
              <a:t>.</a:t>
            </a:r>
          </a:p>
          <a:p>
            <a:endParaRPr lang="en-US" b="1" baseline="30000">
              <a:solidFill>
                <a:srgbClr val="002060"/>
              </a:solidFill>
            </a:endParaRPr>
          </a:p>
          <a:p>
            <a:r>
              <a:rPr lang="en-US" b="1">
                <a:solidFill>
                  <a:srgbClr val="008000"/>
                </a:solidFill>
              </a:rPr>
              <a:t>Diamond, engineered Silicon and novel geometries provide higher radiation resistance.</a:t>
            </a:r>
          </a:p>
          <a:p>
            <a:endParaRPr lang="en-US" b="1">
              <a:solidFill>
                <a:srgbClr val="008000"/>
              </a:solidFill>
            </a:endParaRPr>
          </a:p>
          <a:p>
            <a:r>
              <a:rPr lang="en-US" b="1">
                <a:solidFill>
                  <a:srgbClr val="002060"/>
                </a:solidFill>
              </a:rPr>
              <a:t>Clearly, monolithic solid state detectors are the ultimate goal. Current developments along these lines are useful for low rate applications. </a:t>
            </a:r>
          </a:p>
          <a:p>
            <a:endParaRPr lang="en-US" b="1">
              <a:solidFill>
                <a:srgbClr val="0080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1"/>
          <p:cNvSpPr>
            <a:spLocks noGrp="1"/>
          </p:cNvSpPr>
          <p:nvPr>
            <p:ph type="ftr" sz="quarter" idx="11"/>
          </p:nvPr>
        </p:nvSpPr>
        <p:spPr>
          <a:noFill/>
        </p:spPr>
        <p:txBody>
          <a:bodyPr/>
          <a:lstStyle/>
          <a:p>
            <a:r>
              <a:rPr lang="en-US" smtClean="0"/>
              <a:t>W. Riegler/CERN</a:t>
            </a:r>
          </a:p>
        </p:txBody>
      </p:sp>
      <p:sp>
        <p:nvSpPr>
          <p:cNvPr id="30723" name="Slide Number Placeholder 2"/>
          <p:cNvSpPr>
            <a:spLocks noGrp="1"/>
          </p:cNvSpPr>
          <p:nvPr>
            <p:ph type="sldNum" sz="quarter" idx="12"/>
          </p:nvPr>
        </p:nvSpPr>
        <p:spPr>
          <a:noFill/>
        </p:spPr>
        <p:txBody>
          <a:bodyPr/>
          <a:lstStyle/>
          <a:p>
            <a:fld id="{301557AD-17E1-41B2-A143-1C85FC68C6D6}" type="slidenum">
              <a:rPr lang="en-US" smtClean="0"/>
              <a:pPr/>
              <a:t>85</a:t>
            </a:fld>
            <a:endParaRPr lang="en-US" smtClean="0"/>
          </a:p>
        </p:txBody>
      </p:sp>
      <p:sp>
        <p:nvSpPr>
          <p:cNvPr id="4" name="Rectangle 8"/>
          <p:cNvSpPr txBox="1">
            <a:spLocks noChangeArrowheads="1"/>
          </p:cNvSpPr>
          <p:nvPr/>
        </p:nvSpPr>
        <p:spPr>
          <a:xfrm>
            <a:off x="457200" y="0"/>
            <a:ext cx="8229600" cy="487362"/>
          </a:xfrm>
          <a:prstGeom prst="rect">
            <a:avLst/>
          </a:prstGeom>
        </p:spPr>
        <p:txBody>
          <a:bodyPr/>
          <a:lstStyle/>
          <a:p>
            <a:pPr algn="ctr" eaLnBrk="0" hangingPunct="0">
              <a:defRPr/>
            </a:pPr>
            <a:r>
              <a:rPr lang="en-US" sz="2800" b="1" kern="0" dirty="0" err="1" smtClean="0">
                <a:solidFill>
                  <a:srgbClr val="FF0000"/>
                </a:solidFill>
                <a:latin typeface="+mj-lt"/>
                <a:ea typeface="+mj-ea"/>
                <a:cs typeface="+mj-cs"/>
              </a:rPr>
              <a:t>Calorimetry</a:t>
            </a:r>
            <a:endParaRPr lang="en-US" sz="2800" b="1" kern="0" dirty="0">
              <a:solidFill>
                <a:srgbClr val="FF0000"/>
              </a:solidFill>
              <a:latin typeface="+mj-lt"/>
              <a:ea typeface="+mj-ea"/>
              <a:cs typeface="+mj-cs"/>
            </a:endParaRPr>
          </a:p>
        </p:txBody>
      </p:sp>
      <p:pic>
        <p:nvPicPr>
          <p:cNvPr id="6" name="Picture 2" descr="E:\vorlesung\Summer_student_lecture\CMS_Slice.gif"/>
          <p:cNvPicPr>
            <a:picLocks noChangeAspect="1" noChangeArrowheads="1"/>
          </p:cNvPicPr>
          <p:nvPr/>
        </p:nvPicPr>
        <p:blipFill>
          <a:blip r:embed="rId2" cstate="print"/>
          <a:srcRect/>
          <a:stretch>
            <a:fillRect/>
          </a:stretch>
        </p:blipFill>
        <p:spPr bwMode="auto">
          <a:xfrm>
            <a:off x="1828800" y="3886200"/>
            <a:ext cx="5029200" cy="2586037"/>
          </a:xfrm>
          <a:prstGeom prst="rect">
            <a:avLst/>
          </a:prstGeom>
          <a:noFill/>
          <a:ln w="9525">
            <a:noFill/>
            <a:miter lim="800000"/>
            <a:headEnd/>
            <a:tailEnd/>
          </a:ln>
        </p:spPr>
      </p:pic>
      <p:pic>
        <p:nvPicPr>
          <p:cNvPr id="7" name="Picture 2" descr="scan0024"/>
          <p:cNvPicPr>
            <a:picLocks noChangeAspect="1" noChangeArrowheads="1"/>
          </p:cNvPicPr>
          <p:nvPr/>
        </p:nvPicPr>
        <p:blipFill>
          <a:blip r:embed="rId3" cstate="print"/>
          <a:srcRect/>
          <a:stretch>
            <a:fillRect/>
          </a:stretch>
        </p:blipFill>
        <p:spPr bwMode="auto">
          <a:xfrm>
            <a:off x="2362200" y="762000"/>
            <a:ext cx="3657600" cy="2975225"/>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1"/>
          <p:cNvSpPr>
            <a:spLocks noGrp="1"/>
          </p:cNvSpPr>
          <p:nvPr>
            <p:ph type="dt" sz="quarter" idx="10"/>
          </p:nvPr>
        </p:nvSpPr>
        <p:spPr>
          <a:noFill/>
        </p:spPr>
        <p:txBody>
          <a:bodyPr/>
          <a:lstStyle/>
          <a:p>
            <a:fld id="{CAA02A9D-2740-49D4-BCAA-E1D205F4B218}" type="datetime1">
              <a:rPr lang="en-US" smtClean="0"/>
              <a:pPr/>
              <a:t>3/21/2011</a:t>
            </a:fld>
            <a:endParaRPr lang="en-US" smtClean="0"/>
          </a:p>
        </p:txBody>
      </p:sp>
      <p:sp>
        <p:nvSpPr>
          <p:cNvPr id="31747" name="Footer Placeholder 2"/>
          <p:cNvSpPr>
            <a:spLocks noGrp="1"/>
          </p:cNvSpPr>
          <p:nvPr>
            <p:ph type="ftr" sz="quarter" idx="11"/>
          </p:nvPr>
        </p:nvSpPr>
        <p:spPr>
          <a:noFill/>
        </p:spPr>
        <p:txBody>
          <a:bodyPr/>
          <a:lstStyle/>
          <a:p>
            <a:r>
              <a:rPr lang="en-US" smtClean="0"/>
              <a:t>W. Riegler, Particle Detectors</a:t>
            </a:r>
          </a:p>
        </p:txBody>
      </p:sp>
      <p:sp>
        <p:nvSpPr>
          <p:cNvPr id="31748" name="Slide Number Placeholder 3"/>
          <p:cNvSpPr>
            <a:spLocks noGrp="1"/>
          </p:cNvSpPr>
          <p:nvPr>
            <p:ph type="sldNum" sz="quarter" idx="12"/>
          </p:nvPr>
        </p:nvSpPr>
        <p:spPr>
          <a:noFill/>
        </p:spPr>
        <p:txBody>
          <a:bodyPr/>
          <a:lstStyle/>
          <a:p>
            <a:fld id="{10C2D414-F6C8-4123-84DC-1CFA297AE7F0}" type="slidenum">
              <a:rPr lang="en-US" smtClean="0"/>
              <a:pPr/>
              <a:t>86</a:t>
            </a:fld>
            <a:endParaRPr lang="en-US" smtClean="0"/>
          </a:p>
        </p:txBody>
      </p:sp>
      <p:grpSp>
        <p:nvGrpSpPr>
          <p:cNvPr id="2" name="Group 13"/>
          <p:cNvGrpSpPr>
            <a:grpSpLocks/>
          </p:cNvGrpSpPr>
          <p:nvPr/>
        </p:nvGrpSpPr>
        <p:grpSpPr bwMode="auto">
          <a:xfrm>
            <a:off x="1066800" y="2743200"/>
            <a:ext cx="6477000" cy="2578100"/>
            <a:chOff x="228600" y="701457"/>
            <a:chExt cx="8077200" cy="3276600"/>
          </a:xfrm>
        </p:grpSpPr>
        <p:grpSp>
          <p:nvGrpSpPr>
            <p:cNvPr id="3" name="Group 18"/>
            <p:cNvGrpSpPr>
              <a:grpSpLocks/>
            </p:cNvGrpSpPr>
            <p:nvPr/>
          </p:nvGrpSpPr>
          <p:grpSpPr bwMode="auto">
            <a:xfrm>
              <a:off x="2590390" y="2073432"/>
              <a:ext cx="991832" cy="1067317"/>
              <a:chOff x="2285590" y="1448175"/>
              <a:chExt cx="991832" cy="1067317"/>
            </a:xfrm>
          </p:grpSpPr>
          <p:sp>
            <p:nvSpPr>
              <p:cNvPr id="98" name="Oval 4"/>
              <p:cNvSpPr/>
              <p:nvPr/>
            </p:nvSpPr>
            <p:spPr>
              <a:xfrm>
                <a:off x="2707267" y="1954596"/>
                <a:ext cx="152438" cy="151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9" name="Oval 5"/>
              <p:cNvSpPr/>
              <p:nvPr/>
            </p:nvSpPr>
            <p:spPr>
              <a:xfrm>
                <a:off x="2820111" y="1752835"/>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0" name="Oval 6"/>
              <p:cNvSpPr/>
              <p:nvPr/>
            </p:nvSpPr>
            <p:spPr>
              <a:xfrm>
                <a:off x="3200214" y="1906173"/>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1" name="Oval 7"/>
              <p:cNvSpPr/>
              <p:nvPr/>
            </p:nvSpPr>
            <p:spPr>
              <a:xfrm>
                <a:off x="2667673" y="2438823"/>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 name="Oval 8"/>
              <p:cNvSpPr/>
              <p:nvPr/>
            </p:nvSpPr>
            <p:spPr>
              <a:xfrm>
                <a:off x="2590465" y="2210832"/>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 name="Oval 9"/>
              <p:cNvSpPr/>
              <p:nvPr/>
            </p:nvSpPr>
            <p:spPr>
              <a:xfrm>
                <a:off x="2362798" y="167616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4" name="Oval 10"/>
              <p:cNvSpPr/>
              <p:nvPr/>
            </p:nvSpPr>
            <p:spPr>
              <a:xfrm>
                <a:off x="3124985" y="2287501"/>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5" name="Oval 11"/>
              <p:cNvSpPr/>
              <p:nvPr/>
            </p:nvSpPr>
            <p:spPr>
              <a:xfrm>
                <a:off x="2742901" y="1448175"/>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 name="Oval 12"/>
              <p:cNvSpPr/>
              <p:nvPr/>
            </p:nvSpPr>
            <p:spPr>
              <a:xfrm>
                <a:off x="3047776" y="1601513"/>
                <a:ext cx="7720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7" name="Oval 13"/>
              <p:cNvSpPr/>
              <p:nvPr/>
            </p:nvSpPr>
            <p:spPr>
              <a:xfrm>
                <a:off x="2362798" y="2287501"/>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8" name="Oval 14"/>
              <p:cNvSpPr/>
              <p:nvPr/>
            </p:nvSpPr>
            <p:spPr>
              <a:xfrm>
                <a:off x="2285590" y="1982843"/>
                <a:ext cx="77208"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9" name="Oval 15"/>
              <p:cNvSpPr/>
              <p:nvPr/>
            </p:nvSpPr>
            <p:spPr>
              <a:xfrm>
                <a:off x="2515236" y="1752835"/>
                <a:ext cx="532540" cy="53466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0" name="Oval 16"/>
              <p:cNvSpPr/>
              <p:nvPr/>
            </p:nvSpPr>
            <p:spPr>
              <a:xfrm>
                <a:off x="2285590" y="1524844"/>
                <a:ext cx="991832" cy="99064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 name="Group 19"/>
            <p:cNvGrpSpPr>
              <a:grpSpLocks/>
            </p:cNvGrpSpPr>
            <p:nvPr/>
          </p:nvGrpSpPr>
          <p:grpSpPr bwMode="auto">
            <a:xfrm>
              <a:off x="3887097" y="2454761"/>
              <a:ext cx="989853" cy="1065299"/>
              <a:chOff x="2286897" y="1448504"/>
              <a:chExt cx="989853" cy="1065299"/>
            </a:xfrm>
          </p:grpSpPr>
          <p:sp>
            <p:nvSpPr>
              <p:cNvPr id="85" name="Oval 84"/>
              <p:cNvSpPr/>
              <p:nvPr/>
            </p:nvSpPr>
            <p:spPr>
              <a:xfrm>
                <a:off x="2706595" y="1952907"/>
                <a:ext cx="152438" cy="1533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6" name="Oval 85"/>
              <p:cNvSpPr/>
              <p:nvPr/>
            </p:nvSpPr>
            <p:spPr>
              <a:xfrm>
                <a:off x="2819439" y="1753163"/>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7" name="Oval 86"/>
              <p:cNvSpPr/>
              <p:nvPr/>
            </p:nvSpPr>
            <p:spPr>
              <a:xfrm>
                <a:off x="3201521" y="190448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 name="Oval 87"/>
              <p:cNvSpPr/>
              <p:nvPr/>
            </p:nvSpPr>
            <p:spPr>
              <a:xfrm>
                <a:off x="2667001" y="2437134"/>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9" name="Oval 88"/>
              <p:cNvSpPr/>
              <p:nvPr/>
            </p:nvSpPr>
            <p:spPr>
              <a:xfrm>
                <a:off x="2591772" y="2209143"/>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0" name="Oval 89"/>
              <p:cNvSpPr/>
              <p:nvPr/>
            </p:nvSpPr>
            <p:spPr>
              <a:xfrm>
                <a:off x="2362126" y="1676493"/>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1" name="Oval 90"/>
              <p:cNvSpPr/>
              <p:nvPr/>
            </p:nvSpPr>
            <p:spPr>
              <a:xfrm>
                <a:off x="3124313" y="2285812"/>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2" name="Oval 91"/>
              <p:cNvSpPr/>
              <p:nvPr/>
            </p:nvSpPr>
            <p:spPr>
              <a:xfrm>
                <a:off x="2744210" y="144850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3" name="Oval 92"/>
              <p:cNvSpPr/>
              <p:nvPr/>
            </p:nvSpPr>
            <p:spPr>
              <a:xfrm>
                <a:off x="3049084" y="159982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4" name="Oval 93"/>
              <p:cNvSpPr/>
              <p:nvPr/>
            </p:nvSpPr>
            <p:spPr>
              <a:xfrm>
                <a:off x="2362126" y="2285812"/>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5" name="Oval 94"/>
              <p:cNvSpPr/>
              <p:nvPr/>
            </p:nvSpPr>
            <p:spPr>
              <a:xfrm>
                <a:off x="2286897" y="198115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6" name="Oval 95"/>
              <p:cNvSpPr/>
              <p:nvPr/>
            </p:nvSpPr>
            <p:spPr>
              <a:xfrm>
                <a:off x="2514564" y="1753163"/>
                <a:ext cx="534521" cy="53265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7" name="Oval 96"/>
              <p:cNvSpPr/>
              <p:nvPr/>
            </p:nvSpPr>
            <p:spPr>
              <a:xfrm>
                <a:off x="2286897" y="1525173"/>
                <a:ext cx="989853" cy="98863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 name="Group 47"/>
            <p:cNvGrpSpPr>
              <a:grpSpLocks/>
            </p:cNvGrpSpPr>
            <p:nvPr/>
          </p:nvGrpSpPr>
          <p:grpSpPr bwMode="auto">
            <a:xfrm>
              <a:off x="4876950" y="1234106"/>
              <a:ext cx="989853" cy="1067317"/>
              <a:chOff x="2286150" y="1447049"/>
              <a:chExt cx="989853" cy="1067317"/>
            </a:xfrm>
          </p:grpSpPr>
          <p:sp>
            <p:nvSpPr>
              <p:cNvPr id="72" name="Oval 71"/>
              <p:cNvSpPr/>
              <p:nvPr/>
            </p:nvSpPr>
            <p:spPr>
              <a:xfrm>
                <a:off x="2705848" y="1953470"/>
                <a:ext cx="152438" cy="151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 name="Oval 72"/>
              <p:cNvSpPr/>
              <p:nvPr/>
            </p:nvSpPr>
            <p:spPr>
              <a:xfrm>
                <a:off x="2818692" y="1751709"/>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 name="Oval 73"/>
              <p:cNvSpPr/>
              <p:nvPr/>
            </p:nvSpPr>
            <p:spPr>
              <a:xfrm>
                <a:off x="3200774" y="1905047"/>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 name="Oval 74"/>
              <p:cNvSpPr/>
              <p:nvPr/>
            </p:nvSpPr>
            <p:spPr>
              <a:xfrm>
                <a:off x="2666254" y="2437697"/>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Oval 75"/>
              <p:cNvSpPr/>
              <p:nvPr/>
            </p:nvSpPr>
            <p:spPr>
              <a:xfrm>
                <a:off x="2591025" y="220970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7" name="Oval 76"/>
              <p:cNvSpPr/>
              <p:nvPr/>
            </p:nvSpPr>
            <p:spPr>
              <a:xfrm>
                <a:off x="2361379" y="1675040"/>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 name="Oval 77"/>
              <p:cNvSpPr/>
              <p:nvPr/>
            </p:nvSpPr>
            <p:spPr>
              <a:xfrm>
                <a:off x="3123566" y="2286375"/>
                <a:ext cx="77208"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9" name="Oval 78"/>
              <p:cNvSpPr/>
              <p:nvPr/>
            </p:nvSpPr>
            <p:spPr>
              <a:xfrm>
                <a:off x="2743463" y="1447049"/>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0" name="Oval 79"/>
              <p:cNvSpPr/>
              <p:nvPr/>
            </p:nvSpPr>
            <p:spPr>
              <a:xfrm>
                <a:off x="3048337" y="1600387"/>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 name="Oval 80"/>
              <p:cNvSpPr/>
              <p:nvPr/>
            </p:nvSpPr>
            <p:spPr>
              <a:xfrm>
                <a:off x="2361379" y="2286375"/>
                <a:ext cx="7720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2" name="Oval 81"/>
              <p:cNvSpPr/>
              <p:nvPr/>
            </p:nvSpPr>
            <p:spPr>
              <a:xfrm>
                <a:off x="2286150" y="1981717"/>
                <a:ext cx="7522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3" name="Oval 82"/>
              <p:cNvSpPr/>
              <p:nvPr/>
            </p:nvSpPr>
            <p:spPr>
              <a:xfrm>
                <a:off x="2513817" y="1751709"/>
                <a:ext cx="534521" cy="53466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4" name="Oval 83"/>
              <p:cNvSpPr/>
              <p:nvPr/>
            </p:nvSpPr>
            <p:spPr>
              <a:xfrm>
                <a:off x="2286150" y="1523718"/>
                <a:ext cx="989853" cy="99064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6" name="Group 103"/>
            <p:cNvGrpSpPr>
              <a:grpSpLocks/>
            </p:cNvGrpSpPr>
            <p:nvPr/>
          </p:nvGrpSpPr>
          <p:grpSpPr bwMode="auto">
            <a:xfrm>
              <a:off x="3200139" y="1082786"/>
              <a:ext cx="991833" cy="1067316"/>
              <a:chOff x="2285739" y="1448129"/>
              <a:chExt cx="991833" cy="1067316"/>
            </a:xfrm>
          </p:grpSpPr>
          <p:sp>
            <p:nvSpPr>
              <p:cNvPr id="59" name="Oval 58"/>
              <p:cNvSpPr/>
              <p:nvPr/>
            </p:nvSpPr>
            <p:spPr>
              <a:xfrm>
                <a:off x="2707416" y="1954549"/>
                <a:ext cx="152438" cy="1513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Oval 59"/>
              <p:cNvSpPr/>
              <p:nvPr/>
            </p:nvSpPr>
            <p:spPr>
              <a:xfrm>
                <a:off x="2820259" y="1752788"/>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Oval 60"/>
              <p:cNvSpPr/>
              <p:nvPr/>
            </p:nvSpPr>
            <p:spPr>
              <a:xfrm>
                <a:off x="3200363" y="1906126"/>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Oval 61"/>
              <p:cNvSpPr/>
              <p:nvPr/>
            </p:nvSpPr>
            <p:spPr>
              <a:xfrm>
                <a:off x="2667822" y="243877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 name="Oval 62"/>
              <p:cNvSpPr/>
              <p:nvPr/>
            </p:nvSpPr>
            <p:spPr>
              <a:xfrm>
                <a:off x="2590614" y="2210786"/>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Oval 63"/>
              <p:cNvSpPr/>
              <p:nvPr/>
            </p:nvSpPr>
            <p:spPr>
              <a:xfrm>
                <a:off x="2362947" y="1676118"/>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 name="Oval 64"/>
              <p:cNvSpPr/>
              <p:nvPr/>
            </p:nvSpPr>
            <p:spPr>
              <a:xfrm>
                <a:off x="3125134" y="2287456"/>
                <a:ext cx="7522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Oval 65"/>
              <p:cNvSpPr/>
              <p:nvPr/>
            </p:nvSpPr>
            <p:spPr>
              <a:xfrm>
                <a:off x="2743050" y="1448129"/>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Oval 66"/>
              <p:cNvSpPr/>
              <p:nvPr/>
            </p:nvSpPr>
            <p:spPr>
              <a:xfrm>
                <a:off x="3047925" y="1601467"/>
                <a:ext cx="7720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Oval 67"/>
              <p:cNvSpPr/>
              <p:nvPr/>
            </p:nvSpPr>
            <p:spPr>
              <a:xfrm>
                <a:off x="2362947" y="2287456"/>
                <a:ext cx="7522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Oval 68"/>
              <p:cNvSpPr/>
              <p:nvPr/>
            </p:nvSpPr>
            <p:spPr>
              <a:xfrm>
                <a:off x="2285739" y="1982795"/>
                <a:ext cx="77208"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Oval 69"/>
              <p:cNvSpPr/>
              <p:nvPr/>
            </p:nvSpPr>
            <p:spPr>
              <a:xfrm>
                <a:off x="2515385" y="1752788"/>
                <a:ext cx="532540" cy="5346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 name="Oval 70"/>
              <p:cNvSpPr/>
              <p:nvPr/>
            </p:nvSpPr>
            <p:spPr>
              <a:xfrm>
                <a:off x="2285739" y="1524798"/>
                <a:ext cx="991832" cy="9906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 name="Group 117"/>
            <p:cNvGrpSpPr>
              <a:grpSpLocks/>
            </p:cNvGrpSpPr>
            <p:nvPr/>
          </p:nvGrpSpPr>
          <p:grpSpPr bwMode="auto">
            <a:xfrm>
              <a:off x="5104616" y="2682751"/>
              <a:ext cx="991832" cy="1067317"/>
              <a:chOff x="2285216" y="1447894"/>
              <a:chExt cx="991832" cy="1067317"/>
            </a:xfrm>
          </p:grpSpPr>
          <p:sp>
            <p:nvSpPr>
              <p:cNvPr id="46" name="Oval 45"/>
              <p:cNvSpPr/>
              <p:nvPr/>
            </p:nvSpPr>
            <p:spPr>
              <a:xfrm>
                <a:off x="2706893" y="1954315"/>
                <a:ext cx="152438" cy="151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Oval 46"/>
              <p:cNvSpPr/>
              <p:nvPr/>
            </p:nvSpPr>
            <p:spPr>
              <a:xfrm>
                <a:off x="2819737" y="175255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Oval 47"/>
              <p:cNvSpPr/>
              <p:nvPr/>
            </p:nvSpPr>
            <p:spPr>
              <a:xfrm>
                <a:off x="3199840" y="1905892"/>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Oval 48"/>
              <p:cNvSpPr/>
              <p:nvPr/>
            </p:nvSpPr>
            <p:spPr>
              <a:xfrm>
                <a:off x="2667299" y="2438542"/>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Oval 49"/>
              <p:cNvSpPr/>
              <p:nvPr/>
            </p:nvSpPr>
            <p:spPr>
              <a:xfrm>
                <a:off x="2590091" y="2210551"/>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Oval 50"/>
              <p:cNvSpPr/>
              <p:nvPr/>
            </p:nvSpPr>
            <p:spPr>
              <a:xfrm>
                <a:off x="2362424" y="1675885"/>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Oval 51"/>
              <p:cNvSpPr/>
              <p:nvPr/>
            </p:nvSpPr>
            <p:spPr>
              <a:xfrm>
                <a:off x="3124611" y="2287220"/>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Oval 52"/>
              <p:cNvSpPr/>
              <p:nvPr/>
            </p:nvSpPr>
            <p:spPr>
              <a:xfrm>
                <a:off x="2742527" y="1447894"/>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Oval 53"/>
              <p:cNvSpPr/>
              <p:nvPr/>
            </p:nvSpPr>
            <p:spPr>
              <a:xfrm>
                <a:off x="3047402" y="1601232"/>
                <a:ext cx="7720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Oval 54"/>
              <p:cNvSpPr/>
              <p:nvPr/>
            </p:nvSpPr>
            <p:spPr>
              <a:xfrm>
                <a:off x="2362424" y="2287220"/>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Oval 55"/>
              <p:cNvSpPr/>
              <p:nvPr/>
            </p:nvSpPr>
            <p:spPr>
              <a:xfrm>
                <a:off x="2285216" y="1982562"/>
                <a:ext cx="77208"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Oval 56"/>
              <p:cNvSpPr/>
              <p:nvPr/>
            </p:nvSpPr>
            <p:spPr>
              <a:xfrm>
                <a:off x="2514862" y="1752554"/>
                <a:ext cx="532540" cy="53466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Oval 57"/>
              <p:cNvSpPr/>
              <p:nvPr/>
            </p:nvSpPr>
            <p:spPr>
              <a:xfrm>
                <a:off x="2285216" y="1524563"/>
                <a:ext cx="991832" cy="99064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8" name="Group 145"/>
            <p:cNvGrpSpPr>
              <a:grpSpLocks/>
            </p:cNvGrpSpPr>
            <p:nvPr/>
          </p:nvGrpSpPr>
          <p:grpSpPr bwMode="auto">
            <a:xfrm>
              <a:off x="1600537" y="1082786"/>
              <a:ext cx="989853" cy="1067316"/>
              <a:chOff x="2286337" y="1448129"/>
              <a:chExt cx="989853" cy="1067316"/>
            </a:xfrm>
          </p:grpSpPr>
          <p:sp>
            <p:nvSpPr>
              <p:cNvPr id="33" name="Oval 32"/>
              <p:cNvSpPr/>
              <p:nvPr/>
            </p:nvSpPr>
            <p:spPr>
              <a:xfrm>
                <a:off x="2706035" y="1954549"/>
                <a:ext cx="152437" cy="1513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Oval 33"/>
              <p:cNvSpPr/>
              <p:nvPr/>
            </p:nvSpPr>
            <p:spPr>
              <a:xfrm>
                <a:off x="2818877" y="1752788"/>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Oval 34"/>
              <p:cNvSpPr/>
              <p:nvPr/>
            </p:nvSpPr>
            <p:spPr>
              <a:xfrm>
                <a:off x="3200961" y="190612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35"/>
              <p:cNvSpPr/>
              <p:nvPr/>
            </p:nvSpPr>
            <p:spPr>
              <a:xfrm>
                <a:off x="2666441" y="2438776"/>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Oval 36"/>
              <p:cNvSpPr/>
              <p:nvPr/>
            </p:nvSpPr>
            <p:spPr>
              <a:xfrm>
                <a:off x="2591212" y="221078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Oval 37"/>
              <p:cNvSpPr/>
              <p:nvPr/>
            </p:nvSpPr>
            <p:spPr>
              <a:xfrm>
                <a:off x="2361566" y="1676118"/>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38"/>
              <p:cNvSpPr/>
              <p:nvPr/>
            </p:nvSpPr>
            <p:spPr>
              <a:xfrm>
                <a:off x="3123752" y="2287456"/>
                <a:ext cx="7720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Oval 39"/>
              <p:cNvSpPr/>
              <p:nvPr/>
            </p:nvSpPr>
            <p:spPr>
              <a:xfrm>
                <a:off x="2743648" y="1448129"/>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Oval 40"/>
              <p:cNvSpPr/>
              <p:nvPr/>
            </p:nvSpPr>
            <p:spPr>
              <a:xfrm>
                <a:off x="3048523" y="1601467"/>
                <a:ext cx="7522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Oval 41"/>
              <p:cNvSpPr/>
              <p:nvPr/>
            </p:nvSpPr>
            <p:spPr>
              <a:xfrm>
                <a:off x="2361566" y="2287456"/>
                <a:ext cx="77208"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Oval 42"/>
              <p:cNvSpPr/>
              <p:nvPr/>
            </p:nvSpPr>
            <p:spPr>
              <a:xfrm>
                <a:off x="2286337" y="1982795"/>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Oval 43"/>
              <p:cNvSpPr/>
              <p:nvPr/>
            </p:nvSpPr>
            <p:spPr>
              <a:xfrm>
                <a:off x="2514003" y="1752788"/>
                <a:ext cx="534521" cy="5346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Oval 44"/>
              <p:cNvSpPr/>
              <p:nvPr/>
            </p:nvSpPr>
            <p:spPr>
              <a:xfrm>
                <a:off x="2286337" y="1524798"/>
                <a:ext cx="989853" cy="9906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9" name="Group 159"/>
            <p:cNvGrpSpPr>
              <a:grpSpLocks/>
            </p:cNvGrpSpPr>
            <p:nvPr/>
          </p:nvGrpSpPr>
          <p:grpSpPr bwMode="auto">
            <a:xfrm>
              <a:off x="1370890" y="2682751"/>
              <a:ext cx="991833" cy="1067317"/>
              <a:chOff x="2285290" y="1447894"/>
              <a:chExt cx="991833" cy="1067317"/>
            </a:xfrm>
          </p:grpSpPr>
          <p:sp>
            <p:nvSpPr>
              <p:cNvPr id="20" name="Oval 19"/>
              <p:cNvSpPr/>
              <p:nvPr/>
            </p:nvSpPr>
            <p:spPr>
              <a:xfrm>
                <a:off x="2706968" y="1954315"/>
                <a:ext cx="152438" cy="151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2819812" y="175255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a:off x="3199915" y="1905892"/>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Oval 22"/>
              <p:cNvSpPr/>
              <p:nvPr/>
            </p:nvSpPr>
            <p:spPr>
              <a:xfrm>
                <a:off x="2667374" y="2438542"/>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23"/>
              <p:cNvSpPr/>
              <p:nvPr/>
            </p:nvSpPr>
            <p:spPr>
              <a:xfrm>
                <a:off x="2590166" y="2210551"/>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Oval 24"/>
              <p:cNvSpPr/>
              <p:nvPr/>
            </p:nvSpPr>
            <p:spPr>
              <a:xfrm>
                <a:off x="2362499" y="1675885"/>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p:nvPr/>
            </p:nvSpPr>
            <p:spPr>
              <a:xfrm>
                <a:off x="3124686" y="2287220"/>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p:cNvSpPr/>
              <p:nvPr/>
            </p:nvSpPr>
            <p:spPr>
              <a:xfrm>
                <a:off x="2742603" y="1447894"/>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Oval 27"/>
              <p:cNvSpPr/>
              <p:nvPr/>
            </p:nvSpPr>
            <p:spPr>
              <a:xfrm>
                <a:off x="3047477" y="1601232"/>
                <a:ext cx="7720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Oval 28"/>
              <p:cNvSpPr/>
              <p:nvPr/>
            </p:nvSpPr>
            <p:spPr>
              <a:xfrm>
                <a:off x="2362499" y="2287220"/>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Oval 29"/>
              <p:cNvSpPr/>
              <p:nvPr/>
            </p:nvSpPr>
            <p:spPr>
              <a:xfrm>
                <a:off x="2285291" y="1982562"/>
                <a:ext cx="77208"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Oval 30"/>
              <p:cNvSpPr/>
              <p:nvPr/>
            </p:nvSpPr>
            <p:spPr>
              <a:xfrm>
                <a:off x="2514937" y="1752554"/>
                <a:ext cx="532540" cy="53466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Oval 31"/>
              <p:cNvSpPr/>
              <p:nvPr/>
            </p:nvSpPr>
            <p:spPr>
              <a:xfrm>
                <a:off x="2285291" y="1524563"/>
                <a:ext cx="991832" cy="99064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13" name="Straight Connector 12"/>
            <p:cNvCxnSpPr/>
            <p:nvPr/>
          </p:nvCxnSpPr>
          <p:spPr>
            <a:xfrm flipV="1">
              <a:off x="3124910" y="1615435"/>
              <a:ext cx="4038600" cy="685988"/>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228600" y="2285282"/>
              <a:ext cx="2896310" cy="18158"/>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rot="16200000" flipH="1">
              <a:off x="1524600" y="2377359"/>
              <a:ext cx="391417" cy="239544"/>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rot="16200000" flipH="1">
              <a:off x="2929292" y="2419833"/>
              <a:ext cx="276412" cy="39594"/>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p:nvPr/>
          </p:nvCxnSpPr>
          <p:spPr>
            <a:xfrm>
              <a:off x="3200139" y="2301423"/>
              <a:ext cx="762186" cy="304659"/>
            </a:xfrm>
            <a:prstGeom prst="straightConnector1">
              <a:avLst/>
            </a:prstGeom>
            <a:ln>
              <a:solidFill>
                <a:srgbClr val="FF0000"/>
              </a:solidFill>
              <a:tailEnd type="arrow"/>
            </a:ln>
          </p:spPr>
          <p:style>
            <a:lnRef idx="2">
              <a:schemeClr val="accent6"/>
            </a:lnRef>
            <a:fillRef idx="0">
              <a:schemeClr val="accent6"/>
            </a:fillRef>
            <a:effectRef idx="1">
              <a:schemeClr val="accent6"/>
            </a:effectRef>
            <a:fontRef idx="minor">
              <a:schemeClr val="tx1"/>
            </a:fontRef>
          </p:style>
        </p:cxnSp>
        <p:sp>
          <p:nvSpPr>
            <p:cNvPr id="18" name="Rectangle 17"/>
            <p:cNvSpPr/>
            <p:nvPr/>
          </p:nvSpPr>
          <p:spPr>
            <a:xfrm>
              <a:off x="4876949" y="701457"/>
              <a:ext cx="1904477" cy="3276600"/>
            </a:xfrm>
            <a:prstGeom prst="rect">
              <a:avLst/>
            </a:prstGeom>
            <a:solidFill>
              <a:srgbClr val="00B050">
                <a:alpha val="36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6781426" y="701457"/>
              <a:ext cx="1524374" cy="3276600"/>
            </a:xfrm>
            <a:prstGeom prst="rect">
              <a:avLst/>
            </a:prstGeom>
            <a:solidFill>
              <a:srgbClr val="009644">
                <a:alpha val="72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1750" name="TextBox 8"/>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cs typeface="Arial" pitchFamily="34" charset="0"/>
              </a:rPr>
              <a:t>Bremsstrahlung</a:t>
            </a:r>
          </a:p>
        </p:txBody>
      </p:sp>
      <p:sp>
        <p:nvSpPr>
          <p:cNvPr id="31751" name="Rectangle 211"/>
          <p:cNvSpPr>
            <a:spLocks noChangeArrowheads="1"/>
          </p:cNvSpPr>
          <p:nvPr/>
        </p:nvSpPr>
        <p:spPr bwMode="auto">
          <a:xfrm>
            <a:off x="2590800" y="2590800"/>
            <a:ext cx="1943100" cy="369888"/>
          </a:xfrm>
          <a:prstGeom prst="rect">
            <a:avLst/>
          </a:prstGeom>
          <a:noFill/>
          <a:ln w="9525">
            <a:noFill/>
            <a:miter lim="800000"/>
            <a:headEnd/>
            <a:tailEnd/>
          </a:ln>
        </p:spPr>
        <p:txBody>
          <a:bodyPr wrap="none">
            <a:spAutoFit/>
          </a:bodyPr>
          <a:lstStyle/>
          <a:p>
            <a:r>
              <a:rPr lang="en-US" b="1">
                <a:latin typeface="Calibri" pitchFamily="34" charset="0"/>
              </a:rPr>
              <a:t>Z</a:t>
            </a:r>
            <a:r>
              <a:rPr lang="en-US" b="1" baseline="-25000">
                <a:latin typeface="Calibri" pitchFamily="34" charset="0"/>
              </a:rPr>
              <a:t>2 </a:t>
            </a:r>
            <a:r>
              <a:rPr lang="en-US" b="1">
                <a:latin typeface="Calibri" pitchFamily="34" charset="0"/>
              </a:rPr>
              <a:t>electrons, q=-e</a:t>
            </a:r>
            <a:r>
              <a:rPr lang="en-US" b="1" baseline="-25000">
                <a:latin typeface="Calibri" pitchFamily="34" charset="0"/>
              </a:rPr>
              <a:t>0</a:t>
            </a:r>
            <a:endParaRPr lang="en-US" baseline="-25000">
              <a:latin typeface="Calibri" pitchFamily="34" charset="0"/>
            </a:endParaRPr>
          </a:p>
        </p:txBody>
      </p:sp>
      <p:sp>
        <p:nvSpPr>
          <p:cNvPr id="31752" name="Rectangle 212"/>
          <p:cNvSpPr>
            <a:spLocks noChangeArrowheads="1"/>
          </p:cNvSpPr>
          <p:nvPr/>
        </p:nvSpPr>
        <p:spPr bwMode="auto">
          <a:xfrm>
            <a:off x="762000" y="3657600"/>
            <a:ext cx="1155700" cy="369888"/>
          </a:xfrm>
          <a:prstGeom prst="rect">
            <a:avLst/>
          </a:prstGeom>
          <a:noFill/>
          <a:ln w="9525">
            <a:noFill/>
            <a:miter lim="800000"/>
            <a:headEnd/>
            <a:tailEnd/>
          </a:ln>
        </p:spPr>
        <p:txBody>
          <a:bodyPr wrap="none">
            <a:spAutoFit/>
          </a:bodyPr>
          <a:lstStyle/>
          <a:p>
            <a:r>
              <a:rPr lang="en-US" b="1">
                <a:latin typeface="Calibri" pitchFamily="34" charset="0"/>
              </a:rPr>
              <a:t>M, q=Z</a:t>
            </a:r>
            <a:r>
              <a:rPr lang="en-US" b="1" baseline="-25000">
                <a:latin typeface="Calibri" pitchFamily="34" charset="0"/>
              </a:rPr>
              <a:t>1 </a:t>
            </a:r>
            <a:r>
              <a:rPr lang="en-US" b="1">
                <a:latin typeface="Calibri" pitchFamily="34" charset="0"/>
              </a:rPr>
              <a:t>e</a:t>
            </a:r>
            <a:r>
              <a:rPr lang="en-US" b="1" baseline="-25000">
                <a:latin typeface="Calibri" pitchFamily="34" charset="0"/>
              </a:rPr>
              <a:t>0</a:t>
            </a:r>
            <a:endParaRPr lang="en-US">
              <a:latin typeface="Calibri" pitchFamily="34" charset="0"/>
            </a:endParaRPr>
          </a:p>
        </p:txBody>
      </p:sp>
      <p:sp>
        <p:nvSpPr>
          <p:cNvPr id="31753" name="Text Box 3"/>
          <p:cNvSpPr txBox="1">
            <a:spLocks noChangeArrowheads="1"/>
          </p:cNvSpPr>
          <p:nvPr/>
        </p:nvSpPr>
        <p:spPr bwMode="auto">
          <a:xfrm>
            <a:off x="304800" y="1219200"/>
            <a:ext cx="8686800" cy="830263"/>
          </a:xfrm>
          <a:prstGeom prst="rect">
            <a:avLst/>
          </a:prstGeom>
          <a:noFill/>
          <a:ln w="9525">
            <a:noFill/>
            <a:miter lim="800000"/>
            <a:headEnd/>
            <a:tailEnd/>
          </a:ln>
        </p:spPr>
        <p:txBody>
          <a:bodyPr>
            <a:spAutoFit/>
          </a:bodyPr>
          <a:lstStyle/>
          <a:p>
            <a:r>
              <a:rPr lang="en-US" sz="1600" b="1">
                <a:solidFill>
                  <a:srgbClr val="002060"/>
                </a:solidFill>
              </a:rPr>
              <a:t>A charged particle of mass M and charge q=Z</a:t>
            </a:r>
            <a:r>
              <a:rPr lang="en-US" sz="1600" b="1" baseline="-25000">
                <a:solidFill>
                  <a:srgbClr val="002060"/>
                </a:solidFill>
              </a:rPr>
              <a:t>1</a:t>
            </a:r>
            <a:r>
              <a:rPr lang="en-US" sz="1600" b="1">
                <a:solidFill>
                  <a:srgbClr val="002060"/>
                </a:solidFill>
              </a:rPr>
              <a:t>e is deflected by a nucleus of charge Ze (which is partially ‘shielded’ by the electrons). During this deflection the charge is ‘accelerated’ and it therefore radiates </a:t>
            </a:r>
            <a:r>
              <a:rPr lang="en-US" sz="1600" b="1">
                <a:solidFill>
                  <a:srgbClr val="002060"/>
                </a:solidFill>
                <a:sym typeface="Wingdings" pitchFamily="2" charset="2"/>
              </a:rPr>
              <a:t> Bremsstrahlung.</a:t>
            </a:r>
            <a:r>
              <a:rPr lang="en-US" sz="1600" b="1">
                <a:solidFill>
                  <a:srgbClr val="002060"/>
                </a:solidFill>
              </a:rPr>
              <a:t>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can0076"/>
          <p:cNvPicPr>
            <a:picLocks noChangeAspect="1" noChangeArrowheads="1"/>
          </p:cNvPicPr>
          <p:nvPr/>
        </p:nvPicPr>
        <p:blipFill>
          <a:blip r:embed="rId2" cstate="print"/>
          <a:srcRect/>
          <a:stretch>
            <a:fillRect/>
          </a:stretch>
        </p:blipFill>
        <p:spPr bwMode="auto">
          <a:xfrm>
            <a:off x="1295400" y="1066800"/>
            <a:ext cx="6248400" cy="5099050"/>
          </a:xfrm>
          <a:prstGeom prst="rect">
            <a:avLst/>
          </a:prstGeom>
          <a:noFill/>
          <a:ln w="9525">
            <a:noFill/>
            <a:miter lim="800000"/>
            <a:headEnd/>
            <a:tailEnd/>
          </a:ln>
        </p:spPr>
      </p:pic>
      <p:sp>
        <p:nvSpPr>
          <p:cNvPr id="35843" name="Slide Number Placeholder 2"/>
          <p:cNvSpPr>
            <a:spLocks noGrp="1"/>
          </p:cNvSpPr>
          <p:nvPr>
            <p:ph type="sldNum" sz="quarter" idx="12"/>
          </p:nvPr>
        </p:nvSpPr>
        <p:spPr>
          <a:noFill/>
        </p:spPr>
        <p:txBody>
          <a:bodyPr/>
          <a:lstStyle/>
          <a:p>
            <a:fld id="{5EF3D353-1653-42F3-B276-CA5AB582F76A}" type="slidenum">
              <a:rPr lang="en-US" smtClean="0"/>
              <a:pPr/>
              <a:t>87</a:t>
            </a:fld>
            <a:endParaRPr lang="en-US" smtClean="0"/>
          </a:p>
        </p:txBody>
      </p:sp>
      <p:sp>
        <p:nvSpPr>
          <p:cNvPr id="35844" name="Footer Placeholder 3"/>
          <p:cNvSpPr>
            <a:spLocks noGrp="1"/>
          </p:cNvSpPr>
          <p:nvPr>
            <p:ph type="ftr" sz="quarter" idx="11"/>
          </p:nvPr>
        </p:nvSpPr>
        <p:spPr>
          <a:noFill/>
        </p:spPr>
        <p:txBody>
          <a:bodyPr/>
          <a:lstStyle/>
          <a:p>
            <a:r>
              <a:rPr lang="en-US" smtClean="0"/>
              <a:t>W. Riegler/CERN</a:t>
            </a:r>
          </a:p>
        </p:txBody>
      </p:sp>
      <p:sp>
        <p:nvSpPr>
          <p:cNvPr id="35845" name="TextBox 5"/>
          <p:cNvSpPr txBox="1">
            <a:spLocks noChangeArrowheads="1"/>
          </p:cNvSpPr>
          <p:nvPr/>
        </p:nvSpPr>
        <p:spPr bwMode="auto">
          <a:xfrm>
            <a:off x="0" y="152400"/>
            <a:ext cx="9144000" cy="523875"/>
          </a:xfrm>
          <a:prstGeom prst="rect">
            <a:avLst/>
          </a:prstGeom>
          <a:noFill/>
          <a:ln w="9525">
            <a:noFill/>
            <a:miter lim="800000"/>
            <a:headEnd/>
            <a:tailEnd/>
          </a:ln>
        </p:spPr>
        <p:txBody>
          <a:bodyPr>
            <a:spAutoFit/>
          </a:bodyPr>
          <a:lstStyle/>
          <a:p>
            <a:pPr algn="ctr"/>
            <a:r>
              <a:rPr lang="en-US" sz="2800" b="1">
                <a:solidFill>
                  <a:srgbClr val="FF0000"/>
                </a:solidFill>
                <a:cs typeface="Arial" pitchFamily="34" charset="0"/>
              </a:rPr>
              <a:t>Bremsstrahlung + Pair Production </a:t>
            </a:r>
            <a:r>
              <a:rPr lang="en-US" sz="2800" b="1">
                <a:solidFill>
                  <a:srgbClr val="FF0000"/>
                </a:solidFill>
                <a:cs typeface="Arial" pitchFamily="34" charset="0"/>
                <a:sym typeface="Wingdings" pitchFamily="2" charset="2"/>
              </a:rPr>
              <a:t> </a:t>
            </a:r>
            <a:r>
              <a:rPr lang="en-US" sz="2800" b="1">
                <a:solidFill>
                  <a:srgbClr val="FF0000"/>
                </a:solidFill>
                <a:cs typeface="Arial" pitchFamily="34" charset="0"/>
              </a:rPr>
              <a:t>EM Shower</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1"/>
          <p:cNvSpPr>
            <a:spLocks noGrp="1"/>
          </p:cNvSpPr>
          <p:nvPr>
            <p:ph type="ftr" sz="quarter" idx="11"/>
          </p:nvPr>
        </p:nvSpPr>
        <p:spPr>
          <a:noFill/>
        </p:spPr>
        <p:txBody>
          <a:bodyPr/>
          <a:lstStyle/>
          <a:p>
            <a:r>
              <a:rPr lang="en-US" smtClean="0"/>
              <a:t>W. Riegler/CERN</a:t>
            </a:r>
          </a:p>
        </p:txBody>
      </p:sp>
      <p:sp>
        <p:nvSpPr>
          <p:cNvPr id="36867" name="Slide Number Placeholder 2"/>
          <p:cNvSpPr>
            <a:spLocks noGrp="1"/>
          </p:cNvSpPr>
          <p:nvPr>
            <p:ph type="sldNum" sz="quarter" idx="12"/>
          </p:nvPr>
        </p:nvSpPr>
        <p:spPr>
          <a:noFill/>
        </p:spPr>
        <p:txBody>
          <a:bodyPr/>
          <a:lstStyle/>
          <a:p>
            <a:fld id="{D2A2AC62-4ECA-4D6F-9131-10E83AA3B1F6}" type="slidenum">
              <a:rPr lang="en-US" smtClean="0"/>
              <a:pPr/>
              <a:t>88</a:t>
            </a:fld>
            <a:endParaRPr lang="en-US" smtClean="0"/>
          </a:p>
        </p:txBody>
      </p:sp>
      <p:pic>
        <p:nvPicPr>
          <p:cNvPr id="36868" name="Picture 2" descr="scan0077"/>
          <p:cNvPicPr>
            <a:picLocks noChangeAspect="1" noChangeArrowheads="1"/>
          </p:cNvPicPr>
          <p:nvPr/>
        </p:nvPicPr>
        <p:blipFill>
          <a:blip r:embed="rId2" cstate="print"/>
          <a:srcRect/>
          <a:stretch>
            <a:fillRect/>
          </a:stretch>
        </p:blipFill>
        <p:spPr bwMode="auto">
          <a:xfrm>
            <a:off x="1371600" y="1143000"/>
            <a:ext cx="6096000" cy="5454650"/>
          </a:xfrm>
          <a:prstGeom prst="rect">
            <a:avLst/>
          </a:prstGeom>
          <a:noFill/>
          <a:ln w="9525">
            <a:noFill/>
            <a:miter lim="800000"/>
            <a:headEnd/>
            <a:tailEnd/>
          </a:ln>
        </p:spPr>
      </p:pic>
      <p:sp>
        <p:nvSpPr>
          <p:cNvPr id="36869" name="TextBox 4"/>
          <p:cNvSpPr txBox="1">
            <a:spLocks noChangeArrowheads="1"/>
          </p:cNvSpPr>
          <p:nvPr/>
        </p:nvSpPr>
        <p:spPr bwMode="auto">
          <a:xfrm>
            <a:off x="609600" y="0"/>
            <a:ext cx="7848600" cy="954088"/>
          </a:xfrm>
          <a:prstGeom prst="rect">
            <a:avLst/>
          </a:prstGeom>
          <a:noFill/>
          <a:ln w="9525">
            <a:noFill/>
            <a:miter lim="800000"/>
            <a:headEnd/>
            <a:tailEnd/>
          </a:ln>
        </p:spPr>
        <p:txBody>
          <a:bodyPr>
            <a:spAutoFit/>
          </a:bodyPr>
          <a:lstStyle/>
          <a:p>
            <a:pPr algn="ctr"/>
            <a:r>
              <a:rPr lang="en-US" sz="2800" b="1">
                <a:solidFill>
                  <a:srgbClr val="FF0000"/>
                </a:solidFill>
              </a:rPr>
              <a:t>Electro-Magnetic Shower of High Energy Electrons and Photons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can0078"/>
          <p:cNvPicPr>
            <a:picLocks noChangeAspect="1" noChangeArrowheads="1"/>
          </p:cNvPicPr>
          <p:nvPr/>
        </p:nvPicPr>
        <p:blipFill>
          <a:blip r:embed="rId2" cstate="print"/>
          <a:srcRect/>
          <a:stretch>
            <a:fillRect/>
          </a:stretch>
        </p:blipFill>
        <p:spPr bwMode="auto">
          <a:xfrm>
            <a:off x="152400" y="1008063"/>
            <a:ext cx="5257800" cy="5468937"/>
          </a:xfrm>
          <a:prstGeom prst="rect">
            <a:avLst/>
          </a:prstGeom>
          <a:noFill/>
          <a:ln w="9525">
            <a:noFill/>
            <a:miter lim="800000"/>
            <a:headEnd/>
            <a:tailEnd/>
          </a:ln>
        </p:spPr>
      </p:pic>
      <p:sp>
        <p:nvSpPr>
          <p:cNvPr id="37891" name="Footer Placeholder 3"/>
          <p:cNvSpPr>
            <a:spLocks noGrp="1"/>
          </p:cNvSpPr>
          <p:nvPr>
            <p:ph type="ftr" sz="quarter" idx="11"/>
          </p:nvPr>
        </p:nvSpPr>
        <p:spPr>
          <a:noFill/>
        </p:spPr>
        <p:txBody>
          <a:bodyPr/>
          <a:lstStyle/>
          <a:p>
            <a:r>
              <a:rPr lang="en-US" smtClean="0"/>
              <a:t>W. Riegler/CERN</a:t>
            </a:r>
          </a:p>
        </p:txBody>
      </p:sp>
      <p:sp>
        <p:nvSpPr>
          <p:cNvPr id="37892" name="Slide Number Placeholder 2"/>
          <p:cNvSpPr>
            <a:spLocks noGrp="1"/>
          </p:cNvSpPr>
          <p:nvPr>
            <p:ph type="sldNum" sz="quarter" idx="12"/>
          </p:nvPr>
        </p:nvSpPr>
        <p:spPr>
          <a:noFill/>
        </p:spPr>
        <p:txBody>
          <a:bodyPr/>
          <a:lstStyle/>
          <a:p>
            <a:fld id="{514AFE7F-1C4E-45F1-86AB-43CFFFE59B7E}" type="slidenum">
              <a:rPr lang="en-US" smtClean="0"/>
              <a:pPr/>
              <a:t>89</a:t>
            </a:fld>
            <a:endParaRPr lang="en-US" smtClean="0"/>
          </a:p>
        </p:txBody>
      </p:sp>
      <p:pic>
        <p:nvPicPr>
          <p:cNvPr id="37893" name="Picture 2" descr="scan0078"/>
          <p:cNvPicPr>
            <a:picLocks noChangeAspect="1" noChangeArrowheads="1"/>
          </p:cNvPicPr>
          <p:nvPr/>
        </p:nvPicPr>
        <p:blipFill>
          <a:blip r:embed="rId3" cstate="print"/>
          <a:srcRect/>
          <a:stretch>
            <a:fillRect/>
          </a:stretch>
        </p:blipFill>
        <p:spPr bwMode="auto">
          <a:xfrm>
            <a:off x="5257800" y="1371600"/>
            <a:ext cx="3644900" cy="1905000"/>
          </a:xfrm>
          <a:prstGeom prst="rect">
            <a:avLst/>
          </a:prstGeom>
          <a:noFill/>
          <a:ln w="9525">
            <a:noFill/>
            <a:miter lim="800000"/>
            <a:headEnd/>
            <a:tailEnd/>
          </a:ln>
        </p:spPr>
      </p:pic>
      <p:sp>
        <p:nvSpPr>
          <p:cNvPr id="37894" name="TextBox 5"/>
          <p:cNvSpPr txBox="1">
            <a:spLocks noChangeArrowheads="1"/>
          </p:cNvSpPr>
          <p:nvPr/>
        </p:nvSpPr>
        <p:spPr bwMode="auto">
          <a:xfrm>
            <a:off x="381000" y="0"/>
            <a:ext cx="8001000" cy="954088"/>
          </a:xfrm>
          <a:prstGeom prst="rect">
            <a:avLst/>
          </a:prstGeom>
          <a:noFill/>
          <a:ln w="9525">
            <a:noFill/>
            <a:miter lim="800000"/>
            <a:headEnd/>
            <a:tailEnd/>
          </a:ln>
        </p:spPr>
        <p:txBody>
          <a:bodyPr>
            <a:spAutoFit/>
          </a:bodyPr>
          <a:lstStyle/>
          <a:p>
            <a:pPr algn="ctr"/>
            <a:r>
              <a:rPr lang="en-US" sz="2800" b="1">
                <a:solidFill>
                  <a:srgbClr val="FF0000"/>
                </a:solidFill>
              </a:rPr>
              <a:t>Calorimetry: Energy Measurement by total Absorption of Particles</a:t>
            </a:r>
          </a:p>
        </p:txBody>
      </p:sp>
      <p:sp>
        <p:nvSpPr>
          <p:cNvPr id="7" name="TextBox 6"/>
          <p:cNvSpPr txBox="1"/>
          <p:nvPr/>
        </p:nvSpPr>
        <p:spPr>
          <a:xfrm>
            <a:off x="5105400" y="3276600"/>
            <a:ext cx="3886200" cy="3323987"/>
          </a:xfrm>
          <a:prstGeom prst="rect">
            <a:avLst/>
          </a:prstGeom>
          <a:noFill/>
        </p:spPr>
        <p:txBody>
          <a:bodyPr wrap="square">
            <a:spAutoFit/>
          </a:bodyPr>
          <a:lstStyle/>
          <a:p>
            <a:pPr>
              <a:defRPr/>
            </a:pPr>
            <a:r>
              <a:rPr lang="en-US" sz="1400" b="1" dirty="0">
                <a:solidFill>
                  <a:schemeClr val="accent6"/>
                </a:solidFill>
              </a:rPr>
              <a:t>Only Electrons and High Energy Photons show EM cascades at current </a:t>
            </a:r>
            <a:r>
              <a:rPr lang="en-US" sz="1400" b="1" dirty="0" err="1">
                <a:solidFill>
                  <a:schemeClr val="accent6"/>
                </a:solidFill>
              </a:rPr>
              <a:t>GeV-TeV</a:t>
            </a:r>
            <a:r>
              <a:rPr lang="en-US" sz="1400" b="1" dirty="0">
                <a:solidFill>
                  <a:schemeClr val="accent6"/>
                </a:solidFill>
              </a:rPr>
              <a:t> level Energies.</a:t>
            </a:r>
          </a:p>
          <a:p>
            <a:pPr>
              <a:defRPr/>
            </a:pPr>
            <a:endParaRPr lang="en-US" sz="1400" b="1" dirty="0">
              <a:solidFill>
                <a:schemeClr val="accent6"/>
              </a:solidFill>
            </a:endParaRPr>
          </a:p>
          <a:p>
            <a:pPr>
              <a:defRPr/>
            </a:pPr>
            <a:r>
              <a:rPr lang="en-US" sz="1400" b="1" dirty="0">
                <a:solidFill>
                  <a:srgbClr val="008000"/>
                </a:solidFill>
              </a:rPr>
              <a:t>Strongly interacting particles like </a:t>
            </a:r>
            <a:r>
              <a:rPr lang="en-US" sz="1400" b="1" dirty="0" err="1">
                <a:solidFill>
                  <a:srgbClr val="008000"/>
                </a:solidFill>
              </a:rPr>
              <a:t>Pions</a:t>
            </a:r>
            <a:r>
              <a:rPr lang="en-US" sz="1400" b="1" dirty="0">
                <a:solidFill>
                  <a:srgbClr val="008000"/>
                </a:solidFill>
              </a:rPr>
              <a:t>, </a:t>
            </a:r>
            <a:r>
              <a:rPr lang="en-US" sz="1400" b="1" dirty="0" err="1">
                <a:solidFill>
                  <a:srgbClr val="008000"/>
                </a:solidFill>
              </a:rPr>
              <a:t>Kaons</a:t>
            </a:r>
            <a:r>
              <a:rPr lang="en-US" sz="1400" b="1" dirty="0">
                <a:solidFill>
                  <a:srgbClr val="008000"/>
                </a:solidFill>
              </a:rPr>
              <a:t>, produce </a:t>
            </a:r>
            <a:r>
              <a:rPr lang="en-US" sz="1400" b="1" dirty="0" err="1" smtClean="0">
                <a:solidFill>
                  <a:srgbClr val="008000"/>
                </a:solidFill>
              </a:rPr>
              <a:t>hadonic</a:t>
            </a:r>
            <a:r>
              <a:rPr lang="en-US" sz="1400" b="1" dirty="0" smtClean="0">
                <a:solidFill>
                  <a:srgbClr val="008000"/>
                </a:solidFill>
              </a:rPr>
              <a:t> </a:t>
            </a:r>
            <a:r>
              <a:rPr lang="en-US" sz="1400" b="1" dirty="0">
                <a:solidFill>
                  <a:srgbClr val="008000"/>
                </a:solidFill>
              </a:rPr>
              <a:t>showers in a similar fashion to the EM cascade</a:t>
            </a:r>
          </a:p>
          <a:p>
            <a:pPr>
              <a:buFont typeface="Wingdings" pitchFamily="2" charset="2"/>
              <a:buChar char="à"/>
              <a:defRPr/>
            </a:pPr>
            <a:r>
              <a:rPr lang="en-US" sz="1400" b="1" dirty="0" err="1">
                <a:solidFill>
                  <a:srgbClr val="008000"/>
                </a:solidFill>
                <a:sym typeface="Wingdings" pitchFamily="2" charset="2"/>
              </a:rPr>
              <a:t>Hadronic</a:t>
            </a:r>
            <a:r>
              <a:rPr lang="en-US" sz="1400" b="1" dirty="0">
                <a:solidFill>
                  <a:srgbClr val="008000"/>
                </a:solidFill>
                <a:sym typeface="Wingdings" pitchFamily="2" charset="2"/>
              </a:rPr>
              <a:t> </a:t>
            </a:r>
            <a:r>
              <a:rPr lang="en-US" sz="1400" b="1" dirty="0" err="1" smtClean="0">
                <a:solidFill>
                  <a:srgbClr val="008000"/>
                </a:solidFill>
                <a:sym typeface="Wingdings" pitchFamily="2" charset="2"/>
              </a:rPr>
              <a:t>calorimetry</a:t>
            </a:r>
            <a:endParaRPr lang="en-US" sz="1400" b="1" dirty="0" smtClean="0">
              <a:solidFill>
                <a:srgbClr val="008000"/>
              </a:solidFill>
              <a:sym typeface="Wingdings" pitchFamily="2" charset="2"/>
            </a:endParaRPr>
          </a:p>
          <a:p>
            <a:pPr>
              <a:buFont typeface="Wingdings" pitchFamily="2" charset="2"/>
              <a:buChar char="à"/>
              <a:defRPr/>
            </a:pPr>
            <a:endParaRPr lang="en-US" sz="1400" b="1" dirty="0">
              <a:solidFill>
                <a:srgbClr val="008000"/>
              </a:solidFill>
              <a:sym typeface="Wingdings" pitchFamily="2" charset="2"/>
            </a:endParaRPr>
          </a:p>
          <a:p>
            <a:pPr>
              <a:defRPr/>
            </a:pPr>
            <a:r>
              <a:rPr lang="en-US" sz="1400" b="1" dirty="0" smtClean="0">
                <a:solidFill>
                  <a:srgbClr val="002060"/>
                </a:solidFill>
                <a:sym typeface="Wingdings" pitchFamily="2" charset="2"/>
              </a:rPr>
              <a:t>Momentum Spectrometer: </a:t>
            </a:r>
            <a:r>
              <a:rPr lang="el-GR" sz="1400" b="1" dirty="0" smtClean="0">
                <a:solidFill>
                  <a:srgbClr val="002060"/>
                </a:solidFill>
                <a:sym typeface="Wingdings" pitchFamily="2" charset="2"/>
              </a:rPr>
              <a:t>Δ</a:t>
            </a:r>
            <a:r>
              <a:rPr lang="en-US" sz="1400" b="1" dirty="0" smtClean="0">
                <a:solidFill>
                  <a:srgbClr val="002060"/>
                </a:solidFill>
                <a:sym typeface="Wingdings" pitchFamily="2" charset="2"/>
              </a:rPr>
              <a:t>p/p </a:t>
            </a:r>
            <a:r>
              <a:rPr lang="el-GR" sz="1400" b="1" dirty="0" smtClean="0">
                <a:solidFill>
                  <a:srgbClr val="002060"/>
                </a:solidFill>
                <a:sym typeface="Wingdings" pitchFamily="2" charset="2"/>
              </a:rPr>
              <a:t>α</a:t>
            </a:r>
            <a:r>
              <a:rPr lang="en-US" sz="1400" b="1" dirty="0" smtClean="0">
                <a:solidFill>
                  <a:srgbClr val="002060"/>
                </a:solidFill>
                <a:sym typeface="Wingdings" pitchFamily="2" charset="2"/>
              </a:rPr>
              <a:t> p</a:t>
            </a:r>
          </a:p>
          <a:p>
            <a:pPr>
              <a:defRPr/>
            </a:pPr>
            <a:endParaRPr lang="en-US" sz="1400" b="1" dirty="0" smtClean="0">
              <a:solidFill>
                <a:srgbClr val="002060"/>
              </a:solidFill>
              <a:sym typeface="Wingdings" pitchFamily="2" charset="2"/>
            </a:endParaRPr>
          </a:p>
          <a:p>
            <a:pPr>
              <a:defRPr/>
            </a:pPr>
            <a:r>
              <a:rPr lang="en-US" sz="1400" b="1" dirty="0" smtClean="0">
                <a:solidFill>
                  <a:srgbClr val="002060"/>
                </a:solidFill>
                <a:sym typeface="Wingdings" pitchFamily="2" charset="2"/>
              </a:rPr>
              <a:t>Calorimeter: </a:t>
            </a:r>
            <a:r>
              <a:rPr lang="el-GR" sz="1400" b="1" dirty="0">
                <a:solidFill>
                  <a:srgbClr val="002060"/>
                </a:solidFill>
                <a:sym typeface="Wingdings" pitchFamily="2" charset="2"/>
              </a:rPr>
              <a:t>Δ </a:t>
            </a:r>
            <a:r>
              <a:rPr lang="en-US" sz="1400" b="1" dirty="0" smtClean="0">
                <a:solidFill>
                  <a:srgbClr val="002060"/>
                </a:solidFill>
                <a:sym typeface="Wingdings" pitchFamily="2" charset="2"/>
              </a:rPr>
              <a:t>E/E </a:t>
            </a:r>
            <a:r>
              <a:rPr lang="el-GR" sz="1400" b="1" dirty="0">
                <a:solidFill>
                  <a:srgbClr val="002060"/>
                </a:solidFill>
                <a:sym typeface="Wingdings" pitchFamily="2" charset="2"/>
              </a:rPr>
              <a:t>α</a:t>
            </a:r>
            <a:r>
              <a:rPr lang="en-US" sz="1400" b="1" dirty="0" smtClean="0">
                <a:solidFill>
                  <a:srgbClr val="002060"/>
                </a:solidFill>
                <a:sym typeface="Wingdings" pitchFamily="2" charset="2"/>
              </a:rPr>
              <a:t> 1/</a:t>
            </a:r>
            <a:r>
              <a:rPr lang="el-GR" sz="1400" b="1" dirty="0">
                <a:solidFill>
                  <a:srgbClr val="002060"/>
                </a:solidFill>
                <a:sym typeface="Wingdings" pitchFamily="2" charset="2"/>
              </a:rPr>
              <a:t> √ </a:t>
            </a:r>
            <a:r>
              <a:rPr lang="en-US" sz="1400" b="1" dirty="0" smtClean="0">
                <a:solidFill>
                  <a:srgbClr val="002060"/>
                </a:solidFill>
                <a:sym typeface="Wingdings" pitchFamily="2" charset="2"/>
              </a:rPr>
              <a:t>E</a:t>
            </a:r>
          </a:p>
          <a:p>
            <a:pPr>
              <a:defRPr/>
            </a:pPr>
            <a:endParaRPr lang="en-US" sz="1400" b="1" dirty="0">
              <a:solidFill>
                <a:srgbClr val="008000"/>
              </a:solidFill>
              <a:sym typeface="Wingdings" pitchFamily="2" charset="2"/>
            </a:endParaRPr>
          </a:p>
          <a:p>
            <a:pPr>
              <a:defRPr/>
            </a:pPr>
            <a:r>
              <a:rPr lang="en-US" sz="1400" b="1" dirty="0" smtClean="0">
                <a:solidFill>
                  <a:srgbClr val="008000"/>
                </a:solidFill>
                <a:sym typeface="Wingdings" pitchFamily="2" charset="2"/>
              </a:rPr>
              <a:t>Energy measurement improves with higher particle energies – LHC !</a:t>
            </a:r>
            <a:r>
              <a:rPr lang="el-GR" sz="1400" b="1" dirty="0" smtClean="0">
                <a:solidFill>
                  <a:srgbClr val="008000"/>
                </a:solidFill>
                <a:sym typeface="Wingdings" pitchFamily="2" charset="2"/>
              </a:rPr>
              <a:t> </a:t>
            </a:r>
            <a:endParaRPr lang="en-US" sz="1400" b="1" dirty="0">
              <a:solidFill>
                <a:srgbClr val="008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828800" y="3352800"/>
            <a:ext cx="7315200" cy="2352675"/>
          </a:xfrm>
          <a:prstGeom prst="rect">
            <a:avLst/>
          </a:prstGeom>
          <a:noFill/>
          <a:ln w="9525">
            <a:noFill/>
            <a:miter lim="800000"/>
            <a:headEnd/>
            <a:tailEnd/>
          </a:ln>
        </p:spPr>
      </p:pic>
      <p:pic>
        <p:nvPicPr>
          <p:cNvPr id="14339" name="Picture 2"/>
          <p:cNvPicPr>
            <a:picLocks noChangeAspect="1" noChangeArrowheads="1"/>
          </p:cNvPicPr>
          <p:nvPr/>
        </p:nvPicPr>
        <p:blipFill>
          <a:blip r:embed="rId3" cstate="print"/>
          <a:srcRect/>
          <a:stretch>
            <a:fillRect/>
          </a:stretch>
        </p:blipFill>
        <p:spPr bwMode="auto">
          <a:xfrm>
            <a:off x="228600" y="838200"/>
            <a:ext cx="8353425" cy="2514600"/>
          </a:xfrm>
          <a:prstGeom prst="rect">
            <a:avLst/>
          </a:prstGeom>
          <a:noFill/>
          <a:ln w="9525">
            <a:noFill/>
            <a:miter lim="800000"/>
            <a:headEnd/>
            <a:tailEnd/>
          </a:ln>
        </p:spPr>
      </p:pic>
      <p:sp>
        <p:nvSpPr>
          <p:cNvPr id="14340" name="Rectangle 2"/>
          <p:cNvSpPr>
            <a:spLocks noChangeArrowheads="1"/>
          </p:cNvSpPr>
          <p:nvPr/>
        </p:nvSpPr>
        <p:spPr bwMode="auto">
          <a:xfrm>
            <a:off x="304800" y="381000"/>
            <a:ext cx="2373313" cy="369888"/>
          </a:xfrm>
          <a:prstGeom prst="rect">
            <a:avLst/>
          </a:prstGeom>
          <a:noFill/>
          <a:ln w="9525">
            <a:noFill/>
            <a:miter lim="800000"/>
            <a:headEnd/>
            <a:tailEnd/>
          </a:ln>
        </p:spPr>
        <p:txBody>
          <a:bodyPr wrap="none">
            <a:spAutoFit/>
          </a:bodyPr>
          <a:lstStyle/>
          <a:p>
            <a:r>
              <a:rPr lang="en-US" b="1">
                <a:solidFill>
                  <a:srgbClr val="FF0000"/>
                </a:solidFill>
              </a:rPr>
              <a:t>Typical Geometries:</a:t>
            </a:r>
          </a:p>
        </p:txBody>
      </p:sp>
      <p:sp>
        <p:nvSpPr>
          <p:cNvPr id="14341" name="Slide Number Placeholder 3"/>
          <p:cNvSpPr>
            <a:spLocks noGrp="1"/>
          </p:cNvSpPr>
          <p:nvPr>
            <p:ph type="sldNum" sz="quarter" idx="12"/>
          </p:nvPr>
        </p:nvSpPr>
        <p:spPr>
          <a:noFill/>
        </p:spPr>
        <p:txBody>
          <a:bodyPr/>
          <a:lstStyle/>
          <a:p>
            <a:fld id="{12D67168-9A2D-4F00-8E85-63B54080F762}" type="slidenum">
              <a:rPr lang="en-US" smtClean="0"/>
              <a:pPr/>
              <a:t>9</a:t>
            </a:fld>
            <a:endParaRPr lang="en-US" smtClean="0"/>
          </a:p>
        </p:txBody>
      </p:sp>
      <p:sp>
        <p:nvSpPr>
          <p:cNvPr id="14342" name="Footer Placeholder 4"/>
          <p:cNvSpPr>
            <a:spLocks noGrp="1"/>
          </p:cNvSpPr>
          <p:nvPr>
            <p:ph type="ftr" sz="quarter" idx="11"/>
          </p:nvPr>
        </p:nvSpPr>
        <p:spPr>
          <a:noFill/>
        </p:spPr>
        <p:txBody>
          <a:bodyPr/>
          <a:lstStyle/>
          <a:p>
            <a:r>
              <a:rPr lang="en-US" smtClean="0"/>
              <a:t>W. Riegler/CERN</a:t>
            </a:r>
          </a:p>
        </p:txBody>
      </p:sp>
      <p:sp>
        <p:nvSpPr>
          <p:cNvPr id="14343" name="Rectangle 5"/>
          <p:cNvSpPr>
            <a:spLocks noChangeArrowheads="1"/>
          </p:cNvSpPr>
          <p:nvPr/>
        </p:nvSpPr>
        <p:spPr bwMode="auto">
          <a:xfrm>
            <a:off x="3200400" y="6581775"/>
            <a:ext cx="1905000" cy="276225"/>
          </a:xfrm>
          <a:prstGeom prst="rect">
            <a:avLst/>
          </a:prstGeom>
          <a:noFill/>
          <a:ln w="9525">
            <a:noFill/>
            <a:miter lim="800000"/>
            <a:headEnd/>
            <a:tailEnd/>
          </a:ln>
        </p:spPr>
        <p:txBody>
          <a:bodyPr>
            <a:spAutoFit/>
          </a:bodyPr>
          <a:lstStyle/>
          <a:p>
            <a:r>
              <a:rPr lang="en-US" sz="1200" b="1">
                <a:solidFill>
                  <a:srgbClr val="FF0000"/>
                </a:solidFill>
              </a:rPr>
              <a:t>Scintillator Detectors</a:t>
            </a:r>
            <a:endParaRPr lang="en-US" sz="1200">
              <a:solidFill>
                <a:srgbClr val="FF0000"/>
              </a:solidFill>
            </a:endParaRPr>
          </a:p>
        </p:txBody>
      </p:sp>
      <p:sp>
        <p:nvSpPr>
          <p:cNvPr id="14344" name="TextBox 6"/>
          <p:cNvSpPr txBox="1">
            <a:spLocks noChangeArrowheads="1"/>
          </p:cNvSpPr>
          <p:nvPr/>
        </p:nvSpPr>
        <p:spPr bwMode="auto">
          <a:xfrm>
            <a:off x="7086600" y="6400800"/>
            <a:ext cx="1377950" cy="307975"/>
          </a:xfrm>
          <a:prstGeom prst="rect">
            <a:avLst/>
          </a:prstGeom>
          <a:noFill/>
          <a:ln w="9525">
            <a:noFill/>
            <a:miter lim="800000"/>
            <a:headEnd/>
            <a:tailEnd/>
          </a:ln>
        </p:spPr>
        <p:txBody>
          <a:bodyPr wrap="none">
            <a:spAutoFit/>
          </a:bodyPr>
          <a:lstStyle/>
          <a:p>
            <a:r>
              <a:rPr lang="en-US" sz="1400"/>
              <a:t>From C. Joram</a:t>
            </a:r>
          </a:p>
        </p:txBody>
      </p:sp>
      <p:sp>
        <p:nvSpPr>
          <p:cNvPr id="14345" name="TextBox 10"/>
          <p:cNvSpPr txBox="1">
            <a:spLocks noChangeArrowheads="1"/>
          </p:cNvSpPr>
          <p:nvPr/>
        </p:nvSpPr>
        <p:spPr bwMode="auto">
          <a:xfrm>
            <a:off x="152400" y="4648200"/>
            <a:ext cx="3657600" cy="1600200"/>
          </a:xfrm>
          <a:prstGeom prst="rect">
            <a:avLst/>
          </a:prstGeom>
          <a:noFill/>
          <a:ln w="9525">
            <a:noFill/>
            <a:miter lim="800000"/>
            <a:headEnd/>
            <a:tailEnd/>
          </a:ln>
        </p:spPr>
        <p:txBody>
          <a:bodyPr>
            <a:spAutoFit/>
          </a:bodyPr>
          <a:lstStyle/>
          <a:p>
            <a:r>
              <a:rPr lang="en-US" sz="1400" b="1">
                <a:solidFill>
                  <a:srgbClr val="002060"/>
                </a:solidFill>
              </a:rPr>
              <a:t>UV light enters the WLS material</a:t>
            </a:r>
          </a:p>
          <a:p>
            <a:r>
              <a:rPr lang="en-US" sz="1400" b="1">
                <a:solidFill>
                  <a:srgbClr val="002060"/>
                </a:solidFill>
              </a:rPr>
              <a:t>Light is transformed into longer wavelength</a:t>
            </a:r>
          </a:p>
          <a:p>
            <a:pPr>
              <a:buFont typeface="Wingdings" pitchFamily="2" charset="2"/>
              <a:buChar char="à"/>
            </a:pPr>
            <a:r>
              <a:rPr lang="en-US" sz="1400" b="1">
                <a:solidFill>
                  <a:srgbClr val="009900"/>
                </a:solidFill>
                <a:sym typeface="Wingdings" pitchFamily="2" charset="2"/>
              </a:rPr>
              <a:t>Total internal reflection inside the WLS material</a:t>
            </a:r>
          </a:p>
          <a:p>
            <a:pPr>
              <a:buFont typeface="Wingdings" pitchFamily="2" charset="2"/>
              <a:buChar char="à"/>
            </a:pPr>
            <a:r>
              <a:rPr lang="en-US" sz="1400" b="1">
                <a:solidFill>
                  <a:srgbClr val="002060"/>
                </a:solidFill>
                <a:sym typeface="Wingdings" pitchFamily="2" charset="2"/>
              </a:rPr>
              <a:t> ‘transport’ of the light to the photo detector</a:t>
            </a:r>
            <a:endParaRPr lang="en-US" sz="1400" b="1">
              <a:solidFill>
                <a:srgbClr val="00206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can0079"/>
          <p:cNvPicPr>
            <a:picLocks noChangeAspect="1" noChangeArrowheads="1"/>
          </p:cNvPicPr>
          <p:nvPr/>
        </p:nvPicPr>
        <p:blipFill>
          <a:blip r:embed="rId2" cstate="print"/>
          <a:srcRect/>
          <a:stretch>
            <a:fillRect/>
          </a:stretch>
        </p:blipFill>
        <p:spPr bwMode="auto">
          <a:xfrm>
            <a:off x="533400" y="1143000"/>
            <a:ext cx="4876800" cy="5334000"/>
          </a:xfrm>
          <a:prstGeom prst="rect">
            <a:avLst/>
          </a:prstGeom>
          <a:noFill/>
          <a:ln w="9525">
            <a:noFill/>
            <a:miter lim="800000"/>
            <a:headEnd/>
            <a:tailEnd/>
          </a:ln>
        </p:spPr>
      </p:pic>
      <p:sp>
        <p:nvSpPr>
          <p:cNvPr id="38915" name="Footer Placeholder 3"/>
          <p:cNvSpPr>
            <a:spLocks noGrp="1"/>
          </p:cNvSpPr>
          <p:nvPr>
            <p:ph type="ftr" sz="quarter" idx="11"/>
          </p:nvPr>
        </p:nvSpPr>
        <p:spPr>
          <a:noFill/>
        </p:spPr>
        <p:txBody>
          <a:bodyPr/>
          <a:lstStyle/>
          <a:p>
            <a:r>
              <a:rPr lang="en-US" smtClean="0"/>
              <a:t>W. Riegler/CERN</a:t>
            </a:r>
          </a:p>
        </p:txBody>
      </p:sp>
      <p:sp>
        <p:nvSpPr>
          <p:cNvPr id="38916" name="Slide Number Placeholder 2"/>
          <p:cNvSpPr>
            <a:spLocks noGrp="1"/>
          </p:cNvSpPr>
          <p:nvPr>
            <p:ph type="sldNum" sz="quarter" idx="12"/>
          </p:nvPr>
        </p:nvSpPr>
        <p:spPr>
          <a:noFill/>
        </p:spPr>
        <p:txBody>
          <a:bodyPr/>
          <a:lstStyle/>
          <a:p>
            <a:fld id="{FE20045A-F8B2-4FF0-9C68-AFFD1B14F2F7}" type="slidenum">
              <a:rPr lang="en-US" smtClean="0"/>
              <a:pPr/>
              <a:t>90</a:t>
            </a:fld>
            <a:endParaRPr lang="en-US" smtClean="0"/>
          </a:p>
        </p:txBody>
      </p:sp>
      <p:sp>
        <p:nvSpPr>
          <p:cNvPr id="38917" name="TextBox 5"/>
          <p:cNvSpPr txBox="1">
            <a:spLocks noChangeArrowheads="1"/>
          </p:cNvSpPr>
          <p:nvPr/>
        </p:nvSpPr>
        <p:spPr bwMode="auto">
          <a:xfrm>
            <a:off x="5791200" y="2438400"/>
            <a:ext cx="2590800" cy="2586038"/>
          </a:xfrm>
          <a:prstGeom prst="rect">
            <a:avLst/>
          </a:prstGeom>
          <a:noFill/>
          <a:ln w="9525">
            <a:noFill/>
            <a:miter lim="800000"/>
            <a:headEnd/>
            <a:tailEnd/>
          </a:ln>
        </p:spPr>
        <p:txBody>
          <a:bodyPr>
            <a:spAutoFit/>
          </a:bodyPr>
          <a:lstStyle/>
          <a:p>
            <a:r>
              <a:rPr lang="en-US" b="1">
                <a:solidFill>
                  <a:srgbClr val="002060"/>
                </a:solidFill>
              </a:rPr>
              <a:t>Liquid Nobel Gases</a:t>
            </a:r>
          </a:p>
          <a:p>
            <a:r>
              <a:rPr lang="en-US" b="1">
                <a:solidFill>
                  <a:srgbClr val="002060"/>
                </a:solidFill>
              </a:rPr>
              <a:t>(Nobel Liquids)</a:t>
            </a:r>
          </a:p>
          <a:p>
            <a:endParaRPr lang="en-US" b="1">
              <a:solidFill>
                <a:srgbClr val="009900"/>
              </a:solidFill>
            </a:endParaRPr>
          </a:p>
          <a:p>
            <a:endParaRPr lang="en-US" b="1">
              <a:solidFill>
                <a:srgbClr val="009900"/>
              </a:solidFill>
            </a:endParaRPr>
          </a:p>
          <a:p>
            <a:endParaRPr lang="en-US" b="1">
              <a:solidFill>
                <a:srgbClr val="009900"/>
              </a:solidFill>
            </a:endParaRPr>
          </a:p>
          <a:p>
            <a:endParaRPr lang="en-US" b="1">
              <a:solidFill>
                <a:srgbClr val="009900"/>
              </a:solidFill>
            </a:endParaRPr>
          </a:p>
          <a:p>
            <a:r>
              <a:rPr lang="en-US" b="1">
                <a:solidFill>
                  <a:srgbClr val="008000"/>
                </a:solidFill>
              </a:rPr>
              <a:t>Scintillating Crystals, </a:t>
            </a:r>
          </a:p>
          <a:p>
            <a:r>
              <a:rPr lang="en-US" b="1">
                <a:solidFill>
                  <a:srgbClr val="008000"/>
                </a:solidFill>
              </a:rPr>
              <a:t>Plastic Scintillators</a:t>
            </a:r>
          </a:p>
          <a:p>
            <a:endParaRPr lang="en-US" b="1">
              <a:solidFill>
                <a:srgbClr val="009900"/>
              </a:solidFill>
            </a:endParaRPr>
          </a:p>
        </p:txBody>
      </p:sp>
      <p:sp>
        <p:nvSpPr>
          <p:cNvPr id="38918" name="TextBox 5"/>
          <p:cNvSpPr txBox="1">
            <a:spLocks noChangeArrowheads="1"/>
          </p:cNvSpPr>
          <p:nvPr/>
        </p:nvSpPr>
        <p:spPr bwMode="auto">
          <a:xfrm>
            <a:off x="381000" y="0"/>
            <a:ext cx="8001000" cy="954088"/>
          </a:xfrm>
          <a:prstGeom prst="rect">
            <a:avLst/>
          </a:prstGeom>
          <a:noFill/>
          <a:ln w="9525">
            <a:noFill/>
            <a:miter lim="800000"/>
            <a:headEnd/>
            <a:tailEnd/>
          </a:ln>
        </p:spPr>
        <p:txBody>
          <a:bodyPr>
            <a:spAutoFit/>
          </a:bodyPr>
          <a:lstStyle/>
          <a:p>
            <a:pPr algn="ctr"/>
            <a:r>
              <a:rPr lang="en-US" sz="2800" b="1">
                <a:solidFill>
                  <a:srgbClr val="FF0000"/>
                </a:solidFill>
              </a:rPr>
              <a:t>Calorimetry: Energy Measurement by total Absorption of Particles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1"/>
          <p:cNvSpPr>
            <a:spLocks noGrp="1"/>
          </p:cNvSpPr>
          <p:nvPr>
            <p:ph type="ftr" sz="quarter" idx="11"/>
          </p:nvPr>
        </p:nvSpPr>
        <p:spPr>
          <a:noFill/>
        </p:spPr>
        <p:txBody>
          <a:bodyPr/>
          <a:lstStyle/>
          <a:p>
            <a:r>
              <a:rPr lang="en-US" smtClean="0"/>
              <a:t>W. Riegler/CERN</a:t>
            </a:r>
          </a:p>
        </p:txBody>
      </p:sp>
      <p:sp>
        <p:nvSpPr>
          <p:cNvPr id="40963" name="Slide Number Placeholder 2"/>
          <p:cNvSpPr>
            <a:spLocks noGrp="1"/>
          </p:cNvSpPr>
          <p:nvPr>
            <p:ph type="sldNum" sz="quarter" idx="12"/>
          </p:nvPr>
        </p:nvSpPr>
        <p:spPr>
          <a:noFill/>
        </p:spPr>
        <p:txBody>
          <a:bodyPr/>
          <a:lstStyle/>
          <a:p>
            <a:fld id="{1D1C2C43-CEFB-4374-81D1-2E87EE393F38}" type="slidenum">
              <a:rPr lang="en-US" smtClean="0"/>
              <a:pPr/>
              <a:t>91</a:t>
            </a:fld>
            <a:endParaRPr lang="en-US" smtClean="0"/>
          </a:p>
        </p:txBody>
      </p:sp>
      <p:sp>
        <p:nvSpPr>
          <p:cNvPr id="40964" name="TextBox 5"/>
          <p:cNvSpPr txBox="1">
            <a:spLocks noChangeArrowheads="1"/>
          </p:cNvSpPr>
          <p:nvPr/>
        </p:nvSpPr>
        <p:spPr bwMode="auto">
          <a:xfrm>
            <a:off x="381000" y="0"/>
            <a:ext cx="8001000" cy="523875"/>
          </a:xfrm>
          <a:prstGeom prst="rect">
            <a:avLst/>
          </a:prstGeom>
          <a:noFill/>
          <a:ln w="9525">
            <a:noFill/>
            <a:miter lim="800000"/>
            <a:headEnd/>
            <a:tailEnd/>
          </a:ln>
        </p:spPr>
        <p:txBody>
          <a:bodyPr>
            <a:spAutoFit/>
          </a:bodyPr>
          <a:lstStyle/>
          <a:p>
            <a:pPr algn="ctr"/>
            <a:r>
              <a:rPr lang="en-US" sz="2800" b="1">
                <a:solidFill>
                  <a:srgbClr val="FF0000"/>
                </a:solidFill>
              </a:rPr>
              <a:t>Calorimetry</a:t>
            </a:r>
          </a:p>
        </p:txBody>
      </p:sp>
      <p:sp>
        <p:nvSpPr>
          <p:cNvPr id="40965" name="TextBox 4"/>
          <p:cNvSpPr txBox="1">
            <a:spLocks noChangeArrowheads="1"/>
          </p:cNvSpPr>
          <p:nvPr/>
        </p:nvSpPr>
        <p:spPr bwMode="auto">
          <a:xfrm>
            <a:off x="304800" y="685800"/>
            <a:ext cx="7467600" cy="4924425"/>
          </a:xfrm>
          <a:prstGeom prst="rect">
            <a:avLst/>
          </a:prstGeom>
          <a:noFill/>
          <a:ln w="9525">
            <a:noFill/>
            <a:miter lim="800000"/>
            <a:headEnd/>
            <a:tailEnd/>
          </a:ln>
        </p:spPr>
        <p:txBody>
          <a:bodyPr>
            <a:spAutoFit/>
          </a:bodyPr>
          <a:lstStyle/>
          <a:p>
            <a:r>
              <a:rPr lang="en-US" sz="1600" b="1"/>
              <a:t>Calorimeters can be classified into:</a:t>
            </a:r>
          </a:p>
          <a:p>
            <a:endParaRPr lang="en-US" b="1">
              <a:solidFill>
                <a:srgbClr val="002060"/>
              </a:solidFill>
            </a:endParaRPr>
          </a:p>
          <a:p>
            <a:r>
              <a:rPr lang="en-US" b="1">
                <a:solidFill>
                  <a:srgbClr val="008000"/>
                </a:solidFill>
              </a:rPr>
              <a:t>Electromagnetic Calorimeters,  </a:t>
            </a:r>
          </a:p>
          <a:p>
            <a:r>
              <a:rPr lang="en-US" sz="1400" b="1">
                <a:solidFill>
                  <a:srgbClr val="002060"/>
                </a:solidFill>
              </a:rPr>
              <a:t>to measure electrons and photons through their EM interactions.</a:t>
            </a:r>
          </a:p>
          <a:p>
            <a:endParaRPr lang="en-US" b="1">
              <a:solidFill>
                <a:srgbClr val="002060"/>
              </a:solidFill>
            </a:endParaRPr>
          </a:p>
          <a:p>
            <a:r>
              <a:rPr lang="en-US" b="1">
                <a:solidFill>
                  <a:srgbClr val="008000"/>
                </a:solidFill>
              </a:rPr>
              <a:t>Hadron Calorimeters,</a:t>
            </a:r>
          </a:p>
          <a:p>
            <a:r>
              <a:rPr lang="en-US" sz="1400" b="1">
                <a:solidFill>
                  <a:srgbClr val="002060"/>
                </a:solidFill>
              </a:rPr>
              <a:t>Used to measure hadrons through their strong and EM interactions.</a:t>
            </a:r>
          </a:p>
          <a:p>
            <a:endParaRPr lang="en-US" b="1">
              <a:solidFill>
                <a:srgbClr val="002060"/>
              </a:solidFill>
            </a:endParaRPr>
          </a:p>
          <a:p>
            <a:r>
              <a:rPr lang="en-US" sz="1600" b="1"/>
              <a:t>The construction can be classified into:</a:t>
            </a:r>
          </a:p>
          <a:p>
            <a:endParaRPr lang="en-US" b="1">
              <a:solidFill>
                <a:srgbClr val="002060"/>
              </a:solidFill>
            </a:endParaRPr>
          </a:p>
          <a:p>
            <a:r>
              <a:rPr lang="en-US" b="1">
                <a:solidFill>
                  <a:srgbClr val="008000"/>
                </a:solidFill>
              </a:rPr>
              <a:t>Homogeneous Calorimeters,</a:t>
            </a:r>
          </a:p>
          <a:p>
            <a:r>
              <a:rPr lang="en-US" sz="1400" b="1">
                <a:solidFill>
                  <a:srgbClr val="002060"/>
                </a:solidFill>
              </a:rPr>
              <a:t>that are built of only one type of material that performs both tasks, energy degradation and signal generation.</a:t>
            </a:r>
          </a:p>
          <a:p>
            <a:endParaRPr lang="en-US" b="1">
              <a:solidFill>
                <a:srgbClr val="002060"/>
              </a:solidFill>
            </a:endParaRPr>
          </a:p>
          <a:p>
            <a:r>
              <a:rPr lang="en-US" b="1">
                <a:solidFill>
                  <a:srgbClr val="008000"/>
                </a:solidFill>
              </a:rPr>
              <a:t>Sampling Calorimeters,</a:t>
            </a:r>
          </a:p>
          <a:p>
            <a:r>
              <a:rPr lang="en-US" sz="1400" b="1">
                <a:solidFill>
                  <a:srgbClr val="002060"/>
                </a:solidFill>
              </a:rPr>
              <a:t>that consist of alternating layers of an absorber, a dense material used to degrade the energy of the incident particle, and an active medium that provides the detectable signal.</a:t>
            </a:r>
            <a:endParaRPr lang="en-US" sz="1400" b="1">
              <a:solidFill>
                <a:srgbClr val="008000"/>
              </a:solidFill>
            </a:endParaRPr>
          </a:p>
          <a:p>
            <a:endParaRPr lang="en-US" b="1">
              <a:solidFill>
                <a:srgbClr val="002060"/>
              </a:solidFill>
            </a:endParaRPr>
          </a:p>
        </p:txBody>
      </p:sp>
      <p:sp>
        <p:nvSpPr>
          <p:cNvPr id="40966" name="Rectangle 5"/>
          <p:cNvSpPr>
            <a:spLocks noChangeArrowheads="1"/>
          </p:cNvSpPr>
          <p:nvPr/>
        </p:nvSpPr>
        <p:spPr bwMode="auto">
          <a:xfrm>
            <a:off x="3657600" y="5791200"/>
            <a:ext cx="5029200" cy="246063"/>
          </a:xfrm>
          <a:prstGeom prst="rect">
            <a:avLst/>
          </a:prstGeom>
          <a:noFill/>
          <a:ln w="9525">
            <a:noFill/>
            <a:miter lim="800000"/>
            <a:headEnd/>
            <a:tailEnd/>
          </a:ln>
        </p:spPr>
        <p:txBody>
          <a:bodyPr>
            <a:spAutoFit/>
          </a:bodyPr>
          <a:lstStyle/>
          <a:p>
            <a:r>
              <a:rPr lang="en-US" sz="1000" b="1"/>
              <a:t>C.W. Fabjan and F. Gianotti, Rev. Mod. Phys., Vol. 75, N0. 4, October 2003</a:t>
            </a:r>
            <a:endParaRPr lang="en-US" sz="10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1"/>
          <p:cNvSpPr>
            <a:spLocks noGrp="1"/>
          </p:cNvSpPr>
          <p:nvPr>
            <p:ph type="ftr" sz="quarter" idx="11"/>
          </p:nvPr>
        </p:nvSpPr>
        <p:spPr>
          <a:noFill/>
        </p:spPr>
        <p:txBody>
          <a:bodyPr/>
          <a:lstStyle/>
          <a:p>
            <a:r>
              <a:rPr lang="en-US" smtClean="0"/>
              <a:t>W. Riegler/CERN</a:t>
            </a:r>
          </a:p>
        </p:txBody>
      </p:sp>
      <p:sp>
        <p:nvSpPr>
          <p:cNvPr id="41987" name="Slide Number Placeholder 2"/>
          <p:cNvSpPr>
            <a:spLocks noGrp="1"/>
          </p:cNvSpPr>
          <p:nvPr>
            <p:ph type="sldNum" sz="quarter" idx="12"/>
          </p:nvPr>
        </p:nvSpPr>
        <p:spPr>
          <a:noFill/>
        </p:spPr>
        <p:txBody>
          <a:bodyPr/>
          <a:lstStyle/>
          <a:p>
            <a:fld id="{0783A6E8-35CD-4675-90BF-6ADD3040F8EC}" type="slidenum">
              <a:rPr lang="en-US" smtClean="0"/>
              <a:pPr/>
              <a:t>92</a:t>
            </a:fld>
            <a:endParaRPr lang="en-US" smtClean="0"/>
          </a:p>
        </p:txBody>
      </p:sp>
      <p:sp>
        <p:nvSpPr>
          <p:cNvPr id="41988" name="TextBox 5"/>
          <p:cNvSpPr txBox="1">
            <a:spLocks noChangeArrowheads="1"/>
          </p:cNvSpPr>
          <p:nvPr/>
        </p:nvSpPr>
        <p:spPr bwMode="auto">
          <a:xfrm>
            <a:off x="381000" y="0"/>
            <a:ext cx="8001000" cy="523875"/>
          </a:xfrm>
          <a:prstGeom prst="rect">
            <a:avLst/>
          </a:prstGeom>
          <a:noFill/>
          <a:ln w="9525">
            <a:noFill/>
            <a:miter lim="800000"/>
            <a:headEnd/>
            <a:tailEnd/>
          </a:ln>
        </p:spPr>
        <p:txBody>
          <a:bodyPr>
            <a:spAutoFit/>
          </a:bodyPr>
          <a:lstStyle/>
          <a:p>
            <a:pPr algn="ctr"/>
            <a:r>
              <a:rPr lang="en-US" sz="2800" b="1">
                <a:solidFill>
                  <a:srgbClr val="FF0000"/>
                </a:solidFill>
              </a:rPr>
              <a:t>Calorimetry</a:t>
            </a:r>
          </a:p>
        </p:txBody>
      </p:sp>
      <p:sp>
        <p:nvSpPr>
          <p:cNvPr id="41989" name="TextBox 4"/>
          <p:cNvSpPr txBox="1">
            <a:spLocks noChangeArrowheads="1"/>
          </p:cNvSpPr>
          <p:nvPr/>
        </p:nvSpPr>
        <p:spPr bwMode="auto">
          <a:xfrm>
            <a:off x="304800" y="685800"/>
            <a:ext cx="8458200" cy="5078413"/>
          </a:xfrm>
          <a:prstGeom prst="rect">
            <a:avLst/>
          </a:prstGeom>
          <a:noFill/>
          <a:ln w="9525">
            <a:noFill/>
            <a:miter lim="800000"/>
            <a:headEnd/>
            <a:tailEnd/>
          </a:ln>
        </p:spPr>
        <p:txBody>
          <a:bodyPr>
            <a:spAutoFit/>
          </a:bodyPr>
          <a:lstStyle/>
          <a:p>
            <a:r>
              <a:rPr lang="en-US" b="1">
                <a:solidFill>
                  <a:srgbClr val="002060"/>
                </a:solidFill>
              </a:rPr>
              <a:t>Calorimeters are attractive in our field for various reasons:</a:t>
            </a:r>
          </a:p>
          <a:p>
            <a:endParaRPr lang="en-US" b="1">
              <a:solidFill>
                <a:srgbClr val="002060"/>
              </a:solidFill>
            </a:endParaRPr>
          </a:p>
          <a:p>
            <a:r>
              <a:rPr lang="en-US" sz="1600" b="1">
                <a:solidFill>
                  <a:srgbClr val="008000"/>
                </a:solidFill>
              </a:rPr>
              <a:t>In contrast with magnet spectrometers, in which the momentum resolution deteriorates linearly with the particle momentum, on most cases the calorimeter energy resolution improves as 1/Sqrt(E), where E is the energy of the incident particle. Therefore calorimeters are very well suited for high-energy physics experiments.</a:t>
            </a:r>
          </a:p>
          <a:p>
            <a:endParaRPr lang="en-US" sz="1600" b="1">
              <a:solidFill>
                <a:srgbClr val="008000"/>
              </a:solidFill>
            </a:endParaRPr>
          </a:p>
          <a:p>
            <a:r>
              <a:rPr lang="en-US" sz="1600" b="1">
                <a:solidFill>
                  <a:srgbClr val="002060"/>
                </a:solidFill>
              </a:rPr>
              <a:t>In contrast to magnet spectrometers, calorimeters are sensitive to all types of particles, charged and neutral. They can even provide indirect detection of neutrinos and their energy through a measurement of the event missing energy. </a:t>
            </a:r>
          </a:p>
          <a:p>
            <a:endParaRPr lang="en-US" sz="1600" b="1">
              <a:solidFill>
                <a:srgbClr val="002060"/>
              </a:solidFill>
            </a:endParaRPr>
          </a:p>
          <a:p>
            <a:r>
              <a:rPr lang="en-US" sz="1600" b="1">
                <a:solidFill>
                  <a:srgbClr val="008000"/>
                </a:solidFill>
              </a:rPr>
              <a:t>Calorimeters are commonly used for trigger purposes since they can provide since they can provide fast signals that are easy to process and interpret.</a:t>
            </a:r>
          </a:p>
          <a:p>
            <a:endParaRPr lang="en-US" sz="1600" b="1">
              <a:solidFill>
                <a:srgbClr val="008000"/>
              </a:solidFill>
            </a:endParaRPr>
          </a:p>
          <a:p>
            <a:r>
              <a:rPr lang="en-US" sz="1600" b="1">
                <a:solidFill>
                  <a:srgbClr val="002060"/>
                </a:solidFill>
              </a:rPr>
              <a:t>They are space and therefore cost effective. Because the shower length increases only logarithmically with energy, the detector thickness needs to increase only logarithmically with the energy of the particles. In contrast for a fixed momentum resolution, the bending power BL</a:t>
            </a:r>
            <a:r>
              <a:rPr lang="en-US" sz="1600" b="1" baseline="30000">
                <a:solidFill>
                  <a:srgbClr val="002060"/>
                </a:solidFill>
              </a:rPr>
              <a:t>2 </a:t>
            </a:r>
            <a:r>
              <a:rPr lang="en-US" sz="1600" b="1">
                <a:solidFill>
                  <a:srgbClr val="002060"/>
                </a:solidFill>
              </a:rPr>
              <a:t>of a magnetic spectrometer must increase linearly with the particle momentum.</a:t>
            </a:r>
            <a:endParaRPr lang="en-US" sz="1600" b="1" baseline="30000">
              <a:solidFill>
                <a:srgbClr val="008000"/>
              </a:solidFill>
            </a:endParaRPr>
          </a:p>
        </p:txBody>
      </p:sp>
      <p:sp>
        <p:nvSpPr>
          <p:cNvPr id="41990" name="Rectangle 5"/>
          <p:cNvSpPr>
            <a:spLocks noChangeArrowheads="1"/>
          </p:cNvSpPr>
          <p:nvPr/>
        </p:nvSpPr>
        <p:spPr bwMode="auto">
          <a:xfrm>
            <a:off x="3810000" y="5867400"/>
            <a:ext cx="5029200" cy="246063"/>
          </a:xfrm>
          <a:prstGeom prst="rect">
            <a:avLst/>
          </a:prstGeom>
          <a:noFill/>
          <a:ln w="9525">
            <a:noFill/>
            <a:miter lim="800000"/>
            <a:headEnd/>
            <a:tailEnd/>
          </a:ln>
        </p:spPr>
        <p:txBody>
          <a:bodyPr>
            <a:spAutoFit/>
          </a:bodyPr>
          <a:lstStyle/>
          <a:p>
            <a:r>
              <a:rPr lang="en-US" sz="1000" b="1"/>
              <a:t>C.W. Fabjan and F. Gianotti, Rev. Mod. Phys., Vol. 75, N0. 4, October 2003</a:t>
            </a:r>
            <a:endParaRPr lang="en-US" sz="10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3"/>
          <p:cNvSpPr>
            <a:spLocks noGrp="1"/>
          </p:cNvSpPr>
          <p:nvPr>
            <p:ph type="ftr" sz="quarter" idx="11"/>
          </p:nvPr>
        </p:nvSpPr>
        <p:spPr>
          <a:noFill/>
        </p:spPr>
        <p:txBody>
          <a:bodyPr/>
          <a:lstStyle/>
          <a:p>
            <a:r>
              <a:rPr lang="en-US" smtClean="0"/>
              <a:t>W. Riegler/CERN</a:t>
            </a:r>
          </a:p>
        </p:txBody>
      </p:sp>
      <p:sp>
        <p:nvSpPr>
          <p:cNvPr id="43011" name="Slide Number Placeholder 2"/>
          <p:cNvSpPr>
            <a:spLocks noGrp="1"/>
          </p:cNvSpPr>
          <p:nvPr>
            <p:ph type="sldNum" sz="quarter" idx="12"/>
          </p:nvPr>
        </p:nvSpPr>
        <p:spPr>
          <a:noFill/>
        </p:spPr>
        <p:txBody>
          <a:bodyPr/>
          <a:lstStyle/>
          <a:p>
            <a:fld id="{45140C78-9969-497E-9408-E6C586C89061}" type="slidenum">
              <a:rPr lang="en-US" smtClean="0"/>
              <a:pPr/>
              <a:t>93</a:t>
            </a:fld>
            <a:endParaRPr lang="en-US" smtClean="0"/>
          </a:p>
        </p:txBody>
      </p:sp>
      <p:sp>
        <p:nvSpPr>
          <p:cNvPr id="43012" name="TextBox 16"/>
          <p:cNvSpPr txBox="1">
            <a:spLocks noChangeArrowheads="1"/>
          </p:cNvSpPr>
          <p:nvPr/>
        </p:nvSpPr>
        <p:spPr bwMode="auto">
          <a:xfrm>
            <a:off x="3048000" y="152400"/>
            <a:ext cx="2819400" cy="523875"/>
          </a:xfrm>
          <a:prstGeom prst="rect">
            <a:avLst/>
          </a:prstGeom>
          <a:noFill/>
          <a:ln w="9525">
            <a:noFill/>
            <a:miter lim="800000"/>
            <a:headEnd/>
            <a:tailEnd/>
          </a:ln>
        </p:spPr>
        <p:txBody>
          <a:bodyPr wrap="none">
            <a:spAutoFit/>
          </a:bodyPr>
          <a:lstStyle/>
          <a:p>
            <a:r>
              <a:rPr lang="en-US" sz="2800" b="1">
                <a:solidFill>
                  <a:srgbClr val="FF0000"/>
                </a:solidFill>
              </a:rPr>
              <a:t>EM Calorimetry</a:t>
            </a:r>
          </a:p>
        </p:txBody>
      </p:sp>
      <p:pic>
        <p:nvPicPr>
          <p:cNvPr id="43013" name="Picture 2" descr="scan0080"/>
          <p:cNvPicPr>
            <a:picLocks noChangeAspect="1" noChangeArrowheads="1"/>
          </p:cNvPicPr>
          <p:nvPr/>
        </p:nvPicPr>
        <p:blipFill>
          <a:blip r:embed="rId2" cstate="print"/>
          <a:srcRect/>
          <a:stretch>
            <a:fillRect/>
          </a:stretch>
        </p:blipFill>
        <p:spPr bwMode="auto">
          <a:xfrm>
            <a:off x="4495800" y="1485900"/>
            <a:ext cx="4267200" cy="4991100"/>
          </a:xfrm>
          <a:prstGeom prst="rect">
            <a:avLst/>
          </a:prstGeom>
          <a:noFill/>
          <a:ln w="9525">
            <a:noFill/>
            <a:miter lim="800000"/>
            <a:headEnd/>
            <a:tailEnd/>
          </a:ln>
        </p:spPr>
      </p:pic>
      <p:pic>
        <p:nvPicPr>
          <p:cNvPr id="43014" name="Picture 2" descr="scan0077"/>
          <p:cNvPicPr>
            <a:picLocks noChangeAspect="1" noChangeArrowheads="1"/>
          </p:cNvPicPr>
          <p:nvPr/>
        </p:nvPicPr>
        <p:blipFill>
          <a:blip r:embed="rId3" cstate="print"/>
          <a:srcRect/>
          <a:stretch>
            <a:fillRect/>
          </a:stretch>
        </p:blipFill>
        <p:spPr bwMode="auto">
          <a:xfrm>
            <a:off x="58738" y="1524000"/>
            <a:ext cx="4513262" cy="1676400"/>
          </a:xfrm>
          <a:prstGeom prst="rect">
            <a:avLst/>
          </a:prstGeom>
          <a:noFill/>
          <a:ln w="9525">
            <a:noFill/>
            <a:miter lim="800000"/>
            <a:headEnd/>
            <a:tailEnd/>
          </a:ln>
        </p:spPr>
      </p:pic>
      <p:sp>
        <p:nvSpPr>
          <p:cNvPr id="43015" name="TextBox 7"/>
          <p:cNvSpPr txBox="1">
            <a:spLocks noChangeArrowheads="1"/>
          </p:cNvSpPr>
          <p:nvPr/>
        </p:nvSpPr>
        <p:spPr bwMode="auto">
          <a:xfrm>
            <a:off x="0" y="914400"/>
            <a:ext cx="9144000" cy="307975"/>
          </a:xfrm>
          <a:prstGeom prst="rect">
            <a:avLst/>
          </a:prstGeom>
          <a:noFill/>
          <a:ln w="9525">
            <a:noFill/>
            <a:miter lim="800000"/>
            <a:headEnd/>
            <a:tailEnd/>
          </a:ln>
        </p:spPr>
        <p:txBody>
          <a:bodyPr>
            <a:spAutoFit/>
          </a:bodyPr>
          <a:lstStyle/>
          <a:p>
            <a:r>
              <a:rPr lang="en-US" sz="1400" b="1">
                <a:solidFill>
                  <a:srgbClr val="002060"/>
                </a:solidFill>
              </a:rPr>
              <a:t>Approximate longitudinal shower development            Approximate transverse shower development </a:t>
            </a:r>
            <a:endParaRPr lang="en-US" sz="1400" b="1" baseline="30000">
              <a:solidFill>
                <a:srgbClr val="002060"/>
              </a:solidFill>
            </a:endParaRPr>
          </a:p>
        </p:txBody>
      </p:sp>
      <p:sp>
        <p:nvSpPr>
          <p:cNvPr id="43016" name="TextBox 14"/>
          <p:cNvSpPr txBox="1">
            <a:spLocks noChangeArrowheads="1"/>
          </p:cNvSpPr>
          <p:nvPr/>
        </p:nvSpPr>
        <p:spPr bwMode="auto">
          <a:xfrm>
            <a:off x="304800" y="4114800"/>
            <a:ext cx="3733800" cy="830263"/>
          </a:xfrm>
          <a:prstGeom prst="rect">
            <a:avLst/>
          </a:prstGeom>
          <a:noFill/>
          <a:ln w="9525">
            <a:noFill/>
            <a:miter lim="800000"/>
            <a:headEnd/>
            <a:tailEnd/>
          </a:ln>
        </p:spPr>
        <p:txBody>
          <a:bodyPr>
            <a:spAutoFit/>
          </a:bodyPr>
          <a:lstStyle/>
          <a:p>
            <a:r>
              <a:rPr lang="en-US" sz="1600" b="1">
                <a:solidFill>
                  <a:srgbClr val="008000"/>
                </a:solidFill>
              </a:rPr>
              <a:t>Radiation Length X</a:t>
            </a:r>
            <a:r>
              <a:rPr lang="en-US" sz="1600" b="1" baseline="-25000">
                <a:solidFill>
                  <a:srgbClr val="008000"/>
                </a:solidFill>
              </a:rPr>
              <a:t>0</a:t>
            </a:r>
            <a:r>
              <a:rPr lang="en-US" sz="1600" b="1">
                <a:solidFill>
                  <a:srgbClr val="008000"/>
                </a:solidFill>
              </a:rPr>
              <a:t> and Moliere Radius are two key parameters for choice of calorimeter materials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3"/>
          <p:cNvSpPr>
            <a:spLocks noGrp="1"/>
          </p:cNvSpPr>
          <p:nvPr>
            <p:ph type="ftr" sz="quarter" idx="11"/>
          </p:nvPr>
        </p:nvSpPr>
        <p:spPr>
          <a:noFill/>
        </p:spPr>
        <p:txBody>
          <a:bodyPr/>
          <a:lstStyle/>
          <a:p>
            <a:r>
              <a:rPr lang="en-US" smtClean="0"/>
              <a:t>W. Riegler/CERN</a:t>
            </a:r>
          </a:p>
        </p:txBody>
      </p:sp>
      <p:sp>
        <p:nvSpPr>
          <p:cNvPr id="44035" name="Slide Number Placeholder 2"/>
          <p:cNvSpPr>
            <a:spLocks noGrp="1"/>
          </p:cNvSpPr>
          <p:nvPr>
            <p:ph type="sldNum" sz="quarter" idx="12"/>
          </p:nvPr>
        </p:nvSpPr>
        <p:spPr>
          <a:noFill/>
        </p:spPr>
        <p:txBody>
          <a:bodyPr/>
          <a:lstStyle/>
          <a:p>
            <a:fld id="{54A83033-C092-47FF-AFCE-951C13B424DF}" type="slidenum">
              <a:rPr lang="en-US" smtClean="0"/>
              <a:pPr/>
              <a:t>94</a:t>
            </a:fld>
            <a:endParaRPr lang="en-US" smtClean="0"/>
          </a:p>
        </p:txBody>
      </p:sp>
      <p:sp>
        <p:nvSpPr>
          <p:cNvPr id="44036" name="TextBox 16"/>
          <p:cNvSpPr txBox="1">
            <a:spLocks noChangeArrowheads="1"/>
          </p:cNvSpPr>
          <p:nvPr/>
        </p:nvSpPr>
        <p:spPr bwMode="auto">
          <a:xfrm>
            <a:off x="762000" y="152400"/>
            <a:ext cx="7515225" cy="523875"/>
          </a:xfrm>
          <a:prstGeom prst="rect">
            <a:avLst/>
          </a:prstGeom>
          <a:noFill/>
          <a:ln w="9525">
            <a:noFill/>
            <a:miter lim="800000"/>
            <a:headEnd/>
            <a:tailEnd/>
          </a:ln>
        </p:spPr>
        <p:txBody>
          <a:bodyPr wrap="none">
            <a:spAutoFit/>
          </a:bodyPr>
          <a:lstStyle/>
          <a:p>
            <a:r>
              <a:rPr lang="en-US" sz="2800" b="1">
                <a:solidFill>
                  <a:srgbClr val="FF0000"/>
                </a:solidFill>
              </a:rPr>
              <a:t>Crystals for Homogeneous EM Calorimetry</a:t>
            </a:r>
          </a:p>
        </p:txBody>
      </p:sp>
      <p:sp>
        <p:nvSpPr>
          <p:cNvPr id="44037" name="TextBox 6"/>
          <p:cNvSpPr txBox="1">
            <a:spLocks noChangeArrowheads="1"/>
          </p:cNvSpPr>
          <p:nvPr/>
        </p:nvSpPr>
        <p:spPr bwMode="auto">
          <a:xfrm>
            <a:off x="533400" y="990600"/>
            <a:ext cx="7543800" cy="2586038"/>
          </a:xfrm>
          <a:prstGeom prst="rect">
            <a:avLst/>
          </a:prstGeom>
          <a:noFill/>
          <a:ln w="9525">
            <a:noFill/>
            <a:miter lim="800000"/>
            <a:headEnd/>
            <a:tailEnd/>
          </a:ln>
        </p:spPr>
        <p:txBody>
          <a:bodyPr>
            <a:spAutoFit/>
          </a:bodyPr>
          <a:lstStyle/>
          <a:p>
            <a:r>
              <a:rPr lang="en-US" b="1">
                <a:solidFill>
                  <a:srgbClr val="002060"/>
                </a:solidFill>
              </a:rPr>
              <a:t>In crystals the light emission is related to the crystal structure of the material. Incident charged particles create electron-hole pairs and photons are emitted when electrons return to the valence band.</a:t>
            </a:r>
          </a:p>
          <a:p>
            <a:endParaRPr lang="en-US" b="1">
              <a:solidFill>
                <a:srgbClr val="002060"/>
              </a:solidFill>
            </a:endParaRPr>
          </a:p>
          <a:p>
            <a:r>
              <a:rPr lang="en-US" b="1">
                <a:solidFill>
                  <a:srgbClr val="008000"/>
                </a:solidFill>
              </a:rPr>
              <a:t>The incident electron or photon is completely absorbed and the produced amount of light, which is reflected through the transparent crystal, is measured by photomultipliers or solid state photon detectors.</a:t>
            </a:r>
          </a:p>
        </p:txBody>
      </p:sp>
      <p:pic>
        <p:nvPicPr>
          <p:cNvPr id="44038" name="Picture 2" descr="scan0079"/>
          <p:cNvPicPr>
            <a:picLocks noChangeAspect="1" noChangeArrowheads="1"/>
          </p:cNvPicPr>
          <p:nvPr/>
        </p:nvPicPr>
        <p:blipFill>
          <a:blip r:embed="rId2" cstate="print"/>
          <a:srcRect/>
          <a:stretch>
            <a:fillRect/>
          </a:stretch>
        </p:blipFill>
        <p:spPr bwMode="auto">
          <a:xfrm>
            <a:off x="1676400" y="3962400"/>
            <a:ext cx="5148263" cy="144780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3"/>
          <p:cNvSpPr>
            <a:spLocks noGrp="1"/>
          </p:cNvSpPr>
          <p:nvPr>
            <p:ph type="ftr" sz="quarter" idx="11"/>
          </p:nvPr>
        </p:nvSpPr>
        <p:spPr>
          <a:noFill/>
        </p:spPr>
        <p:txBody>
          <a:bodyPr/>
          <a:lstStyle/>
          <a:p>
            <a:r>
              <a:rPr lang="en-US" smtClean="0"/>
              <a:t>W. Riegler/CERN</a:t>
            </a:r>
          </a:p>
        </p:txBody>
      </p:sp>
      <p:sp>
        <p:nvSpPr>
          <p:cNvPr id="45059" name="Slide Number Placeholder 2"/>
          <p:cNvSpPr>
            <a:spLocks noGrp="1"/>
          </p:cNvSpPr>
          <p:nvPr>
            <p:ph type="sldNum" sz="quarter" idx="12"/>
          </p:nvPr>
        </p:nvSpPr>
        <p:spPr>
          <a:noFill/>
        </p:spPr>
        <p:txBody>
          <a:bodyPr/>
          <a:lstStyle/>
          <a:p>
            <a:fld id="{3E9F6994-97CA-453D-9BE9-723FB7252CCB}" type="slidenum">
              <a:rPr lang="en-US" smtClean="0"/>
              <a:pPr/>
              <a:t>95</a:t>
            </a:fld>
            <a:endParaRPr lang="en-US" smtClean="0"/>
          </a:p>
        </p:txBody>
      </p:sp>
      <p:sp>
        <p:nvSpPr>
          <p:cNvPr id="45060" name="TextBox 16"/>
          <p:cNvSpPr txBox="1">
            <a:spLocks noChangeArrowheads="1"/>
          </p:cNvSpPr>
          <p:nvPr/>
        </p:nvSpPr>
        <p:spPr bwMode="auto">
          <a:xfrm>
            <a:off x="762000" y="152400"/>
            <a:ext cx="7515225" cy="523875"/>
          </a:xfrm>
          <a:prstGeom prst="rect">
            <a:avLst/>
          </a:prstGeom>
          <a:noFill/>
          <a:ln w="9525">
            <a:noFill/>
            <a:miter lim="800000"/>
            <a:headEnd/>
            <a:tailEnd/>
          </a:ln>
        </p:spPr>
        <p:txBody>
          <a:bodyPr wrap="none">
            <a:spAutoFit/>
          </a:bodyPr>
          <a:lstStyle/>
          <a:p>
            <a:r>
              <a:rPr lang="en-US" sz="2800" b="1">
                <a:solidFill>
                  <a:srgbClr val="FF0000"/>
                </a:solidFill>
              </a:rPr>
              <a:t>Crystals for Homogeneous EM Calorimetry</a:t>
            </a:r>
          </a:p>
        </p:txBody>
      </p:sp>
      <p:pic>
        <p:nvPicPr>
          <p:cNvPr id="45061" name="Picture 2"/>
          <p:cNvPicPr>
            <a:picLocks noChangeAspect="1" noChangeArrowheads="1"/>
          </p:cNvPicPr>
          <p:nvPr/>
        </p:nvPicPr>
        <p:blipFill>
          <a:blip r:embed="rId2" cstate="print"/>
          <a:srcRect/>
          <a:stretch>
            <a:fillRect/>
          </a:stretch>
        </p:blipFill>
        <p:spPr bwMode="auto">
          <a:xfrm>
            <a:off x="101600" y="685800"/>
            <a:ext cx="9042400" cy="3657600"/>
          </a:xfrm>
          <a:prstGeom prst="rect">
            <a:avLst/>
          </a:prstGeom>
          <a:noFill/>
          <a:ln w="9525">
            <a:noFill/>
            <a:miter lim="800000"/>
            <a:headEnd/>
            <a:tailEnd/>
          </a:ln>
        </p:spPr>
      </p:pic>
      <p:sp>
        <p:nvSpPr>
          <p:cNvPr id="45062" name="TextBox 5"/>
          <p:cNvSpPr txBox="1">
            <a:spLocks noChangeArrowheads="1"/>
          </p:cNvSpPr>
          <p:nvPr/>
        </p:nvSpPr>
        <p:spPr bwMode="auto">
          <a:xfrm>
            <a:off x="7772400" y="4419600"/>
            <a:ext cx="1371600" cy="1570038"/>
          </a:xfrm>
          <a:prstGeom prst="rect">
            <a:avLst/>
          </a:prstGeom>
          <a:noFill/>
          <a:ln w="9525">
            <a:noFill/>
            <a:miter lim="800000"/>
            <a:headEnd/>
            <a:tailEnd/>
          </a:ln>
        </p:spPr>
        <p:txBody>
          <a:bodyPr>
            <a:spAutoFit/>
          </a:bodyPr>
          <a:lstStyle/>
          <a:p>
            <a:r>
              <a:rPr lang="en-US" sz="1600" b="1">
                <a:solidFill>
                  <a:srgbClr val="008000"/>
                </a:solidFill>
              </a:rPr>
              <a:t>CMS@LHC, 25ns bunch crossing, </a:t>
            </a:r>
          </a:p>
          <a:p>
            <a:r>
              <a:rPr lang="en-US" sz="1600" b="1">
                <a:solidFill>
                  <a:srgbClr val="008000"/>
                </a:solidFill>
              </a:rPr>
              <a:t>high radiation dose</a:t>
            </a:r>
          </a:p>
        </p:txBody>
      </p:sp>
      <p:sp>
        <p:nvSpPr>
          <p:cNvPr id="45063" name="TextBox 6"/>
          <p:cNvSpPr txBox="1">
            <a:spLocks noChangeArrowheads="1"/>
          </p:cNvSpPr>
          <p:nvPr/>
        </p:nvSpPr>
        <p:spPr bwMode="auto">
          <a:xfrm>
            <a:off x="6629400" y="4419600"/>
            <a:ext cx="1219200" cy="1816100"/>
          </a:xfrm>
          <a:prstGeom prst="rect">
            <a:avLst/>
          </a:prstGeom>
          <a:noFill/>
          <a:ln w="9525">
            <a:noFill/>
            <a:miter lim="800000"/>
            <a:headEnd/>
            <a:tailEnd/>
          </a:ln>
        </p:spPr>
        <p:txBody>
          <a:bodyPr>
            <a:spAutoFit/>
          </a:bodyPr>
          <a:lstStyle/>
          <a:p>
            <a:r>
              <a:rPr lang="en-US" sz="1600" b="1">
                <a:solidFill>
                  <a:srgbClr val="002060"/>
                </a:solidFill>
              </a:rPr>
              <a:t>L3@LEP, 25us bunch crossing, </a:t>
            </a:r>
          </a:p>
          <a:p>
            <a:r>
              <a:rPr lang="en-US" sz="1600" b="1">
                <a:solidFill>
                  <a:srgbClr val="002060"/>
                </a:solidFill>
              </a:rPr>
              <a:t>Low radiation dose</a:t>
            </a:r>
          </a:p>
        </p:txBody>
      </p:sp>
      <p:sp>
        <p:nvSpPr>
          <p:cNvPr id="45064" name="TextBox 7"/>
          <p:cNvSpPr txBox="1">
            <a:spLocks noChangeArrowheads="1"/>
          </p:cNvSpPr>
          <p:nvPr/>
        </p:nvSpPr>
        <p:spPr bwMode="auto">
          <a:xfrm>
            <a:off x="3733800" y="4419600"/>
            <a:ext cx="1676400" cy="1323975"/>
          </a:xfrm>
          <a:prstGeom prst="rect">
            <a:avLst/>
          </a:prstGeom>
          <a:noFill/>
          <a:ln w="9525">
            <a:noFill/>
            <a:miter lim="800000"/>
            <a:headEnd/>
            <a:tailEnd/>
          </a:ln>
        </p:spPr>
        <p:txBody>
          <a:bodyPr>
            <a:spAutoFit/>
          </a:bodyPr>
          <a:lstStyle/>
          <a:p>
            <a:r>
              <a:rPr lang="en-US" sz="1600" b="1">
                <a:solidFill>
                  <a:srgbClr val="002060"/>
                </a:solidFill>
              </a:rPr>
              <a:t>Barbar@PEPII,</a:t>
            </a:r>
          </a:p>
          <a:p>
            <a:r>
              <a:rPr lang="en-US" sz="1600" b="1">
                <a:solidFill>
                  <a:srgbClr val="002060"/>
                </a:solidFill>
              </a:rPr>
              <a:t>10ms interaction rate, good light yield, good S/N</a:t>
            </a:r>
          </a:p>
        </p:txBody>
      </p:sp>
      <p:sp>
        <p:nvSpPr>
          <p:cNvPr id="45065" name="TextBox 8"/>
          <p:cNvSpPr txBox="1">
            <a:spLocks noChangeArrowheads="1"/>
          </p:cNvSpPr>
          <p:nvPr/>
        </p:nvSpPr>
        <p:spPr bwMode="auto">
          <a:xfrm>
            <a:off x="5334000" y="4419600"/>
            <a:ext cx="1219200" cy="1323975"/>
          </a:xfrm>
          <a:prstGeom prst="rect">
            <a:avLst/>
          </a:prstGeom>
          <a:noFill/>
          <a:ln w="9525">
            <a:noFill/>
            <a:miter lim="800000"/>
            <a:headEnd/>
            <a:tailEnd/>
          </a:ln>
        </p:spPr>
        <p:txBody>
          <a:bodyPr>
            <a:spAutoFit/>
          </a:bodyPr>
          <a:lstStyle/>
          <a:p>
            <a:r>
              <a:rPr lang="en-US" sz="1600" b="1">
                <a:solidFill>
                  <a:srgbClr val="008000"/>
                </a:solidFill>
              </a:rPr>
              <a:t>KTeV@Tevatron,</a:t>
            </a:r>
          </a:p>
          <a:p>
            <a:r>
              <a:rPr lang="en-US" sz="1600" b="1">
                <a:solidFill>
                  <a:srgbClr val="008000"/>
                </a:solidFill>
              </a:rPr>
              <a:t>High rate,</a:t>
            </a:r>
          </a:p>
          <a:p>
            <a:r>
              <a:rPr lang="en-US" sz="1600" b="1">
                <a:solidFill>
                  <a:srgbClr val="008000"/>
                </a:solidFill>
              </a:rPr>
              <a:t>Good resolution</a:t>
            </a:r>
          </a:p>
        </p:txBody>
      </p:sp>
      <p:cxnSp>
        <p:nvCxnSpPr>
          <p:cNvPr id="11" name="Straight Connector 10"/>
          <p:cNvCxnSpPr/>
          <p:nvPr/>
        </p:nvCxnSpPr>
        <p:spPr>
          <a:xfrm>
            <a:off x="152400" y="2314575"/>
            <a:ext cx="84582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152400" y="1790700"/>
            <a:ext cx="84582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3"/>
          <p:cNvSpPr>
            <a:spLocks noGrp="1"/>
          </p:cNvSpPr>
          <p:nvPr>
            <p:ph type="ftr" sz="quarter" idx="11"/>
          </p:nvPr>
        </p:nvSpPr>
        <p:spPr>
          <a:noFill/>
        </p:spPr>
        <p:txBody>
          <a:bodyPr/>
          <a:lstStyle/>
          <a:p>
            <a:r>
              <a:rPr lang="en-US" smtClean="0"/>
              <a:t>W. Riegler/CERN</a:t>
            </a:r>
          </a:p>
        </p:txBody>
      </p:sp>
      <p:sp>
        <p:nvSpPr>
          <p:cNvPr id="46083" name="Slide Number Placeholder 2"/>
          <p:cNvSpPr>
            <a:spLocks noGrp="1"/>
          </p:cNvSpPr>
          <p:nvPr>
            <p:ph type="sldNum" sz="quarter" idx="12"/>
          </p:nvPr>
        </p:nvSpPr>
        <p:spPr>
          <a:noFill/>
        </p:spPr>
        <p:txBody>
          <a:bodyPr/>
          <a:lstStyle/>
          <a:p>
            <a:fld id="{29C4B493-2295-45F6-B453-FEFA220C450B}" type="slidenum">
              <a:rPr lang="en-US" smtClean="0"/>
              <a:pPr/>
              <a:t>96</a:t>
            </a:fld>
            <a:endParaRPr lang="en-US" smtClean="0"/>
          </a:p>
        </p:txBody>
      </p:sp>
      <p:sp>
        <p:nvSpPr>
          <p:cNvPr id="46084" name="TextBox 16"/>
          <p:cNvSpPr txBox="1">
            <a:spLocks noChangeArrowheads="1"/>
          </p:cNvSpPr>
          <p:nvPr/>
        </p:nvSpPr>
        <p:spPr bwMode="auto">
          <a:xfrm>
            <a:off x="762000" y="152400"/>
            <a:ext cx="7515225" cy="523875"/>
          </a:xfrm>
          <a:prstGeom prst="rect">
            <a:avLst/>
          </a:prstGeom>
          <a:noFill/>
          <a:ln w="9525">
            <a:noFill/>
            <a:miter lim="800000"/>
            <a:headEnd/>
            <a:tailEnd/>
          </a:ln>
        </p:spPr>
        <p:txBody>
          <a:bodyPr wrap="none">
            <a:spAutoFit/>
          </a:bodyPr>
          <a:lstStyle/>
          <a:p>
            <a:r>
              <a:rPr lang="en-US" sz="2800" b="1">
                <a:solidFill>
                  <a:srgbClr val="FF0000"/>
                </a:solidFill>
              </a:rPr>
              <a:t>Crystals for Homogeneous EM Calorimetry</a:t>
            </a:r>
          </a:p>
        </p:txBody>
      </p:sp>
      <p:pic>
        <p:nvPicPr>
          <p:cNvPr id="46085" name="Picture 2"/>
          <p:cNvPicPr>
            <a:picLocks noChangeAspect="1" noChangeArrowheads="1"/>
          </p:cNvPicPr>
          <p:nvPr/>
        </p:nvPicPr>
        <p:blipFill>
          <a:blip r:embed="rId2" cstate="print"/>
          <a:srcRect/>
          <a:stretch>
            <a:fillRect/>
          </a:stretch>
        </p:blipFill>
        <p:spPr bwMode="auto">
          <a:xfrm>
            <a:off x="457200" y="1295400"/>
            <a:ext cx="4084638" cy="2895600"/>
          </a:xfrm>
          <a:prstGeom prst="rect">
            <a:avLst/>
          </a:prstGeom>
          <a:noFill/>
          <a:ln w="9525">
            <a:noFill/>
            <a:miter lim="800000"/>
            <a:headEnd/>
            <a:tailEnd/>
          </a:ln>
        </p:spPr>
      </p:pic>
      <p:pic>
        <p:nvPicPr>
          <p:cNvPr id="46086" name="Picture 3"/>
          <p:cNvPicPr>
            <a:picLocks noChangeAspect="1" noChangeArrowheads="1"/>
          </p:cNvPicPr>
          <p:nvPr/>
        </p:nvPicPr>
        <p:blipFill>
          <a:blip r:embed="rId3" cstate="print"/>
          <a:srcRect/>
          <a:stretch>
            <a:fillRect/>
          </a:stretch>
        </p:blipFill>
        <p:spPr bwMode="auto">
          <a:xfrm>
            <a:off x="4343400" y="2971800"/>
            <a:ext cx="4114800" cy="2995613"/>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3"/>
          <p:cNvSpPr>
            <a:spLocks noGrp="1"/>
          </p:cNvSpPr>
          <p:nvPr>
            <p:ph type="ftr" sz="quarter" idx="11"/>
          </p:nvPr>
        </p:nvSpPr>
        <p:spPr>
          <a:noFill/>
        </p:spPr>
        <p:txBody>
          <a:bodyPr/>
          <a:lstStyle/>
          <a:p>
            <a:r>
              <a:rPr lang="en-US" smtClean="0"/>
              <a:t>W. Riegler/CERN</a:t>
            </a:r>
          </a:p>
        </p:txBody>
      </p:sp>
      <p:sp>
        <p:nvSpPr>
          <p:cNvPr id="47107" name="Slide Number Placeholder 2"/>
          <p:cNvSpPr>
            <a:spLocks noGrp="1"/>
          </p:cNvSpPr>
          <p:nvPr>
            <p:ph type="sldNum" sz="quarter" idx="12"/>
          </p:nvPr>
        </p:nvSpPr>
        <p:spPr>
          <a:noFill/>
        </p:spPr>
        <p:txBody>
          <a:bodyPr/>
          <a:lstStyle/>
          <a:p>
            <a:fld id="{710F3BBF-B10B-41F6-840F-D1CF31EE22BF}" type="slidenum">
              <a:rPr lang="en-US" smtClean="0"/>
              <a:pPr/>
              <a:t>97</a:t>
            </a:fld>
            <a:endParaRPr lang="en-US" smtClean="0"/>
          </a:p>
        </p:txBody>
      </p:sp>
      <p:sp>
        <p:nvSpPr>
          <p:cNvPr id="47108" name="TextBox 6"/>
          <p:cNvSpPr txBox="1">
            <a:spLocks noChangeArrowheads="1"/>
          </p:cNvSpPr>
          <p:nvPr/>
        </p:nvSpPr>
        <p:spPr bwMode="auto">
          <a:xfrm>
            <a:off x="533400" y="3733800"/>
            <a:ext cx="8077200" cy="2554288"/>
          </a:xfrm>
          <a:prstGeom prst="rect">
            <a:avLst/>
          </a:prstGeom>
          <a:noFill/>
          <a:ln w="9525">
            <a:noFill/>
            <a:miter lim="800000"/>
            <a:headEnd/>
            <a:tailEnd/>
          </a:ln>
        </p:spPr>
        <p:txBody>
          <a:bodyPr>
            <a:spAutoFit/>
          </a:bodyPr>
          <a:lstStyle/>
          <a:p>
            <a:r>
              <a:rPr lang="en-US" sz="1600" b="1">
                <a:solidFill>
                  <a:srgbClr val="002060"/>
                </a:solidFill>
              </a:rPr>
              <a:t>When a charge particle traverses these materials, about half the lost energy is converted into ionization and half into scintillation. </a:t>
            </a:r>
          </a:p>
          <a:p>
            <a:endParaRPr lang="en-US" sz="1600" b="1">
              <a:solidFill>
                <a:srgbClr val="002060"/>
              </a:solidFill>
            </a:endParaRPr>
          </a:p>
          <a:p>
            <a:r>
              <a:rPr lang="en-US" sz="1600" b="1">
                <a:solidFill>
                  <a:srgbClr val="008000"/>
                </a:solidFill>
              </a:rPr>
              <a:t>The best energy resolution would obviously be obtained by collecting both the charge and light signal. This is however rarely done because of the technical difficulties to extract light and charge in the same instrument.</a:t>
            </a:r>
          </a:p>
          <a:p>
            <a:endParaRPr lang="en-US" sz="1600" b="1">
              <a:solidFill>
                <a:srgbClr val="008000"/>
              </a:solidFill>
            </a:endParaRPr>
          </a:p>
          <a:p>
            <a:r>
              <a:rPr lang="en-US" sz="1600" b="1">
                <a:solidFill>
                  <a:srgbClr val="002060"/>
                </a:solidFill>
              </a:rPr>
              <a:t>Krypton is preferred in homogeneous detectors due to small radiation length and therefore compact detectors. Liquid Argon is frequently used due to low cost and high purity in sampling calorimeters (see later). </a:t>
            </a:r>
          </a:p>
        </p:txBody>
      </p:sp>
      <p:sp>
        <p:nvSpPr>
          <p:cNvPr id="47109" name="TextBox 16"/>
          <p:cNvSpPr txBox="1">
            <a:spLocks noChangeArrowheads="1"/>
          </p:cNvSpPr>
          <p:nvPr/>
        </p:nvSpPr>
        <p:spPr bwMode="auto">
          <a:xfrm>
            <a:off x="228600" y="152400"/>
            <a:ext cx="8470900" cy="523875"/>
          </a:xfrm>
          <a:prstGeom prst="rect">
            <a:avLst/>
          </a:prstGeom>
          <a:noFill/>
          <a:ln w="9525">
            <a:noFill/>
            <a:miter lim="800000"/>
            <a:headEnd/>
            <a:tailEnd/>
          </a:ln>
        </p:spPr>
        <p:txBody>
          <a:bodyPr wrap="none">
            <a:spAutoFit/>
          </a:bodyPr>
          <a:lstStyle/>
          <a:p>
            <a:r>
              <a:rPr lang="en-US" sz="2800" b="1">
                <a:solidFill>
                  <a:srgbClr val="FF0000"/>
                </a:solidFill>
              </a:rPr>
              <a:t>Noble Liquids for Homogeneous EM Calorimetry</a:t>
            </a:r>
          </a:p>
        </p:txBody>
      </p:sp>
      <p:pic>
        <p:nvPicPr>
          <p:cNvPr id="47110" name="Picture 2"/>
          <p:cNvPicPr>
            <a:picLocks noChangeAspect="1" noChangeArrowheads="1"/>
          </p:cNvPicPr>
          <p:nvPr/>
        </p:nvPicPr>
        <p:blipFill>
          <a:blip r:embed="rId2" cstate="print"/>
          <a:srcRect/>
          <a:stretch>
            <a:fillRect/>
          </a:stretch>
        </p:blipFill>
        <p:spPr bwMode="auto">
          <a:xfrm>
            <a:off x="457200" y="762000"/>
            <a:ext cx="5434013" cy="2857500"/>
          </a:xfrm>
          <a:prstGeom prst="rect">
            <a:avLst/>
          </a:prstGeom>
          <a:noFill/>
          <a:ln w="9525">
            <a:noFill/>
            <a:miter lim="800000"/>
            <a:headEnd/>
            <a:tailEnd/>
          </a:ln>
        </p:spPr>
      </p:pic>
      <p:pic>
        <p:nvPicPr>
          <p:cNvPr id="47111" name="Picture 2" descr="scan0079"/>
          <p:cNvPicPr>
            <a:picLocks noChangeAspect="1" noChangeArrowheads="1"/>
          </p:cNvPicPr>
          <p:nvPr/>
        </p:nvPicPr>
        <p:blipFill>
          <a:blip r:embed="rId3" cstate="print"/>
          <a:srcRect/>
          <a:stretch>
            <a:fillRect/>
          </a:stretch>
        </p:blipFill>
        <p:spPr bwMode="auto">
          <a:xfrm>
            <a:off x="6019800" y="1219200"/>
            <a:ext cx="2928938" cy="2057400"/>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3"/>
          <p:cNvSpPr>
            <a:spLocks noGrp="1"/>
          </p:cNvSpPr>
          <p:nvPr>
            <p:ph type="ftr" sz="quarter" idx="11"/>
          </p:nvPr>
        </p:nvSpPr>
        <p:spPr>
          <a:noFill/>
        </p:spPr>
        <p:txBody>
          <a:bodyPr/>
          <a:lstStyle/>
          <a:p>
            <a:r>
              <a:rPr lang="en-US" smtClean="0"/>
              <a:t>W. Riegler/CERN</a:t>
            </a:r>
          </a:p>
        </p:txBody>
      </p:sp>
      <p:sp>
        <p:nvSpPr>
          <p:cNvPr id="48131" name="Slide Number Placeholder 2"/>
          <p:cNvSpPr>
            <a:spLocks noGrp="1"/>
          </p:cNvSpPr>
          <p:nvPr>
            <p:ph type="sldNum" sz="quarter" idx="12"/>
          </p:nvPr>
        </p:nvSpPr>
        <p:spPr>
          <a:noFill/>
        </p:spPr>
        <p:txBody>
          <a:bodyPr/>
          <a:lstStyle/>
          <a:p>
            <a:fld id="{C99E0638-70ED-4E12-B2AD-ECA64722B0E8}" type="slidenum">
              <a:rPr lang="en-US" smtClean="0"/>
              <a:pPr/>
              <a:t>98</a:t>
            </a:fld>
            <a:endParaRPr lang="en-US" smtClean="0"/>
          </a:p>
        </p:txBody>
      </p:sp>
      <p:sp>
        <p:nvSpPr>
          <p:cNvPr id="48132" name="TextBox 16"/>
          <p:cNvSpPr txBox="1">
            <a:spLocks noChangeArrowheads="1"/>
          </p:cNvSpPr>
          <p:nvPr/>
        </p:nvSpPr>
        <p:spPr bwMode="auto">
          <a:xfrm>
            <a:off x="228600" y="152400"/>
            <a:ext cx="8470900" cy="523875"/>
          </a:xfrm>
          <a:prstGeom prst="rect">
            <a:avLst/>
          </a:prstGeom>
          <a:noFill/>
          <a:ln w="9525">
            <a:noFill/>
            <a:miter lim="800000"/>
            <a:headEnd/>
            <a:tailEnd/>
          </a:ln>
        </p:spPr>
        <p:txBody>
          <a:bodyPr wrap="none">
            <a:spAutoFit/>
          </a:bodyPr>
          <a:lstStyle/>
          <a:p>
            <a:r>
              <a:rPr lang="en-US" sz="2800" b="1">
                <a:solidFill>
                  <a:srgbClr val="FF0000"/>
                </a:solidFill>
              </a:rPr>
              <a:t>Noble Liquids for Homogeneous EM Calorimetry</a:t>
            </a:r>
          </a:p>
        </p:txBody>
      </p:sp>
      <p:grpSp>
        <p:nvGrpSpPr>
          <p:cNvPr id="2" name="Group 7"/>
          <p:cNvGrpSpPr>
            <a:grpSpLocks/>
          </p:cNvGrpSpPr>
          <p:nvPr/>
        </p:nvGrpSpPr>
        <p:grpSpPr bwMode="auto">
          <a:xfrm>
            <a:off x="609600" y="1143000"/>
            <a:ext cx="4254500" cy="1828800"/>
            <a:chOff x="5257800" y="858837"/>
            <a:chExt cx="3648075" cy="1828800"/>
          </a:xfrm>
        </p:grpSpPr>
        <p:sp>
          <p:nvSpPr>
            <p:cNvPr id="48152" name="Line 4"/>
            <p:cNvSpPr>
              <a:spLocks noChangeShapeType="1"/>
            </p:cNvSpPr>
            <p:nvPr/>
          </p:nvSpPr>
          <p:spPr bwMode="auto">
            <a:xfrm>
              <a:off x="5638800" y="1371600"/>
              <a:ext cx="2667000" cy="0"/>
            </a:xfrm>
            <a:prstGeom prst="line">
              <a:avLst/>
            </a:prstGeom>
            <a:noFill/>
            <a:ln w="57150">
              <a:solidFill>
                <a:schemeClr val="tx1"/>
              </a:solidFill>
              <a:round/>
              <a:headEnd/>
              <a:tailEnd/>
            </a:ln>
          </p:spPr>
          <p:txBody>
            <a:bodyPr/>
            <a:lstStyle/>
            <a:p>
              <a:endParaRPr lang="en-US"/>
            </a:p>
          </p:txBody>
        </p:sp>
        <p:sp>
          <p:nvSpPr>
            <p:cNvPr id="48153" name="Line 5"/>
            <p:cNvSpPr>
              <a:spLocks noChangeShapeType="1"/>
            </p:cNvSpPr>
            <p:nvPr/>
          </p:nvSpPr>
          <p:spPr bwMode="auto">
            <a:xfrm>
              <a:off x="5638800" y="2154237"/>
              <a:ext cx="2667000" cy="0"/>
            </a:xfrm>
            <a:prstGeom prst="line">
              <a:avLst/>
            </a:prstGeom>
            <a:noFill/>
            <a:ln w="57150">
              <a:solidFill>
                <a:schemeClr val="tx1"/>
              </a:solidFill>
              <a:round/>
              <a:headEnd/>
              <a:tailEnd/>
            </a:ln>
          </p:spPr>
          <p:txBody>
            <a:bodyPr/>
            <a:lstStyle/>
            <a:p>
              <a:endParaRPr lang="en-US"/>
            </a:p>
          </p:txBody>
        </p:sp>
        <p:sp>
          <p:nvSpPr>
            <p:cNvPr id="48154" name="Oval 6"/>
            <p:cNvSpPr>
              <a:spLocks noChangeArrowheads="1"/>
            </p:cNvSpPr>
            <p:nvPr/>
          </p:nvSpPr>
          <p:spPr bwMode="auto">
            <a:xfrm>
              <a:off x="6452743" y="1634692"/>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8155" name="Line 7"/>
            <p:cNvSpPr>
              <a:spLocks noChangeShapeType="1"/>
            </p:cNvSpPr>
            <p:nvPr/>
          </p:nvSpPr>
          <p:spPr bwMode="auto">
            <a:xfrm flipV="1">
              <a:off x="6705600" y="858837"/>
              <a:ext cx="0" cy="533400"/>
            </a:xfrm>
            <a:prstGeom prst="line">
              <a:avLst/>
            </a:prstGeom>
            <a:noFill/>
            <a:ln w="38100">
              <a:solidFill>
                <a:schemeClr val="tx1"/>
              </a:solidFill>
              <a:round/>
              <a:headEnd/>
              <a:tailEnd type="triangle" w="med" len="med"/>
            </a:ln>
          </p:spPr>
          <p:txBody>
            <a:bodyPr/>
            <a:lstStyle/>
            <a:p>
              <a:endParaRPr lang="en-US"/>
            </a:p>
          </p:txBody>
        </p:sp>
        <p:sp>
          <p:nvSpPr>
            <p:cNvPr id="48156" name="Line 8"/>
            <p:cNvSpPr>
              <a:spLocks noChangeShapeType="1"/>
            </p:cNvSpPr>
            <p:nvPr/>
          </p:nvSpPr>
          <p:spPr bwMode="auto">
            <a:xfrm>
              <a:off x="6705600" y="2154237"/>
              <a:ext cx="0" cy="533400"/>
            </a:xfrm>
            <a:prstGeom prst="line">
              <a:avLst/>
            </a:prstGeom>
            <a:noFill/>
            <a:ln w="38100">
              <a:solidFill>
                <a:schemeClr val="tx1"/>
              </a:solidFill>
              <a:round/>
              <a:headEnd/>
              <a:tailEnd type="triangle" w="med" len="med"/>
            </a:ln>
          </p:spPr>
          <p:txBody>
            <a:bodyPr/>
            <a:lstStyle/>
            <a:p>
              <a:endParaRPr lang="en-US"/>
            </a:p>
          </p:txBody>
        </p:sp>
        <p:sp>
          <p:nvSpPr>
            <p:cNvPr id="48157" name="Text Box 9"/>
            <p:cNvSpPr txBox="1">
              <a:spLocks noChangeArrowheads="1"/>
            </p:cNvSpPr>
            <p:nvPr/>
          </p:nvSpPr>
          <p:spPr bwMode="auto">
            <a:xfrm>
              <a:off x="6842125" y="2266950"/>
              <a:ext cx="331788" cy="366712"/>
            </a:xfrm>
            <a:prstGeom prst="rect">
              <a:avLst/>
            </a:prstGeom>
            <a:noFill/>
            <a:ln w="9525">
              <a:noFill/>
              <a:miter lim="800000"/>
              <a:headEnd/>
              <a:tailEnd/>
            </a:ln>
          </p:spPr>
          <p:txBody>
            <a:bodyPr wrap="none">
              <a:spAutoFit/>
            </a:bodyPr>
            <a:lstStyle/>
            <a:p>
              <a:r>
                <a:rPr lang="en-US" b="1"/>
                <a:t>I</a:t>
              </a:r>
              <a:r>
                <a:rPr lang="en-US" b="1" baseline="-25000"/>
                <a:t>1</a:t>
              </a:r>
            </a:p>
          </p:txBody>
        </p:sp>
        <p:sp>
          <p:nvSpPr>
            <p:cNvPr id="48158" name="Text Box 10"/>
            <p:cNvSpPr txBox="1">
              <a:spLocks noChangeArrowheads="1"/>
            </p:cNvSpPr>
            <p:nvPr/>
          </p:nvSpPr>
          <p:spPr bwMode="auto">
            <a:xfrm>
              <a:off x="6858000" y="858837"/>
              <a:ext cx="331788" cy="366713"/>
            </a:xfrm>
            <a:prstGeom prst="rect">
              <a:avLst/>
            </a:prstGeom>
            <a:noFill/>
            <a:ln w="9525">
              <a:noFill/>
              <a:miter lim="800000"/>
              <a:headEnd/>
              <a:tailEnd/>
            </a:ln>
          </p:spPr>
          <p:txBody>
            <a:bodyPr wrap="none">
              <a:spAutoFit/>
            </a:bodyPr>
            <a:lstStyle/>
            <a:p>
              <a:r>
                <a:rPr lang="en-US" b="1"/>
                <a:t>I</a:t>
              </a:r>
              <a:r>
                <a:rPr lang="en-US" b="1" baseline="-25000"/>
                <a:t>2</a:t>
              </a:r>
            </a:p>
          </p:txBody>
        </p:sp>
        <p:sp>
          <p:nvSpPr>
            <p:cNvPr id="48159" name="Line 11"/>
            <p:cNvSpPr>
              <a:spLocks noChangeShapeType="1"/>
            </p:cNvSpPr>
            <p:nvPr/>
          </p:nvSpPr>
          <p:spPr bwMode="auto">
            <a:xfrm>
              <a:off x="6629912" y="1620837"/>
              <a:ext cx="0" cy="304800"/>
            </a:xfrm>
            <a:prstGeom prst="line">
              <a:avLst/>
            </a:prstGeom>
            <a:noFill/>
            <a:ln w="9525">
              <a:solidFill>
                <a:schemeClr val="tx1"/>
              </a:solidFill>
              <a:round/>
              <a:headEnd/>
              <a:tailEnd type="triangle" w="med" len="med"/>
            </a:ln>
          </p:spPr>
          <p:txBody>
            <a:bodyPr/>
            <a:lstStyle/>
            <a:p>
              <a:endParaRPr lang="en-US"/>
            </a:p>
          </p:txBody>
        </p:sp>
        <p:sp>
          <p:nvSpPr>
            <p:cNvPr id="48160" name="Text Box 12"/>
            <p:cNvSpPr txBox="1">
              <a:spLocks noChangeArrowheads="1"/>
            </p:cNvSpPr>
            <p:nvPr/>
          </p:nvSpPr>
          <p:spPr bwMode="auto">
            <a:xfrm>
              <a:off x="6629912" y="1544637"/>
              <a:ext cx="437371" cy="307777"/>
            </a:xfrm>
            <a:prstGeom prst="rect">
              <a:avLst/>
            </a:prstGeom>
            <a:noFill/>
            <a:ln w="9525">
              <a:noFill/>
              <a:miter lim="800000"/>
              <a:headEnd/>
              <a:tailEnd/>
            </a:ln>
          </p:spPr>
          <p:txBody>
            <a:bodyPr wrap="none">
              <a:spAutoFit/>
            </a:bodyPr>
            <a:lstStyle/>
            <a:p>
              <a:r>
                <a:rPr lang="en-US" sz="1400" b="1"/>
                <a:t>q,v</a:t>
              </a:r>
              <a:r>
                <a:rPr lang="en-US" sz="1400" b="1" baseline="-25000"/>
                <a:t>e</a:t>
              </a:r>
            </a:p>
          </p:txBody>
        </p:sp>
        <p:sp>
          <p:nvSpPr>
            <p:cNvPr id="48161" name="Text Box 13"/>
            <p:cNvSpPr txBox="1">
              <a:spLocks noChangeArrowheads="1"/>
            </p:cNvSpPr>
            <p:nvPr/>
          </p:nvSpPr>
          <p:spPr bwMode="auto">
            <a:xfrm>
              <a:off x="5801245" y="1544637"/>
              <a:ext cx="501973" cy="307777"/>
            </a:xfrm>
            <a:prstGeom prst="rect">
              <a:avLst/>
            </a:prstGeom>
            <a:noFill/>
            <a:ln w="9525">
              <a:noFill/>
              <a:miter lim="800000"/>
              <a:headEnd/>
              <a:tailEnd/>
            </a:ln>
          </p:spPr>
          <p:txBody>
            <a:bodyPr wrap="none">
              <a:spAutoFit/>
            </a:bodyPr>
            <a:lstStyle/>
            <a:p>
              <a:r>
                <a:rPr lang="en-US" sz="1400" b="1"/>
                <a:t>-q, v</a:t>
              </a:r>
              <a:r>
                <a:rPr lang="en-US" sz="1400" b="1" baseline="-25000"/>
                <a:t>I</a:t>
              </a:r>
            </a:p>
          </p:txBody>
        </p:sp>
        <p:sp>
          <p:nvSpPr>
            <p:cNvPr id="48162" name="Line 17"/>
            <p:cNvSpPr>
              <a:spLocks noChangeShapeType="1"/>
            </p:cNvSpPr>
            <p:nvPr/>
          </p:nvSpPr>
          <p:spPr bwMode="auto">
            <a:xfrm flipV="1">
              <a:off x="6237880" y="1544637"/>
              <a:ext cx="0" cy="304800"/>
            </a:xfrm>
            <a:prstGeom prst="line">
              <a:avLst/>
            </a:prstGeom>
            <a:noFill/>
            <a:ln w="9525">
              <a:solidFill>
                <a:schemeClr val="tx1"/>
              </a:solidFill>
              <a:round/>
              <a:headEnd/>
              <a:tailEnd type="triangle" w="med" len="med"/>
            </a:ln>
          </p:spPr>
          <p:txBody>
            <a:bodyPr/>
            <a:lstStyle/>
            <a:p>
              <a:endParaRPr lang="en-US"/>
            </a:p>
          </p:txBody>
        </p:sp>
        <p:sp>
          <p:nvSpPr>
            <p:cNvPr id="48163" name="Oval 18"/>
            <p:cNvSpPr>
              <a:spLocks noChangeArrowheads="1"/>
            </p:cNvSpPr>
            <p:nvPr/>
          </p:nvSpPr>
          <p:spPr bwMode="auto">
            <a:xfrm>
              <a:off x="6341237" y="1634692"/>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8164" name="Text Box 25"/>
            <p:cNvSpPr txBox="1">
              <a:spLocks noChangeArrowheads="1"/>
            </p:cNvSpPr>
            <p:nvPr/>
          </p:nvSpPr>
          <p:spPr bwMode="auto">
            <a:xfrm>
              <a:off x="8382000" y="1239837"/>
              <a:ext cx="523875" cy="304800"/>
            </a:xfrm>
            <a:prstGeom prst="rect">
              <a:avLst/>
            </a:prstGeom>
            <a:noFill/>
            <a:ln w="9525">
              <a:noFill/>
              <a:miter lim="800000"/>
              <a:headEnd/>
              <a:tailEnd/>
            </a:ln>
          </p:spPr>
          <p:txBody>
            <a:bodyPr wrap="none">
              <a:spAutoFit/>
            </a:bodyPr>
            <a:lstStyle/>
            <a:p>
              <a:r>
                <a:rPr lang="en-US" sz="1400"/>
                <a:t>Z=D</a:t>
              </a:r>
            </a:p>
          </p:txBody>
        </p:sp>
        <p:sp>
          <p:nvSpPr>
            <p:cNvPr id="48165" name="Text Box 26"/>
            <p:cNvSpPr txBox="1">
              <a:spLocks noChangeArrowheads="1"/>
            </p:cNvSpPr>
            <p:nvPr/>
          </p:nvSpPr>
          <p:spPr bwMode="auto">
            <a:xfrm>
              <a:off x="8382000" y="2001837"/>
              <a:ext cx="493713" cy="304800"/>
            </a:xfrm>
            <a:prstGeom prst="rect">
              <a:avLst/>
            </a:prstGeom>
            <a:noFill/>
            <a:ln w="9525">
              <a:noFill/>
              <a:miter lim="800000"/>
              <a:headEnd/>
              <a:tailEnd/>
            </a:ln>
          </p:spPr>
          <p:txBody>
            <a:bodyPr wrap="none">
              <a:spAutoFit/>
            </a:bodyPr>
            <a:lstStyle/>
            <a:p>
              <a:r>
                <a:rPr lang="en-US" sz="1400"/>
                <a:t>Z=0</a:t>
              </a:r>
            </a:p>
          </p:txBody>
        </p:sp>
        <p:sp>
          <p:nvSpPr>
            <p:cNvPr id="48166" name="Text Box 34"/>
            <p:cNvSpPr txBox="1">
              <a:spLocks noChangeArrowheads="1"/>
            </p:cNvSpPr>
            <p:nvPr/>
          </p:nvSpPr>
          <p:spPr bwMode="auto">
            <a:xfrm>
              <a:off x="5257800" y="1544637"/>
              <a:ext cx="336550" cy="366713"/>
            </a:xfrm>
            <a:prstGeom prst="rect">
              <a:avLst/>
            </a:prstGeom>
            <a:noFill/>
            <a:ln w="9525">
              <a:noFill/>
              <a:miter lim="800000"/>
              <a:headEnd/>
              <a:tailEnd/>
            </a:ln>
          </p:spPr>
          <p:txBody>
            <a:bodyPr wrap="none">
              <a:spAutoFit/>
            </a:bodyPr>
            <a:lstStyle/>
            <a:p>
              <a:r>
                <a:rPr lang="en-US"/>
                <a:t>E</a:t>
              </a:r>
            </a:p>
          </p:txBody>
        </p:sp>
      </p:grpSp>
      <p:sp>
        <p:nvSpPr>
          <p:cNvPr id="48134" name="Oval 18"/>
          <p:cNvSpPr>
            <a:spLocks noChangeArrowheads="1"/>
          </p:cNvSpPr>
          <p:nvPr/>
        </p:nvSpPr>
        <p:spPr bwMode="auto">
          <a:xfrm>
            <a:off x="1866900" y="2041525"/>
            <a:ext cx="88900"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48135" name="Oval 18"/>
          <p:cNvSpPr>
            <a:spLocks noChangeArrowheads="1"/>
          </p:cNvSpPr>
          <p:nvPr/>
        </p:nvSpPr>
        <p:spPr bwMode="auto">
          <a:xfrm>
            <a:off x="1873250" y="2149475"/>
            <a:ext cx="88900"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48136" name="Oval 18"/>
          <p:cNvSpPr>
            <a:spLocks noChangeArrowheads="1"/>
          </p:cNvSpPr>
          <p:nvPr/>
        </p:nvSpPr>
        <p:spPr bwMode="auto">
          <a:xfrm>
            <a:off x="1873250" y="2290763"/>
            <a:ext cx="88900"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48137" name="Oval 18"/>
          <p:cNvSpPr>
            <a:spLocks noChangeArrowheads="1"/>
          </p:cNvSpPr>
          <p:nvPr/>
        </p:nvSpPr>
        <p:spPr bwMode="auto">
          <a:xfrm>
            <a:off x="1873250" y="1835150"/>
            <a:ext cx="88900"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48138" name="Oval 18"/>
          <p:cNvSpPr>
            <a:spLocks noChangeArrowheads="1"/>
          </p:cNvSpPr>
          <p:nvPr/>
        </p:nvSpPr>
        <p:spPr bwMode="auto">
          <a:xfrm>
            <a:off x="1873250" y="1711325"/>
            <a:ext cx="88900"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48139" name="Oval 6"/>
          <p:cNvSpPr>
            <a:spLocks noChangeArrowheads="1"/>
          </p:cNvSpPr>
          <p:nvPr/>
        </p:nvSpPr>
        <p:spPr bwMode="auto">
          <a:xfrm>
            <a:off x="2003425" y="2055813"/>
            <a:ext cx="88900" cy="857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8140" name="Oval 6"/>
          <p:cNvSpPr>
            <a:spLocks noChangeArrowheads="1"/>
          </p:cNvSpPr>
          <p:nvPr/>
        </p:nvSpPr>
        <p:spPr bwMode="auto">
          <a:xfrm>
            <a:off x="2003425" y="2179638"/>
            <a:ext cx="88900" cy="857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8141" name="Oval 6"/>
          <p:cNvSpPr>
            <a:spLocks noChangeArrowheads="1"/>
          </p:cNvSpPr>
          <p:nvPr/>
        </p:nvSpPr>
        <p:spPr bwMode="auto">
          <a:xfrm>
            <a:off x="2003425" y="2305050"/>
            <a:ext cx="88900" cy="857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8142" name="Oval 6"/>
          <p:cNvSpPr>
            <a:spLocks noChangeArrowheads="1"/>
          </p:cNvSpPr>
          <p:nvPr/>
        </p:nvSpPr>
        <p:spPr bwMode="auto">
          <a:xfrm>
            <a:off x="2003425" y="1812925"/>
            <a:ext cx="88900" cy="857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8143" name="Oval 6"/>
          <p:cNvSpPr>
            <a:spLocks noChangeArrowheads="1"/>
          </p:cNvSpPr>
          <p:nvPr/>
        </p:nvSpPr>
        <p:spPr bwMode="auto">
          <a:xfrm>
            <a:off x="2003425" y="1704975"/>
            <a:ext cx="88900" cy="857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8144" name="Line 19"/>
          <p:cNvSpPr>
            <a:spLocks noChangeShapeType="1"/>
          </p:cNvSpPr>
          <p:nvPr/>
        </p:nvSpPr>
        <p:spPr bwMode="auto">
          <a:xfrm>
            <a:off x="909638" y="4192588"/>
            <a:ext cx="0" cy="1420812"/>
          </a:xfrm>
          <a:prstGeom prst="line">
            <a:avLst/>
          </a:prstGeom>
          <a:noFill/>
          <a:ln w="25400">
            <a:solidFill>
              <a:schemeClr val="tx1"/>
            </a:solidFill>
            <a:round/>
            <a:headEnd type="triangle" w="med" len="med"/>
            <a:tailEnd/>
          </a:ln>
        </p:spPr>
        <p:txBody>
          <a:bodyPr/>
          <a:lstStyle/>
          <a:p>
            <a:endParaRPr lang="en-US"/>
          </a:p>
        </p:txBody>
      </p:sp>
      <p:sp>
        <p:nvSpPr>
          <p:cNvPr id="48145" name="Rectangle 23"/>
          <p:cNvSpPr>
            <a:spLocks noChangeArrowheads="1"/>
          </p:cNvSpPr>
          <p:nvPr/>
        </p:nvSpPr>
        <p:spPr bwMode="auto">
          <a:xfrm>
            <a:off x="336550" y="4411663"/>
            <a:ext cx="657225" cy="484187"/>
          </a:xfrm>
          <a:prstGeom prst="rect">
            <a:avLst/>
          </a:prstGeom>
          <a:noFill/>
          <a:ln w="9525">
            <a:noFill/>
            <a:miter lim="800000"/>
            <a:headEnd/>
            <a:tailEnd/>
          </a:ln>
        </p:spPr>
        <p:txBody>
          <a:bodyPr wrap="none">
            <a:spAutoFit/>
          </a:bodyPr>
          <a:lstStyle/>
          <a:p>
            <a:r>
              <a:rPr lang="en-US" sz="1600" b="1"/>
              <a:t>I</a:t>
            </a:r>
            <a:r>
              <a:rPr lang="en-US" sz="1600" b="1" baseline="-25000"/>
              <a:t>1</a:t>
            </a:r>
            <a:r>
              <a:rPr lang="en-US" sz="1600" b="1"/>
              <a:t>(t)</a:t>
            </a:r>
            <a:endParaRPr lang="en-US" sz="1600" b="1" baseline="-25000"/>
          </a:p>
        </p:txBody>
      </p:sp>
      <p:sp>
        <p:nvSpPr>
          <p:cNvPr id="48146" name="Rectangle 24"/>
          <p:cNvSpPr>
            <a:spLocks noChangeArrowheads="1"/>
          </p:cNvSpPr>
          <p:nvPr/>
        </p:nvSpPr>
        <p:spPr bwMode="auto">
          <a:xfrm>
            <a:off x="1752600" y="5715000"/>
            <a:ext cx="782638" cy="338138"/>
          </a:xfrm>
          <a:prstGeom prst="rect">
            <a:avLst/>
          </a:prstGeom>
          <a:noFill/>
          <a:ln w="9525">
            <a:noFill/>
            <a:miter lim="800000"/>
            <a:headEnd/>
            <a:tailEnd/>
          </a:ln>
        </p:spPr>
        <p:txBody>
          <a:bodyPr wrap="none">
            <a:spAutoFit/>
          </a:bodyPr>
          <a:lstStyle/>
          <a:p>
            <a:r>
              <a:rPr lang="en-US" sz="1600" b="1">
                <a:solidFill>
                  <a:srgbClr val="002060"/>
                </a:solidFill>
              </a:rPr>
              <a:t>T~1</a:t>
            </a:r>
            <a:r>
              <a:rPr lang="el-GR" sz="1600" b="1">
                <a:solidFill>
                  <a:srgbClr val="002060"/>
                </a:solidFill>
              </a:rPr>
              <a:t>μ</a:t>
            </a:r>
            <a:r>
              <a:rPr lang="en-US" sz="1600" b="1">
                <a:solidFill>
                  <a:srgbClr val="002060"/>
                </a:solidFill>
              </a:rPr>
              <a:t>s</a:t>
            </a:r>
            <a:endParaRPr lang="en-US" sz="1600" b="1" baseline="-25000">
              <a:solidFill>
                <a:srgbClr val="002060"/>
              </a:solidFill>
            </a:endParaRPr>
          </a:p>
        </p:txBody>
      </p:sp>
      <p:sp>
        <p:nvSpPr>
          <p:cNvPr id="81" name="Isosceles Triangle 80"/>
          <p:cNvSpPr/>
          <p:nvPr/>
        </p:nvSpPr>
        <p:spPr bwMode="auto">
          <a:xfrm>
            <a:off x="914400" y="5562600"/>
            <a:ext cx="6934200" cy="77788"/>
          </a:xfrm>
          <a:prstGeom prst="triangle">
            <a:avLst>
              <a:gd name="adj" fmla="val 0"/>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Isosceles Triangle 81"/>
          <p:cNvSpPr/>
          <p:nvPr/>
        </p:nvSpPr>
        <p:spPr bwMode="auto">
          <a:xfrm>
            <a:off x="914400" y="4495800"/>
            <a:ext cx="1295400" cy="1144588"/>
          </a:xfrm>
          <a:prstGeom prst="triangle">
            <a:avLst>
              <a:gd name="adj" fmla="val 0"/>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3" name="Straight Connector 82"/>
          <p:cNvCxnSpPr>
            <a:stCxn id="82" idx="2"/>
          </p:cNvCxnSpPr>
          <p:nvPr/>
        </p:nvCxnSpPr>
        <p:spPr bwMode="auto">
          <a:xfrm rot="16200000" flipH="1">
            <a:off x="2263775" y="4291013"/>
            <a:ext cx="1587" cy="2700338"/>
          </a:xfrm>
          <a:prstGeom prst="line">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rot="5400000" flipH="1" flipV="1">
            <a:off x="-75406" y="2056606"/>
            <a:ext cx="12192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8151" name="Rectangle 93"/>
          <p:cNvSpPr>
            <a:spLocks noChangeArrowheads="1"/>
          </p:cNvSpPr>
          <p:nvPr/>
        </p:nvSpPr>
        <p:spPr bwMode="auto">
          <a:xfrm>
            <a:off x="2971800" y="3200400"/>
            <a:ext cx="5181600" cy="1570038"/>
          </a:xfrm>
          <a:prstGeom prst="rect">
            <a:avLst/>
          </a:prstGeom>
          <a:noFill/>
          <a:ln w="9525">
            <a:noFill/>
            <a:miter lim="800000"/>
            <a:headEnd/>
            <a:tailEnd/>
          </a:ln>
        </p:spPr>
        <p:txBody>
          <a:bodyPr>
            <a:spAutoFit/>
          </a:bodyPr>
          <a:lstStyle/>
          <a:p>
            <a:r>
              <a:rPr lang="en-US" sz="1600" b="1">
                <a:solidFill>
                  <a:srgbClr val="002060"/>
                </a:solidFill>
              </a:rPr>
              <a:t>E.g. Liquid Argon, 5mm/</a:t>
            </a:r>
            <a:r>
              <a:rPr lang="el-GR" sz="1600" b="1">
                <a:solidFill>
                  <a:srgbClr val="002060"/>
                </a:solidFill>
              </a:rPr>
              <a:t> μ</a:t>
            </a:r>
            <a:r>
              <a:rPr lang="en-US" sz="1600" b="1">
                <a:solidFill>
                  <a:srgbClr val="002060"/>
                </a:solidFill>
              </a:rPr>
              <a:t>s at 1kV/cm, 5mm gap </a:t>
            </a:r>
            <a:r>
              <a:rPr lang="en-US" sz="1600" b="1">
                <a:solidFill>
                  <a:srgbClr val="002060"/>
                </a:solidFill>
                <a:sym typeface="Wingdings" pitchFamily="2" charset="2"/>
              </a:rPr>
              <a:t> 1</a:t>
            </a:r>
            <a:r>
              <a:rPr lang="el-GR" sz="1600" b="1">
                <a:solidFill>
                  <a:srgbClr val="002060"/>
                </a:solidFill>
              </a:rPr>
              <a:t> μ</a:t>
            </a:r>
            <a:r>
              <a:rPr lang="en-US" sz="1600" b="1">
                <a:solidFill>
                  <a:srgbClr val="002060"/>
                </a:solidFill>
                <a:sym typeface="Wingdings" pitchFamily="2" charset="2"/>
              </a:rPr>
              <a:t>s for all electrons to reach the electrode.</a:t>
            </a:r>
            <a:r>
              <a:rPr lang="en-US" sz="1600" b="1">
                <a:solidFill>
                  <a:srgbClr val="002060"/>
                </a:solidFill>
              </a:rPr>
              <a:t> </a:t>
            </a:r>
          </a:p>
          <a:p>
            <a:endParaRPr lang="en-US" sz="1600" b="1">
              <a:solidFill>
                <a:srgbClr val="002060"/>
              </a:solidFill>
            </a:endParaRPr>
          </a:p>
          <a:p>
            <a:r>
              <a:rPr lang="en-US" sz="1600" b="1">
                <a:solidFill>
                  <a:srgbClr val="008000"/>
                </a:solidFill>
              </a:rPr>
              <a:t>The ion velocity is 10</a:t>
            </a:r>
            <a:r>
              <a:rPr lang="en-US" sz="1600" b="1" baseline="30000">
                <a:solidFill>
                  <a:srgbClr val="008000"/>
                </a:solidFill>
              </a:rPr>
              <a:t>3</a:t>
            </a:r>
            <a:r>
              <a:rPr lang="en-US" sz="1600" b="1">
                <a:solidFill>
                  <a:srgbClr val="008000"/>
                </a:solidFill>
              </a:rPr>
              <a:t> to 10</a:t>
            </a:r>
            <a:r>
              <a:rPr lang="en-US" sz="1600" b="1" baseline="30000">
                <a:solidFill>
                  <a:srgbClr val="008000"/>
                </a:solidFill>
              </a:rPr>
              <a:t>5</a:t>
            </a:r>
            <a:r>
              <a:rPr lang="en-US" sz="1600" b="1">
                <a:solidFill>
                  <a:srgbClr val="008000"/>
                </a:solidFill>
              </a:rPr>
              <a:t> times smaller </a:t>
            </a:r>
            <a:r>
              <a:rPr lang="en-US" sz="1600" b="1">
                <a:solidFill>
                  <a:srgbClr val="008000"/>
                </a:solidFill>
                <a:sym typeface="Wingdings" pitchFamily="2" charset="2"/>
              </a:rPr>
              <a:t> doesn’t contribute to the signal for electronics of   </a:t>
            </a:r>
            <a:r>
              <a:rPr lang="el-GR" sz="1600" b="1">
                <a:solidFill>
                  <a:srgbClr val="008000"/>
                </a:solidFill>
              </a:rPr>
              <a:t>μ</a:t>
            </a:r>
            <a:r>
              <a:rPr lang="en-US" sz="1600" b="1">
                <a:solidFill>
                  <a:srgbClr val="008000"/>
                </a:solidFill>
                <a:sym typeface="Wingdings" pitchFamily="2" charset="2"/>
              </a:rPr>
              <a:t>s integration time.</a:t>
            </a:r>
            <a:endParaRPr lang="en-US" sz="1600" b="1">
              <a:solidFill>
                <a:srgbClr val="00800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3"/>
          <p:cNvSpPr>
            <a:spLocks noGrp="1"/>
          </p:cNvSpPr>
          <p:nvPr>
            <p:ph type="ftr" sz="quarter" idx="11"/>
          </p:nvPr>
        </p:nvSpPr>
        <p:spPr>
          <a:noFill/>
        </p:spPr>
        <p:txBody>
          <a:bodyPr/>
          <a:lstStyle/>
          <a:p>
            <a:r>
              <a:rPr lang="en-US" smtClean="0"/>
              <a:t>W. Riegler/CERN</a:t>
            </a:r>
          </a:p>
        </p:txBody>
      </p:sp>
      <p:sp>
        <p:nvSpPr>
          <p:cNvPr id="49155" name="Slide Number Placeholder 2"/>
          <p:cNvSpPr>
            <a:spLocks noGrp="1"/>
          </p:cNvSpPr>
          <p:nvPr>
            <p:ph type="sldNum" sz="quarter" idx="12"/>
          </p:nvPr>
        </p:nvSpPr>
        <p:spPr>
          <a:noFill/>
        </p:spPr>
        <p:txBody>
          <a:bodyPr/>
          <a:lstStyle/>
          <a:p>
            <a:fld id="{7A4344C5-6831-44AD-A37E-09756F9CFE5A}" type="slidenum">
              <a:rPr lang="en-US" smtClean="0"/>
              <a:pPr/>
              <a:t>99</a:t>
            </a:fld>
            <a:endParaRPr lang="en-US" smtClean="0"/>
          </a:p>
        </p:txBody>
      </p:sp>
      <p:sp>
        <p:nvSpPr>
          <p:cNvPr id="49156" name="TextBox 16"/>
          <p:cNvSpPr txBox="1">
            <a:spLocks noChangeArrowheads="1"/>
          </p:cNvSpPr>
          <p:nvPr/>
        </p:nvSpPr>
        <p:spPr bwMode="auto">
          <a:xfrm>
            <a:off x="838200" y="0"/>
            <a:ext cx="7494588" cy="523875"/>
          </a:xfrm>
          <a:prstGeom prst="rect">
            <a:avLst/>
          </a:prstGeom>
          <a:noFill/>
          <a:ln w="9525">
            <a:noFill/>
            <a:miter lim="800000"/>
            <a:headEnd/>
            <a:tailEnd/>
          </a:ln>
        </p:spPr>
        <p:txBody>
          <a:bodyPr wrap="none">
            <a:spAutoFit/>
          </a:bodyPr>
          <a:lstStyle/>
          <a:p>
            <a:r>
              <a:rPr lang="en-US" sz="2800" b="1">
                <a:solidFill>
                  <a:srgbClr val="FF0000"/>
                </a:solidFill>
              </a:rPr>
              <a:t>Homogeneous EM Calorimeters, Examples</a:t>
            </a:r>
          </a:p>
        </p:txBody>
      </p:sp>
      <p:pic>
        <p:nvPicPr>
          <p:cNvPr id="49157" name="Picture 2"/>
          <p:cNvPicPr>
            <a:picLocks noChangeAspect="1" noChangeArrowheads="1"/>
          </p:cNvPicPr>
          <p:nvPr/>
        </p:nvPicPr>
        <p:blipFill>
          <a:blip r:embed="rId2" cstate="print"/>
          <a:srcRect/>
          <a:stretch>
            <a:fillRect/>
          </a:stretch>
        </p:blipFill>
        <p:spPr bwMode="auto">
          <a:xfrm>
            <a:off x="1905000" y="457200"/>
            <a:ext cx="2209800" cy="2379663"/>
          </a:xfrm>
          <a:prstGeom prst="rect">
            <a:avLst/>
          </a:prstGeom>
          <a:noFill/>
          <a:ln w="9525">
            <a:noFill/>
            <a:miter lim="800000"/>
            <a:headEnd/>
            <a:tailEnd/>
          </a:ln>
        </p:spPr>
      </p:pic>
      <p:pic>
        <p:nvPicPr>
          <p:cNvPr id="49158" name="Picture 4"/>
          <p:cNvPicPr>
            <a:picLocks noChangeAspect="1" noChangeArrowheads="1"/>
          </p:cNvPicPr>
          <p:nvPr/>
        </p:nvPicPr>
        <p:blipFill>
          <a:blip r:embed="rId3" cstate="print"/>
          <a:srcRect/>
          <a:stretch>
            <a:fillRect/>
          </a:stretch>
        </p:blipFill>
        <p:spPr bwMode="auto">
          <a:xfrm>
            <a:off x="6096000" y="457200"/>
            <a:ext cx="2968625" cy="2438400"/>
          </a:xfrm>
          <a:prstGeom prst="rect">
            <a:avLst/>
          </a:prstGeom>
          <a:noFill/>
          <a:ln w="9525">
            <a:noFill/>
            <a:miter lim="800000"/>
            <a:headEnd/>
            <a:tailEnd/>
          </a:ln>
        </p:spPr>
      </p:pic>
      <p:grpSp>
        <p:nvGrpSpPr>
          <p:cNvPr id="2" name="Group 107"/>
          <p:cNvGrpSpPr>
            <a:grpSpLocks/>
          </p:cNvGrpSpPr>
          <p:nvPr/>
        </p:nvGrpSpPr>
        <p:grpSpPr bwMode="auto">
          <a:xfrm>
            <a:off x="1371600" y="3590925"/>
            <a:ext cx="6135688" cy="3190875"/>
            <a:chOff x="1371600" y="3352800"/>
            <a:chExt cx="6135402" cy="3190875"/>
          </a:xfrm>
        </p:grpSpPr>
        <p:pic>
          <p:nvPicPr>
            <p:cNvPr id="49165" name="Picture 3"/>
            <p:cNvPicPr>
              <a:picLocks noChangeAspect="1" noChangeArrowheads="1"/>
            </p:cNvPicPr>
            <p:nvPr/>
          </p:nvPicPr>
          <p:blipFill>
            <a:blip r:embed="rId4" cstate="print"/>
            <a:srcRect/>
            <a:stretch>
              <a:fillRect/>
            </a:stretch>
          </p:blipFill>
          <p:spPr bwMode="auto">
            <a:xfrm>
              <a:off x="1371600" y="3543300"/>
              <a:ext cx="2890838" cy="3000375"/>
            </a:xfrm>
            <a:prstGeom prst="rect">
              <a:avLst/>
            </a:prstGeom>
            <a:noFill/>
            <a:ln w="9525">
              <a:noFill/>
              <a:miter lim="800000"/>
              <a:headEnd/>
              <a:tailEnd/>
            </a:ln>
          </p:spPr>
        </p:pic>
        <p:pic>
          <p:nvPicPr>
            <p:cNvPr id="49166" name="Picture 5"/>
            <p:cNvPicPr>
              <a:picLocks noChangeAspect="1" noChangeArrowheads="1"/>
            </p:cNvPicPr>
            <p:nvPr/>
          </p:nvPicPr>
          <p:blipFill>
            <a:blip r:embed="rId5" cstate="print"/>
            <a:srcRect/>
            <a:stretch>
              <a:fillRect/>
            </a:stretch>
          </p:blipFill>
          <p:spPr bwMode="auto">
            <a:xfrm>
              <a:off x="4572000" y="3352800"/>
              <a:ext cx="2487444" cy="3076575"/>
            </a:xfrm>
            <a:prstGeom prst="rect">
              <a:avLst/>
            </a:prstGeom>
            <a:noFill/>
            <a:ln w="9525">
              <a:noFill/>
              <a:miter lim="800000"/>
              <a:headEnd/>
              <a:tailEnd/>
            </a:ln>
          </p:spPr>
        </p:pic>
        <p:cxnSp>
          <p:nvCxnSpPr>
            <p:cNvPr id="46" name="Straight Connector 45"/>
            <p:cNvCxnSpPr/>
            <p:nvPr/>
          </p:nvCxnSpPr>
          <p:spPr>
            <a:xfrm>
              <a:off x="1981172" y="6038850"/>
              <a:ext cx="5028966"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a:off x="1971647" y="5019675"/>
              <a:ext cx="5028966"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a:xfrm>
              <a:off x="1981172" y="5276850"/>
              <a:ext cx="5028966"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2" name="Straight Connector 91"/>
            <p:cNvCxnSpPr/>
            <p:nvPr/>
          </p:nvCxnSpPr>
          <p:spPr>
            <a:xfrm>
              <a:off x="1981172" y="5534025"/>
              <a:ext cx="5028966"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3" name="Straight Connector 92"/>
            <p:cNvCxnSpPr/>
            <p:nvPr/>
          </p:nvCxnSpPr>
          <p:spPr>
            <a:xfrm>
              <a:off x="1981172" y="5780088"/>
              <a:ext cx="5028966" cy="1587"/>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49172" name="TextBox 94"/>
            <p:cNvSpPr txBox="1">
              <a:spLocks noChangeArrowheads="1"/>
            </p:cNvSpPr>
            <p:nvPr/>
          </p:nvSpPr>
          <p:spPr bwMode="auto">
            <a:xfrm>
              <a:off x="7059444" y="4638675"/>
              <a:ext cx="447558" cy="784830"/>
            </a:xfrm>
            <a:prstGeom prst="rect">
              <a:avLst/>
            </a:prstGeom>
            <a:noFill/>
            <a:ln w="9525">
              <a:noFill/>
              <a:miter lim="800000"/>
              <a:headEnd/>
              <a:tailEnd/>
            </a:ln>
          </p:spPr>
          <p:txBody>
            <a:bodyPr wrap="none">
              <a:spAutoFit/>
            </a:bodyPr>
            <a:lstStyle/>
            <a:p>
              <a:r>
                <a:rPr lang="en-US" sz="900" b="1">
                  <a:solidFill>
                    <a:srgbClr val="002060"/>
                  </a:solidFill>
                </a:rPr>
                <a:t>1%</a:t>
              </a:r>
            </a:p>
            <a:p>
              <a:endParaRPr lang="en-US" sz="900" b="1">
                <a:solidFill>
                  <a:srgbClr val="002060"/>
                </a:solidFill>
              </a:endParaRPr>
            </a:p>
            <a:p>
              <a:r>
                <a:rPr lang="en-US" sz="900" b="1">
                  <a:solidFill>
                    <a:srgbClr val="002060"/>
                  </a:solidFill>
                </a:rPr>
                <a:t>0.8%</a:t>
              </a:r>
            </a:p>
            <a:p>
              <a:endParaRPr lang="en-US" sz="900" b="1">
                <a:solidFill>
                  <a:srgbClr val="002060"/>
                </a:solidFill>
              </a:endParaRPr>
            </a:p>
            <a:p>
              <a:r>
                <a:rPr lang="en-US" sz="900" b="1">
                  <a:solidFill>
                    <a:srgbClr val="002060"/>
                  </a:solidFill>
                </a:rPr>
                <a:t>0.6%</a:t>
              </a:r>
            </a:p>
          </p:txBody>
        </p:sp>
        <p:sp>
          <p:nvSpPr>
            <p:cNvPr id="49173" name="TextBox 95"/>
            <p:cNvSpPr txBox="1">
              <a:spLocks noChangeArrowheads="1"/>
            </p:cNvSpPr>
            <p:nvPr/>
          </p:nvSpPr>
          <p:spPr bwMode="auto">
            <a:xfrm>
              <a:off x="1506486" y="4638675"/>
              <a:ext cx="447558" cy="784830"/>
            </a:xfrm>
            <a:prstGeom prst="rect">
              <a:avLst/>
            </a:prstGeom>
            <a:solidFill>
              <a:schemeClr val="bg1"/>
            </a:solidFill>
            <a:ln w="9525">
              <a:noFill/>
              <a:miter lim="800000"/>
              <a:headEnd/>
              <a:tailEnd/>
            </a:ln>
          </p:spPr>
          <p:txBody>
            <a:bodyPr wrap="none">
              <a:spAutoFit/>
            </a:bodyPr>
            <a:lstStyle/>
            <a:p>
              <a:r>
                <a:rPr lang="en-US" sz="900" b="1">
                  <a:solidFill>
                    <a:srgbClr val="002060"/>
                  </a:solidFill>
                </a:rPr>
                <a:t>1%</a:t>
              </a:r>
            </a:p>
            <a:p>
              <a:endParaRPr lang="en-US" sz="900" b="1">
                <a:solidFill>
                  <a:srgbClr val="002060"/>
                </a:solidFill>
              </a:endParaRPr>
            </a:p>
            <a:p>
              <a:r>
                <a:rPr lang="en-US" sz="900" b="1">
                  <a:solidFill>
                    <a:srgbClr val="002060"/>
                  </a:solidFill>
                </a:rPr>
                <a:t>0.8%</a:t>
              </a:r>
            </a:p>
            <a:p>
              <a:endParaRPr lang="en-US" sz="900" b="1">
                <a:solidFill>
                  <a:srgbClr val="002060"/>
                </a:solidFill>
              </a:endParaRPr>
            </a:p>
            <a:p>
              <a:r>
                <a:rPr lang="en-US" sz="900" b="1">
                  <a:solidFill>
                    <a:srgbClr val="002060"/>
                  </a:solidFill>
                </a:rPr>
                <a:t>0.6%</a:t>
              </a:r>
            </a:p>
          </p:txBody>
        </p:sp>
        <p:sp>
          <p:nvSpPr>
            <p:cNvPr id="97" name="Rectangle 96"/>
            <p:cNvSpPr/>
            <p:nvPr/>
          </p:nvSpPr>
          <p:spPr>
            <a:xfrm>
              <a:off x="2487561" y="4333875"/>
              <a:ext cx="1600125"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9" name="Straight Connector 88"/>
            <p:cNvCxnSpPr/>
            <p:nvPr/>
          </p:nvCxnSpPr>
          <p:spPr>
            <a:xfrm>
              <a:off x="1981172" y="4772025"/>
              <a:ext cx="5028966" cy="1588"/>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99" name="Freeform 98"/>
            <p:cNvSpPr/>
            <p:nvPr/>
          </p:nvSpPr>
          <p:spPr>
            <a:xfrm rot="20988711">
              <a:off x="2098641" y="4075113"/>
              <a:ext cx="357171" cy="730250"/>
            </a:xfrm>
            <a:custGeom>
              <a:avLst/>
              <a:gdLst>
                <a:gd name="connsiteX0" fmla="*/ 31699 w 241249"/>
                <a:gd name="connsiteY0" fmla="*/ 36512 h 315577"/>
                <a:gd name="connsiteX1" fmla="*/ 184099 w 241249"/>
                <a:gd name="connsiteY1" fmla="*/ 293687 h 315577"/>
                <a:gd name="connsiteX2" fmla="*/ 241249 w 241249"/>
                <a:gd name="connsiteY2" fmla="*/ 312737 h 315577"/>
                <a:gd name="connsiteX3" fmla="*/ 212674 w 241249"/>
                <a:gd name="connsiteY3" fmla="*/ 74612 h 315577"/>
                <a:gd name="connsiteX4" fmla="*/ 31699 w 241249"/>
                <a:gd name="connsiteY4" fmla="*/ 36512 h 315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49" h="315577">
                  <a:moveTo>
                    <a:pt x="31699" y="36512"/>
                  </a:moveTo>
                  <a:cubicBezTo>
                    <a:pt x="26937" y="73025"/>
                    <a:pt x="87503" y="233315"/>
                    <a:pt x="184099" y="293687"/>
                  </a:cubicBezTo>
                  <a:cubicBezTo>
                    <a:pt x="219123" y="315577"/>
                    <a:pt x="211916" y="312737"/>
                    <a:pt x="241249" y="312737"/>
                  </a:cubicBezTo>
                  <a:cubicBezTo>
                    <a:pt x="212280" y="80987"/>
                    <a:pt x="212674" y="160930"/>
                    <a:pt x="212674" y="74612"/>
                  </a:cubicBezTo>
                  <a:cubicBezTo>
                    <a:pt x="0" y="35944"/>
                    <a:pt x="36462" y="0"/>
                    <a:pt x="31699" y="3651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4" name="Straight Connector 103"/>
            <p:cNvCxnSpPr/>
            <p:nvPr/>
          </p:nvCxnSpPr>
          <p:spPr>
            <a:xfrm>
              <a:off x="1971647" y="3533775"/>
              <a:ext cx="2133501" cy="1588"/>
            </a:xfrm>
            <a:prstGeom prst="line">
              <a:avLst/>
            </a:prstGeom>
          </p:spPr>
          <p:style>
            <a:lnRef idx="1">
              <a:schemeClr val="dk1"/>
            </a:lnRef>
            <a:fillRef idx="0">
              <a:schemeClr val="dk1"/>
            </a:fillRef>
            <a:effectRef idx="0">
              <a:schemeClr val="dk1"/>
            </a:effectRef>
            <a:fontRef idx="minor">
              <a:schemeClr val="tx1"/>
            </a:fontRef>
          </p:style>
        </p:cxnSp>
        <p:sp>
          <p:nvSpPr>
            <p:cNvPr id="107" name="Rectangle 106"/>
            <p:cNvSpPr/>
            <p:nvPr/>
          </p:nvSpPr>
          <p:spPr>
            <a:xfrm rot="5400000">
              <a:off x="1676380" y="3429005"/>
              <a:ext cx="228600" cy="228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9160" name="Rectangle 108"/>
          <p:cNvSpPr>
            <a:spLocks noChangeArrowheads="1"/>
          </p:cNvSpPr>
          <p:nvPr/>
        </p:nvSpPr>
        <p:spPr bwMode="auto">
          <a:xfrm>
            <a:off x="228600" y="2895600"/>
            <a:ext cx="8534400" cy="738188"/>
          </a:xfrm>
          <a:prstGeom prst="rect">
            <a:avLst/>
          </a:prstGeom>
          <a:noFill/>
          <a:ln w="9525">
            <a:noFill/>
            <a:miter lim="800000"/>
            <a:headEnd/>
            <a:tailEnd/>
          </a:ln>
        </p:spPr>
        <p:txBody>
          <a:bodyPr>
            <a:spAutoFit/>
          </a:bodyPr>
          <a:lstStyle/>
          <a:p>
            <a:r>
              <a:rPr lang="en-US" sz="1400" b="1">
                <a:solidFill>
                  <a:srgbClr val="008000"/>
                </a:solidFill>
              </a:rPr>
              <a:t>NA48 Experiment at CERN and KTeV Experiment at Fermilab, both built for measurement of direct CP violation. Homogenous calorimeters with Liquid Krypton (NA48) and CsI (KTeV). Excellent and very similar resolution.</a:t>
            </a:r>
          </a:p>
        </p:txBody>
      </p:sp>
      <p:cxnSp>
        <p:nvCxnSpPr>
          <p:cNvPr id="111" name="Straight Connector 110"/>
          <p:cNvCxnSpPr/>
          <p:nvPr/>
        </p:nvCxnSpPr>
        <p:spPr>
          <a:xfrm rot="5400000">
            <a:off x="2172494" y="4990306"/>
            <a:ext cx="2514600" cy="1588"/>
          </a:xfrm>
          <a:prstGeom prst="line">
            <a:avLst/>
          </a:prstGeom>
        </p:spPr>
        <p:style>
          <a:lnRef idx="1">
            <a:schemeClr val="dk1"/>
          </a:lnRef>
          <a:fillRef idx="0">
            <a:schemeClr val="dk1"/>
          </a:fillRef>
          <a:effectRef idx="0">
            <a:schemeClr val="dk1"/>
          </a:effectRef>
          <a:fontRef idx="minor">
            <a:schemeClr val="tx1"/>
          </a:fontRef>
        </p:style>
      </p:cxnSp>
      <p:cxnSp>
        <p:nvCxnSpPr>
          <p:cNvPr id="113" name="Straight Connector 112"/>
          <p:cNvCxnSpPr/>
          <p:nvPr/>
        </p:nvCxnSpPr>
        <p:spPr>
          <a:xfrm rot="5400000">
            <a:off x="5620544" y="4999831"/>
            <a:ext cx="2514600" cy="1588"/>
          </a:xfrm>
          <a:prstGeom prst="line">
            <a:avLst/>
          </a:prstGeom>
        </p:spPr>
        <p:style>
          <a:lnRef idx="1">
            <a:schemeClr val="dk1"/>
          </a:lnRef>
          <a:fillRef idx="0">
            <a:schemeClr val="dk1"/>
          </a:fillRef>
          <a:effectRef idx="0">
            <a:schemeClr val="dk1"/>
          </a:effectRef>
          <a:fontRef idx="minor">
            <a:schemeClr val="tx1"/>
          </a:fontRef>
        </p:style>
      </p:cxnSp>
      <p:sp>
        <p:nvSpPr>
          <p:cNvPr id="49163" name="TextBox 113"/>
          <p:cNvSpPr txBox="1">
            <a:spLocks noChangeArrowheads="1"/>
          </p:cNvSpPr>
          <p:nvPr/>
        </p:nvSpPr>
        <p:spPr bwMode="auto">
          <a:xfrm>
            <a:off x="17463" y="762000"/>
            <a:ext cx="1963737" cy="1384300"/>
          </a:xfrm>
          <a:prstGeom prst="rect">
            <a:avLst/>
          </a:prstGeom>
          <a:noFill/>
          <a:ln w="9525">
            <a:noFill/>
            <a:miter lim="800000"/>
            <a:headEnd/>
            <a:tailEnd/>
          </a:ln>
        </p:spPr>
        <p:txBody>
          <a:bodyPr wrap="none">
            <a:spAutoFit/>
          </a:bodyPr>
          <a:lstStyle/>
          <a:p>
            <a:r>
              <a:rPr lang="en-US" sz="1400" b="1">
                <a:solidFill>
                  <a:srgbClr val="002060"/>
                </a:solidFill>
              </a:rPr>
              <a:t>NA48 Liquid Krypton</a:t>
            </a:r>
          </a:p>
          <a:p>
            <a:r>
              <a:rPr lang="en-US" sz="1400" b="1">
                <a:solidFill>
                  <a:srgbClr val="002060"/>
                </a:solidFill>
              </a:rPr>
              <a:t>2cmx2cm cells</a:t>
            </a:r>
          </a:p>
          <a:p>
            <a:r>
              <a:rPr lang="en-US" sz="1400" b="1">
                <a:solidFill>
                  <a:srgbClr val="002060"/>
                </a:solidFill>
              </a:rPr>
              <a:t>X</a:t>
            </a:r>
            <a:r>
              <a:rPr lang="en-US" sz="1400" b="1" baseline="-25000">
                <a:solidFill>
                  <a:srgbClr val="002060"/>
                </a:solidFill>
              </a:rPr>
              <a:t>0 </a:t>
            </a:r>
            <a:r>
              <a:rPr lang="en-US" sz="1400" b="1">
                <a:solidFill>
                  <a:srgbClr val="002060"/>
                </a:solidFill>
              </a:rPr>
              <a:t>= 4.7cm</a:t>
            </a:r>
          </a:p>
          <a:p>
            <a:r>
              <a:rPr lang="en-US" sz="1400" b="1">
                <a:solidFill>
                  <a:srgbClr val="002060"/>
                </a:solidFill>
              </a:rPr>
              <a:t>125cm length (27X</a:t>
            </a:r>
            <a:r>
              <a:rPr lang="en-US" sz="1400" b="1" baseline="-25000">
                <a:solidFill>
                  <a:srgbClr val="002060"/>
                </a:solidFill>
              </a:rPr>
              <a:t>0</a:t>
            </a:r>
            <a:r>
              <a:rPr lang="en-US" sz="1400" b="1">
                <a:solidFill>
                  <a:srgbClr val="002060"/>
                </a:solidFill>
              </a:rPr>
              <a:t>)</a:t>
            </a:r>
          </a:p>
          <a:p>
            <a:r>
              <a:rPr lang="el-GR" sz="1400" b="1">
                <a:solidFill>
                  <a:srgbClr val="002060"/>
                </a:solidFill>
              </a:rPr>
              <a:t>ρ</a:t>
            </a:r>
            <a:r>
              <a:rPr lang="en-US" sz="1400" b="1">
                <a:solidFill>
                  <a:srgbClr val="002060"/>
                </a:solidFill>
              </a:rPr>
              <a:t> = 5.5cm</a:t>
            </a:r>
          </a:p>
          <a:p>
            <a:endParaRPr lang="en-US" sz="1400" b="1">
              <a:solidFill>
                <a:srgbClr val="002060"/>
              </a:solidFill>
            </a:endParaRPr>
          </a:p>
        </p:txBody>
      </p:sp>
      <p:sp>
        <p:nvSpPr>
          <p:cNvPr id="49164" name="TextBox 114"/>
          <p:cNvSpPr txBox="1">
            <a:spLocks noChangeArrowheads="1"/>
          </p:cNvSpPr>
          <p:nvPr/>
        </p:nvSpPr>
        <p:spPr bwMode="auto">
          <a:xfrm>
            <a:off x="4495800" y="685800"/>
            <a:ext cx="2027238" cy="1600200"/>
          </a:xfrm>
          <a:prstGeom prst="rect">
            <a:avLst/>
          </a:prstGeom>
          <a:noFill/>
          <a:ln w="9525">
            <a:noFill/>
            <a:miter lim="800000"/>
            <a:headEnd/>
            <a:tailEnd/>
          </a:ln>
        </p:spPr>
        <p:txBody>
          <a:bodyPr wrap="none">
            <a:spAutoFit/>
          </a:bodyPr>
          <a:lstStyle/>
          <a:p>
            <a:r>
              <a:rPr lang="en-US" sz="1400" b="1">
                <a:solidFill>
                  <a:srgbClr val="002060"/>
                </a:solidFill>
              </a:rPr>
              <a:t>KTeV CsI</a:t>
            </a:r>
          </a:p>
          <a:p>
            <a:r>
              <a:rPr lang="en-US" sz="1400" b="1">
                <a:solidFill>
                  <a:srgbClr val="002060"/>
                </a:solidFill>
              </a:rPr>
              <a:t>5cmx5cm and</a:t>
            </a:r>
          </a:p>
          <a:p>
            <a:r>
              <a:rPr lang="en-US" sz="1400" b="1">
                <a:solidFill>
                  <a:srgbClr val="002060"/>
                </a:solidFill>
              </a:rPr>
              <a:t>X</a:t>
            </a:r>
            <a:r>
              <a:rPr lang="en-US" sz="1400" b="1" baseline="-25000">
                <a:solidFill>
                  <a:srgbClr val="002060"/>
                </a:solidFill>
              </a:rPr>
              <a:t>0 </a:t>
            </a:r>
            <a:r>
              <a:rPr lang="en-US" sz="1400" b="1">
                <a:solidFill>
                  <a:srgbClr val="002060"/>
                </a:solidFill>
              </a:rPr>
              <a:t>= 1.85cm</a:t>
            </a:r>
          </a:p>
          <a:p>
            <a:r>
              <a:rPr lang="en-US" sz="1400" b="1">
                <a:solidFill>
                  <a:srgbClr val="002060"/>
                </a:solidFill>
              </a:rPr>
              <a:t>2.5cmx2.5cm crystals</a:t>
            </a:r>
          </a:p>
          <a:p>
            <a:r>
              <a:rPr lang="en-US" sz="1400" b="1">
                <a:solidFill>
                  <a:srgbClr val="002060"/>
                </a:solidFill>
              </a:rPr>
              <a:t>50cm length (27X</a:t>
            </a:r>
            <a:r>
              <a:rPr lang="en-US" sz="1400" b="1" baseline="-25000">
                <a:solidFill>
                  <a:srgbClr val="002060"/>
                </a:solidFill>
              </a:rPr>
              <a:t>0</a:t>
            </a:r>
            <a:r>
              <a:rPr lang="en-US" sz="1400" b="1">
                <a:solidFill>
                  <a:srgbClr val="002060"/>
                </a:solidFill>
              </a:rPr>
              <a:t>)</a:t>
            </a:r>
          </a:p>
          <a:p>
            <a:r>
              <a:rPr lang="el-GR" sz="1400" b="1">
                <a:solidFill>
                  <a:srgbClr val="002060"/>
                </a:solidFill>
              </a:rPr>
              <a:t>ρ</a:t>
            </a:r>
            <a:r>
              <a:rPr lang="en-US" sz="1400" b="1">
                <a:solidFill>
                  <a:srgbClr val="002060"/>
                </a:solidFill>
              </a:rPr>
              <a:t> = 3.5cm</a:t>
            </a:r>
          </a:p>
          <a:p>
            <a:endParaRPr lang="en-US" sz="1400" b="1">
              <a:solidFill>
                <a:srgbClr val="002060"/>
              </a:solidFill>
            </a:endParaRPr>
          </a:p>
        </p:txBody>
      </p:sp>
    </p:spTree>
  </p:cSld>
  <p:clrMapOvr>
    <a:masterClrMapping/>
  </p:clrMapOvr>
</p:sld>
</file>

<file path=ppt/theme/theme1.xml><?xml version="1.0" encoding="utf-8"?>
<a:theme xmlns:a="http://schemas.openxmlformats.org/drawingml/2006/main" name="schlumpf">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chlumpf">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Paper Presentation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defRPr kumimoji="0" lang="en-US" sz="15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defRPr kumimoji="0" lang="en-US" sz="15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Paper Presentation 3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aper Presentation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aper Presentation 3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aper Presentation 3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per Presentation 3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aper Presentation 3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aper Presentation 3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8465</TotalTime>
  <Words>7731</Words>
  <Application>Microsoft Office PowerPoint</Application>
  <PresentationFormat>On-screen Show (4:3)</PresentationFormat>
  <Paragraphs>1397</Paragraphs>
  <Slides>102</Slides>
  <Notes>1</Notes>
  <HiddenSlides>0</HiddenSlides>
  <MMClips>1</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102</vt:i4>
      </vt:variant>
    </vt:vector>
  </HeadingPairs>
  <TitlesOfParts>
    <vt:vector size="107" baseType="lpstr">
      <vt:lpstr>schlumpf</vt:lpstr>
      <vt:lpstr>1_schlumpf</vt:lpstr>
      <vt:lpstr>Ulead Image Editor Image</vt:lpstr>
      <vt:lpstr>Designer 4.0 Drawing</vt:lpstr>
      <vt:lpstr>Equation</vt:lpstr>
      <vt:lpstr>Particle Physics Instrumentation</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Obvious Goal: Monolithic Solid State Detectors Sensor and Readout Electronics as integral unit  </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riegler</dc:creator>
  <cp:lastModifiedBy>riegler</cp:lastModifiedBy>
  <cp:revision>308</cp:revision>
  <dcterms:created xsi:type="dcterms:W3CDTF">2006-01-30T20:34:42Z</dcterms:created>
  <dcterms:modified xsi:type="dcterms:W3CDTF">2011-03-21T16:04:34Z</dcterms:modified>
</cp:coreProperties>
</file>