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Default Extension="fntdata" ContentType="application/x-fontdata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28" r:id="rId1"/>
    <p:sldMasterId id="2147483840" r:id="rId2"/>
    <p:sldMasterId id="2147483852" r:id="rId3"/>
    <p:sldMasterId id="2147483864" r:id="rId4"/>
    <p:sldMasterId id="2147483876" r:id="rId5"/>
    <p:sldMasterId id="2147483888" r:id="rId6"/>
    <p:sldMasterId id="2147483900" r:id="rId7"/>
    <p:sldMasterId id="2147483912" r:id="rId8"/>
    <p:sldMasterId id="2147483924" r:id="rId9"/>
    <p:sldMasterId id="2147483936" r:id="rId10"/>
    <p:sldMasterId id="2147483948" r:id="rId11"/>
  </p:sldMasterIdLst>
  <p:notesMasterIdLst>
    <p:notesMasterId r:id="rId64"/>
  </p:notesMasterIdLst>
  <p:sldIdLst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20" r:id="rId20"/>
    <p:sldId id="821" r:id="rId21"/>
    <p:sldId id="822" r:id="rId22"/>
    <p:sldId id="823" r:id="rId23"/>
    <p:sldId id="824" r:id="rId24"/>
    <p:sldId id="825" r:id="rId25"/>
    <p:sldId id="826" r:id="rId26"/>
    <p:sldId id="827" r:id="rId27"/>
    <p:sldId id="813" r:id="rId28"/>
    <p:sldId id="814" r:id="rId29"/>
    <p:sldId id="815" r:id="rId30"/>
    <p:sldId id="816" r:id="rId31"/>
    <p:sldId id="852" r:id="rId32"/>
    <p:sldId id="828" r:id="rId33"/>
    <p:sldId id="817" r:id="rId34"/>
    <p:sldId id="818" r:id="rId35"/>
    <p:sldId id="819" r:id="rId36"/>
    <p:sldId id="829" r:id="rId37"/>
    <p:sldId id="830" r:id="rId38"/>
    <p:sldId id="853" r:id="rId39"/>
    <p:sldId id="850" r:id="rId40"/>
    <p:sldId id="848" r:id="rId41"/>
    <p:sldId id="849" r:id="rId42"/>
    <p:sldId id="831" r:id="rId43"/>
    <p:sldId id="846" r:id="rId44"/>
    <p:sldId id="843" r:id="rId45"/>
    <p:sldId id="847" r:id="rId46"/>
    <p:sldId id="854" r:id="rId47"/>
    <p:sldId id="844" r:id="rId48"/>
    <p:sldId id="856" r:id="rId49"/>
    <p:sldId id="857" r:id="rId50"/>
    <p:sldId id="855" r:id="rId51"/>
    <p:sldId id="832" r:id="rId52"/>
    <p:sldId id="833" r:id="rId53"/>
    <p:sldId id="834" r:id="rId54"/>
    <p:sldId id="835" r:id="rId55"/>
    <p:sldId id="836" r:id="rId56"/>
    <p:sldId id="837" r:id="rId57"/>
    <p:sldId id="838" r:id="rId58"/>
    <p:sldId id="839" r:id="rId59"/>
    <p:sldId id="840" r:id="rId60"/>
    <p:sldId id="841" r:id="rId61"/>
    <p:sldId id="842" r:id="rId62"/>
    <p:sldId id="845" r:id="rId63"/>
  </p:sldIdLst>
  <p:sldSz cx="9144000" cy="6858000" type="screen4x3"/>
  <p:notesSz cx="6858000" cy="9144000"/>
  <p:embeddedFontLst>
    <p:embeddedFont>
      <p:font typeface="Mathematica1" pitchFamily="2" charset="2"/>
      <p:regular r:id="rId65"/>
      <p:bold r:id="rId66"/>
    </p:embeddedFont>
    <p:embeddedFont>
      <p:font typeface="Verdana" pitchFamily="34" charset="0"/>
      <p:regular r:id="rId67"/>
      <p:bold r:id="rId68"/>
      <p:italic r:id="rId69"/>
      <p:boldItalic r:id="rId70"/>
    </p:embeddedFont>
    <p:embeddedFont>
      <p:font typeface="Calibri" pitchFamily="34" charset="0"/>
      <p:regular r:id="rId71"/>
      <p:bold r:id="rId72"/>
      <p:italic r:id="rId73"/>
      <p:boldItalic r:id="rId74"/>
    </p:embeddedFont>
    <p:embeddedFont>
      <p:font typeface="Helvetica" pitchFamily="34" charset="0"/>
      <p:regular r:id="rId75"/>
      <p:bold r:id="rId76"/>
      <p:italic r:id="rId77"/>
      <p:boldItalic r:id="rId78"/>
    </p:embeddedFont>
    <p:embeddedFont>
      <p:font typeface="MT Extra" pitchFamily="18" charset="2"/>
      <p:regular r:id="rId79"/>
    </p:embeddedFont>
    <p:embeddedFont>
      <p:font typeface="Tahoma" pitchFamily="34" charset="0"/>
      <p:regular r:id="rId80"/>
      <p:bold r:id="rId81"/>
    </p:embeddedFont>
    <p:embeddedFont>
      <p:font typeface="Comic Sans MS" pitchFamily="66" charset="0"/>
      <p:regular r:id="rId82"/>
      <p:bold r:id="rId8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008000"/>
    <a:srgbClr val="FF0000"/>
    <a:srgbClr val="FFCC00"/>
    <a:srgbClr val="009900"/>
    <a:srgbClr val="0033CC"/>
    <a:srgbClr val="FFFF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7" autoAdjust="0"/>
    <p:restoredTop sz="96725" autoAdjust="0"/>
  </p:normalViewPr>
  <p:slideViewPr>
    <p:cSldViewPr>
      <p:cViewPr>
        <p:scale>
          <a:sx n="60" d="100"/>
          <a:sy n="60" d="100"/>
        </p:scale>
        <p:origin x="-136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font" Target="fonts/font18.fntdata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font" Target="fonts/font3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8AB9A-69DF-47E2-B44C-E9348D0C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52" y="4343400"/>
            <a:ext cx="5027699" cy="4114800"/>
          </a:xfrm>
          <a:prstGeom prst="rect">
            <a:avLst/>
          </a:prstGeom>
          <a:noFill/>
          <a:ln w="12700">
            <a:miter lim="800000"/>
            <a:headEnd type="none" w="sm" len="sm"/>
            <a:tailEnd type="none" w="sm" len="sm"/>
          </a:ln>
        </p:spPr>
        <p:txBody>
          <a:bodyPr lIns="91717" tIns="45859" rIns="91717" bIns="45859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464" y="4343322"/>
            <a:ext cx="5485674" cy="4037593"/>
          </a:xfrm>
        </p:spPr>
        <p:txBody>
          <a:bodyPr/>
          <a:lstStyle/>
          <a:p>
            <a:endParaRPr lang="en-US" kern="1200">
              <a:latin typeface="Arial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764F-8A93-46E7-9CF9-7000D0C7FA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A8B78-F386-49E9-B572-523685998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229A3-F632-4624-B788-287E5FC6B328}" type="slidenum">
              <a:rPr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75DB8-FE41-488D-BAB4-60CB4C023AA5}" type="slidenum">
              <a:rPr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7F20DB-F507-47CB-9514-ADD458937749}" type="slidenum">
              <a:rPr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1" y="1604329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0A2D3B-B892-4FB9-9724-4D13B66D0704}" type="slidenum">
              <a:rPr/>
              <a:pPr/>
              <a:t>‹#›</a:t>
            </a:fld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F94B9E-33E6-4FE8-9941-F0586B828151}" type="slidenum">
              <a:rPr/>
              <a:pPr/>
              <a:t>‹#›</a:t>
            </a:fld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5392F4-F8F2-4D1C-9EF2-95004504DE13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01F12-9F7A-4864-BEE9-7E9CBAE34FE4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FB13A-9C44-4526-B05B-D5A1DFB094B0}" type="slidenum">
              <a:rPr/>
              <a:pPr/>
              <a:t>‹#›</a:t>
            </a:fld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3E5EEC-E492-4DFC-A401-00F05197711A}" type="slidenum">
              <a:rPr/>
              <a:pPr/>
              <a:t>‹#›</a:t>
            </a:fld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1E60AC-07D6-43B0-B9CF-3E6DB9077AEB}" type="slidenum">
              <a:rPr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2196C-3598-49F0-A793-114EDD5151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60" y="207382"/>
            <a:ext cx="2056320" cy="59233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0" y="207382"/>
            <a:ext cx="6033600" cy="59233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EDFA8A-E5EF-4645-BDCF-3377DFB4B5A7}" type="slidenum">
              <a:rPr/>
              <a:pPr/>
              <a:t>‹#›</a:t>
            </a:fld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DD856-A787-46C8-9571-EB29A2B3C9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ABA19-C76C-4FBA-B736-E37DC60A9A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9AFB-1EB4-4F8E-A8F3-5CE4B4DBA1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5203-C6FD-46E2-A665-7E9752B209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F7BA-BB04-4A05-95DA-8495CA1DB3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D3C7-5164-4F3D-ACBA-FD634939E9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29E8-7843-435A-BA30-9F566E03C9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B10-E5E6-4FFD-980E-93625334DA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A23-CD85-411B-AB35-39A978DA9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BBBA9-13C9-4920-80C1-073063F358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15888"/>
            <a:ext cx="2152650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15888"/>
            <a:ext cx="6305550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August 2006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2656-88D5-4B2A-AC29-6FE71D00FF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73739B3-F850-4B0B-AB2E-6D0B29672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5CC-5540-488E-978E-1511917D0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6583-D766-4445-A533-2F6DBAC27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725A-0B14-4545-8AF3-9B9B0841A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CFF-66B5-44EC-978D-1FADBE95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D315-DD86-4219-A469-5668B09E2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D6D5-FB33-440F-8003-B59037644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0F8EC47A-BA83-4FD4-9CA5-8C76DA2D2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16B3-CFDC-4DE9-9217-162662E8A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6F5-A17E-43B9-B404-BB594F85A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051-CA44-4352-8D80-F51F6BC04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A23-CD85-411B-AB35-39A978DA9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73739B3-F850-4B0B-AB2E-6D0B29672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5CC-5540-488E-978E-1511917D0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6583-D766-4445-A533-2F6DBAC27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725A-0B14-4545-8AF3-9B9B0841A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CFF-66B5-44EC-978D-1FADBE95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D315-DD86-4219-A469-5668B09E2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E075-81A5-4918-9692-55EDC562B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D6D5-FB33-440F-8003-B59037644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16B3-CFDC-4DE9-9217-162662E8A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6F5-A17E-43B9-B404-BB594F85A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051-CA44-4352-8D80-F51F6BC04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A23-CD85-411B-AB35-39A978DA9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73739B3-F850-4B0B-AB2E-6D0B29672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5CC-5540-488E-978E-1511917D0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6583-D766-4445-A533-2F6DBAC27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725A-0B14-4545-8AF3-9B9B0841A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CFF-66B5-44EC-978D-1FADBE95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250EA-0F9A-453C-8E8A-B55C74C50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D315-DD86-4219-A469-5668B09E2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D6D5-FB33-440F-8003-B59037644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16B3-CFDC-4DE9-9217-162662E8A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6F5-A17E-43B9-B404-BB594F85A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051-CA44-4352-8D80-F51F6BC04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A23-CD85-411B-AB35-39A978DA9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73739B3-F850-4B0B-AB2E-6D0B29672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5CC-5540-488E-978E-1511917D0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6583-D766-4445-A533-2F6DBAC27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725A-0B14-4545-8AF3-9B9B0841A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8F2AC-4A33-4D1B-8B79-E20A336449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CFF-66B5-44EC-978D-1FADBE95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D315-DD86-4219-A469-5668B09E2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D6D5-FB33-440F-8003-B59037644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16B3-CFDC-4DE9-9217-162662E8A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6F5-A17E-43B9-B404-BB594F85A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051-CA44-4352-8D80-F51F6BC04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A23-CD85-411B-AB35-39A978DA9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973739B3-F850-4B0B-AB2E-6D0B29672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5CC-5540-488E-978E-1511917D00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86583-D766-4445-A533-2F6DBAC27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EE749-79AD-4C59-8ABE-D6DF6AB8E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8725A-0B14-4545-8AF3-9B9B0841A2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F0CFF-66B5-44EC-978D-1FADBE95F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D315-DD86-4219-A469-5668B09E2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D6D5-FB33-440F-8003-B590376447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716B3-CFDC-4DE9-9217-162662E8A5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D36F5-A17E-43B9-B404-BB594F85A1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051-CA44-4352-8D80-F51F6BC04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9288-310B-4C30-AA56-D3759B7C1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328E912D-6A86-49B1-A8FA-F1B1AF7AD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9119-A29E-46D4-8AA1-31C119EB8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FBCD-6E1C-4561-8A5E-1BC648362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27A8-22C2-477E-B65E-DF89AC9FC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DBC9-5B28-4B88-9884-676F15DE5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68A8-C42A-43F7-988B-25F1D120A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82C9-FF8D-4404-9F4E-90843A599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DECA-9759-4900-AAE8-3D845581E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E449-A763-4195-B95C-811C9448F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09F1-3244-435D-B6F4-A06CBF78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C00B-80EB-4DBC-8654-579B0A5FF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9288-310B-4C30-AA56-D3759B7C1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328E912D-6A86-49B1-A8FA-F1B1AF7AD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19FF9-11E2-41A9-AA2A-EDAA2E0BF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9119-A29E-46D4-8AA1-31C119EB8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27A8-22C2-477E-B65E-DF89AC9FC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DBC9-5B28-4B88-9884-676F15DE5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68A8-C42A-43F7-988B-25F1D120A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82C9-FF8D-4404-9F4E-90843A599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DECA-9759-4900-AAE8-3D845581E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E449-A763-4195-B95C-811C9448F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09F1-3244-435D-B6F4-A06CBF78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C00B-80EB-4DBC-8654-579B0A5FF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9288-310B-4C30-AA56-D3759B7C1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EB9C-1DDF-400D-AD11-3C00A7BC9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10600" y="6477000"/>
            <a:ext cx="533400" cy="457200"/>
          </a:xfrm>
        </p:spPr>
        <p:txBody>
          <a:bodyPr/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328E912D-6A86-49B1-A8FA-F1B1AF7AD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-76200" y="64770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9119-A29E-46D4-8AA1-31C119EB8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27A8-22C2-477E-B65E-DF89AC9FC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FDBC9-5B28-4B88-9884-676F15DE5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68A8-C42A-43F7-988B-25F1D120AA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F82C9-FF8D-4404-9F4E-90843A599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DECA-9759-4900-AAE8-3D845581EA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E449-A763-4195-B95C-811C9448F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D09F1-3244-435D-B6F4-A06CBF78EA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C00B-80EB-4DBC-8654-579B0A5FF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7455C5BE-8339-4D8E-8B9B-805981CF56C5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036800" y="207382"/>
            <a:ext cx="7649135" cy="622144"/>
          </a:xfrm>
          <a:prstGeom prst="rect">
            <a:avLst/>
          </a:prstGeom>
          <a:noFill/>
          <a:ln w="36720">
            <a:solidFill>
              <a:srgbClr val="008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497" y="1604841"/>
            <a:ext cx="8228763" cy="45264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8"/>
            <a:r>
              <a:rPr lang="en-US"/>
              <a:t>Ninth Outline Level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2073600" y="6566328"/>
            <a:ext cx="605426" cy="2919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n-US" sz="1300" kern="1200">
                <a:latin typeface="Nimbus Roman No9 L" pitchFamily="18"/>
                <a:ea typeface="Nimbus Sans L" pitchFamily="2"/>
                <a:cs typeface="Nimbus Sans L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6786386" y="6578085"/>
            <a:ext cx="2130093" cy="2802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n-US" sz="1300" kern="1200">
                <a:solidFill>
                  <a:srgbClr val="008000"/>
                </a:solidFill>
                <a:latin typeface="Nimbus Roman No9 L" pitchFamily="18"/>
                <a:ea typeface="Nimbus Sans L" pitchFamily="2"/>
                <a:cs typeface="Nimbus Sans L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fld id="{63AB9008-5DB2-4F4A-A0A5-7B1CB2E7FDBA}" type="slidenum">
              <a:rPr smtClean="0"/>
              <a:pPr defTabSz="8294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smtClean="0"/>
          </a:p>
        </p:txBody>
      </p:sp>
      <p:sp>
        <p:nvSpPr>
          <p:cNvPr id="6" name="TextBox 5"/>
          <p:cNvSpPr txBox="1"/>
          <p:nvPr/>
        </p:nvSpPr>
        <p:spPr>
          <a:xfrm>
            <a:off x="150867" y="6566654"/>
            <a:ext cx="2130093" cy="2919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defTabSz="8294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300" smtClean="0">
                <a:solidFill>
                  <a:srgbClr val="008000"/>
                </a:solidFill>
                <a:latin typeface="Nimbus Roman No9 L" pitchFamily="18"/>
                <a:ea typeface="Nimbus Sans L" pitchFamily="2"/>
                <a:cs typeface="Nimbus Sans L" pitchFamily="2"/>
              </a:rPr>
              <a:t>February 10</a:t>
            </a:r>
            <a:r>
              <a:rPr lang="en-US" sz="1300" baseline="33000" smtClean="0">
                <a:solidFill>
                  <a:srgbClr val="008000"/>
                </a:solidFill>
                <a:latin typeface="Nimbus Roman No9 L" pitchFamily="18"/>
                <a:ea typeface="Nimbus Sans L" pitchFamily="2"/>
                <a:cs typeface="Nimbus Sans L" pitchFamily="2"/>
              </a:rPr>
              <a:t>th</a:t>
            </a:r>
            <a:r>
              <a:rPr lang="en-US" sz="1300" smtClean="0">
                <a:solidFill>
                  <a:srgbClr val="008000"/>
                </a:solidFill>
                <a:latin typeface="Nimbus Roman No9 L" pitchFamily="18"/>
                <a:ea typeface="Nimbus Sans L" pitchFamily="2"/>
                <a:cs typeface="Nimbus Sans L" pitchFamily="2"/>
              </a:rPr>
              <a:t>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3397" y="6566654"/>
            <a:ext cx="4976639" cy="2919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 defTabSz="829452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300" smtClean="0">
                <a:solidFill>
                  <a:srgbClr val="008000"/>
                </a:solidFill>
                <a:latin typeface="Nimbus Roman No9 L" pitchFamily="18"/>
                <a:ea typeface="Nimbus Sans L" pitchFamily="2"/>
                <a:cs typeface="Nimbus Sans L" pitchFamily="2"/>
              </a:rPr>
              <a:t>Introduction to Data Acquisition - W.Vandelli - ISOTDAQ2011</a:t>
            </a:r>
          </a:p>
        </p:txBody>
      </p:sp>
      <p:sp>
        <p:nvSpPr>
          <p:cNvPr id="8" name="Straight Connector 7"/>
          <p:cNvSpPr/>
          <p:nvPr/>
        </p:nvSpPr>
        <p:spPr>
          <a:xfrm>
            <a:off x="207360" y="6527136"/>
            <a:ext cx="8709120" cy="0"/>
          </a:xfrm>
          <a:prstGeom prst="line">
            <a:avLst/>
          </a:prstGeom>
          <a:ln w="36720">
            <a:solidFill>
              <a:srgbClr val="008000"/>
            </a:solidFill>
            <a:prstDash val="solid"/>
          </a:ln>
        </p:spPr>
        <p:txBody>
          <a:bodyPr lIns="16328" tIns="16328" rIns="16328" bIns="16328" anchor="ctr" anchorCtr="1"/>
          <a:lstStyle/>
          <a:p>
            <a:pPr defTabSz="829452" fontAlgn="auto" hangingPunct="0">
              <a:spcBef>
                <a:spcPts val="0"/>
              </a:spcBef>
              <a:spcAft>
                <a:spcPts val="0"/>
              </a:spcAft>
            </a:pPr>
            <a:endParaRPr lang="en-US" sz="2200" smtClean="0">
              <a:solidFill>
                <a:prstClr val="black"/>
              </a:solidFill>
              <a:latin typeface="Nimbus Roman No9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9" name="Date Placeholder 8"/>
          <p:cNvSpPr txBox="1">
            <a:spLocks noGrp="1"/>
          </p:cNvSpPr>
          <p:nvPr>
            <p:ph type="dt" sz="half" idx="2"/>
          </p:nvPr>
        </p:nvSpPr>
        <p:spPr>
          <a:xfrm>
            <a:off x="1451520" y="6636217"/>
            <a:ext cx="579628" cy="84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n-US" sz="1300" kern="1200">
                <a:latin typeface="Nimbus Roman No9 L" pitchFamily="18"/>
                <a:ea typeface="Nimbus Sans L" pitchFamily="2"/>
                <a:cs typeface="Nimbus Sans L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65637" y="65970"/>
            <a:ext cx="816705" cy="76388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ctr" rtl="0" hangingPunct="0">
        <a:tabLst/>
        <a:defRPr lang="en-US" sz="3300" b="0" i="0" u="none" strike="noStrike" kern="1200">
          <a:ln>
            <a:noFill/>
          </a:ln>
          <a:solidFill>
            <a:srgbClr val="0000FF"/>
          </a:solidFill>
          <a:latin typeface="Arial" pitchFamily="18"/>
        </a:defRPr>
      </a:lvl1pPr>
    </p:titleStyle>
    <p:bodyStyle>
      <a:lvl1pPr lvl="0" rtl="0" hangingPunct="0">
        <a:buClr>
          <a:srgbClr val="0000FF"/>
        </a:buClr>
        <a:buSzPct val="100000"/>
        <a:buFont typeface="StarSymbol"/>
        <a:buChar char="➔"/>
        <a:tabLst/>
        <a:defRPr lang="en-US"/>
      </a:lvl1pPr>
      <a:lvl2pPr lvl="1" rtl="0" hangingPunct="0">
        <a:buSzPct val="80000"/>
        <a:buFont typeface="StarSymbol"/>
        <a:buChar char="•"/>
        <a:tabLst/>
        <a:defRPr lang="en-US"/>
      </a:lvl2pPr>
      <a:lvl3pPr lvl="2" rtl="0" hangingPunct="0">
        <a:buSzPct val="75000"/>
        <a:buFont typeface="StarSymbol"/>
        <a:buChar char="–"/>
        <a:tabLst/>
        <a:defRPr lang="en-US"/>
      </a:lvl3pPr>
      <a:lvl4pPr lvl="3" rtl="0" hangingPunct="0">
        <a:buSzPct val="45000"/>
        <a:buFont typeface="StarSymbol"/>
        <a:buChar char="●"/>
        <a:tabLst/>
        <a:defRPr lang="en-US"/>
      </a:lvl4pPr>
      <a:lvl5pPr lvl="4" rtl="0" hangingPunct="0">
        <a:buSzPct val="75000"/>
        <a:buFont typeface="StarSymbol"/>
        <a:buChar char="–"/>
        <a:tabLst/>
        <a:defRPr lang="en-US"/>
      </a:lvl5pPr>
      <a:lvl6pPr lvl="5" rtl="0" hangingPunct="0">
        <a:buSzPct val="45000"/>
        <a:buFont typeface="StarSymbol"/>
        <a:buChar char="●"/>
        <a:tabLst/>
        <a:defRPr lang="en-US"/>
      </a:lvl6pPr>
      <a:lvl7pPr lvl="6" rtl="0" hangingPunct="0">
        <a:buSzPct val="45000"/>
        <a:buFont typeface="StarSymbol"/>
        <a:buChar char="●"/>
        <a:tabLst/>
        <a:defRPr lang="en-US"/>
      </a:lvl7pPr>
      <a:lvl8pPr lvl="7" rtl="0" hangingPunct="0">
        <a:buSzPct val="45000"/>
        <a:buFont typeface="StarSymbol"/>
        <a:buChar char="●"/>
        <a:tabLst/>
        <a:defRPr lang="en-US"/>
      </a:lvl8pPr>
      <a:lvl9pPr lvl="8" rtl="0" hangingPunct="0">
        <a:buSzPct val="45000"/>
        <a:buFont typeface="StarSymbol"/>
        <a:buChar char="●"/>
        <a:tabLst/>
        <a:defRPr lang="en-US"/>
      </a:lvl9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115888"/>
            <a:ext cx="7859712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kumimoji="1" lang="en-US">
                <a:solidFill>
                  <a:srgbClr val="000000"/>
                </a:solidFill>
              </a:rPr>
              <a:t>August 2006</a:t>
            </a:r>
            <a:endParaRPr kumimoji="1"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eaLnBrk="0" hangingPunct="0">
              <a:defRPr/>
            </a:pPr>
            <a:r>
              <a:rPr kumimoji="1" lang="en-US" altLang="en-US">
                <a:solidFill>
                  <a:srgbClr val="000000"/>
                </a:solidFill>
              </a:rPr>
              <a:t>CERN Summer Student Lectures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eaLnBrk="0" hangingPunct="0">
              <a:defRPr/>
            </a:pPr>
            <a:fld id="{4AFAA682-B64E-4E48-960C-7986A5E8541F}" type="slidenum">
              <a:rPr kumimoji="1"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kumimoji="1" lang="en-US" altLang="en-US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2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P. Sphicas</a:t>
            </a:r>
          </a:p>
          <a:p>
            <a:pPr eaLnBrk="0" hangingPunct="0">
              <a:defRPr/>
            </a:pPr>
            <a:r>
              <a:rPr lang="en-US" altLang="en-US" sz="1200">
                <a:solidFill>
                  <a:srgbClr val="000000"/>
                </a:solidFill>
                <a:latin typeface="Arial" charset="0"/>
              </a:rPr>
              <a:t>Trigger &amp; DAQ</a:t>
            </a:r>
          </a:p>
        </p:txBody>
      </p:sp>
      <p:pic>
        <p:nvPicPr>
          <p:cNvPr id="2057" name="Picture 1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15888"/>
            <a:ext cx="750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Zapf Dingbats" charset="2"/>
        <a:buChar char="n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Zapf Dingbats" charset="2"/>
        <a:buChar char="u"/>
        <a:defRPr kumimoji="1" sz="2000" b="1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65000"/>
        <a:buFont typeface="Zapf Dingbats" charset="2"/>
        <a:buChar char="l"/>
        <a:defRPr kumimoji="1" sz="2000" b="1">
          <a:solidFill>
            <a:srgbClr val="008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Zapf Dingbats" charset="2"/>
        <a:buChar char="è"/>
        <a:defRPr kumimoji="1" sz="2000" b="1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AE7049-EBA3-4F57-AAD5-0718E577CF8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AE7049-EBA3-4F57-AAD5-0718E577CF8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AE7049-EBA3-4F57-AAD5-0718E577CF8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AE7049-EBA3-4F57-AAD5-0718E577CF8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0DAE7049-EBA3-4F57-AAD5-0718E577CF8C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2A1D7580-CE89-40D2-A422-38CF6EC93244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2A1D7580-CE89-40D2-A422-38CF6EC93244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4800" y="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2A1D7580-CE89-40D2-A422-38CF6EC93244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52400" y="6477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b="0">
                <a:latin typeface="+mj-lt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2954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84175" indent="-3841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u"/>
        <a:defRPr sz="20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855663" indent="-2809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8000"/>
        </a:buClr>
        <a:buSzPct val="70000"/>
        <a:buFont typeface="Wingdings" pitchFamily="2" charset="2"/>
        <a:buChar char="n"/>
        <a:defRPr sz="1700" b="1">
          <a:solidFill>
            <a:schemeClr val="tx1"/>
          </a:solidFill>
          <a:latin typeface="+mn-lt"/>
        </a:defRPr>
      </a:lvl2pPr>
      <a:lvl3pPr marL="1330325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1600" b="1">
          <a:solidFill>
            <a:schemeClr val="tx1"/>
          </a:solidFill>
          <a:latin typeface="+mn-lt"/>
        </a:defRPr>
      </a:lvl3pPr>
      <a:lvl4pPr marL="1712913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1400" b="1">
          <a:solidFill>
            <a:srgbClr val="0000FF"/>
          </a:solidFill>
          <a:latin typeface="+mn-lt"/>
        </a:defRPr>
      </a:lvl4pPr>
      <a:lvl5pPr marL="20970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400" b="1">
          <a:solidFill>
            <a:srgbClr val="0000FF"/>
          </a:solidFill>
          <a:latin typeface="+mn-lt"/>
        </a:defRPr>
      </a:lvl5pPr>
      <a:lvl6pPr marL="25542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6pPr>
      <a:lvl7pPr marL="30114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7pPr>
      <a:lvl8pPr marL="34686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8pPr>
      <a:lvl9pPr marL="3925888" indent="-1920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400" b="1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riegler@cern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upload.wikimedia.org/wikipedia/commons/0/00/Transistor_Count_and_Moore%27s_Law_-_2008.svg" TargetMode="Externa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Beta_Negative_Decay.svg" TargetMode="External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6.xml"/><Relationship Id="rId6" Type="http://schemas.openxmlformats.org/officeDocument/2006/relationships/hyperlink" Target="http://upload.wikimedia.org/wikipedia/commons/a/aa/Beta-minus_Decay.svg" TargetMode="Externa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upload.wikimedia.org/wikipedia/commons/a/aa/Beta-minus_Decay.svg" TargetMode="External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Pictures/100000000000000800000008453286A7.png" TargetMode="External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Pictures/100000000000000800000008453286A7.png" TargetMode="External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7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7225FE-4B18-4D24-A8A6-495B3F163A2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Particle Physics Instrumentation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1584325"/>
            <a:ext cx="9144000" cy="1548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Werner Riegler, CERN,  </a:t>
            </a:r>
            <a:r>
              <a:rPr lang="en-US" sz="1400" b="1" dirty="0" smtClean="0">
                <a:solidFill>
                  <a:srgbClr val="009D00"/>
                </a:solidFill>
                <a:hlinkClick r:id="rId3"/>
              </a:rPr>
              <a:t>werner.riegler@cern.ch</a:t>
            </a:r>
            <a:endParaRPr lang="en-US" sz="1400" b="1" dirty="0" smtClean="0">
              <a:solidFill>
                <a:srgbClr val="009D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009D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400" b="1" dirty="0">
              <a:solidFill>
                <a:srgbClr val="009D00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The 2011 CERN – Latin-American School of High-Energy Physics</a:t>
            </a:r>
            <a:b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Natal, Brazil, 23 March - 5 April 2011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400" b="1" dirty="0">
              <a:solidFill>
                <a:srgbClr val="009D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30000"/>
              </a:spcBef>
              <a:buClr>
                <a:srgbClr val="008000"/>
              </a:buClr>
              <a:buSzPts val="13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charset="0"/>
              </a:rPr>
              <a:t>Lecture3/3</a:t>
            </a:r>
          </a:p>
          <a:p>
            <a:pPr algn="ctr" eaLnBrk="0" hangingPunct="0">
              <a:lnSpc>
                <a:spcPct val="70000"/>
              </a:lnSpc>
              <a:spcBef>
                <a:spcPct val="30000"/>
              </a:spcBef>
              <a:buClr>
                <a:srgbClr val="008000"/>
              </a:buClr>
              <a:buSzPts val="13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Signals, Electronics, Trigger, DAQ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59AF8D-3F1C-452B-90DB-5A635CA38292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pic>
        <p:nvPicPr>
          <p:cNvPr id="32773" name="Picture 3" descr="bibce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3962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ubblec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1877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4251325" y="3368675"/>
            <a:ext cx="48339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Unlike the Cloud Chamber, the Bubble Chamber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could not be triggered, i.e. the bubble chamber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had to be already in the superheated state when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the particle was entering. It was therefore not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useful for Cosmic Ray Physics, but as in the 50ies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particle physics moved to accelerators it was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possible to synchronize the chamber compression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with the arrival of the beam.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For data analysis one had to look through millions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of pictures.   </a:t>
            </a: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5715000" y="2971800"/>
            <a:ext cx="1030288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0000"/>
                </a:solidFill>
              </a:rPr>
              <a:t>‘new bubbles’</a:t>
            </a: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5638800" y="1066800"/>
            <a:ext cx="9747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0000"/>
                </a:solidFill>
              </a:rPr>
              <a:t>‘old bubbles’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F303F8-1440-40F1-A6E0-3A36D066B8D9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588" y="3048000"/>
            <a:ext cx="914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4343400" y="990600"/>
            <a:ext cx="4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en-US" sz="1500" b="1" smtClean="0">
                <a:solidFill>
                  <a:srgbClr val="002060"/>
                </a:solidFill>
              </a:rPr>
              <a:t>In the bubble chamber, with a density about </a:t>
            </a:r>
          </a:p>
          <a:p>
            <a:pPr eaLnBrk="0" hangingPunct="0"/>
            <a:r>
              <a:rPr lang="en-US" sz="1500" b="1" smtClean="0">
                <a:solidFill>
                  <a:srgbClr val="002060"/>
                </a:solidFill>
              </a:rPr>
              <a:t>1000 times larger that the cloud chamber, the </a:t>
            </a:r>
          </a:p>
          <a:p>
            <a:pPr eaLnBrk="0" hangingPunct="0"/>
            <a:r>
              <a:rPr lang="en-US" sz="1500" b="1" smtClean="0">
                <a:solidFill>
                  <a:srgbClr val="002060"/>
                </a:solidFill>
              </a:rPr>
              <a:t>liquid acts as the target and the detecting </a:t>
            </a:r>
          </a:p>
          <a:p>
            <a:pPr eaLnBrk="0" hangingPunct="0"/>
            <a:r>
              <a:rPr lang="en-US" sz="1500" b="1" smtClean="0">
                <a:solidFill>
                  <a:srgbClr val="002060"/>
                </a:solidFill>
              </a:rPr>
              <a:t>medium. </a:t>
            </a:r>
          </a:p>
          <a:p>
            <a:pPr eaLnBrk="0" hangingPunct="0"/>
            <a:endParaRPr lang="en-US" sz="1500" b="1" smtClean="0">
              <a:solidFill>
                <a:srgbClr val="0033CC"/>
              </a:solidFill>
            </a:endParaRPr>
          </a:p>
          <a:p>
            <a:pPr eaLnBrk="0" hangingPunct="0"/>
            <a:r>
              <a:rPr lang="en-US" sz="1500" b="1" smtClean="0">
                <a:solidFill>
                  <a:srgbClr val="008000"/>
                </a:solidFill>
              </a:rPr>
              <a:t>Figure:</a:t>
            </a:r>
          </a:p>
          <a:p>
            <a:pPr eaLnBrk="0" hangingPunct="0"/>
            <a:r>
              <a:rPr lang="en-US" sz="1500" b="1" smtClean="0">
                <a:solidFill>
                  <a:srgbClr val="008000"/>
                </a:solidFill>
              </a:rPr>
              <a:t>A propane chamber with a magnet discovered the </a:t>
            </a:r>
            <a:r>
              <a:rPr lang="en-US" sz="1500" b="1" smtClean="0">
                <a:solidFill>
                  <a:srgbClr val="008000"/>
                </a:solidFill>
                <a:latin typeface="Symbol" pitchFamily="18" charset="2"/>
              </a:rPr>
              <a:t>S</a:t>
            </a:r>
            <a:r>
              <a:rPr lang="en-US" sz="1500" b="1" smtClean="0">
                <a:solidFill>
                  <a:srgbClr val="008000"/>
                </a:solidFill>
              </a:rPr>
              <a:t>° in 1956. </a:t>
            </a:r>
          </a:p>
          <a:p>
            <a:pPr eaLnBrk="0" hangingPunct="0"/>
            <a:endParaRPr lang="en-US" sz="1500" b="1" smtClean="0">
              <a:solidFill>
                <a:srgbClr val="008000"/>
              </a:solidFill>
            </a:endParaRPr>
          </a:p>
          <a:p>
            <a:pPr eaLnBrk="0" hangingPunct="0"/>
            <a:r>
              <a:rPr lang="en-US" sz="1500" b="1" smtClean="0">
                <a:solidFill>
                  <a:srgbClr val="002060"/>
                </a:solidFill>
              </a:rPr>
              <a:t>A 1300 MeV negative pion hits a proton to produce a neutral kaon and a </a:t>
            </a:r>
            <a:r>
              <a:rPr lang="en-US" sz="1500" b="1" smtClean="0">
                <a:solidFill>
                  <a:srgbClr val="002060"/>
                </a:solidFill>
                <a:latin typeface="Symbol" pitchFamily="18" charset="2"/>
              </a:rPr>
              <a:t>S</a:t>
            </a:r>
            <a:r>
              <a:rPr lang="en-US" sz="1500" b="1" smtClean="0">
                <a:solidFill>
                  <a:srgbClr val="002060"/>
                </a:solidFill>
              </a:rPr>
              <a:t>°, which decays into a </a:t>
            </a:r>
            <a:r>
              <a:rPr lang="en-US" sz="1500" b="1" smtClean="0">
                <a:solidFill>
                  <a:srgbClr val="002060"/>
                </a:solidFill>
                <a:latin typeface="Symbol" pitchFamily="18" charset="2"/>
              </a:rPr>
              <a:t>L</a:t>
            </a:r>
            <a:r>
              <a:rPr lang="en-US" sz="1500" b="1" smtClean="0">
                <a:solidFill>
                  <a:srgbClr val="002060"/>
                </a:solidFill>
              </a:rPr>
              <a:t>° and a photon. </a:t>
            </a:r>
          </a:p>
          <a:p>
            <a:pPr eaLnBrk="0" hangingPunct="0"/>
            <a:endParaRPr lang="en-US" sz="1500" b="1" smtClean="0">
              <a:solidFill>
                <a:srgbClr val="0033CC"/>
              </a:solidFill>
            </a:endParaRPr>
          </a:p>
          <a:p>
            <a:pPr eaLnBrk="0" hangingPunct="0"/>
            <a:r>
              <a:rPr lang="en-US" sz="1500" b="1" smtClean="0">
                <a:solidFill>
                  <a:srgbClr val="008000"/>
                </a:solidFill>
              </a:rPr>
              <a:t>The latter converts into an electron-positron pair.</a:t>
            </a:r>
            <a:endParaRPr lang="en-US" sz="15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33799" name="Picture 5" descr="cernjack5_4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895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754CEC-B892-4EA4-A995-A167768E21D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pic>
        <p:nvPicPr>
          <p:cNvPr id="34821" name="Picture 3" descr="bnl_bu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457200" y="5562600"/>
            <a:ext cx="35226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BNL, First Pictures 1963, 0.03s cycle</a:t>
            </a:r>
          </a:p>
        </p:txBody>
      </p:sp>
      <p:pic>
        <p:nvPicPr>
          <p:cNvPr id="34823" name="Picture 5" descr="omega-dia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5029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4724400" y="5530850"/>
            <a:ext cx="2698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Discovery of the </a:t>
            </a:r>
            <a:r>
              <a:rPr lang="en-US" b="1" smtClean="0">
                <a:solidFill>
                  <a:srgbClr val="002060"/>
                </a:solidFill>
                <a:sym typeface="Mathematica1" pitchFamily="2" charset="2"/>
              </a:rPr>
              <a:t></a:t>
            </a:r>
            <a:r>
              <a:rPr lang="en-US" b="1" baseline="30000" smtClean="0">
                <a:solidFill>
                  <a:srgbClr val="002060"/>
                </a:solidFill>
                <a:sym typeface="Mathematica1" pitchFamily="2" charset="2"/>
              </a:rPr>
              <a:t>-  </a:t>
            </a:r>
            <a:r>
              <a:rPr lang="en-US" sz="1500" b="1" smtClean="0">
                <a:solidFill>
                  <a:srgbClr val="002060"/>
                </a:solidFill>
              </a:rPr>
              <a:t>in 1964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C6538D-1BF4-4833-9A7E-E4019DA4A54B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2381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5846" name="Picture 6" descr="gargame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35814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neutral_cur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20304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gargamell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267200"/>
            <a:ext cx="28225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0" y="2895600"/>
            <a:ext cx="914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3962400" y="762000"/>
            <a:ext cx="464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defRPr/>
            </a:pPr>
            <a:r>
              <a:rPr lang="en-US" sz="1600" b="1" dirty="0" err="1">
                <a:solidFill>
                  <a:srgbClr val="002060"/>
                </a:solidFill>
              </a:rPr>
              <a:t>Gargamelle</a:t>
            </a:r>
            <a:r>
              <a:rPr lang="en-US" sz="1600" b="1" dirty="0">
                <a:solidFill>
                  <a:srgbClr val="002060"/>
                </a:solidFill>
              </a:rPr>
              <a:t>, a very large heavy-liquid (</a:t>
            </a:r>
            <a:r>
              <a:rPr lang="en-US" sz="1600" b="1" dirty="0" err="1">
                <a:solidFill>
                  <a:srgbClr val="002060"/>
                </a:solidFill>
              </a:rPr>
              <a:t>freon</a:t>
            </a:r>
            <a:r>
              <a:rPr lang="en-US" sz="1600" b="1" dirty="0">
                <a:solidFill>
                  <a:srgbClr val="002060"/>
                </a:solidFill>
              </a:rPr>
              <a:t>) chamber constructed at </a:t>
            </a:r>
            <a:r>
              <a:rPr lang="en-US" sz="1600" b="1" dirty="0" err="1">
                <a:solidFill>
                  <a:srgbClr val="002060"/>
                </a:solidFill>
              </a:rPr>
              <a:t>Ecole</a:t>
            </a:r>
            <a:r>
              <a:rPr lang="en-US" sz="1600" b="1" dirty="0">
                <a:solidFill>
                  <a:srgbClr val="002060"/>
                </a:solidFill>
              </a:rPr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Polytechnique</a:t>
            </a:r>
            <a:r>
              <a:rPr lang="en-US" sz="1600" b="1" dirty="0">
                <a:solidFill>
                  <a:srgbClr val="002060"/>
                </a:solidFill>
              </a:rPr>
              <a:t> in Paris, came to CERN in 1970.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rgbClr val="002060"/>
                </a:solidFill>
              </a:rPr>
              <a:t>It was 2 m in diameter, 4 m long and filled with Freon at 20 atm. </a:t>
            </a:r>
          </a:p>
          <a:p>
            <a:pPr eaLnBrk="0" hangingPunct="0">
              <a:defRPr/>
            </a:pPr>
            <a:endParaRPr lang="en-US" sz="1600" b="1" dirty="0">
              <a:solidFill>
                <a:srgbClr val="0033CC"/>
              </a:solidFill>
            </a:endParaRPr>
          </a:p>
          <a:p>
            <a:pPr eaLnBrk="0" hangingPunct="0">
              <a:defRPr/>
            </a:pPr>
            <a:r>
              <a:rPr lang="en-US" sz="1600" b="1" dirty="0">
                <a:solidFill>
                  <a:srgbClr val="009D00"/>
                </a:solidFill>
              </a:rPr>
              <a:t>With a conventional magnet producing a field of almost 2 T, </a:t>
            </a:r>
            <a:r>
              <a:rPr lang="en-US" sz="1600" b="1" dirty="0" err="1">
                <a:solidFill>
                  <a:srgbClr val="009D00"/>
                </a:solidFill>
              </a:rPr>
              <a:t>Gargamelle</a:t>
            </a:r>
            <a:r>
              <a:rPr lang="en-US" sz="1600" b="1" dirty="0">
                <a:solidFill>
                  <a:srgbClr val="009D00"/>
                </a:solidFill>
              </a:rPr>
              <a:t> in 1973 was the tool that permitted the discovery of neutral currents.</a:t>
            </a:r>
          </a:p>
          <a:p>
            <a:pPr eaLnBrk="0" hangingPunct="0">
              <a:defRPr/>
            </a:pP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51" name="TextBox 10"/>
          <p:cNvSpPr txBox="1">
            <a:spLocks noChangeArrowheads="1"/>
          </p:cNvSpPr>
          <p:nvPr/>
        </p:nvSpPr>
        <p:spPr bwMode="auto">
          <a:xfrm>
            <a:off x="152400" y="3810000"/>
            <a:ext cx="36004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200" b="1" smtClean="0">
                <a:solidFill>
                  <a:srgbClr val="000000"/>
                </a:solidFill>
              </a:rPr>
              <a:t>Can be seen outside the Microcosm Exhibition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BFD161-B3A9-429E-86EF-8E680F566A0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pic>
        <p:nvPicPr>
          <p:cNvPr id="36869" name="Picture 3" descr="charmed-dia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46259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 descr="7-ft-schematic-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838200"/>
            <a:ext cx="242093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3200400" y="4267200"/>
            <a:ext cx="58674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2060"/>
                </a:solidFill>
              </a:rPr>
              <a:t>The photograph of the event in the Brookhaven 7-foot bubble chamber which led to the discovery of the charmed baryon (a three-quark particle) is shown at left.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0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8000"/>
                </a:solidFill>
              </a:rPr>
              <a:t>A neutrino enters the picture from below (dashed line) and collides with a proton in the chamber's liquid. The collision produces five charged particles: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0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2060"/>
                </a:solidFill>
              </a:rPr>
              <a:t>A negative muon, three positive pions, and a negative pion and a neutral lambda.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0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8000"/>
                </a:solidFill>
              </a:rPr>
              <a:t>The lambda produces a characteristic 'V' when it decays into a proton and a pi-minus.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0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000" b="1" smtClean="0">
                <a:solidFill>
                  <a:srgbClr val="002060"/>
                </a:solidFill>
              </a:rPr>
              <a:t>The momenta and angles of the tracks together imply that the lambda and the four pions produced with it have come from the decay of a charmed sigma particle, with a mass of about 2.4 GeV. 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52400" y="5410200"/>
            <a:ext cx="28956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/>
            <a:r>
              <a:rPr lang="en-US" sz="1000" smtClean="0">
                <a:solidFill>
                  <a:srgbClr val="000000"/>
                </a:solidFill>
                <a:latin typeface="Verdana" pitchFamily="34" charset="0"/>
              </a:rPr>
              <a:t>The detector began routine operations in 1974.  The following year, the 7-foot chamber was used to discover the charmed baryon, a particle composed of three quarks, one of which was the "charmed" quark. </a:t>
            </a:r>
            <a:endParaRPr lang="en-US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B662CB-4981-404E-ACC8-C0CDB7D60E4E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4191000" y="914400"/>
            <a:ext cx="41910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 b="1" smtClean="0">
                <a:solidFill>
                  <a:srgbClr val="002060"/>
                </a:solidFill>
              </a:rPr>
              <a:t>3.7 meter hydrogen bubble chamber at CERN, equipped with the largest superconducting magnet in the world. </a:t>
            </a:r>
          </a:p>
          <a:p>
            <a:pPr eaLnBrk="0" hangingPunct="0"/>
            <a:endParaRPr lang="en-US" sz="1400" b="1" smtClean="0">
              <a:solidFill>
                <a:srgbClr val="0033CC"/>
              </a:solidFill>
            </a:endParaRPr>
          </a:p>
          <a:p>
            <a:pPr eaLnBrk="0" hangingPunct="0"/>
            <a:r>
              <a:rPr lang="en-US" sz="1400" b="1" smtClean="0">
                <a:solidFill>
                  <a:srgbClr val="008000"/>
                </a:solidFill>
              </a:rPr>
              <a:t>During its working life from 1973 to 1984, the "Big European Bubble Chamber" (BEBC) took over 6 million photographs. </a:t>
            </a:r>
          </a:p>
        </p:txBody>
      </p:sp>
      <p:pic>
        <p:nvPicPr>
          <p:cNvPr id="37894" name="Picture 4" descr="bebcp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53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bebcpev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590800"/>
            <a:ext cx="4419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152400" y="6019800"/>
            <a:ext cx="36004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200" b="1" smtClean="0">
                <a:solidFill>
                  <a:srgbClr val="002060"/>
                </a:solidFill>
              </a:rPr>
              <a:t>Can be seen outside the Microcosm Exhibition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B8F0F07-6FD4-49AF-8EA1-332DBC7604D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Bubble Chambers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74676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2060"/>
                </a:solidFill>
              </a:rPr>
              <a:t>The excellent position (5</a:t>
            </a:r>
            <a:r>
              <a:rPr lang="en-US" sz="2000" b="1" smtClean="0">
                <a:solidFill>
                  <a:srgbClr val="002060"/>
                </a:solidFill>
                <a:sym typeface="Symbol" pitchFamily="18" charset="2"/>
              </a:rPr>
              <a:t></a:t>
            </a:r>
            <a:r>
              <a:rPr lang="en-US" sz="2000" b="1" smtClean="0">
                <a:solidFill>
                  <a:srgbClr val="002060"/>
                </a:solidFill>
              </a:rPr>
              <a:t>m) resolution and the fact that target and detecting volume are the same (H chambers) makes the Bubble chamber almost unbeatable for reconstruction of complex decay modes.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20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8000"/>
                </a:solidFill>
              </a:rPr>
              <a:t>The drawback of the bubble chamber is the low rate capability (a few tens/ second). E.g. LHC 10</a:t>
            </a:r>
            <a:r>
              <a:rPr lang="en-US" sz="2000" b="1" baseline="30000" smtClean="0">
                <a:solidFill>
                  <a:srgbClr val="008000"/>
                </a:solidFill>
              </a:rPr>
              <a:t>9</a:t>
            </a:r>
            <a:r>
              <a:rPr lang="en-US" sz="2000" b="1" smtClean="0">
                <a:solidFill>
                  <a:srgbClr val="008000"/>
                </a:solidFill>
              </a:rPr>
              <a:t> collisions/s.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20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2060"/>
                </a:solidFill>
              </a:rPr>
              <a:t>The fact that it cannot be triggered selectively means that every interaction must be photographed.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20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8000"/>
                </a:solidFill>
              </a:rPr>
              <a:t>Analyzing the millions of images by ‘operators’ was a quite laborious task.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20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smtClean="0">
                <a:solidFill>
                  <a:srgbClr val="002060"/>
                </a:solidFill>
              </a:rPr>
              <a:t>That’s why electronics detectors took over in the 70ties.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795E70-1E2B-47DB-BAE2-4D1E9395F1B2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6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Detector + Electronics 1925 </a:t>
            </a: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3565525" y="1766888"/>
            <a:ext cx="1857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2438400" y="1066800"/>
            <a:ext cx="38877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33CC"/>
                </a:solidFill>
              </a:rPr>
              <a:t>‘Über das Wesen des Compton Effekts’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33CC"/>
                </a:solidFill>
              </a:rPr>
              <a:t>     W. Bothe, H. Geiger, April 1925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304800" y="2057400"/>
            <a:ext cx="38608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Bohr, Kramers, Slater Theorie: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33CC"/>
                </a:solidFill>
              </a:rPr>
              <a:t>     Energy is only conserved statistically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33CC"/>
                </a:solidFill>
              </a:rPr>
              <a:t>     testing Compton effect</a:t>
            </a:r>
          </a:p>
          <a:p>
            <a:pPr lvl="1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</p:txBody>
      </p:sp>
      <p:pic>
        <p:nvPicPr>
          <p:cNvPr id="43016" name="Picture 13" descr="comp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657600"/>
            <a:ext cx="26670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4" descr="geig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057400"/>
            <a:ext cx="393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Text Box 3"/>
          <p:cNvSpPr txBox="1">
            <a:spLocks noChangeArrowheads="1"/>
          </p:cNvSpPr>
          <p:nvPr/>
        </p:nvSpPr>
        <p:spPr bwMode="auto">
          <a:xfrm>
            <a:off x="4343400" y="5867400"/>
            <a:ext cx="16367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‘ Spitzenzähler 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BC0F1A-7088-428D-9A54-359FE766046E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98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Detector + Electronics 1925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65525" y="1766888"/>
            <a:ext cx="1857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85800" y="685800"/>
            <a:ext cx="73914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33CC"/>
                </a:solidFill>
              </a:rPr>
              <a:t>‘Über das Wesen des Compton Effekts’, W. Bothe, H. Geiger, April 1925</a:t>
            </a:r>
          </a:p>
        </p:txBody>
      </p:sp>
      <p:pic>
        <p:nvPicPr>
          <p:cNvPr id="44039" name="Picture 18" descr="geig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219200"/>
            <a:ext cx="52578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9" descr="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267200"/>
            <a:ext cx="5181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21"/>
          <p:cNvSpPr>
            <a:spLocks noChangeArrowheads="1"/>
          </p:cNvSpPr>
          <p:nvPr/>
        </p:nvSpPr>
        <p:spPr bwMode="auto">
          <a:xfrm>
            <a:off x="152400" y="1219200"/>
            <a:ext cx="312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u"/>
            </a:pPr>
            <a:r>
              <a:rPr lang="en-US" sz="1400" b="1" smtClean="0">
                <a:solidFill>
                  <a:srgbClr val="008000"/>
                </a:solidFill>
              </a:rPr>
              <a:t> ‘’Electronics’’:</a:t>
            </a:r>
            <a:r>
              <a:rPr lang="en-US" sz="1400" b="1" smtClean="0">
                <a:solidFill>
                  <a:srgbClr val="0000FF"/>
                </a:solidFill>
              </a:rPr>
              <a:t>  </a:t>
            </a:r>
          </a:p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u"/>
            </a:pPr>
            <a:endParaRPr lang="en-US" sz="1400" b="1" smtClean="0">
              <a:solidFill>
                <a:srgbClr val="0000FF"/>
              </a:solidFill>
            </a:endParaRP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r>
              <a:rPr lang="en-US" sz="1100" b="1" smtClean="0">
                <a:solidFill>
                  <a:srgbClr val="002060"/>
                </a:solidFill>
              </a:rPr>
              <a:t>Cylinders ‘P’ are on HV.</a:t>
            </a: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endParaRPr lang="en-US" sz="1100" b="1" smtClean="0">
              <a:solidFill>
                <a:srgbClr val="002060"/>
              </a:solidFill>
            </a:endParaRP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r>
              <a:rPr lang="en-US" sz="1100" b="1" smtClean="0">
                <a:solidFill>
                  <a:srgbClr val="002060"/>
                </a:solidFill>
              </a:rPr>
              <a:t>The needles of the counters are insulated and connected to electrometers.</a:t>
            </a:r>
          </a:p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u"/>
            </a:pPr>
            <a:endParaRPr lang="en-US" sz="1400" b="1" smtClean="0">
              <a:solidFill>
                <a:srgbClr val="0000FF"/>
              </a:solidFill>
            </a:endParaRPr>
          </a:p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400" b="1" smtClean="0">
              <a:solidFill>
                <a:srgbClr val="0000FF"/>
              </a:solidFill>
            </a:endParaRPr>
          </a:p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u"/>
            </a:pPr>
            <a:endParaRPr lang="en-US" sz="1400" b="1" smtClean="0">
              <a:solidFill>
                <a:srgbClr val="0000FF"/>
              </a:solidFill>
            </a:endParaRPr>
          </a:p>
          <a:p>
            <a:pPr marL="384175" indent="-384175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u"/>
            </a:pPr>
            <a:r>
              <a:rPr lang="en-US" sz="1400" b="1" smtClean="0">
                <a:solidFill>
                  <a:srgbClr val="008000"/>
                </a:solidFill>
              </a:rPr>
              <a:t>Coincidence Photographs:</a:t>
            </a: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endParaRPr lang="en-US" sz="1100" b="1" smtClean="0">
              <a:solidFill>
                <a:srgbClr val="008000"/>
              </a:solidFill>
            </a:endParaRP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r>
              <a:rPr lang="en-US" sz="1100" b="1" smtClean="0">
                <a:solidFill>
                  <a:srgbClr val="002060"/>
                </a:solidFill>
              </a:rPr>
              <a:t>A light source is projecting both electrometers on a moving film role.</a:t>
            </a: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endParaRPr lang="en-US" sz="1100" b="1" smtClean="0">
              <a:solidFill>
                <a:srgbClr val="002060"/>
              </a:solidFill>
            </a:endParaRP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r>
              <a:rPr lang="en-US" sz="1100" b="1" smtClean="0">
                <a:solidFill>
                  <a:srgbClr val="002060"/>
                </a:solidFill>
              </a:rPr>
              <a:t>Discharges in the counters move the electrometers , which are recorded on the film.</a:t>
            </a: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endParaRPr lang="en-US" sz="1100" b="1" smtClean="0">
              <a:solidFill>
                <a:srgbClr val="002060"/>
              </a:solidFill>
            </a:endParaRP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r>
              <a:rPr lang="en-US" sz="1100" b="1" smtClean="0">
                <a:solidFill>
                  <a:srgbClr val="002060"/>
                </a:solidFill>
              </a:rPr>
              <a:t>The coincidences are observed by looking through many meters of film.</a:t>
            </a:r>
          </a:p>
          <a:p>
            <a:pPr marL="855663" lvl="1" indent="-280988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Char char="n"/>
            </a:pPr>
            <a:endParaRPr lang="en-US" sz="9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AA2BE9-A505-4D82-8BD3-07FFE8EEE7F8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0198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Detector + Electronics 1929  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565525" y="1766888"/>
            <a:ext cx="1857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4114800" y="1447800"/>
            <a:ext cx="5029200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‘</a:t>
            </a:r>
            <a:r>
              <a:rPr lang="en-US" sz="1500" b="1" dirty="0" err="1" smtClean="0">
                <a:solidFill>
                  <a:srgbClr val="002060"/>
                </a:solidFill>
              </a:rPr>
              <a:t>Zur</a:t>
            </a:r>
            <a:r>
              <a:rPr lang="en-US" sz="1500" b="1" dirty="0" smtClean="0">
                <a:solidFill>
                  <a:srgbClr val="002060"/>
                </a:solidFill>
              </a:rPr>
              <a:t> </a:t>
            </a:r>
            <a:r>
              <a:rPr lang="en-US" sz="1500" b="1" dirty="0" err="1" smtClean="0">
                <a:solidFill>
                  <a:srgbClr val="002060"/>
                </a:solidFill>
              </a:rPr>
              <a:t>Vereinfachung</a:t>
            </a:r>
            <a:r>
              <a:rPr lang="en-US" sz="1500" b="1" dirty="0" smtClean="0">
                <a:solidFill>
                  <a:srgbClr val="002060"/>
                </a:solidFill>
              </a:rPr>
              <a:t> von </a:t>
            </a:r>
            <a:r>
              <a:rPr lang="en-US" sz="1500" b="1" dirty="0" err="1" smtClean="0">
                <a:solidFill>
                  <a:srgbClr val="002060"/>
                </a:solidFill>
              </a:rPr>
              <a:t>Koinzidenzzählungen</a:t>
            </a:r>
            <a:r>
              <a:rPr lang="en-US" sz="1500" b="1" dirty="0" smtClean="0">
                <a:solidFill>
                  <a:srgbClr val="002060"/>
                </a:solidFill>
              </a:rPr>
              <a:t>’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2060"/>
                </a:solidFill>
              </a:rPr>
              <a:t> W. Bothe, November 1929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dirty="0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8000"/>
                </a:solidFill>
              </a:rPr>
              <a:t> Coincidence circuit for 2 tubes</a:t>
            </a:r>
            <a:r>
              <a:rPr lang="en-US" sz="1500" b="1" dirty="0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dirty="0" smtClean="0">
              <a:solidFill>
                <a:srgbClr val="000000"/>
              </a:solidFill>
            </a:endParaRPr>
          </a:p>
        </p:txBody>
      </p:sp>
      <p:pic>
        <p:nvPicPr>
          <p:cNvPr id="45063" name="Picture 14" descr="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800600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6" descr="coincid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95600"/>
            <a:ext cx="46482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21"/>
          <p:cNvSpPr>
            <a:spLocks noChangeArrowheads="1"/>
          </p:cNvSpPr>
          <p:nvPr/>
        </p:nvSpPr>
        <p:spPr bwMode="auto">
          <a:xfrm>
            <a:off x="152400" y="838200"/>
            <a:ext cx="393858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In 1928 Walther </a:t>
            </a:r>
            <a:r>
              <a:rPr lang="en-US" sz="1500" b="1" dirty="0" err="1">
                <a:solidFill>
                  <a:srgbClr val="002060"/>
                </a:solidFill>
              </a:rPr>
              <a:t>Müller</a:t>
            </a:r>
            <a:r>
              <a:rPr lang="en-US" sz="1500" b="1" dirty="0">
                <a:solidFill>
                  <a:srgbClr val="002060"/>
                </a:solidFill>
              </a:rPr>
              <a:t> started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to study the </a:t>
            </a:r>
            <a:r>
              <a:rPr lang="en-US" sz="1500" b="1" dirty="0" err="1">
                <a:solidFill>
                  <a:srgbClr val="002060"/>
                </a:solidFill>
              </a:rPr>
              <a:t>sponteneous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discharges systematically and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found that they were actually caused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by  cosmic rays discovered by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002060"/>
                </a:solidFill>
              </a:rPr>
              <a:t>Victor Hess in 1911.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endParaRPr lang="en-US" sz="1500" b="1" dirty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By realizing that the wild discharges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were not a problem of the counter, but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were caused by cosmic rays, the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Geiger-</a:t>
            </a:r>
            <a:r>
              <a:rPr lang="en-US" sz="1500" b="1" dirty="0" err="1">
                <a:solidFill>
                  <a:srgbClr val="336600"/>
                </a:solidFill>
              </a:rPr>
              <a:t>Müller</a:t>
            </a:r>
            <a:r>
              <a:rPr lang="en-US" sz="1500" b="1" dirty="0">
                <a:solidFill>
                  <a:srgbClr val="336600"/>
                </a:solidFill>
              </a:rPr>
              <a:t> counter went, without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altering a single screw from a device with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>
                <a:solidFill>
                  <a:srgbClr val="336600"/>
                </a:solidFill>
              </a:rPr>
              <a:t>‘</a:t>
            </a:r>
            <a:r>
              <a:rPr lang="en-US" sz="1500" b="1" dirty="0" err="1">
                <a:solidFill>
                  <a:srgbClr val="336600"/>
                </a:solidFill>
              </a:rPr>
              <a:t>fundametal</a:t>
            </a:r>
            <a:r>
              <a:rPr lang="en-US" sz="1500" b="1" dirty="0">
                <a:solidFill>
                  <a:srgbClr val="336600"/>
                </a:solidFill>
              </a:rPr>
              <a:t> limits’ to the most sensitive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  <a:defRPr/>
            </a:pPr>
            <a:r>
              <a:rPr lang="en-US" sz="1500" b="1" dirty="0" err="1">
                <a:solidFill>
                  <a:srgbClr val="336600"/>
                </a:solidFill>
              </a:rPr>
              <a:t>intrument</a:t>
            </a:r>
            <a:r>
              <a:rPr lang="en-US" sz="1500" b="1" dirty="0">
                <a:solidFill>
                  <a:srgbClr val="336600"/>
                </a:solidFill>
              </a:rPr>
              <a:t> for cosmic rays physics.  </a:t>
            </a:r>
          </a:p>
        </p:txBody>
      </p:sp>
      <p:pic>
        <p:nvPicPr>
          <p:cNvPr id="392194" name="Picture 2" descr="http://www.easycounter.com/counter.php?tantesuc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19400"/>
            <a:ext cx="857250" cy="19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529338-6344-47AF-A64A-67766F919550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Cloud Chambers 1910-1950ies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733800" y="990600"/>
            <a:ext cx="4800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886200" y="1828800"/>
            <a:ext cx="1857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733800" y="1066800"/>
            <a:ext cx="1857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276600" y="6019800"/>
            <a:ext cx="2768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Wilson Cloud Chamber 1911</a:t>
            </a:r>
          </a:p>
        </p:txBody>
      </p:sp>
      <p:pic>
        <p:nvPicPr>
          <p:cNvPr id="18441" name="Picture 10" descr="wil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722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E61505-A578-487D-B3E0-8F6F7F5DCD0D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1930 - 1934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42672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Rossi 1930:  Coincidence circuit for n tubes</a:t>
            </a:r>
          </a:p>
        </p:txBody>
      </p:sp>
      <p:pic>
        <p:nvPicPr>
          <p:cNvPr id="46086" name="Picture 9" descr="ros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41148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10" descr="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940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5486400" y="1066800"/>
            <a:ext cx="27003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Cosmic ray telescope 1934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014BCE3-5AFA-47D8-9819-FE70DAB088D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Riegler/CERN</a:t>
            </a:r>
          </a:p>
        </p:txBody>
      </p:sp>
      <p:sp>
        <p:nvSpPr>
          <p:cNvPr id="4710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Geiger Counters</a:t>
            </a:r>
          </a:p>
        </p:txBody>
      </p:sp>
      <p:sp>
        <p:nvSpPr>
          <p:cNvPr id="47109" name="Text Box 1027"/>
          <p:cNvSpPr txBox="1">
            <a:spLocks noChangeArrowheads="1"/>
          </p:cNvSpPr>
          <p:nvPr/>
        </p:nvSpPr>
        <p:spPr bwMode="auto">
          <a:xfrm>
            <a:off x="4724400" y="1752600"/>
            <a:ext cx="4216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By performing coincidences of Geiger Müller tubes e.g. the angular distribution of cosmic ray particles could be measured. </a:t>
            </a:r>
          </a:p>
        </p:txBody>
      </p:sp>
      <p:pic>
        <p:nvPicPr>
          <p:cNvPr id="47110" name="Picture 1028" descr="logic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683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8C6038-C12F-4D65-B0BC-E2E831E0FA60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0"/>
            <a:ext cx="6019800" cy="9144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Scintillators, Cerenkov light, Photomultipliers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746125" y="2301875"/>
            <a:ext cx="1857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4125913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In the late 1940ies, scintillation counters and Cerenkov counters exploded into use.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Scintillation of materials on passage of particles was long known.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By mid 1930 the bluish glow that accompanied the passage of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radioactive particles through liquids was analyzed and largely explained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(Cerenkov Radiation).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Mainly the electronics revolution begun during the war initiated this development.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High-gain photomultiplier tubes, amplifiers, scalers, pulse-height analyzers.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48135" name="Picture 8" descr="ceren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33800"/>
            <a:ext cx="193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9" descr="photom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324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D6CF95-290C-46BD-AD7B-B23B64B9021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Riegler/CERN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Antiproton</a:t>
            </a:r>
          </a:p>
        </p:txBody>
      </p:sp>
      <p:pic>
        <p:nvPicPr>
          <p:cNvPr id="1030" name="Picture 4" descr="cerenkov-1"/>
          <p:cNvPicPr>
            <a:picLocks noChangeAspect="1" noChangeArrowheads="1"/>
          </p:cNvPicPr>
          <p:nvPr/>
        </p:nvPicPr>
        <p:blipFill>
          <a:blip r:embed="rId3" cstate="print"/>
          <a:srcRect l="13223" t="21468" r="13223" b="14311"/>
          <a:stretch>
            <a:fillRect/>
          </a:stretch>
        </p:blipFill>
        <p:spPr bwMode="auto">
          <a:xfrm>
            <a:off x="2895600" y="4572000"/>
            <a:ext cx="2667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334000" y="838200"/>
          <a:ext cx="3619500" cy="4559300"/>
        </p:xfrm>
        <a:graphic>
          <a:graphicData uri="http://schemas.openxmlformats.org/presentationml/2006/ole">
            <p:oleObj spid="_x0000_s238594" name="Slide" r:id="rId4" imgW="4572000" imgH="3429000" progId="PowerPoint.Slide.8">
              <p:embed/>
            </p:oleObj>
          </a:graphicData>
        </a:graphic>
      </p:graphicFrame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3962400" cy="452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One was looking for a negative particle with the mass of the proton. With a bending magnet, a certain particle momentum was selected (p=</a:t>
            </a:r>
            <a:r>
              <a:rPr lang="en-US" b="1" dirty="0" err="1">
                <a:solidFill>
                  <a:srgbClr val="002060"/>
                </a:solidFill>
              </a:rPr>
              <a:t>mv</a:t>
            </a:r>
            <a:r>
              <a:rPr lang="en-US" sz="1800" b="1" dirty="0">
                <a:solidFill>
                  <a:srgbClr val="002060"/>
                </a:solidFill>
                <a:sym typeface="Mathematica1" pitchFamily="2" charset="2"/>
              </a:rPr>
              <a:t>). </a:t>
            </a:r>
          </a:p>
          <a:p>
            <a:endParaRPr lang="en-US" sz="1800" b="1" dirty="0">
              <a:solidFill>
                <a:srgbClr val="0033CC"/>
              </a:solidFill>
              <a:sym typeface="Mathematica1" pitchFamily="2" charset="2"/>
            </a:endParaRPr>
          </a:p>
          <a:p>
            <a:r>
              <a:rPr lang="en-US" b="1" dirty="0">
                <a:solidFill>
                  <a:srgbClr val="008000"/>
                </a:solidFill>
                <a:sym typeface="Mathematica1" pitchFamily="2" charset="2"/>
              </a:rPr>
              <a:t>Since Cerenkov radiation is only emitted if v&gt;</a:t>
            </a:r>
            <a:r>
              <a:rPr lang="en-US" b="1" dirty="0" err="1">
                <a:solidFill>
                  <a:srgbClr val="008000"/>
                </a:solidFill>
                <a:sym typeface="Mathematica1" pitchFamily="2" charset="2"/>
              </a:rPr>
              <a:t>c/n</a:t>
            </a:r>
            <a:r>
              <a:rPr lang="en-US" b="1" dirty="0">
                <a:solidFill>
                  <a:srgbClr val="008000"/>
                </a:solidFill>
                <a:sym typeface="Mathematica1" pitchFamily="2" charset="2"/>
              </a:rPr>
              <a:t>, two Cerenkov counters </a:t>
            </a:r>
            <a:r>
              <a:rPr lang="en-US" b="1" dirty="0">
                <a:solidFill>
                  <a:srgbClr val="008000"/>
                </a:solidFill>
              </a:rPr>
              <a:t>(C1, C2) were set up to measure a velocity comparable with the proton mass.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In addition the time of flight between S1 and S2 was required to be between 40 and 51ns, selecting  the same mass.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E46563B-D554-45A0-85A8-B054398C056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Riegler/CERN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Anti Neutrino Discovery 1959</a:t>
            </a:r>
          </a:p>
        </p:txBody>
      </p:sp>
      <p:pic>
        <p:nvPicPr>
          <p:cNvPr id="49157" name="Picture 4" descr="reines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50863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4953000" y="1295400"/>
            <a:ext cx="3581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 err="1">
                <a:solidFill>
                  <a:srgbClr val="002060"/>
                </a:solidFill>
              </a:rPr>
              <a:t>Reines</a:t>
            </a:r>
            <a:r>
              <a:rPr lang="en-US" sz="1400" b="1" dirty="0">
                <a:solidFill>
                  <a:srgbClr val="002060"/>
                </a:solidFill>
              </a:rPr>
              <a:t> and Cowan experiment principle consisted in using a target made of around 400 liters of a mixture of water and cadmium chloride.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b="1" dirty="0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8000"/>
                </a:solidFill>
              </a:rPr>
              <a:t>The anti-neutrino coming from the nuclear reactor interacts with a proton of the target matter, giving a positron and a neutron.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 b="1" dirty="0">
              <a:solidFill>
                <a:srgbClr val="008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 b="1" dirty="0">
                <a:solidFill>
                  <a:srgbClr val="002060"/>
                </a:solidFill>
              </a:rPr>
              <a:t>The positron annihilates with an electron of the surrounding material, giving two simultaneous photons and the neutron slows down until it is eventually captured by a cadmium nucleus, implying the emission of photons some 15 microseconds after those of the positron annihilation.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447800" y="5334000"/>
            <a:ext cx="18288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sym typeface="Mathematica1" pitchFamily="2" charset="2"/>
              </a:rPr>
              <a:t></a:t>
            </a:r>
            <a:r>
              <a:rPr lang="en-US" dirty="0">
                <a:solidFill>
                  <a:srgbClr val="002060"/>
                </a:solidFill>
                <a:sym typeface="Mathematica1" pitchFamily="2" charset="2"/>
              </a:rPr>
              <a:t> + p </a:t>
            </a:r>
            <a:r>
              <a:rPr lang="en-US" dirty="0">
                <a:solidFill>
                  <a:srgbClr val="002060"/>
                </a:solidFill>
                <a:sym typeface="Math1" pitchFamily="2" charset="2"/>
              </a:rPr>
              <a:t></a:t>
            </a:r>
            <a:r>
              <a:rPr lang="en-US" dirty="0">
                <a:solidFill>
                  <a:srgbClr val="002060"/>
                </a:solidFill>
                <a:sym typeface="Mathematica1" pitchFamily="2" charset="2"/>
              </a:rPr>
              <a:t>  n </a:t>
            </a:r>
            <a:r>
              <a:rPr lang="en-US" dirty="0" smtClean="0">
                <a:solidFill>
                  <a:srgbClr val="002060"/>
                </a:solidFill>
                <a:sym typeface="Mathematica1" pitchFamily="2" charset="2"/>
              </a:rPr>
              <a:t>+ e</a:t>
            </a:r>
            <a:r>
              <a:rPr lang="en-US" baseline="30000" dirty="0">
                <a:solidFill>
                  <a:srgbClr val="002060"/>
                </a:solidFill>
                <a:sym typeface="Mathematica1" pitchFamily="2" charset="2"/>
              </a:rPr>
              <a:t>+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524000" y="5410200"/>
            <a:ext cx="152400" cy="1588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0557D5-6207-459B-A2E6-F92277F96AA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W. Riegler/CERN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60198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Spark Counters</a:t>
            </a:r>
          </a:p>
        </p:txBody>
      </p:sp>
      <p:pic>
        <p:nvPicPr>
          <p:cNvPr id="50181" name="Picture 4" descr="spark_cha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316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505200" y="1143000"/>
            <a:ext cx="5105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The Spark Chamber was developed in the early 60ies.</a:t>
            </a:r>
          </a:p>
          <a:p>
            <a:endParaRPr lang="en-US">
              <a:solidFill>
                <a:srgbClr val="008000"/>
              </a:solidFill>
            </a:endParaRPr>
          </a:p>
          <a:p>
            <a:r>
              <a:rPr lang="en-US">
                <a:solidFill>
                  <a:srgbClr val="008000"/>
                </a:solidFill>
              </a:rPr>
              <a:t>Schwartz, Steinberger and Lederman used it in  </a:t>
            </a:r>
          </a:p>
          <a:p>
            <a:r>
              <a:rPr lang="en-US">
                <a:solidFill>
                  <a:srgbClr val="008000"/>
                </a:solidFill>
              </a:rPr>
              <a:t>discovery of the muon neutrino</a:t>
            </a:r>
            <a:r>
              <a:rPr lang="en-US"/>
              <a:t>  </a:t>
            </a:r>
          </a:p>
        </p:txBody>
      </p:sp>
      <p:pic>
        <p:nvPicPr>
          <p:cNvPr id="50183" name="Picture 6" descr="muon_ne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895600"/>
            <a:ext cx="4572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04800" y="4191000"/>
            <a:ext cx="32766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A charged particle traverses the detector and leaves an ionization trail. </a:t>
            </a:r>
          </a:p>
          <a:p>
            <a:endParaRPr lang="en-US">
              <a:solidFill>
                <a:srgbClr val="0033CC"/>
              </a:solidFill>
            </a:endParaRPr>
          </a:p>
          <a:p>
            <a:r>
              <a:rPr lang="en-US">
                <a:solidFill>
                  <a:srgbClr val="008000"/>
                </a:solidFill>
              </a:rPr>
              <a:t>The scintillators trigger an HV pulse between the metal plates and sparks form in the place where the ionization took place.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231BFCE-B96A-4B8D-9691-2EA3713209F9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143000"/>
            <a:ext cx="60198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The Electronic Image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7041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During the 1970ies, the Image and Logic devices merged into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‘Electronics Imaging Devices’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225D3F-EC6B-4AEB-B840-AFC773E3E590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24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W, Z-Discovery 1983/84</a:t>
            </a:r>
          </a:p>
        </p:txBody>
      </p:sp>
      <p:pic>
        <p:nvPicPr>
          <p:cNvPr id="54277" name="Picture 3" descr="U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66800"/>
            <a:ext cx="54102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1752600" y="5181600"/>
            <a:ext cx="6172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600" b="1" smtClean="0">
                <a:solidFill>
                  <a:srgbClr val="008000"/>
                </a:solidFill>
              </a:rPr>
              <a:t>This computer reconstruction shows the tracks of charged particles  from the proton-antiproton collision. The two white tracks reveal the Z's decay. They are the tracks of a high-energy electron and positron.</a:t>
            </a:r>
          </a:p>
          <a:p>
            <a:pPr eaLnBrk="0" hangingPunct="0"/>
            <a:endParaRPr lang="en-US" sz="1600" b="1" smtClean="0">
              <a:solidFill>
                <a:srgbClr val="008000"/>
              </a:solidFill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52400" y="1676400"/>
            <a:ext cx="22098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UA1 used a very large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wire chamber.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  <a:sym typeface="Wingdings" pitchFamily="2" charset="2"/>
              </a:rPr>
              <a:t>Can now be seen in the CERN Microcosm Exhibition</a:t>
            </a:r>
            <a:endParaRPr lang="en-US" sz="1500" b="1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AF82C9-FF8D-4404-9F4E-90843A5992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3716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Moore's law describes a long-term trend in the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history of computing hardware. The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number of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transistors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that can be placed inexpensively on an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integrated circuit doubles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approximately every two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years. This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trend has continued for more than half a century and is expected to continue until 2015 or 2020 or later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b="1" baseline="30000" dirty="0" smtClean="0">
              <a:solidFill>
                <a:srgbClr val="002060"/>
              </a:solidFill>
              <a:latin typeface="+mj-lt"/>
            </a:endParaRPr>
          </a:p>
          <a:p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The capabilities of many digital electronic devices are strongly linked to Moore's law: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processing speed, memory capacity,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sensors and even the number and size of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pixels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digital cameras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All of these are improving at (roughly)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exponential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rates as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well. </a:t>
            </a:r>
          </a:p>
          <a:p>
            <a:endParaRPr lang="en-US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+mj-lt"/>
              </a:rPr>
              <a:t>This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exponential improvement has dramatically enhanced the impact of digital electronics in nearly every segment of the world </a:t>
            </a:r>
            <a:r>
              <a:rPr lang="en-US" b="1" dirty="0" smtClean="0">
                <a:solidFill>
                  <a:srgbClr val="002060"/>
                </a:solidFill>
                <a:latin typeface="+mj-lt"/>
              </a:rPr>
              <a:t>economy </a:t>
            </a:r>
            <a:r>
              <a:rPr lang="en-US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 and clearly in Particle Physics.</a:t>
            </a:r>
            <a:endParaRPr 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Moore’s Law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AF82C9-FF8D-4404-9F4E-90843A5992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20866" name="Picture 2" descr="File:Transistor Count and Moore's Law - 2008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2896999" cy="2540707"/>
          </a:xfrm>
          <a:prstGeom prst="rect">
            <a:avLst/>
          </a:prstGeom>
          <a:noFill/>
        </p:spPr>
      </p:pic>
      <p:pic>
        <p:nvPicPr>
          <p:cNvPr id="420868" name="Picture 4" descr="http://upload.wikimedia.org/wikipedia/commons/c/c5/PPTMooresLaw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14400"/>
            <a:ext cx="2686788" cy="2701925"/>
          </a:xfrm>
          <a:prstGeom prst="rect">
            <a:avLst/>
          </a:prstGeo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Moore’s Law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t="12419"/>
          <a:stretch>
            <a:fillRect/>
          </a:stretch>
        </p:blipFill>
        <p:spPr bwMode="auto">
          <a:xfrm>
            <a:off x="457200" y="4114800"/>
            <a:ext cx="38116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AF493D-7E49-4E57-A7B7-8ABB5C80D1B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3048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Cloud Chamber</a:t>
            </a:r>
          </a:p>
        </p:txBody>
      </p:sp>
      <p:pic>
        <p:nvPicPr>
          <p:cNvPr id="19461" name="Picture 3" descr="x-rays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6083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alphas2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40386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5638800" y="5562600"/>
            <a:ext cx="20542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Alphas, Philipp 1926</a:t>
            </a: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914400" y="5562600"/>
            <a:ext cx="19907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X-rays, Wilson 1912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AF82C9-FF8D-4404-9F4E-90843A5992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 t="12419"/>
          <a:stretch>
            <a:fillRect/>
          </a:stretch>
        </p:blipFill>
        <p:spPr bwMode="auto">
          <a:xfrm>
            <a:off x="609600" y="1371600"/>
            <a:ext cx="7239000" cy="44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AF82C9-FF8D-4404-9F4E-90843A5992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00200" y="1524000"/>
            <a:ext cx="5943600" cy="3343275"/>
            <a:chOff x="1600200" y="1524000"/>
            <a:chExt cx="5943600" cy="3343275"/>
          </a:xfrm>
        </p:grpSpPr>
        <p:pic>
          <p:nvPicPr>
            <p:cNvPr id="419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990725"/>
              <a:ext cx="5943600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1524000"/>
              <a:ext cx="30194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28BAA9-7FC1-41E5-A20A-D681D03AB073}" type="slidenum">
              <a:rPr/>
              <a:pPr/>
              <a:t>32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64702"/>
            <a:ext cx="7649135" cy="507831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57497" y="3103083"/>
            <a:ext cx="8228763" cy="615553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en-US" sz="4000" dirty="0">
                <a:latin typeface="Arial" pitchFamily="18"/>
              </a:rPr>
              <a:t>DAQ Concepts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18" idx="1"/>
          </p:cNvCxnSpPr>
          <p:nvPr/>
        </p:nvCxnSpPr>
        <p:spPr>
          <a:xfrm rot="10800000">
            <a:off x="2057400" y="5032177"/>
            <a:ext cx="83820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00200" y="228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Temperature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4651177"/>
            <a:ext cx="914400" cy="762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Read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4879777"/>
            <a:ext cx="9144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ADC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810000" y="5032177"/>
            <a:ext cx="83820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8338" name="Picture 2" descr="http://ncelementaryscience.files.wordpress.com/2010/07/thermome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289" y="4498777"/>
            <a:ext cx="571111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rot="10800000">
            <a:off x="5562600" y="5032177"/>
            <a:ext cx="83820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6400800" y="4879777"/>
            <a:ext cx="914400" cy="381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8340" name="Picture 4" descr="http://www.bjelectronics.com/images/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489" y="3127177"/>
            <a:ext cx="914400" cy="8416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cxnSp>
        <p:nvCxnSpPr>
          <p:cNvPr id="28" name="Straight Connector 27"/>
          <p:cNvCxnSpPr>
            <a:stCxn id="398340" idx="2"/>
          </p:cNvCxnSpPr>
          <p:nvPr/>
        </p:nvCxnSpPr>
        <p:spPr>
          <a:xfrm rot="5400000">
            <a:off x="4726500" y="4309987"/>
            <a:ext cx="68237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2889" y="3279577"/>
            <a:ext cx="240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e.g. Periodic </a:t>
            </a:r>
            <a:r>
              <a:rPr lang="en-US" b="1" dirty="0" smtClean="0">
                <a:solidFill>
                  <a:srgbClr val="002060"/>
                </a:solidFill>
              </a:rPr>
              <a:t>Trigger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56741" y="2819400"/>
            <a:ext cx="7919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Trigger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33400" y="1219200"/>
            <a:ext cx="80010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002060"/>
                </a:solidFill>
              </a:rPr>
              <a:t>A temperature sensor is connected to an Analog to Digital Converter which is readout out by a PC.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b="1" dirty="0" smtClean="0">
                <a:solidFill>
                  <a:srgbClr val="336600"/>
                </a:solidFill>
              </a:rPr>
              <a:t>Th</a:t>
            </a:r>
            <a:r>
              <a:rPr lang="en-US" b="1" dirty="0" smtClean="0">
                <a:solidFill>
                  <a:srgbClr val="336600"/>
                </a:solidFill>
              </a:rPr>
              <a:t>e PC triggers the readout periodically.</a:t>
            </a:r>
            <a:endParaRPr lang="en-US" b="1" dirty="0" smtClean="0">
              <a:solidFill>
                <a:srgbClr val="336600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66" name="Picture 2" descr="&#10;n \rightarrow p + e^- + \bar{\nu_e}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19400"/>
            <a:ext cx="1947022" cy="238125"/>
          </a:xfrm>
          <a:prstGeom prst="rect">
            <a:avLst/>
          </a:prstGeom>
          <a:noFill/>
        </p:spPr>
      </p:pic>
      <p:pic>
        <p:nvPicPr>
          <p:cNvPr id="395270" name="Picture 6" descr="File:Beta Negative Decay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1371599" cy="1371600"/>
          </a:xfrm>
          <a:prstGeom prst="rect">
            <a:avLst/>
          </a:prstGeom>
          <a:noFill/>
        </p:spPr>
      </p:pic>
      <p:pic>
        <p:nvPicPr>
          <p:cNvPr id="395272" name="Picture 8" descr="http://hyperphysics.phy-astr.gsu.edu/hbase/nuclear/imgnuc/betabi2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3048000" cy="2427768"/>
          </a:xfrm>
          <a:prstGeom prst="rect">
            <a:avLst/>
          </a:prstGeom>
          <a:noFill/>
        </p:spPr>
      </p:pic>
      <p:pic>
        <p:nvPicPr>
          <p:cNvPr id="7" name="Picture 4" descr="File:Beta-minus Decay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1143000"/>
            <a:ext cx="1568821" cy="10668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 rot="6434531">
            <a:off x="4923527" y="943838"/>
            <a:ext cx="1153570" cy="1048984"/>
            <a:chOff x="3733800" y="2667000"/>
            <a:chExt cx="2243152" cy="1786272"/>
          </a:xfrm>
        </p:grpSpPr>
        <p:pic>
          <p:nvPicPr>
            <p:cNvPr id="8" name="Picture 4" descr="File:Beta-minus Decay.sv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3800" y="2667000"/>
              <a:ext cx="1981200" cy="1347218"/>
            </a:xfrm>
            <a:prstGeom prst="rect">
              <a:avLst/>
            </a:prstGeom>
            <a:noFill/>
          </p:spPr>
        </p:pic>
        <p:sp>
          <p:nvSpPr>
            <p:cNvPr id="9" name="Isosceles Triangle 8"/>
            <p:cNvSpPr/>
            <p:nvPr/>
          </p:nvSpPr>
          <p:spPr>
            <a:xfrm rot="14528467">
              <a:off x="5062424" y="3034831"/>
              <a:ext cx="771752" cy="10573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055573">
              <a:off x="3980301" y="3662178"/>
              <a:ext cx="1902343" cy="791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48200" y="2057400"/>
            <a:ext cx="2209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562600" y="2362200"/>
            <a:ext cx="304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0800000">
            <a:off x="5410200" y="2514601"/>
            <a:ext cx="609600" cy="533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257800" y="48768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Read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257800" y="41148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5265761" y="3448334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934200" y="3048000"/>
            <a:ext cx="1371600" cy="685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</a:rPr>
              <a:t>Trigger</a:t>
            </a:r>
          </a:p>
        </p:txBody>
      </p:sp>
      <p:cxnSp>
        <p:nvCxnSpPr>
          <p:cNvPr id="21" name="Straight Connector 20"/>
          <p:cNvCxnSpPr>
            <a:stCxn id="17" idx="0"/>
            <a:endCxn id="18" idx="0"/>
          </p:cNvCxnSpPr>
          <p:nvPr/>
        </p:nvCxnSpPr>
        <p:spPr>
          <a:xfrm rot="16200000" flipH="1">
            <a:off x="5518814" y="3244186"/>
            <a:ext cx="400333" cy="796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6" idx="0"/>
          </p:cNvCxnSpPr>
          <p:nvPr/>
        </p:nvCxnSpPr>
        <p:spPr>
          <a:xfrm rot="5400000">
            <a:off x="5524500" y="3924300"/>
            <a:ext cx="3810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86400" y="4648200"/>
            <a:ext cx="4572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715000" y="3276600"/>
            <a:ext cx="121920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6172200" y="4267200"/>
            <a:ext cx="12192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7124700" y="4000500"/>
            <a:ext cx="533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7239000" y="4419600"/>
            <a:ext cx="304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3"/>
          </p:cNvCxnSpPr>
          <p:nvPr/>
        </p:nvCxnSpPr>
        <p:spPr>
          <a:xfrm>
            <a:off x="6172200" y="5334000"/>
            <a:ext cx="121920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6934200" y="4572000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7162800" y="5105400"/>
            <a:ext cx="457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86600" y="2286000"/>
            <a:ext cx="184172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</a:pPr>
            <a:r>
              <a:rPr lang="en-US" sz="1400" b="1" dirty="0" smtClean="0"/>
              <a:t>Trigger starting ADC measurement and Readout</a:t>
            </a:r>
            <a:endParaRPr lang="en-US" sz="1400" b="1" dirty="0" smtClean="0"/>
          </a:p>
        </p:txBody>
      </p:sp>
      <p:sp>
        <p:nvSpPr>
          <p:cNvPr id="52" name="Rectangle 51"/>
          <p:cNvSpPr/>
          <p:nvPr/>
        </p:nvSpPr>
        <p:spPr bwMode="auto">
          <a:xfrm>
            <a:off x="5257800" y="6096000"/>
            <a:ext cx="914400" cy="381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5562601" y="5943600"/>
            <a:ext cx="30479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867400" y="1600200"/>
            <a:ext cx="2685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Germanium Detector (</a:t>
            </a:r>
            <a:r>
              <a:rPr lang="en-US" sz="1600" b="1" dirty="0" err="1" smtClean="0">
                <a:solidFill>
                  <a:srgbClr val="0070C0"/>
                </a:solidFill>
              </a:rPr>
              <a:t>Ge</a:t>
            </a:r>
            <a:r>
              <a:rPr lang="en-US" sz="1600" b="1" dirty="0" smtClean="0">
                <a:solidFill>
                  <a:srgbClr val="0070C0"/>
                </a:solidFill>
              </a:rPr>
              <a:t>)</a:t>
            </a:r>
            <a:endParaRPr lang="en-US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 rot="6434531">
            <a:off x="4268487" y="1192750"/>
            <a:ext cx="838198" cy="779761"/>
            <a:chOff x="3733800" y="2667000"/>
            <a:chExt cx="2243152" cy="1786272"/>
          </a:xfrm>
        </p:grpSpPr>
        <p:pic>
          <p:nvPicPr>
            <p:cNvPr id="8" name="Picture 4" descr="File:Beta-minus Decay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2667000"/>
              <a:ext cx="1981200" cy="1347218"/>
            </a:xfrm>
            <a:prstGeom prst="rect">
              <a:avLst/>
            </a:prstGeom>
            <a:noFill/>
          </p:spPr>
        </p:pic>
        <p:sp>
          <p:nvSpPr>
            <p:cNvPr id="9" name="Isosceles Triangle 8"/>
            <p:cNvSpPr/>
            <p:nvPr/>
          </p:nvSpPr>
          <p:spPr>
            <a:xfrm rot="14528467">
              <a:off x="5062424" y="3034831"/>
              <a:ext cx="771752" cy="105730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9055573">
              <a:off x="3980301" y="3662178"/>
              <a:ext cx="1902343" cy="791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343400" y="2057400"/>
            <a:ext cx="22098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43500" y="2476500"/>
            <a:ext cx="533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/>
          <p:cNvSpPr/>
          <p:nvPr/>
        </p:nvSpPr>
        <p:spPr>
          <a:xfrm rot="10800000">
            <a:off x="5105400" y="2743201"/>
            <a:ext cx="609600" cy="53340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</a:t>
            </a:r>
            <a:r>
              <a:rPr kumimoji="0" lang="el-G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Spectrum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53000" y="4953001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Read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191001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ADC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960961" y="3524535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29400" y="3124201"/>
            <a:ext cx="1371600" cy="685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</a:rPr>
              <a:t>Trigger</a:t>
            </a:r>
          </a:p>
        </p:txBody>
      </p:sp>
      <p:cxnSp>
        <p:nvCxnSpPr>
          <p:cNvPr id="21" name="Straight Connector 20"/>
          <p:cNvCxnSpPr>
            <a:stCxn id="17" idx="0"/>
          </p:cNvCxnSpPr>
          <p:nvPr/>
        </p:nvCxnSpPr>
        <p:spPr>
          <a:xfrm rot="5400000">
            <a:off x="5295900" y="3390901"/>
            <a:ext cx="2286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16" idx="0"/>
          </p:cNvCxnSpPr>
          <p:nvPr/>
        </p:nvCxnSpPr>
        <p:spPr>
          <a:xfrm rot="5400000">
            <a:off x="5219700" y="4000501"/>
            <a:ext cx="3810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181600" y="4724401"/>
            <a:ext cx="457200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5410200" y="3352801"/>
            <a:ext cx="1219200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5867400" y="4343401"/>
            <a:ext cx="1219200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6819900" y="4076701"/>
            <a:ext cx="533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6934200" y="4495801"/>
            <a:ext cx="304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4" idx="3"/>
          </p:cNvCxnSpPr>
          <p:nvPr/>
        </p:nvCxnSpPr>
        <p:spPr>
          <a:xfrm>
            <a:off x="5867400" y="5410201"/>
            <a:ext cx="1219200" cy="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6629400" y="4648201"/>
            <a:ext cx="914400" cy="304800"/>
          </a:xfrm>
          <a:prstGeom prst="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Delay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6858000" y="5181601"/>
            <a:ext cx="457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14800" y="1066800"/>
            <a:ext cx="2819400" cy="1447800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6934200" y="1752600"/>
            <a:ext cx="533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 bwMode="auto">
          <a:xfrm>
            <a:off x="7391400" y="2971801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5" name="Straight Connector 34"/>
          <p:cNvCxnSpPr>
            <a:stCxn id="34" idx="0"/>
          </p:cNvCxnSpPr>
          <p:nvPr/>
        </p:nvCxnSpPr>
        <p:spPr>
          <a:xfrm rot="5400000" flipH="1" flipV="1">
            <a:off x="6858000" y="2362201"/>
            <a:ext cx="1219201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4800600" y="1219203"/>
            <a:ext cx="2209800" cy="12953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 bwMode="auto">
          <a:xfrm>
            <a:off x="4953000" y="6172200"/>
            <a:ext cx="914400" cy="381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Straight Connector 49"/>
          <p:cNvCxnSpPr>
            <a:stCxn id="14" idx="2"/>
          </p:cNvCxnSpPr>
          <p:nvPr/>
        </p:nvCxnSpPr>
        <p:spPr>
          <a:xfrm rot="5400000">
            <a:off x="5257801" y="6019800"/>
            <a:ext cx="304799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81000" y="19050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Placing a box of </a:t>
            </a:r>
            <a:r>
              <a:rPr lang="en-US" sz="1600" b="1" dirty="0" err="1" smtClean="0">
                <a:solidFill>
                  <a:srgbClr val="002060"/>
                </a:solidFill>
              </a:rPr>
              <a:t>scintillators</a:t>
            </a:r>
            <a:r>
              <a:rPr lang="en-US" sz="1600" b="1" dirty="0" smtClean="0">
                <a:solidFill>
                  <a:srgbClr val="002060"/>
                </a:solidFill>
              </a:rPr>
              <a:t> around the detector one can detect the many cosmic rays that will traverse the detector, so by requiring the absence of a signal in the </a:t>
            </a:r>
            <a:r>
              <a:rPr lang="en-US" sz="1600" b="1" dirty="0" err="1" smtClean="0">
                <a:solidFill>
                  <a:srgbClr val="002060"/>
                </a:solidFill>
              </a:rPr>
              <a:t>scintillator</a:t>
            </a:r>
            <a:r>
              <a:rPr lang="en-US" sz="1600" b="1" dirty="0" smtClean="0">
                <a:solidFill>
                  <a:srgbClr val="002060"/>
                </a:solidFill>
              </a:rPr>
              <a:t> box together with the signal in the </a:t>
            </a:r>
            <a:r>
              <a:rPr lang="en-US" sz="1600" b="1" dirty="0" err="1" smtClean="0">
                <a:solidFill>
                  <a:srgbClr val="002060"/>
                </a:solidFill>
              </a:rPr>
              <a:t>Ge</a:t>
            </a:r>
            <a:r>
              <a:rPr lang="en-US" sz="1600" b="1" dirty="0" smtClean="0">
                <a:solidFill>
                  <a:srgbClr val="002060"/>
                </a:solidFill>
              </a:rPr>
              <a:t> detector one can eliminate the cosmic ray background from the measurement.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20000" y="2057400"/>
            <a:ext cx="1371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</a:pPr>
            <a:r>
              <a:rPr lang="en-US" sz="1400" b="1" dirty="0" smtClean="0"/>
              <a:t>Trigger starting ADC measurement and Readout</a:t>
            </a:r>
            <a:endParaRPr lang="en-US" sz="1400" b="1" dirty="0" smtClean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3FBCD-6E1C-4561-8A5E-1BC648362A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5746" name="AutoShape 2" descr="data:image/jpg;base64,/9j/4AAQSkZJRgABAQAAAQABAAD/2wCEAAkGBhQSEBIUEBIWFBQWGBQVFRQUFRUUFBQVFxYVFRUUFBcXHCYgFxkjGRUWHy8gIycpLC0sFx4xNTAqNSgrLCkBCQoKDgwOGg8PGiwkHiUpKiwtKSwtNS0tKSwqKSwtLCwtLSwuLiwvKSwsLCwtLCwpNSwpKSksLCoqKSksNSksLv/AABEIAPIA0AMBIgACEQEDEQH/xAAcAAACAQUBAAAAAAAAAAAAAAAABgUBAgMEBwj/xABKEAACAQICBQcIBQoEBgMAAAABAgMAEQQhBQYSMVEHE0FSYXGRIjJygZOhsdEUFiNTwRUXM0JigpKisvBUc8LhNENEw9LxJGOD/8QAGwEAAQUBAQAAAAAAAAAAAAAAAAECAwQFBgf/xAA7EQACAQMABAoIBQQDAAAAAAAAAQIDBBESITFRBQYTFDIzQWGR0RYiNFNxgbHBFSOh4fAkUmKCQkNy/9oADAMBAAIRAxEAPwDuNFFFABRRRQAUUUUAFFFFABRRRQAVxXlR5a58Li5MJgVRTFYSTOu2S5AJVFOQAva5Bub7unsOkMaIk2iLkmwHEn/YE+quU6S5PcJicRNiZ0LvKxdruwAJtkqqRYd5NZt5wnQs2lUbzuRNToSqa0cwbll0sTf6a3qjhA/oqR0Py86TicGWRMQnSskaKSOmzRgEHtz7qfV5PcAP+lQ9+0fi1a+I5M8A+7D7ParyL/qt7qzo8YrZvoy/TzJuZz3o6pq1rBHjcLFiIrhZFDbJ3qelT2g3HqqUpJ1Ew8eCjXDqW2LnYLEEg3J2SQBfp8Kdq3Le4hcQVSm9RVnBweGFFFFTjQooooAKKKKACiiigAooooAKozWFzkONY8XikiRpJWCIgLMzGyqoFySegWrzXyocr8uPZoMKWjwgNjvV5/2pOCcE9ZzyAB2DSXLRouGbmmxO2b2Z4kaSNe91yP7t6dMLi0lRXiYOjAMrKQVZTmCCN4rxPhMI8rqkSl3Y2VVFyTXeuTKHF6Nw7Ryyq6t5SwkFhET52y9xv6VGV8wd96txeUbZfmSx3dpJCnKfRR2OiorQ+nVmyNlfh0MOK/Kt/E4xIxeRgo7T8B01LCtCcOUi9W8a4tPD2maioHEa1D/lRl+0+SvzrQm09O36yp6Iuffes2tw1aUtWll92v8AYmjbVJdg21rz6QjTz5FHeRfwpMlnZvPlduy5t4ViCqNy+NZVXjJH/rp+LJ42b7WTemtNRSBVjJazXJCm3msOnvqIV8rWbwqm0e6qXPGucvLyV3U5SaWe4uU6aprCK+o+FUVe/wDhNGfGi541STwSGHEt+j2b+S6sciMgTff2U8YXSsTgbMi34E2PgaTto1aQOlR6sq3LHhmdpDQ0U1nPeVqtsqjzkfgarSHFKV8x3XuJrci03Ou6QN2MB8d9blLjFby6cWv1KsrOa2McKKXoNaiP0sR9JDf3H51LYPSkcvmOCeG5vA1sW99b3HVzT7u3wK86U4bUbdFa+OxyxIXc5dA6SegDiaStY9PYieCWHDyCB3GyJVUsycQDtDMjLaGY3jOi4vaNs0qssZCFKU+ijLpvlk0dhcScPLKxdTsu0aF0jbpViN5HSFBtu302aJ0xDiollw0qyxtuZDcdoPAjgcxXj3WHVufBybE6777LjNHHFW/A5itrU7XbEaNnEuGfyTbnImvzcq8GHHgwzFWYTjOKlF5T7RjTTwz2JRUBqZrnBpLDCaA2O6SM+fG/SrfgekVP08Q4Ny5a7GfEHRsMmwkdmmPRLLkyxE9VQQfS9EVyLRuhpZ51giQmRjbZ4cST0ADMmnjlm1Nlw+kJsQAWhncuG6jtmVPZfcfVT/yfamnDYYPLY4p1HOX85E3rHfsyv29wrN4RvlZ0tLbJ7F/OxE1GlyksdhbqhqXDgIxYB5mH2kpH8qcE+PT2ME0G1u31kIoC23+HzrzupXnWm6k3ls2IxUVhGOCErYg2Iz2gbAHiOJ93fWRmubm7t1mN6oTffRTZVpuOjnVu7A0VnIFjxqlqrRUQ4KKKKACiiilApai1VooAKKKKQAqlqrRQAA8DVDbpFjxG+q0UqeNaELMcHlA2pCbCyk52HTcb/Xvow2GsM/8A33dlXVdtX7D7jU1SvOr03l7xFFLYammdFQ4mNop0Dod/EHoKnoI41w3W7UxtHy+Xd4mP2T239Oy/Bhw6d47PQkMAA2m9Q4mtHTuh48ZC8U63Vh0b1P6rKehh/eRrR4M4SnZTw9cHtX3X81kNaiqi1bTguomusmjsYs6ElGIWZBueMnPLrDeDx7zXrbAY1Zo0kjN1cBlI6QRcGvH+N1Smjxj4Ui7KfOA8kqc1cdhBBt6q9Scn2j3hwEMb38lVUX32AsK9DjJTipR2MyGsPDJHWDRazwOGUMQLrcXzGY94pUwuK2jtKbML3v2b7/Kn40l6RhRZ5GjFrkDsLDebf3uFc3xhowdKNVvDTwlvyXLOT0nExzSZ3tYncOHae2sNFY8ViVjRnc2VQWJ7B2dJ7K4lZk8I0thdJIFBZiFAzJJAAHEk7qiJdb8Mv/MLdqI7L6mAsfUa55rbre8jHa6D5MV7rHwv0NJxY7jku65h9WsFLpDE8yJljOw73YM5bZsSqKvlO1s7DOwPdXWWvF5SjpV5PO5dnz1lGd1h+qjq/wBdcN1n9k/yq067YbjJ7JvxpD0bqDNiHgSDFxOZo5ZReOVQixyGE7RYDMyjYHqPTV+H5PJjHhpJMXFGMQjyKGjlJGxCZ3XyRYkRq9yOlbdIq76O22+XivIj53PuHj68Yb/7PZn51cNdsN1n9k/yrncepr/RTiHxkSoOaLARTOyJNYxs4QEoGRgwvkb2uDv2/wA3M5Z1TFxMyTNBbm5VuUlw8MzXI3I+Jj7wCRR6PW2+XivIOdz7h6+uuG6z+yk+VH11w3Wf2UnyrkGtOjZcDiDC8iOdlHuoK2DC+yytmrDgezjUSNIPx91J6O22+XivIXnc+47r9dMN1n9lJ8qPrphus/spPlXO8BqU82Hhljxcd5I2l2DFICoSaLDyKW3EiSUDLeATWTTOoMuHXGE4uFzhVjZlRZC7c4DkVAPN2ItdsrkXIvR6O22+XivITnc+46B9dMN1pPZSfKj66YbrSeyk+VcKOkH4jwqn5Rfso9HbbfLxXkLzufcd2+umG60nspPlR9dcN1pPZSfKuE/lF+ypXVnAy43Ex4dHCM4chipYDYjeQ5LmSQhAt0mj0dtt8vFeQnO59x2H664brSeyk+VVGumG6z+yk+VIrcms6yRxtiog0kk8YsjkEwmVSFP6zsYjZN5vWKLUGXahDYyNeeEzITDNskQmXaByBDbMLmxAO4b6PR223y8V5BzuXcdRwOlIpr8zIr23gGzL6SmxHrFbRFcE0frGySDyydknYkW6sBfJlvmtx0H1iuwap6xjFRkMRzigE2yDruDgdBvkw6D2EVh8JcDztFykHmP6otUbhT1PaTqv/tVuJxNrADf0/EHtq5krS0pg+diZLlSekZE2N7evd66yKKjKajJ4Te3cTyyllFNVsLFisc0mztCNQm3bJiCxy4gXtXSVW26onVnRcUMCCECxAN+NS9eo0KKo04047EjDnLSk2zDi5tiN24An12ypKkNNum2tA/7o8WFKL765HjLUfKU4dzfi/wBjQslqbLaUeUXShjiRB07Tn9ywT+ZtrvQU3VzrlUksyf5Y/resvgemp3kE+9+CJ7h4ps5hNIWJJrb0JpubCy85hm2XtbzFfK4bzXBFwyqQbZECsGHw+29ujeewVMQYe1lQeofjXpCRkNmPDa242O3NzSKQLBgoDWM5xJG1a+cpLHjuOWVXz6545yC0rZbVrRoLbUbwtay/dyOvr7BUnFq/Kw6B3msg1Yl4r40uBMkLNrdjGjlj2rRy7IZViUeSqxIEU7O0qbMMQ2QbHYFZI9dscu3aVgXl+kMebS/O7aSFgdm4BeKNioyJQXFTA1Vl4r41cNUpuK+JowGRHmV2ZmYEliWJscyTcnLtq0Qt1T4Gnd9Spib7QHcxt8KoNRpuv/MflRgBfwesuLiREjdlVFdFGwpsrypO4zXpkRW9XCrvrRjObnj5xtidpHlGwvlNJYyG+zdQ2ytwpAOyKnxqLN1/5j8qDqJN1x/EflRgMiQYW6p8DRzDdU+Bp3+ok3X/AJj8qyjU+YdK+J+VGBMiHzDdU+Bra0dipoHEkO0rgOu1s3ydGjcZjpVmHrpy+qU3FfE1adVJeK+NAZIk69Y8urtIGZS5DNh4WP2hLOLmO5UsxOzuvY9ArBiNcMazI7yXdOc2ZDFHtgS84JAX2LkHnpMibXa4qcOq8vFfGtLFaOki89cuIzFAophacOT/AEm0WKjJOW0AfRchGHgQ37gqHxujxbaUd4/GtjQWRuN4NVriCqU5QexpokhLDyegNmsLpY1sHee81SVdxryvHabZLaqYq4kj6jXHcwDAe+p+lHVh7YuUcUQ/EfhTdXqFjN1LanJ/2ow6qxNrvI3WA/Y/vJ8aVG3006xH7JfTX4E/hSsa5DjG83UV/ivqzQs+g/iUrm/Kx5yf5Y/reukVzblaOcf+WP63qtwH7bH5/QkuOrYi6LXyWPbbwH+9N+g8AFUMRmaUdGeYe/8AAU/4YeSvcK9FMcztIFBLEADMkmwHeTWJdMQffxe0T50q6WmbE44YRmIiAzC5G+xt7V+k3sK2xycwdeTxX/xoAa8LiFcXRlcbrqQwvwuK2LgAkmwGZJyAHSTSHq0pg0lJh4WPNAHb2sySFBueBDG3dW3rVjHlxkODBtE+zzgGRO0T09gFx2770CDSumsP/iIvap8628Li0kBMbq4G/YYNbvscqUxyYYfry+K/+NaGjcJ9D0rHh8Mx2WA53azLAqzWNrWsLEd9KB0QCi1XgVFa1aRaDCySR2D+Sqki9ixAvbuJoAz4jSUSNsvLGrcGdVOe7ImsaaWgYhVmiZjkAJEJJ4AA50qaM1HjxUKTzvJzkgLNYjM3IvmDmQAfXWhrPqdDg4Oejdy4ZQu0RYEnfkBmACfVSAdBYVp4nHxIbSSoh32Z1U242JqPXS0iaMGIcgyc0GuRkWOSkj1ilvQeqq46EYjEO/OOzAkEC4U2BzHZbLhQA2jS0BIAmiJOQAkQkngM6zSwhgQwuDkQemkzT2o8GGw8koZyVAsGIsSWCi9h20xapYl5cHE8pux2hfpIDEC/bYUCkJjsBzbOnRY27iMv77Ki9DDM99NmscXlg/sfi1Kmh/OP98aiqdFj4noMpme81SZfJrY2Mz66sxCeSa8scdRt5MGr5tju+P4O1OdJOiDbHJ2o3ub/AHp2r0Tgh5s6fw+7Mi46xkTrJ+jT0/8AS9K5pn1kPkJ6X+lqWDXKcYPa/wDVfcvWnV/MpXNuVvzo/wDLH9b10qua8rfnR+gP63qLgP22Pz+g+56tiPo3zD3/AICug4bzV7hXPtG+Ye/8BT/C9owT0C/gK9EMcWdAQM+k8TIykBdsXI6SQFH8OdOyilPUjScs/PtK1xtLs5AWuDcDssFypnxE+xG79VWbwBP4UAKmqOGZtIYyVlIsXXMEZlwbd+yB41fBhmk04zFTsxi97GwHN7K59pJrb1C0lLPHM8zbX2mWQFri5A7MxlVNT9NS4jF4vba8Y80WFl8ohbfug340AOS0maKwrPpqdypsgOZBt5ioviCSO6nMGlXUTTUuJlxTSNdbqVFgAtywAXs2QPjSiGxrbq9icTiMKYJNmNDdvKtzbA35y3SbZC3DovesnKLtfRkVQTtSLuF+hrDLibVLQ6xwHFHDK95QCSOi43rfrAZ2qJ1x0zJHLho4m2SzBjkDfylVQezflQDJnROF5vDwoRYqiAjtCi/vpV5T0ZoIURS21J0AnPZIUZdJJp3akvW7TkqY3CQQtshmRmyB2tp9gA36LA5fKgC7XGEx6L5tQchChsL2AK3J/ht66kdVMEYsFArAg7NyDkQWJYg+NRvKJpqSCKJYW2WdjmLXstjbPtIpohvsrtb7C/fbOkAWOUS/0IhQTd0BsL5XJ+IAqU1cwZjwkCEWIRbg7wSLkH1moXlA03LD9HjgbZLsSSACTsldkZ9FznxpxjXdffQKQussO4/sfi1JWiB5Z/voNdH1kw3kg/sfi1c60OPtD3/OoqnRY6J6N2Mz66x4pPINbexme81ZjE8g15o4+qzUU9aITRx/+bB2rJ8U+dPFI2C/4zD90n/bp5rueBfYofP6so3PWsh9ZfMT0j/SaWaZtZB5Cel/pNLNcvxg9r/1X3Ltp1fzCua8rm+P0B/W9dKrmnK7vj9Af1tUXAftsfn9B9z1bEjR3mHv/AU6Yxz9EkKAk801gMySVNrUlaOPknv/AA/2pq0BpMWEbmxHmk9I4d9eiGORupmlIYIGEsqo7OWsb3tZQNw7KlNM6ywPhplimVnZGVVF7kkWyyq+fVDDO7MyG7G5szAXO/IGsmE1OwyOrrHmpuLsxF+4mxoAs1JwjRYEkqQzF3AtmcrL4299RGoOkocMsxxEgjd2XJr3soOdrZZk09KaicbqfhppGkdDtNvIZlueNgd9AF+L1wwpjkCTozlWCgXuW2TsjMcbVpcmOCZMNIzqV23yuLXVVAv3XvWxDqHhAwPNk2INi7EesE5imROygQjcFqrDHi5MULmR7kAnyVLA7ZHffp3XPqXtZ5gNKQNL5MSBCXbzcmZjn32Fqd1atHS+hosSoWZdoA3GZBB7CM6VAax1ywf+JT3/ACpWdvpWmIpIvLiQKdtfNsoY7+jyzapr832D6je0f51MaL0TFh02IV2VuTxJPEk5mgBO5QlvisJtC0YzZz5oG2u1c9gA8aZPrjg/8Sn83yrd0pouPERmOZdpbg9III3EEZioYcnmD+7b2j/OkAg9OSjGaRwnMHnI12dpluQLPtPfhls+NdGjTMVHaG0FDhlKwps3Nybkk95OdSMmJWOxY9w6SeAoFNnWLC3hJ4J8zXJdD/pT312rGQF8DI53kE92W7wri2if0x7/AMaiq9FjonpgLWLGj7Nu6s9qxYwfZt3V59KHqv4FyL9ZC3hP+Nw3dJ/26eqRMH/xuH7pPglPdddwL7FD5/VkNz1jIjWT9Gnpf6WpYpp1iH2S+kPgwpWNc1xhX9Wv/K+rLtp1fzCuZ8r2+L0B/W9dLrmvK6M4vRH9b1BwH7bD5/Qfc9WznWGxWw2e45H8DUqDfdUBLRFiGXzWI+HhXopkDRHpKVRZZHA4bRrLFpaYsBzzi5Avfdc2vSt+UJOt7h8qPyhJ1vcPlSCHWNK6CEccrQ6VErILqgaNecz3A7eRsb+o0oflyf75/Glb8oP1vcPlVyY2VjZTc9woAZvy9iPvn8aqNPYj79/4qXbz/wB7NVHP9v8ALQKMi6fxH37/AMVUbT+I+/k/ipfHP9v8tDc/2/y0gE+NPYj79/4qY9X4WxELPJpAwsGK7LMmYCqQ2bAkZm9h+r25c7Bn7f5ayLz/AA/ppRBw0ljpopnQYh2UHyW20N16CebZlB7Aaxx6Zn++fxpaj5/+9mtqLnu3+WgBmi0rN96/jW1g7u4LEk3GZNz76XYOe/vZpl1dwUrSLe/uoA6tjcPbRTZfqeFcB0X+mPpfjXpKQKmAYPkObYG/ca83aMIOIe3Xt/NUdTosdE9NCsWO/Rt3VmFYNIn7Ju6uGmsU5fAtw6SFvAj/AOdB6Mn/AG6eqRtFi+Pi7EY+JUfhTzXT8DLFlT+f1ZFc9YyN0+Psf3l+NKjDOm7TY+wbs2T4MKU5hma53jHH+og/8fuy3Zv1H8SylDlI0eHw22RfZBXuLWKHxFv3qb6wY3BrLG8cgujgqw3ZHgegjeD0ECsSyuObV41dz/Tt/Qs1IacXE82yrXSddsdodtG4BcEiCcNFzmyjLII9k88MQwF2Ja3E9Iypd1q1SkwstmF1J8iS1lk/BX4r6xcbl2RLGxFu/KvTqdaFWKnB5TMZwaeGdHkxOhGaVSIVU86I2SLE3BZIObN+lVczi+yL2U7IrclxGrpYEKgQOW2RHiS5Gz5h3ApcnpvdVrlFFPyGidC05Job6FKuHEZnEUaIwTEB2lUEF1J8kXYgm9sr9lIuiU8s9x+IrXq5GINwbHsoyGidY0VjtFLHHz0aFgkAYczKX2gtpdpr2Zud8q4A8jK580bE+lNEKq83DGWAIYtDIQbXsy33XPuturkoxL9Y1XnpOsaTIaJ1/wDKehbm8SEXz2YZRmFJJW4yRiEUDoJY2AN6gNb8XgHji+goEcM4ksjLdLDmz5XvHZSBzknWaqc7J1moyGidNwbaM/IkocL9Ou2zcHndvbPNlD91sWv0b751j0lidGfQiIUtiOahHmSAiQbO2Q26/n7V94K2J3DmpxMnWNU+lv1zS5DROn8m02jw+I/Kex5i81zoJS3lc5b9vzbdO+3TV2g9IaNVJOfAJ52Qx3SUyCK52Q7DIkra3Bt9t55d9NfrmqfTG65oyGidG1Jx2GGLi+m25rO+15m1snZ27fq39W6+V6cF0/gI8bMYtnmLJsEB9jb2k29jZ3Lbb6OjLovwj6W3XNUOkJRukPjTlhiaLOu678on2MqQtdCxC9Hk3yy6MqV+THRpxGLiFrhpAzehGRI5PZkq97ilHBYGfEyJGA7sx8lQCWY/sr+JyHSa9E8m+o35PgvLYzuAGtmI0382p6TfNm6TboUVn8IXMaFNrPrPYh0I6xzFa2lT9k3q+NbIrS0w32feRXI1pYoy+BZpr10QmgxfSA7I/i7fKnekvVlb46U8EQeO03406V1nBcdG0pruIK7zUZqaWW8EvosfAXpRxG+/EA+6naZLqRxBHjSQ48iM/s2PeN9YXGWHVz+K+has3tRjooorkTQMc8CupV1DKcirAMpHAg5Gl+fk9wTG4jZOyOWRV9S3IHqpjoqalcVaPVya+DwNlGMtqFf82+D6svtno/Nvg+rL7Z6aKrU/4hde9l4sbyUNyFb822D4S+2ej822D4S+2emmqF7b6X8Qu/eS8WHIw3IWRyb4PhL7Z6r+bjB8JvbPTPVab+I3fvZeLDkobkLH5uMJwm9s9H5uMHwm9s9M9Vo/Ebv3svFhyUNyFY8m+D4S+2eqjk1wfCX2z00UChcI3fvZeLDkobkLS8mWC6svtnrIvJdgurL7Z6ZlNZkNSLhC695LxYnJQ3IWF5KcD1ZvbPWVOSbAdKzH/wDeT8DTQhrOjVNG/ufeS8WRypR3GvoHVrDYQEYaBIyfOYXZ29J2JZvWamQa1Eas6NScpKT0pPLIJRxsMwNR2mnyQdtb4NROmHu6jgCaK8/ymhaK9cwampfEYlu1V8EUU30qagLeOV+vI59W0be6muu+tIaFCEX2RX0KNR5m33hSbi47c4vVlfwbyh8RTlSxpmK08g66K471yPuC1lcP0tO10tzT+33RPayxPBEVSq0VwJrBRRRQAUUVWkApVaKKQDFLGf1bd1ViJAzFh33/APVZaKl5VuOg9g/S1YYA1q4rSscZs7Z55AMxytcZDfmMu0VH46RZJTC3m+QWYFgqkuLIxXcxysCc71HY7Vj7YEc5JkTmTbNrkFgRbeSbG5vuzJGvZ2FtKS51NxyspJLXqytb1fJ+JXqza6vWNUcgYAjcQCO45irq1MCYl+zjUR9OwVKHvsfO7xetuserDQm0s47M6ngkTyi9TWRDWEGr1NNTFNlGrMrVqq1ZlapkxrRtK1ZletRWrIr1NGRDKJuI9L+mMVbnX6qn3AmpZprA0raekvFsjfK6p6ic/cDUkY8tUhSXa0JFaCchs1Jw2xg4gd5FzU9Wto6DYiReAFbNemGQFQes8NhHIP1WsfRbL47NTlYMbhRJGyNuYEVBcUVXpSpvtWB8JaMlIS2WrbVVQQSrecpKt3jp9YsfXV9q8rqQlTm4SWtPBuxaksoxWqtXEVbamAFFFVoApVaKKACtDFLzk6RtmioZGHQx2giA8QPKNuNq36X9JYCdXaYOCV2ipBCBI7ZoUYbLbrkk7wK0OD6cZ1GnNReHhve9S/nZtWWMqPC2G5iowjrGQFglVksLKFlvtCxG4sL+tRVmkcDKYwC5bYZGDJdJtlT5WYNmbZv0C58Kio5wwEjyLzm9efJV1yBDKtygGe7ZBtfMVO6Nx6PuxKS9g2Ft6hnWpcUqtqozjr0dvqvW09qeO1am21pY2EMWp5RikwEjoNnEBlNmVnjBYdIZWQrn22qSgVgoDkM1syBsgnjborV0MCIVB/VLr6lkdR7gK3ax7qrJydJ4xGTxhJd3YltJoJYyFVBq2iqY8zKayK1a4arw1PTA2lerucrWD0GSnaYmC/FTZWqLig57HwRjMRgyN3nJfcD41lxGKChnc2VQST2Ct7k/wDESYmQWaU3A4LuUeoWrf4BtnVuOWeyP1ZUupqMNHeOIFVoorujLCiiigBc1k0cVPPIL5WkUbyOhh+0PfmKiEa4BBuCLgjcRxFPLLcWNKOmdBvCTJANuMm7RcD0snA9m4++uc4Y4I5z+dR6fat/7ly3uND1ZbDVNWkVjwuLWQHZN7bwcmXsZd4+FZq4WUZQbjJYZqpprKLKKutVLU0ClFVtRalApWlpVGZNlUdr5nm3RDkd3lb78OytvaN7Wy/2vVb5+H41NSm6M1NJPGv8AmGmEo5WBO0hoDESG4Qgmw8toiqrt7X6lgb5X8nOw39MtgcLLs7OIw0T52DARLln5TDPs80eoVMqxub7ujxoRyd4tw7q2K/DFetTVOUYYWzGU18HpZIVbKLbTCCBUUKgso3Dhnfp76yVYCbG+fCwqsbEjOsOWW3JvJPo4Rcatq6rSKaNK3qoNW1dagC7arExvVmKxaxqWdgqjeSbCoeETaQbm8OGjgOTyEWZx0gdVfeav2NhWu54gtXa+xfzcR1asaa1l8MJx+IEMecCMDI43Ow3KOKj3nurqOFw4jRVUWAFq0tBaCjwsQSMW4njUlXo1rawtaSpw2fV7zGqTc5aTCiiirIwKKKKACgiiigCB0xqjFMdtbxyDc6Gxpbxmj8ZBvQTqOlfIf12yPgK6FQRVS5sqFyvzYp9/b47SSFWcOizmS6wxg2k2ojwkUgeIuK3ocYj+Y6t6LA/CnTFaJik8+NT6qgsXyd4V8wmyeIyrBrcWqMurm18dfkWo3sltRG3oq5+Ta36LESr2bbWrAdQsSPNxb+ux+IqjLi1WXRmv1XmTK9h2pmW1FqxjUvGD/qvFE+VH1Qxv+IX+BaifFy6/uj4vyHc8p95ktRarPqjjfv0/gFUOqGN/xC/wLSejt1vj4vyDnlPvMlqpVh1Pxv8AiF/gWrRqLiz52LYeiFHwFOXFu5e2UfF+Qc8p95lvVkkyqLsQB2kD40Dk3kbz8XKf3iPhWzh+S3Dg3cs5/aJPxqxDizP/AJ1F8lnyI3ersRCYjWaBMuc2zwjBc+7L31hj0hisQbYbDlR15f8AxHzp9wWqWGi82IesVLRwhfNAHdWrQ4AtaWuWZPv2eCIJ3dSWzUImjOTkuwkxshkboX9Udw3CnfB4FIlCxqFA4VnorchCMFoxWFuRVbbeWFFFFOE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74613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48" name="AutoShape 4" descr="data:image/jpg;base64,/9j/4AAQSkZJRgABAQAAAQABAAD/2wCEAAkGBhQSEBIUEBIWFBQWGBQVFRQUFRUUFBQVFxYVFRUUFBcXHCYgFxkjGRUWHy8gIycpLC0sFx4xNTAqNSgrLCkBCQoKDgwOGg8PGiwkHiUpKiwtKSwtNS0tKSwqKSwtLCwtLSwuLiwvKSwsLCwtLCwpNSwpKSksLCoqKSksNSksLv/AABEIAPIA0AMBIgACEQEDEQH/xAAcAAACAQUBAAAAAAAAAAAAAAAABgUBAgMEBwj/xABKEAACAQICBQcIBQoEBgMAAAABAgMAEQQhBQYSMVEHE0FSYXGRIjJygZOhsdEUFiNTwRUXM0JigpKisvBUc8LhNENEw9LxJGOD/8QAGwEAAQUBAQAAAAAAAAAAAAAAAAECAwQFBgf/xAA7EQACAQMABAoIBQQDAAAAAAAAAQIDBBESITFRBQYTFDIzQWGR0RYiNFNxgbHBFSOh4fAkUmKCQkNy/9oADAMBAAIRAxEAPwDuNFFFABRRRQAUUUUAFFFFABRRRQAVxXlR5a58Li5MJgVRTFYSTOu2S5AJVFOQAva5Bub7unsOkMaIk2iLkmwHEn/YE+quU6S5PcJicRNiZ0LvKxdruwAJtkqqRYd5NZt5wnQs2lUbzuRNToSqa0cwbll0sTf6a3qjhA/oqR0Py86TicGWRMQnSskaKSOmzRgEHtz7qfV5PcAP+lQ9+0fi1a+I5M8A+7D7ParyL/qt7qzo8YrZvoy/TzJuZz3o6pq1rBHjcLFiIrhZFDbJ3qelT2g3HqqUpJ1Ew8eCjXDqW2LnYLEEg3J2SQBfp8Kdq3Le4hcQVSm9RVnBweGFFFFTjQooooAKKKKACiiigAooooAKozWFzkONY8XikiRpJWCIgLMzGyqoFySegWrzXyocr8uPZoMKWjwgNjvV5/2pOCcE9ZzyAB2DSXLRouGbmmxO2b2Z4kaSNe91yP7t6dMLi0lRXiYOjAMrKQVZTmCCN4rxPhMI8rqkSl3Y2VVFyTXeuTKHF6Nw7Ryyq6t5SwkFhET52y9xv6VGV8wd96txeUbZfmSx3dpJCnKfRR2OiorQ+nVmyNlfh0MOK/Kt/E4xIxeRgo7T8B01LCtCcOUi9W8a4tPD2maioHEa1D/lRl+0+SvzrQm09O36yp6Iuffes2tw1aUtWll92v8AYmjbVJdg21rz6QjTz5FHeRfwpMlnZvPlduy5t4ViCqNy+NZVXjJH/rp+LJ42b7WTemtNRSBVjJazXJCm3msOnvqIV8rWbwqm0e6qXPGucvLyV3U5SaWe4uU6aprCK+o+FUVe/wDhNGfGi541STwSGHEt+j2b+S6sciMgTff2U8YXSsTgbMi34E2PgaTto1aQOlR6sq3LHhmdpDQ0U1nPeVqtsqjzkfgarSHFKV8x3XuJrci03Ou6QN2MB8d9blLjFby6cWv1KsrOa2McKKXoNaiP0sR9JDf3H51LYPSkcvmOCeG5vA1sW99b3HVzT7u3wK86U4bUbdFa+OxyxIXc5dA6SegDiaStY9PYieCWHDyCB3GyJVUsycQDtDMjLaGY3jOi4vaNs0qssZCFKU+ijLpvlk0dhcScPLKxdTsu0aF0jbpViN5HSFBtu302aJ0xDiollw0qyxtuZDcdoPAjgcxXj3WHVufBybE6777LjNHHFW/A5itrU7XbEaNnEuGfyTbnImvzcq8GHHgwzFWYTjOKlF5T7RjTTwz2JRUBqZrnBpLDCaA2O6SM+fG/SrfgekVP08Q4Ny5a7GfEHRsMmwkdmmPRLLkyxE9VQQfS9EVyLRuhpZ51giQmRjbZ4cST0ADMmnjlm1Nlw+kJsQAWhncuG6jtmVPZfcfVT/yfamnDYYPLY4p1HOX85E3rHfsyv29wrN4RvlZ0tLbJ7F/OxE1GlyksdhbqhqXDgIxYB5mH2kpH8qcE+PT2ME0G1u31kIoC23+HzrzupXnWm6k3ls2IxUVhGOCErYg2Iz2gbAHiOJ93fWRmubm7t1mN6oTffRTZVpuOjnVu7A0VnIFjxqlqrRUQ4KKKKACiiilApai1VooAKKKKQAqlqrRQAA8DVDbpFjxG+q0UqeNaELMcHlA2pCbCyk52HTcb/Xvow2GsM/8A33dlXVdtX7D7jU1SvOr03l7xFFLYammdFQ4mNop0Dod/EHoKnoI41w3W7UxtHy+Xd4mP2T239Oy/Bhw6d47PQkMAA2m9Q4mtHTuh48ZC8U63Vh0b1P6rKehh/eRrR4M4SnZTw9cHtX3X81kNaiqi1bTguomusmjsYs6ElGIWZBueMnPLrDeDx7zXrbAY1Zo0kjN1cBlI6QRcGvH+N1Smjxj4Ui7KfOA8kqc1cdhBBt6q9Scn2j3hwEMb38lVUX32AsK9DjJTipR2MyGsPDJHWDRazwOGUMQLrcXzGY94pUwuK2jtKbML3v2b7/Kn40l6RhRZ5GjFrkDsLDebf3uFc3xhowdKNVvDTwlvyXLOT0nExzSZ3tYncOHae2sNFY8ViVjRnc2VQWJ7B2dJ7K4lZk8I0thdJIFBZiFAzJJAAHEk7qiJdb8Mv/MLdqI7L6mAsfUa55rbre8jHa6D5MV7rHwv0NJxY7jku65h9WsFLpDE8yJljOw73YM5bZsSqKvlO1s7DOwPdXWWvF5SjpV5PO5dnz1lGd1h+qjq/wBdcN1n9k/yq067YbjJ7JvxpD0bqDNiHgSDFxOZo5ZReOVQixyGE7RYDMyjYHqPTV+H5PJjHhpJMXFGMQjyKGjlJGxCZ3XyRYkRq9yOlbdIq76O22+XivIj53PuHj68Yb/7PZn51cNdsN1n9k/yrncepr/RTiHxkSoOaLARTOyJNYxs4QEoGRgwvkb2uDv2/wA3M5Z1TFxMyTNBbm5VuUlw8MzXI3I+Jj7wCRR6PW2+XivIOdz7h6+uuG6z+yk+VH11w3Wf2UnyrkGtOjZcDiDC8iOdlHuoK2DC+yytmrDgezjUSNIPx91J6O22+XivIXnc+47r9dMN1n9lJ8qPrphus/spPlXO8BqU82Hhljxcd5I2l2DFICoSaLDyKW3EiSUDLeATWTTOoMuHXGE4uFzhVjZlRZC7c4DkVAPN2ItdsrkXIvR6O22+XivITnc+46B9dMN1pPZSfKj66YbrSeyk+VcKOkH4jwqn5Rfso9HbbfLxXkLzufcd2+umG60nspPlR9dcN1pPZSfKuE/lF+ypXVnAy43Ex4dHCM4chipYDYjeQ5LmSQhAt0mj0dtt8vFeQnO59x2H664brSeyk+VVGumG6z+yk+VIrcms6yRxtiog0kk8YsjkEwmVSFP6zsYjZN5vWKLUGXahDYyNeeEzITDNskQmXaByBDbMLmxAO4b6PR223y8V5BzuXcdRwOlIpr8zIr23gGzL6SmxHrFbRFcE0frGySDyydknYkW6sBfJlvmtx0H1iuwap6xjFRkMRzigE2yDruDgdBvkw6D2EVh8JcDztFykHmP6otUbhT1PaTqv/tVuJxNrADf0/EHtq5krS0pg+diZLlSekZE2N7evd66yKKjKajJ4Te3cTyyllFNVsLFisc0mztCNQm3bJiCxy4gXtXSVW26onVnRcUMCCECxAN+NS9eo0KKo04047EjDnLSk2zDi5tiN24An12ypKkNNum2tA/7o8WFKL765HjLUfKU4dzfi/wBjQslqbLaUeUXShjiRB07Tn9ywT+ZtrvQU3VzrlUksyf5Y/resvgemp3kE+9+CJ7h4ps5hNIWJJrb0JpubCy85hm2XtbzFfK4bzXBFwyqQbZECsGHw+29ujeewVMQYe1lQeofjXpCRkNmPDa242O3NzSKQLBgoDWM5xJG1a+cpLHjuOWVXz6545yC0rZbVrRoLbUbwtay/dyOvr7BUnFq/Kw6B3msg1Yl4r40uBMkLNrdjGjlj2rRy7IZViUeSqxIEU7O0qbMMQ2QbHYFZI9dscu3aVgXl+kMebS/O7aSFgdm4BeKNioyJQXFTA1Vl4r41cNUpuK+JowGRHmV2ZmYEliWJscyTcnLtq0Qt1T4Gnd9Spib7QHcxt8KoNRpuv/MflRgBfwesuLiREjdlVFdFGwpsrypO4zXpkRW9XCrvrRjObnj5xtidpHlGwvlNJYyG+zdQ2ytwpAOyKnxqLN1/5j8qDqJN1x/EflRgMiQYW6p8DRzDdU+Bp3+ok3X/AJj8qyjU+YdK+J+VGBMiHzDdU+Bra0dipoHEkO0rgOu1s3ydGjcZjpVmHrpy+qU3FfE1adVJeK+NAZIk69Y8urtIGZS5DNh4WP2hLOLmO5UsxOzuvY9ArBiNcMazI7yXdOc2ZDFHtgS84JAX2LkHnpMibXa4qcOq8vFfGtLFaOki89cuIzFAophacOT/AEm0WKjJOW0AfRchGHgQ37gqHxujxbaUd4/GtjQWRuN4NVriCqU5QexpokhLDyegNmsLpY1sHee81SVdxryvHabZLaqYq4kj6jXHcwDAe+p+lHVh7YuUcUQ/EfhTdXqFjN1LanJ/2ow6qxNrvI3WA/Y/vJ8aVG3006xH7JfTX4E/hSsa5DjG83UV/ivqzQs+g/iUrm/Kx5yf5Y/reukVzblaOcf+WP63qtwH7bH5/QkuOrYi6LXyWPbbwH+9N+g8AFUMRmaUdGeYe/8AAU/4YeSvcK9FMcztIFBLEADMkmwHeTWJdMQffxe0T50q6WmbE44YRmIiAzC5G+xt7V+k3sK2xycwdeTxX/xoAa8LiFcXRlcbrqQwvwuK2LgAkmwGZJyAHSTSHq0pg0lJh4WPNAHb2sySFBueBDG3dW3rVjHlxkODBtE+zzgGRO0T09gFx2770CDSumsP/iIvap8628Li0kBMbq4G/YYNbvscqUxyYYfry+K/+NaGjcJ9D0rHh8Mx2WA53azLAqzWNrWsLEd9KB0QCi1XgVFa1aRaDCySR2D+Sqki9ixAvbuJoAz4jSUSNsvLGrcGdVOe7ImsaaWgYhVmiZjkAJEJJ4AA50qaM1HjxUKTzvJzkgLNYjM3IvmDmQAfXWhrPqdDg4Oejdy4ZQu0RYEnfkBmACfVSAdBYVp4nHxIbSSoh32Z1U242JqPXS0iaMGIcgyc0GuRkWOSkj1ilvQeqq46EYjEO/OOzAkEC4U2BzHZbLhQA2jS0BIAmiJOQAkQkngM6zSwhgQwuDkQemkzT2o8GGw8koZyVAsGIsSWCi9h20xapYl5cHE8pux2hfpIDEC/bYUCkJjsBzbOnRY27iMv77Ki9DDM99NmscXlg/sfi1Kmh/OP98aiqdFj4noMpme81SZfJrY2Mz66sxCeSa8scdRt5MGr5tju+P4O1OdJOiDbHJ2o3ub/AHp2r0Tgh5s6fw+7Mi46xkTrJ+jT0/8AS9K5pn1kPkJ6X+lqWDXKcYPa/wDVfcvWnV/MpXNuVvzo/wDLH9b10qua8rfnR+gP63qLgP22Pz+g+56tiPo3zD3/AICug4bzV7hXPtG+Ye/8BT/C9owT0C/gK9EMcWdAQM+k8TIykBdsXI6SQFH8OdOyilPUjScs/PtK1xtLs5AWuDcDssFypnxE+xG79VWbwBP4UAKmqOGZtIYyVlIsXXMEZlwbd+yB41fBhmk04zFTsxi97GwHN7K59pJrb1C0lLPHM8zbX2mWQFri5A7MxlVNT9NS4jF4vba8Y80WFl8ohbfug340AOS0maKwrPpqdypsgOZBt5ioviCSO6nMGlXUTTUuJlxTSNdbqVFgAtywAXs2QPjSiGxrbq9icTiMKYJNmNDdvKtzbA35y3SbZC3DovesnKLtfRkVQTtSLuF+hrDLibVLQ6xwHFHDK95QCSOi43rfrAZ2qJ1x0zJHLho4m2SzBjkDfylVQezflQDJnROF5vDwoRYqiAjtCi/vpV5T0ZoIURS21J0AnPZIUZdJJp3akvW7TkqY3CQQtshmRmyB2tp9gA36LA5fKgC7XGEx6L5tQchChsL2AK3J/ht66kdVMEYsFArAg7NyDkQWJYg+NRvKJpqSCKJYW2WdjmLXstjbPtIpohvsrtb7C/fbOkAWOUS/0IhQTd0BsL5XJ+IAqU1cwZjwkCEWIRbg7wSLkH1moXlA03LD9HjgbZLsSSACTsldkZ9FznxpxjXdffQKQussO4/sfi1JWiB5Z/voNdH1kw3kg/sfi1c60OPtD3/OoqnRY6J6N2Mz66x4pPINbexme81ZjE8g15o4+qzUU9aITRx/+bB2rJ8U+dPFI2C/4zD90n/bp5rueBfYofP6so3PWsh9ZfMT0j/SaWaZtZB5Cel/pNLNcvxg9r/1X3Ltp1fzCua8rm+P0B/W9dKrmnK7vj9Af1tUXAftsfn9B9z1bEjR3mHv/AU6Yxz9EkKAk801gMySVNrUlaOPknv/AA/2pq0BpMWEbmxHmk9I4d9eiGORupmlIYIGEsqo7OWsb3tZQNw7KlNM6ywPhplimVnZGVVF7kkWyyq+fVDDO7MyG7G5szAXO/IGsmE1OwyOrrHmpuLsxF+4mxoAs1JwjRYEkqQzF3AtmcrL4299RGoOkocMsxxEgjd2XJr3soOdrZZk09KaicbqfhppGkdDtNvIZlueNgd9AF+L1wwpjkCTozlWCgXuW2TsjMcbVpcmOCZMNIzqV23yuLXVVAv3XvWxDqHhAwPNk2INi7EesE5imROygQjcFqrDHi5MULmR7kAnyVLA7ZHffp3XPqXtZ5gNKQNL5MSBCXbzcmZjn32Fqd1atHS+hosSoWZdoA3GZBB7CM6VAax1ywf+JT3/ACpWdvpWmIpIvLiQKdtfNsoY7+jyzapr832D6je0f51MaL0TFh02IV2VuTxJPEk5mgBO5QlvisJtC0YzZz5oG2u1c9gA8aZPrjg/8Sn83yrd0pouPERmOZdpbg9III3EEZioYcnmD+7b2j/OkAg9OSjGaRwnMHnI12dpluQLPtPfhls+NdGjTMVHaG0FDhlKwps3Nybkk95OdSMmJWOxY9w6SeAoFNnWLC3hJ4J8zXJdD/pT312rGQF8DI53kE92W7wri2if0x7/AMaiq9FjonpgLWLGj7Nu6s9qxYwfZt3V59KHqv4FyL9ZC3hP+Nw3dJ/26eqRMH/xuH7pPglPdddwL7FD5/VkNz1jIjWT9Gnpf6WpYpp1iH2S+kPgwpWNc1xhX9Wv/K+rLtp1fzCuZ8r2+L0B/W9dLrmvK6M4vRH9b1BwH7bD5/Qfc9WznWGxWw2e45H8DUqDfdUBLRFiGXzWI+HhXopkDRHpKVRZZHA4bRrLFpaYsBzzi5Avfdc2vSt+UJOt7h8qPyhJ1vcPlSCHWNK6CEccrQ6VErILqgaNecz3A7eRsb+o0oflyf75/Glb8oP1vcPlVyY2VjZTc9woAZvy9iPvn8aqNPYj79/4qXbz/wB7NVHP9v8ALQKMi6fxH37/AMVUbT+I+/k/ipfHP9v8tDc/2/y0gE+NPYj79/4qY9X4WxELPJpAwsGK7LMmYCqQ2bAkZm9h+r25c7Bn7f5ayLz/AA/ppRBw0ljpopnQYh2UHyW20N16CebZlB7Aaxx6Zn++fxpaj5/+9mtqLnu3+WgBmi0rN96/jW1g7u4LEk3GZNz76XYOe/vZpl1dwUrSLe/uoA6tjcPbRTZfqeFcB0X+mPpfjXpKQKmAYPkObYG/ca83aMIOIe3Xt/NUdTosdE9NCsWO/Rt3VmFYNIn7Ju6uGmsU5fAtw6SFvAj/AOdB6Mn/AG6eqRtFi+Pi7EY+JUfhTzXT8DLFlT+f1ZFc9YyN0+Psf3l+NKjDOm7TY+wbs2T4MKU5hma53jHH+og/8fuy3Zv1H8SylDlI0eHw22RfZBXuLWKHxFv3qb6wY3BrLG8cgujgqw3ZHgegjeD0ECsSyuObV41dz/Tt/Qs1IacXE82yrXSddsdodtG4BcEiCcNFzmyjLII9k88MQwF2Ja3E9Iypd1q1SkwstmF1J8iS1lk/BX4r6xcbl2RLGxFu/KvTqdaFWKnB5TMZwaeGdHkxOhGaVSIVU86I2SLE3BZIObN+lVczi+yL2U7IrclxGrpYEKgQOW2RHiS5Gz5h3ApcnpvdVrlFFPyGidC05Job6FKuHEZnEUaIwTEB2lUEF1J8kXYgm9sr9lIuiU8s9x+IrXq5GINwbHsoyGidY0VjtFLHHz0aFgkAYczKX2gtpdpr2Zud8q4A8jK580bE+lNEKq83DGWAIYtDIQbXsy33XPuturkoxL9Y1XnpOsaTIaJ1/wDKehbm8SEXz2YZRmFJJW4yRiEUDoJY2AN6gNb8XgHji+goEcM4ksjLdLDmz5XvHZSBzknWaqc7J1moyGidNwbaM/IkocL9Ou2zcHndvbPNlD91sWv0b751j0lidGfQiIUtiOahHmSAiQbO2Q26/n7V94K2J3DmpxMnWNU+lv1zS5DROn8m02jw+I/Kex5i81zoJS3lc5b9vzbdO+3TV2g9IaNVJOfAJ52Qx3SUyCK52Q7DIkra3Bt9t55d9NfrmqfTG65oyGidG1Jx2GGLi+m25rO+15m1snZ27fq39W6+V6cF0/gI8bMYtnmLJsEB9jb2k29jZ3Lbb6OjLovwj6W3XNUOkJRukPjTlhiaLOu678on2MqQtdCxC9Hk3yy6MqV+THRpxGLiFrhpAzehGRI5PZkq97ilHBYGfEyJGA7sx8lQCWY/sr+JyHSa9E8m+o35PgvLYzuAGtmI0382p6TfNm6TboUVn8IXMaFNrPrPYh0I6xzFa2lT9k3q+NbIrS0w32feRXI1pYoy+BZpr10QmgxfSA7I/i7fKnekvVlb46U8EQeO03406V1nBcdG0pruIK7zUZqaWW8EvosfAXpRxG+/EA+6naZLqRxBHjSQ48iM/s2PeN9YXGWHVz+K+has3tRjooorkTQMc8CupV1DKcirAMpHAg5Gl+fk9wTG4jZOyOWRV9S3IHqpjoqalcVaPVya+DwNlGMtqFf82+D6svtno/Nvg+rL7Z6aKrU/4hde9l4sbyUNyFb822D4S+2ej822D4S+2emmqF7b6X8Qu/eS8WHIw3IWRyb4PhL7Z6r+bjB8JvbPTPVab+I3fvZeLDkobkLH5uMJwm9s9H5uMHwm9s9M9Vo/Ebv3svFhyUNyFY8m+D4S+2eqjk1wfCX2z00UChcI3fvZeLDkobkLS8mWC6svtnrIvJdgurL7Z6ZlNZkNSLhC695LxYnJQ3IWF5KcD1ZvbPWVOSbAdKzH/wDeT8DTQhrOjVNG/ufeS8WRypR3GvoHVrDYQEYaBIyfOYXZ29J2JZvWamQa1Eas6NScpKT0pPLIJRxsMwNR2mnyQdtb4NROmHu6jgCaK8/ymhaK9cwampfEYlu1V8EUU30qagLeOV+vI59W0be6muu+tIaFCEX2RX0KNR5m33hSbi47c4vVlfwbyh8RTlSxpmK08g66K471yPuC1lcP0tO10tzT+33RPayxPBEVSq0VwJrBRRRQAUUVWkApVaKKQDFLGf1bd1ViJAzFh33/APVZaKl5VuOg9g/S1YYA1q4rSscZs7Z55AMxytcZDfmMu0VH46RZJTC3m+QWYFgqkuLIxXcxysCc71HY7Vj7YEc5JkTmTbNrkFgRbeSbG5vuzJGvZ2FtKS51NxyspJLXqytb1fJ+JXqza6vWNUcgYAjcQCO45irq1MCYl+zjUR9OwVKHvsfO7xetuserDQm0s47M6ngkTyi9TWRDWEGr1NNTFNlGrMrVqq1ZlapkxrRtK1ZletRWrIr1NGRDKJuI9L+mMVbnX6qn3AmpZprA0raekvFsjfK6p6ic/cDUkY8tUhSXa0JFaCchs1Jw2xg4gd5FzU9Wto6DYiReAFbNemGQFQes8NhHIP1WsfRbL47NTlYMbhRJGyNuYEVBcUVXpSpvtWB8JaMlIS2WrbVVQQSrecpKt3jp9YsfXV9q8rqQlTm4SWtPBuxaksoxWqtXEVbamAFFFVoApVaKKACtDFLzk6RtmioZGHQx2giA8QPKNuNq36X9JYCdXaYOCV2ipBCBI7ZoUYbLbrkk7wK0OD6cZ1GnNReHhve9S/nZtWWMqPC2G5iowjrGQFglVksLKFlvtCxG4sL+tRVmkcDKYwC5bYZGDJdJtlT5WYNmbZv0C58Kio5wwEjyLzm9efJV1yBDKtygGe7ZBtfMVO6Nx6PuxKS9g2Ft6hnWpcUqtqozjr0dvqvW09qeO1am21pY2EMWp5RikwEjoNnEBlNmVnjBYdIZWQrn22qSgVgoDkM1syBsgnjborV0MCIVB/VLr6lkdR7gK3ax7qrJydJ4xGTxhJd3YltJoJYyFVBq2iqY8zKayK1a4arw1PTA2lerucrWD0GSnaYmC/FTZWqLig57HwRjMRgyN3nJfcD41lxGKChnc2VQST2Ct7k/wDESYmQWaU3A4LuUeoWrf4BtnVuOWeyP1ZUupqMNHeOIFVoorujLCiiigBc1k0cVPPIL5WkUbyOhh+0PfmKiEa4BBuCLgjcRxFPLLcWNKOmdBvCTJANuMm7RcD0snA9m4++uc4Y4I5z+dR6fat/7ly3uND1ZbDVNWkVjwuLWQHZN7bwcmXsZd4+FZq4WUZQbjJYZqpprKLKKutVLU0ClFVtRalApWlpVGZNlUdr5nm3RDkd3lb78OytvaN7Wy/2vVb5+H41NSm6M1NJPGv8AmGmEo5WBO0hoDESG4Qgmw8toiqrt7X6lgb5X8nOw39MtgcLLs7OIw0T52DARLln5TDPs80eoVMqxub7ujxoRyd4tw7q2K/DFetTVOUYYWzGU18HpZIVbKLbTCCBUUKgso3Dhnfp76yVYCbG+fCwqsbEjOsOWW3JvJPo4Rcatq6rSKaNK3qoNW1dagC7arExvVmKxaxqWdgqjeSbCoeETaQbm8OGjgOTyEWZx0gdVfeav2NhWu54gtXa+xfzcR1asaa1l8MJx+IEMecCMDI43Ow3KOKj3nurqOFw4jRVUWAFq0tBaCjwsQSMW4njUlXo1rawtaSpw2fV7zGqTc5aTCiiirIwKKKKACgiiigCB0xqjFMdtbxyDc6Gxpbxmj8ZBvQTqOlfIf12yPgK6FQRVS5sqFyvzYp9/b47SSFWcOizmS6wxg2k2ojwkUgeIuK3ocYj+Y6t6LA/CnTFaJik8+NT6qgsXyd4V8wmyeIyrBrcWqMurm18dfkWo3sltRG3oq5+Ta36LESr2bbWrAdQsSPNxb+ux+IqjLi1WXRmv1XmTK9h2pmW1FqxjUvGD/qvFE+VH1Qxv+IX+BaifFy6/uj4vyHc8p95ktRarPqjjfv0/gFUOqGN/xC/wLSejt1vj4vyDnlPvMlqpVh1Pxv8AiF/gWrRqLiz52LYeiFHwFOXFu5e2UfF+Qc8p95lvVkkyqLsQB2kD40Dk3kbz8XKf3iPhWzh+S3Dg3cs5/aJPxqxDizP/AJ1F8lnyI3ersRCYjWaBMuc2zwjBc+7L31hj0hisQbYbDlR15f8AxHzp9wWqWGi82IesVLRwhfNAHdWrQ4AtaWuWZPv2eCIJ3dSWzUImjOTkuwkxshkboX9Udw3CnfB4FIlCxqFA4VnorchCMFoxWFuRVbbeWFFFFOE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74613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209800" y="990600"/>
            <a:ext cx="3886200" cy="3276599"/>
            <a:chOff x="2971800" y="1752601"/>
            <a:chExt cx="2514600" cy="1981994"/>
          </a:xfrm>
        </p:grpSpPr>
        <p:sp>
          <p:nvSpPr>
            <p:cNvPr id="4" name="Rectangle 3"/>
            <p:cNvSpPr/>
            <p:nvPr/>
          </p:nvSpPr>
          <p:spPr>
            <a:xfrm>
              <a:off x="2971800" y="2362201"/>
              <a:ext cx="2514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971800" y="2971801"/>
              <a:ext cx="25146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1400" y="2590801"/>
              <a:ext cx="12954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3124199" y="1981201"/>
              <a:ext cx="990600" cy="53339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3886200" y="2743201"/>
              <a:ext cx="1295400" cy="533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 bwMode="auto">
            <a:xfrm rot="5400000">
              <a:off x="3124200" y="3048001"/>
              <a:ext cx="914400" cy="457200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 bwMode="auto">
            <a:xfrm rot="5400000">
              <a:off x="3429000" y="3276601"/>
              <a:ext cx="914400" cy="1588"/>
            </a:xfrm>
            <a:prstGeom prst="straightConnector1">
              <a:avLst/>
            </a:prstGeom>
            <a:ln>
              <a:prstDash val="dash"/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Lifetime</a:t>
            </a:r>
          </a:p>
        </p:txBody>
      </p:sp>
      <p:pic>
        <p:nvPicPr>
          <p:cNvPr id="422914" name="Picture 2" descr="\mu^-\to e^- + \bar\nu_e + \nu_\mu,~~~\mu^+\to e^+ + \nu_e + \bar\nu_\m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14400"/>
            <a:ext cx="5508625" cy="38100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533400" y="19050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Scintillator</a:t>
            </a:r>
            <a:r>
              <a:rPr lang="en-US" b="1" dirty="0" smtClean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33400" y="24384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Scintillator</a:t>
            </a:r>
            <a:r>
              <a:rPr lang="en-US" b="1" dirty="0" smtClean="0">
                <a:solidFill>
                  <a:srgbClr val="002060"/>
                </a:solidFill>
              </a:rPr>
              <a:t> 2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29359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Scintillator</a:t>
            </a:r>
            <a:r>
              <a:rPr lang="en-US" b="1" dirty="0" smtClean="0">
                <a:solidFill>
                  <a:srgbClr val="002060"/>
                </a:solidFill>
              </a:rPr>
              <a:t> 3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477000" y="1981200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 Cosmic </a:t>
            </a:r>
            <a:r>
              <a:rPr lang="en-US" sz="1600" b="1" dirty="0" err="1" smtClean="0">
                <a:solidFill>
                  <a:srgbClr val="002060"/>
                </a:solidFill>
              </a:rPr>
              <a:t>muon</a:t>
            </a:r>
            <a:r>
              <a:rPr lang="en-US" sz="1600" b="1" dirty="0" smtClean="0">
                <a:solidFill>
                  <a:srgbClr val="002060"/>
                </a:solidFill>
              </a:rPr>
              <a:t> enters the setup and gets stuck in S2.</a:t>
            </a: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336600"/>
                </a:solidFill>
              </a:rPr>
              <a:t>After some time it decays and the electron leaves through.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4419600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We start a clock with a coincidence of S1 AND S2 and NOT S3 </a:t>
            </a:r>
          </a:p>
          <a:p>
            <a:r>
              <a:rPr lang="en-US" sz="1600" b="1" dirty="0" smtClean="0">
                <a:solidFill>
                  <a:srgbClr val="002060"/>
                </a:solidFill>
              </a:rPr>
              <a:t>(in a small time window of e.g. 100ns).</a:t>
            </a: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336600"/>
                </a:solidFill>
              </a:rPr>
              <a:t>We stop the clock with a coincidence of S2 </a:t>
            </a:r>
            <a:r>
              <a:rPr lang="en-US" sz="1600" b="1" dirty="0" smtClean="0">
                <a:solidFill>
                  <a:srgbClr val="336600"/>
                </a:solidFill>
              </a:rPr>
              <a:t>AND </a:t>
            </a:r>
            <a:r>
              <a:rPr lang="en-US" sz="1600" b="1" dirty="0" smtClean="0">
                <a:solidFill>
                  <a:srgbClr val="336600"/>
                </a:solidFill>
              </a:rPr>
              <a:t>S3 </a:t>
            </a:r>
            <a:r>
              <a:rPr lang="en-US" sz="1600" b="1" dirty="0" smtClean="0">
                <a:solidFill>
                  <a:srgbClr val="336600"/>
                </a:solidFill>
              </a:rPr>
              <a:t>and NOT </a:t>
            </a:r>
            <a:r>
              <a:rPr lang="en-US" sz="1600" b="1" dirty="0" smtClean="0">
                <a:solidFill>
                  <a:srgbClr val="336600"/>
                </a:solidFill>
              </a:rPr>
              <a:t>S1 </a:t>
            </a:r>
          </a:p>
          <a:p>
            <a:r>
              <a:rPr lang="en-US" sz="1600" b="1" dirty="0" smtClean="0">
                <a:solidFill>
                  <a:srgbClr val="336600"/>
                </a:solidFill>
              </a:rPr>
              <a:t>(</a:t>
            </a:r>
            <a:r>
              <a:rPr lang="en-US" sz="1600" b="1" dirty="0" smtClean="0">
                <a:solidFill>
                  <a:srgbClr val="336600"/>
                </a:solidFill>
              </a:rPr>
              <a:t>in a small time window of e.g. 100ns).</a:t>
            </a: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The histogram of the measured times is an exponential distribution with an average corresponding to the </a:t>
            </a:r>
            <a:r>
              <a:rPr lang="en-US" sz="1600" b="1" dirty="0" err="1" smtClean="0">
                <a:solidFill>
                  <a:srgbClr val="002060"/>
                </a:solidFill>
              </a:rPr>
              <a:t>muon</a:t>
            </a:r>
            <a:r>
              <a:rPr lang="en-US" sz="1600" b="1" dirty="0" smtClean="0">
                <a:solidFill>
                  <a:srgbClr val="002060"/>
                </a:solidFill>
              </a:rPr>
              <a:t> lifetime.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/>
          <a:p>
            <a:pPr>
              <a:defRPr/>
            </a:pPr>
            <a:fld id="{D103FBCD-6E1C-4561-8A5E-1BC648362A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-76200" y="6400800"/>
            <a:ext cx="1524000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295401"/>
            <a:ext cx="2514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1905001"/>
            <a:ext cx="2514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7600" y="1524001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17" idx="2"/>
          </p:cNvCxnSpPr>
          <p:nvPr/>
        </p:nvCxnSpPr>
        <p:spPr bwMode="auto">
          <a:xfrm>
            <a:off x="5562600" y="1371601"/>
            <a:ext cx="12192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5562600" y="1981201"/>
            <a:ext cx="13716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6" idx="1"/>
          </p:cNvCxnSpPr>
          <p:nvPr/>
        </p:nvCxnSpPr>
        <p:spPr bwMode="auto">
          <a:xfrm>
            <a:off x="4953000" y="1676401"/>
            <a:ext cx="19812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3810000" y="3124200"/>
            <a:ext cx="1219200" cy="1447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5746" name="AutoShape 2" descr="data:image/jpg;base64,/9j/4AAQSkZJRgABAQAAAQABAAD/2wCEAAkGBhQSEBIUEBIWFBQWGBQVFRQUFRUUFBQVFxYVFRUUFBcXHCYgFxkjGRUWHy8gIycpLC0sFx4xNTAqNSgrLCkBCQoKDgwOGg8PGiwkHiUpKiwtKSwtNS0tKSwqKSwtLCwtLSwuLiwvKSwsLCwtLCwpNSwpKSksLCoqKSksNSksLv/AABEIAPIA0AMBIgACEQEDEQH/xAAcAAACAQUBAAAAAAAAAAAAAAAABgUBAgMEBwj/xABKEAACAQICBQcIBQoEBgMAAAABAgMAEQQhBQYSMVEHE0FSYXGRIjJygZOhsdEUFiNTwRUXM0JigpKisvBUc8LhNENEw9LxJGOD/8QAGwEAAQUBAQAAAAAAAAAAAAAAAAECAwQFBgf/xAA7EQACAQMABAoIBQQDAAAAAAAAAQIDBBESITFRBQYTFDIzQWGR0RYiNFNxgbHBFSOh4fAkUmKCQkNy/9oADAMBAAIRAxEAPwDuNFFFABRRRQAUUUUAFFFFABRRRQAVxXlR5a58Li5MJgVRTFYSTOu2S5AJVFOQAva5Bub7unsOkMaIk2iLkmwHEn/YE+quU6S5PcJicRNiZ0LvKxdruwAJtkqqRYd5NZt5wnQs2lUbzuRNToSqa0cwbll0sTf6a3qjhA/oqR0Py86TicGWRMQnSskaKSOmzRgEHtz7qfV5PcAP+lQ9+0fi1a+I5M8A+7D7ParyL/qt7qzo8YrZvoy/TzJuZz3o6pq1rBHjcLFiIrhZFDbJ3qelT2g3HqqUpJ1Ew8eCjXDqW2LnYLEEg3J2SQBfp8Kdq3Le4hcQVSm9RVnBweGFFFFTjQooooAKKKKACiiigAooooAKozWFzkONY8XikiRpJWCIgLMzGyqoFySegWrzXyocr8uPZoMKWjwgNjvV5/2pOCcE9ZzyAB2DSXLRouGbmmxO2b2Z4kaSNe91yP7t6dMLi0lRXiYOjAMrKQVZTmCCN4rxPhMI8rqkSl3Y2VVFyTXeuTKHF6Nw7Ryyq6t5SwkFhET52y9xv6VGV8wd96txeUbZfmSx3dpJCnKfRR2OiorQ+nVmyNlfh0MOK/Kt/E4xIxeRgo7T8B01LCtCcOUi9W8a4tPD2maioHEa1D/lRl+0+SvzrQm09O36yp6Iuffes2tw1aUtWll92v8AYmjbVJdg21rz6QjTz5FHeRfwpMlnZvPlduy5t4ViCqNy+NZVXjJH/rp+LJ42b7WTemtNRSBVjJazXJCm3msOnvqIV8rWbwqm0e6qXPGucvLyV3U5SaWe4uU6aprCK+o+FUVe/wDhNGfGi541STwSGHEt+j2b+S6sciMgTff2U8YXSsTgbMi34E2PgaTto1aQOlR6sq3LHhmdpDQ0U1nPeVqtsqjzkfgarSHFKV8x3XuJrci03Ou6QN2MB8d9blLjFby6cWv1KsrOa2McKKXoNaiP0sR9JDf3H51LYPSkcvmOCeG5vA1sW99b3HVzT7u3wK86U4bUbdFa+OxyxIXc5dA6SegDiaStY9PYieCWHDyCB3GyJVUsycQDtDMjLaGY3jOi4vaNs0qssZCFKU+ijLpvlk0dhcScPLKxdTsu0aF0jbpViN5HSFBtu302aJ0xDiollw0qyxtuZDcdoPAjgcxXj3WHVufBybE6777LjNHHFW/A5itrU7XbEaNnEuGfyTbnImvzcq8GHHgwzFWYTjOKlF5T7RjTTwz2JRUBqZrnBpLDCaA2O6SM+fG/SrfgekVP08Q4Ny5a7GfEHRsMmwkdmmPRLLkyxE9VQQfS9EVyLRuhpZ51giQmRjbZ4cST0ADMmnjlm1Nlw+kJsQAWhncuG6jtmVPZfcfVT/yfamnDYYPLY4p1HOX85E3rHfsyv29wrN4RvlZ0tLbJ7F/OxE1GlyksdhbqhqXDgIxYB5mH2kpH8qcE+PT2ME0G1u31kIoC23+HzrzupXnWm6k3ls2IxUVhGOCErYg2Iz2gbAHiOJ93fWRmubm7t1mN6oTffRTZVpuOjnVu7A0VnIFjxqlqrRUQ4KKKKACiiilApai1VooAKKKKQAqlqrRQAA8DVDbpFjxG+q0UqeNaELMcHlA2pCbCyk52HTcb/Xvow2GsM/8A33dlXVdtX7D7jU1SvOr03l7xFFLYammdFQ4mNop0Dod/EHoKnoI41w3W7UxtHy+Xd4mP2T239Oy/Bhw6d47PQkMAA2m9Q4mtHTuh48ZC8U63Vh0b1P6rKehh/eRrR4M4SnZTw9cHtX3X81kNaiqi1bTguomusmjsYs6ElGIWZBueMnPLrDeDx7zXrbAY1Zo0kjN1cBlI6QRcGvH+N1Smjxj4Ui7KfOA8kqc1cdhBBt6q9Scn2j3hwEMb38lVUX32AsK9DjJTipR2MyGsPDJHWDRazwOGUMQLrcXzGY94pUwuK2jtKbML3v2b7/Kn40l6RhRZ5GjFrkDsLDebf3uFc3xhowdKNVvDTwlvyXLOT0nExzSZ3tYncOHae2sNFY8ViVjRnc2VQWJ7B2dJ7K4lZk8I0thdJIFBZiFAzJJAAHEk7qiJdb8Mv/MLdqI7L6mAsfUa55rbre8jHa6D5MV7rHwv0NJxY7jku65h9WsFLpDE8yJljOw73YM5bZsSqKvlO1s7DOwPdXWWvF5SjpV5PO5dnz1lGd1h+qjq/wBdcN1n9k/yq067YbjJ7JvxpD0bqDNiHgSDFxOZo5ZReOVQixyGE7RYDMyjYHqPTV+H5PJjHhpJMXFGMQjyKGjlJGxCZ3XyRYkRq9yOlbdIq76O22+XivIj53PuHj68Yb/7PZn51cNdsN1n9k/yrncepr/RTiHxkSoOaLARTOyJNYxs4QEoGRgwvkb2uDv2/wA3M5Z1TFxMyTNBbm5VuUlw8MzXI3I+Jj7wCRR6PW2+XivIOdz7h6+uuG6z+yk+VH11w3Wf2UnyrkGtOjZcDiDC8iOdlHuoK2DC+yytmrDgezjUSNIPx91J6O22+XivIXnc+47r9dMN1n9lJ8qPrphus/spPlXO8BqU82Hhljxcd5I2l2DFICoSaLDyKW3EiSUDLeATWTTOoMuHXGE4uFzhVjZlRZC7c4DkVAPN2ItdsrkXIvR6O22+XivITnc+46B9dMN1pPZSfKj66YbrSeyk+VcKOkH4jwqn5Rfso9HbbfLxXkLzufcd2+umG60nspPlR9dcN1pPZSfKuE/lF+ypXVnAy43Ex4dHCM4chipYDYjeQ5LmSQhAt0mj0dtt8vFeQnO59x2H664brSeyk+VVGumG6z+yk+VIrcms6yRxtiog0kk8YsjkEwmVSFP6zsYjZN5vWKLUGXahDYyNeeEzITDNskQmXaByBDbMLmxAO4b6PR223y8V5BzuXcdRwOlIpr8zIr23gGzL6SmxHrFbRFcE0frGySDyydknYkW6sBfJlvmtx0H1iuwap6xjFRkMRzigE2yDruDgdBvkw6D2EVh8JcDztFykHmP6otUbhT1PaTqv/tVuJxNrADf0/EHtq5krS0pg+diZLlSekZE2N7evd66yKKjKajJ4Te3cTyyllFNVsLFisc0mztCNQm3bJiCxy4gXtXSVW26onVnRcUMCCECxAN+NS9eo0KKo04047EjDnLSk2zDi5tiN24An12ypKkNNum2tA/7o8WFKL765HjLUfKU4dzfi/wBjQslqbLaUeUXShjiRB07Tn9ywT+ZtrvQU3VzrlUksyf5Y/resvgemp3kE+9+CJ7h4ps5hNIWJJrb0JpubCy85hm2XtbzFfK4bzXBFwyqQbZECsGHw+29ujeewVMQYe1lQeofjXpCRkNmPDa242O3NzSKQLBgoDWM5xJG1a+cpLHjuOWVXz6545yC0rZbVrRoLbUbwtay/dyOvr7BUnFq/Kw6B3msg1Yl4r40uBMkLNrdjGjlj2rRy7IZViUeSqxIEU7O0qbMMQ2QbHYFZI9dscu3aVgXl+kMebS/O7aSFgdm4BeKNioyJQXFTA1Vl4r41cNUpuK+JowGRHmV2ZmYEliWJscyTcnLtq0Qt1T4Gnd9Spib7QHcxt8KoNRpuv/MflRgBfwesuLiREjdlVFdFGwpsrypO4zXpkRW9XCrvrRjObnj5xtidpHlGwvlNJYyG+zdQ2ytwpAOyKnxqLN1/5j8qDqJN1x/EflRgMiQYW6p8DRzDdU+Bp3+ok3X/AJj8qyjU+YdK+J+VGBMiHzDdU+Bra0dipoHEkO0rgOu1s3ydGjcZjpVmHrpy+qU3FfE1adVJeK+NAZIk69Y8urtIGZS5DNh4WP2hLOLmO5UsxOzuvY9ArBiNcMazI7yXdOc2ZDFHtgS84JAX2LkHnpMibXa4qcOq8vFfGtLFaOki89cuIzFAophacOT/AEm0WKjJOW0AfRchGHgQ37gqHxujxbaUd4/GtjQWRuN4NVriCqU5QexpokhLDyegNmsLpY1sHee81SVdxryvHabZLaqYq4kj6jXHcwDAe+p+lHVh7YuUcUQ/EfhTdXqFjN1LanJ/2ow6qxNrvI3WA/Y/vJ8aVG3006xH7JfTX4E/hSsa5DjG83UV/ivqzQs+g/iUrm/Kx5yf5Y/reukVzblaOcf+WP63qtwH7bH5/QkuOrYi6LXyWPbbwH+9N+g8AFUMRmaUdGeYe/8AAU/4YeSvcK9FMcztIFBLEADMkmwHeTWJdMQffxe0T50q6WmbE44YRmIiAzC5G+xt7V+k3sK2xycwdeTxX/xoAa8LiFcXRlcbrqQwvwuK2LgAkmwGZJyAHSTSHq0pg0lJh4WPNAHb2sySFBueBDG3dW3rVjHlxkODBtE+zzgGRO0T09gFx2770CDSumsP/iIvap8628Li0kBMbq4G/YYNbvscqUxyYYfry+K/+NaGjcJ9D0rHh8Mx2WA53azLAqzWNrWsLEd9KB0QCi1XgVFa1aRaDCySR2D+Sqki9ixAvbuJoAz4jSUSNsvLGrcGdVOe7ImsaaWgYhVmiZjkAJEJJ4AA50qaM1HjxUKTzvJzkgLNYjM3IvmDmQAfXWhrPqdDg4Oejdy4ZQu0RYEnfkBmACfVSAdBYVp4nHxIbSSoh32Z1U242JqPXS0iaMGIcgyc0GuRkWOSkj1ilvQeqq46EYjEO/OOzAkEC4U2BzHZbLhQA2jS0BIAmiJOQAkQkngM6zSwhgQwuDkQemkzT2o8GGw8koZyVAsGIsSWCi9h20xapYl5cHE8pux2hfpIDEC/bYUCkJjsBzbOnRY27iMv77Ki9DDM99NmscXlg/sfi1Kmh/OP98aiqdFj4noMpme81SZfJrY2Mz66sxCeSa8scdRt5MGr5tju+P4O1OdJOiDbHJ2o3ub/AHp2r0Tgh5s6fw+7Mi46xkTrJ+jT0/8AS9K5pn1kPkJ6X+lqWDXKcYPa/wDVfcvWnV/MpXNuVvzo/wDLH9b10qua8rfnR+gP63qLgP22Pz+g+56tiPo3zD3/AICug4bzV7hXPtG+Ye/8BT/C9owT0C/gK9EMcWdAQM+k8TIykBdsXI6SQFH8OdOyilPUjScs/PtK1xtLs5AWuDcDssFypnxE+xG79VWbwBP4UAKmqOGZtIYyVlIsXXMEZlwbd+yB41fBhmk04zFTsxi97GwHN7K59pJrb1C0lLPHM8zbX2mWQFri5A7MxlVNT9NS4jF4vba8Y80WFl8ohbfug340AOS0maKwrPpqdypsgOZBt5ioviCSO6nMGlXUTTUuJlxTSNdbqVFgAtywAXs2QPjSiGxrbq9icTiMKYJNmNDdvKtzbA35y3SbZC3DovesnKLtfRkVQTtSLuF+hrDLibVLQ6xwHFHDK95QCSOi43rfrAZ2qJ1x0zJHLho4m2SzBjkDfylVQezflQDJnROF5vDwoRYqiAjtCi/vpV5T0ZoIURS21J0AnPZIUZdJJp3akvW7TkqY3CQQtshmRmyB2tp9gA36LA5fKgC7XGEx6L5tQchChsL2AK3J/ht66kdVMEYsFArAg7NyDkQWJYg+NRvKJpqSCKJYW2WdjmLXstjbPtIpohvsrtb7C/fbOkAWOUS/0IhQTd0BsL5XJ+IAqU1cwZjwkCEWIRbg7wSLkH1moXlA03LD9HjgbZLsSSACTsldkZ9FznxpxjXdffQKQussO4/sfi1JWiB5Z/voNdH1kw3kg/sfi1c60OPtD3/OoqnRY6J6N2Mz66x4pPINbexme81ZjE8g15o4+qzUU9aITRx/+bB2rJ8U+dPFI2C/4zD90n/bp5rueBfYofP6so3PWsh9ZfMT0j/SaWaZtZB5Cel/pNLNcvxg9r/1X3Ltp1fzCua8rm+P0B/W9dKrmnK7vj9Af1tUXAftsfn9B9z1bEjR3mHv/AU6Yxz9EkKAk801gMySVNrUlaOPknv/AA/2pq0BpMWEbmxHmk9I4d9eiGORupmlIYIGEsqo7OWsb3tZQNw7KlNM6ywPhplimVnZGVVF7kkWyyq+fVDDO7MyG7G5szAXO/IGsmE1OwyOrrHmpuLsxF+4mxoAs1JwjRYEkqQzF3AtmcrL4299RGoOkocMsxxEgjd2XJr3soOdrZZk09KaicbqfhppGkdDtNvIZlueNgd9AF+L1wwpjkCTozlWCgXuW2TsjMcbVpcmOCZMNIzqV23yuLXVVAv3XvWxDqHhAwPNk2INi7EesE5imROygQjcFqrDHi5MULmR7kAnyVLA7ZHffp3XPqXtZ5gNKQNL5MSBCXbzcmZjn32Fqd1atHS+hosSoWZdoA3GZBB7CM6VAax1ywf+JT3/ACpWdvpWmIpIvLiQKdtfNsoY7+jyzapr832D6je0f51MaL0TFh02IV2VuTxJPEk5mgBO5QlvisJtC0YzZz5oG2u1c9gA8aZPrjg/8Sn83yrd0pouPERmOZdpbg9III3EEZioYcnmD+7b2j/OkAg9OSjGaRwnMHnI12dpluQLPtPfhls+NdGjTMVHaG0FDhlKwps3Nybkk95OdSMmJWOxY9w6SeAoFNnWLC3hJ4J8zXJdD/pT312rGQF8DI53kE92W7wri2if0x7/AMaiq9FjonpgLWLGj7Nu6s9qxYwfZt3V59KHqv4FyL9ZC3hP+Nw3dJ/26eqRMH/xuH7pPglPdddwL7FD5/VkNz1jIjWT9Gnpf6WpYpp1iH2S+kPgwpWNc1xhX9Wv/K+rLtp1fzCuZ8r2+L0B/W9dLrmvK6M4vRH9b1BwH7bD5/Qfc9WznWGxWw2e45H8DUqDfdUBLRFiGXzWI+HhXopkDRHpKVRZZHA4bRrLFpaYsBzzi5Avfdc2vSt+UJOt7h8qPyhJ1vcPlSCHWNK6CEccrQ6VErILqgaNecz3A7eRsb+o0oflyf75/Glb8oP1vcPlVyY2VjZTc9woAZvy9iPvn8aqNPYj79/4qXbz/wB7NVHP9v8ALQKMi6fxH37/AMVUbT+I+/k/ipfHP9v8tDc/2/y0gE+NPYj79/4qY9X4WxELPJpAwsGK7LMmYCqQ2bAkZm9h+r25c7Bn7f5ayLz/AA/ppRBw0ljpopnQYh2UHyW20N16CebZlB7Aaxx6Zn++fxpaj5/+9mtqLnu3+WgBmi0rN96/jW1g7u4LEk3GZNz76XYOe/vZpl1dwUrSLe/uoA6tjcPbRTZfqeFcB0X+mPpfjXpKQKmAYPkObYG/ca83aMIOIe3Xt/NUdTosdE9NCsWO/Rt3VmFYNIn7Ju6uGmsU5fAtw6SFvAj/AOdB6Mn/AG6eqRtFi+Pi7EY+JUfhTzXT8DLFlT+f1ZFc9YyN0+Psf3l+NKjDOm7TY+wbs2T4MKU5hma53jHH+og/8fuy3Zv1H8SylDlI0eHw22RfZBXuLWKHxFv3qb6wY3BrLG8cgujgqw3ZHgegjeD0ECsSyuObV41dz/Tt/Qs1IacXE82yrXSddsdodtG4BcEiCcNFzmyjLII9k88MQwF2Ja3E9Iypd1q1SkwstmF1J8iS1lk/BX4r6xcbl2RLGxFu/KvTqdaFWKnB5TMZwaeGdHkxOhGaVSIVU86I2SLE3BZIObN+lVczi+yL2U7IrclxGrpYEKgQOW2RHiS5Gz5h3ApcnpvdVrlFFPyGidC05Job6FKuHEZnEUaIwTEB2lUEF1J8kXYgm9sr9lIuiU8s9x+IrXq5GINwbHsoyGidY0VjtFLHHz0aFgkAYczKX2gtpdpr2Zud8q4A8jK580bE+lNEKq83DGWAIYtDIQbXsy33XPuturkoxL9Y1XnpOsaTIaJ1/wDKehbm8SEXz2YZRmFJJW4yRiEUDoJY2AN6gNb8XgHji+goEcM4ksjLdLDmz5XvHZSBzknWaqc7J1moyGidNwbaM/IkocL9Ou2zcHndvbPNlD91sWv0b751j0lidGfQiIUtiOahHmSAiQbO2Q26/n7V94K2J3DmpxMnWNU+lv1zS5DROn8m02jw+I/Kex5i81zoJS3lc5b9vzbdO+3TV2g9IaNVJOfAJ52Qx3SUyCK52Q7DIkra3Bt9t55d9NfrmqfTG65oyGidG1Jx2GGLi+m25rO+15m1snZ27fq39W6+V6cF0/gI8bMYtnmLJsEB9jb2k29jZ3Lbb6OjLovwj6W3XNUOkJRukPjTlhiaLOu678on2MqQtdCxC9Hk3yy6MqV+THRpxGLiFrhpAzehGRI5PZkq97ilHBYGfEyJGA7sx8lQCWY/sr+JyHSa9E8m+o35PgvLYzuAGtmI0382p6TfNm6TboUVn8IXMaFNrPrPYh0I6xzFa2lT9k3q+NbIrS0w32feRXI1pYoy+BZpr10QmgxfSA7I/i7fKnekvVlb46U8EQeO03406V1nBcdG0pruIK7zUZqaWW8EvosfAXpRxG+/EA+6naZLqRxBHjSQ48iM/s2PeN9YXGWHVz+K+has3tRjooorkTQMc8CupV1DKcirAMpHAg5Gl+fk9wTG4jZOyOWRV9S3IHqpjoqalcVaPVya+DwNlGMtqFf82+D6svtno/Nvg+rL7Z6aKrU/4hde9l4sbyUNyFb822D4S+2ej822D4S+2emmqF7b6X8Qu/eS8WHIw3IWRyb4PhL7Z6r+bjB8JvbPTPVab+I3fvZeLDkobkLH5uMJwm9s9H5uMHwm9s9M9Vo/Ebv3svFhyUNyFY8m+D4S+2eqjk1wfCX2z00UChcI3fvZeLDkobkLS8mWC6svtnrIvJdgurL7Z6ZlNZkNSLhC695LxYnJQ3IWF5KcD1ZvbPWVOSbAdKzH/wDeT8DTQhrOjVNG/ufeS8WRypR3GvoHVrDYQEYaBIyfOYXZ29J2JZvWamQa1Eas6NScpKT0pPLIJRxsMwNR2mnyQdtb4NROmHu6jgCaK8/ymhaK9cwampfEYlu1V8EUU30qagLeOV+vI59W0be6muu+tIaFCEX2RX0KNR5m33hSbi47c4vVlfwbyh8RTlSxpmK08g66K471yPuC1lcP0tO10tzT+33RPayxPBEVSq0VwJrBRRRQAUUVWkApVaKKQDFLGf1bd1ViJAzFh33/APVZaKl5VuOg9g/S1YYA1q4rSscZs7Z55AMxytcZDfmMu0VH46RZJTC3m+QWYFgqkuLIxXcxysCc71HY7Vj7YEc5JkTmTbNrkFgRbeSbG5vuzJGvZ2FtKS51NxyspJLXqytb1fJ+JXqza6vWNUcgYAjcQCO45irq1MCYl+zjUR9OwVKHvsfO7xetuserDQm0s47M6ngkTyi9TWRDWEGr1NNTFNlGrMrVqq1ZlapkxrRtK1ZletRWrIr1NGRDKJuI9L+mMVbnX6qn3AmpZprA0raekvFsjfK6p6ic/cDUkY8tUhSXa0JFaCchs1Jw2xg4gd5FzU9Wto6DYiReAFbNemGQFQes8NhHIP1WsfRbL47NTlYMbhRJGyNuYEVBcUVXpSpvtWB8JaMlIS2WrbVVQQSrecpKt3jp9YsfXV9q8rqQlTm4SWtPBuxaksoxWqtXEVbamAFFFVoApVaKKACtDFLzk6RtmioZGHQx2giA8QPKNuNq36X9JYCdXaYOCV2ipBCBI7ZoUYbLbrkk7wK0OD6cZ1GnNReHhve9S/nZtWWMqPC2G5iowjrGQFglVksLKFlvtCxG4sL+tRVmkcDKYwC5bYZGDJdJtlT5WYNmbZv0C58Kio5wwEjyLzm9efJV1yBDKtygGe7ZBtfMVO6Nx6PuxKS9g2Ft6hnWpcUqtqozjr0dvqvW09qeO1am21pY2EMWp5RikwEjoNnEBlNmVnjBYdIZWQrn22qSgVgoDkM1syBsgnjborV0MCIVB/VLr6lkdR7gK3ax7qrJydJ4xGTxhJd3YltJoJYyFVBq2iqY8zKayK1a4arw1PTA2lerucrWD0GSnaYmC/FTZWqLig57HwRjMRgyN3nJfcD41lxGKChnc2VQST2Ct7k/wDESYmQWaU3A4LuUeoWrf4BtnVuOWeyP1ZUupqMNHeOIFVoorujLCiiigBc1k0cVPPIL5WkUbyOhh+0PfmKiEa4BBuCLgjcRxFPLLcWNKOmdBvCTJANuMm7RcD0snA9m4++uc4Y4I5z+dR6fat/7ly3uND1ZbDVNWkVjwuLWQHZN7bwcmXsZd4+FZq4WUZQbjJYZqpprKLKKutVLU0ClFVtRalApWlpVGZNlUdr5nm3RDkd3lb78OytvaN7Wy/2vVb5+H41NSm6M1NJPGv8AmGmEo5WBO0hoDESG4Qgmw8toiqrt7X6lgb5X8nOw39MtgcLLs7OIw0T52DARLln5TDPs80eoVMqxub7ujxoRyd4tw7q2K/DFetTVOUYYWzGU18HpZIVbKLbTCCBUUKgso3Dhnfp76yVYCbG+fCwqsbEjOsOWW3JvJPo4Rcatq6rSKaNK3qoNW1dagC7arExvVmKxaxqWdgqjeSbCoeETaQbm8OGjgOTyEWZx0gdVfeav2NhWu54gtXa+xfzcR1asaa1l8MJx+IEMecCMDI43Ow3KOKj3nurqOFw4jRVUWAFq0tBaCjwsQSMW4njUlXo1rawtaSpw2fV7zGqTc5aTCiiirIwKKKKACgiiigCB0xqjFMdtbxyDc6Gxpbxmj8ZBvQTqOlfIf12yPgK6FQRVS5sqFyvzYp9/b47SSFWcOizmS6wxg2k2ojwkUgeIuK3ocYj+Y6t6LA/CnTFaJik8+NT6qgsXyd4V8wmyeIyrBrcWqMurm18dfkWo3sltRG3oq5+Ta36LESr2bbWrAdQsSPNxb+ux+IqjLi1WXRmv1XmTK9h2pmW1FqxjUvGD/qvFE+VH1Qxv+IX+BaifFy6/uj4vyHc8p95ktRarPqjjfv0/gFUOqGN/xC/wLSejt1vj4vyDnlPvMlqpVh1Pxv8AiF/gWrRqLiz52LYeiFHwFOXFu5e2UfF+Qc8p95lvVkkyqLsQB2kD40Dk3kbz8XKf3iPhWzh+S3Dg3cs5/aJPxqxDizP/AJ1F8lnyI3ersRCYjWaBMuc2zwjBc+7L31hj0hisQbYbDlR15f8AxHzp9wWqWGi82IesVLRwhfNAHdWrQ4AtaWuWZPv2eCIJ3dSWzUImjOTkuwkxshkboX9Udw3CnfB4FIlCxqFA4VnorchCMFoxWFuRVbbeWFFFFOE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74613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48" name="AutoShape 4" descr="data:image/jpg;base64,/9j/4AAQSkZJRgABAQAAAQABAAD/2wCEAAkGBhQSEBIUEBIWFBQWGBQVFRQUFRUUFBQVFxYVFRUUFBcXHCYgFxkjGRUWHy8gIycpLC0sFx4xNTAqNSgrLCkBCQoKDgwOGg8PGiwkHiUpKiwtKSwtNS0tKSwqKSwtLCwtLSwuLiwvKSwsLCwtLCwpNSwpKSksLCoqKSksNSksLv/AABEIAPIA0AMBIgACEQEDEQH/xAAcAAACAQUBAAAAAAAAAAAAAAAABgUBAgMEBwj/xABKEAACAQICBQcIBQoEBgMAAAABAgMAEQQhBQYSMVEHE0FSYXGRIjJygZOhsdEUFiNTwRUXM0JigpKisvBUc8LhNENEw9LxJGOD/8QAGwEAAQUBAQAAAAAAAAAAAAAAAAECAwQFBgf/xAA7EQACAQMABAoIBQQDAAAAAAAAAQIDBBESITFRBQYTFDIzQWGR0RYiNFNxgbHBFSOh4fAkUmKCQkNy/9oADAMBAAIRAxEAPwDuNFFFABRRRQAUUUUAFFFFABRRRQAVxXlR5a58Li5MJgVRTFYSTOu2S5AJVFOQAva5Bub7unsOkMaIk2iLkmwHEn/YE+quU6S5PcJicRNiZ0LvKxdruwAJtkqqRYd5NZt5wnQs2lUbzuRNToSqa0cwbll0sTf6a3qjhA/oqR0Py86TicGWRMQnSskaKSOmzRgEHtz7qfV5PcAP+lQ9+0fi1a+I5M8A+7D7ParyL/qt7qzo8YrZvoy/TzJuZz3o6pq1rBHjcLFiIrhZFDbJ3qelT2g3HqqUpJ1Ew8eCjXDqW2LnYLEEg3J2SQBfp8Kdq3Le4hcQVSm9RVnBweGFFFFTjQooooAKKKKACiiigAooooAKozWFzkONY8XikiRpJWCIgLMzGyqoFySegWrzXyocr8uPZoMKWjwgNjvV5/2pOCcE9ZzyAB2DSXLRouGbmmxO2b2Z4kaSNe91yP7t6dMLi0lRXiYOjAMrKQVZTmCCN4rxPhMI8rqkSl3Y2VVFyTXeuTKHF6Nw7Ryyq6t5SwkFhET52y9xv6VGV8wd96txeUbZfmSx3dpJCnKfRR2OiorQ+nVmyNlfh0MOK/Kt/E4xIxeRgo7T8B01LCtCcOUi9W8a4tPD2maioHEa1D/lRl+0+SvzrQm09O36yp6Iuffes2tw1aUtWll92v8AYmjbVJdg21rz6QjTz5FHeRfwpMlnZvPlduy5t4ViCqNy+NZVXjJH/rp+LJ42b7WTemtNRSBVjJazXJCm3msOnvqIV8rWbwqm0e6qXPGucvLyV3U5SaWe4uU6aprCK+o+FUVe/wDhNGfGi541STwSGHEt+j2b+S6sciMgTff2U8YXSsTgbMi34E2PgaTto1aQOlR6sq3LHhmdpDQ0U1nPeVqtsqjzkfgarSHFKV8x3XuJrci03Ou6QN2MB8d9blLjFby6cWv1KsrOa2McKKXoNaiP0sR9JDf3H51LYPSkcvmOCeG5vA1sW99b3HVzT7u3wK86U4bUbdFa+OxyxIXc5dA6SegDiaStY9PYieCWHDyCB3GyJVUsycQDtDMjLaGY3jOi4vaNs0qssZCFKU+ijLpvlk0dhcScPLKxdTsu0aF0jbpViN5HSFBtu302aJ0xDiollw0qyxtuZDcdoPAjgcxXj3WHVufBybE6777LjNHHFW/A5itrU7XbEaNnEuGfyTbnImvzcq8GHHgwzFWYTjOKlF5T7RjTTwz2JRUBqZrnBpLDCaA2O6SM+fG/SrfgekVP08Q4Ny5a7GfEHRsMmwkdmmPRLLkyxE9VQQfS9EVyLRuhpZ51giQmRjbZ4cST0ADMmnjlm1Nlw+kJsQAWhncuG6jtmVPZfcfVT/yfamnDYYPLY4p1HOX85E3rHfsyv29wrN4RvlZ0tLbJ7F/OxE1GlyksdhbqhqXDgIxYB5mH2kpH8qcE+PT2ME0G1u31kIoC23+HzrzupXnWm6k3ls2IxUVhGOCErYg2Iz2gbAHiOJ93fWRmubm7t1mN6oTffRTZVpuOjnVu7A0VnIFjxqlqrRUQ4KKKKACiiilApai1VooAKKKKQAqlqrRQAA8DVDbpFjxG+q0UqeNaELMcHlA2pCbCyk52HTcb/Xvow2GsM/8A33dlXVdtX7D7jU1SvOr03l7xFFLYammdFQ4mNop0Dod/EHoKnoI41w3W7UxtHy+Xd4mP2T239Oy/Bhw6d47PQkMAA2m9Q4mtHTuh48ZC8U63Vh0b1P6rKehh/eRrR4M4SnZTw9cHtX3X81kNaiqi1bTguomusmjsYs6ElGIWZBueMnPLrDeDx7zXrbAY1Zo0kjN1cBlI6QRcGvH+N1Smjxj4Ui7KfOA8kqc1cdhBBt6q9Scn2j3hwEMb38lVUX32AsK9DjJTipR2MyGsPDJHWDRazwOGUMQLrcXzGY94pUwuK2jtKbML3v2b7/Kn40l6RhRZ5GjFrkDsLDebf3uFc3xhowdKNVvDTwlvyXLOT0nExzSZ3tYncOHae2sNFY8ViVjRnc2VQWJ7B2dJ7K4lZk8I0thdJIFBZiFAzJJAAHEk7qiJdb8Mv/MLdqI7L6mAsfUa55rbre8jHa6D5MV7rHwv0NJxY7jku65h9WsFLpDE8yJljOw73YM5bZsSqKvlO1s7DOwPdXWWvF5SjpV5PO5dnz1lGd1h+qjq/wBdcN1n9k/yq067YbjJ7JvxpD0bqDNiHgSDFxOZo5ZReOVQixyGE7RYDMyjYHqPTV+H5PJjHhpJMXFGMQjyKGjlJGxCZ3XyRYkRq9yOlbdIq76O22+XivIj53PuHj68Yb/7PZn51cNdsN1n9k/yrncepr/RTiHxkSoOaLARTOyJNYxs4QEoGRgwvkb2uDv2/wA3M5Z1TFxMyTNBbm5VuUlw8MzXI3I+Jj7wCRR6PW2+XivIOdz7h6+uuG6z+yk+VH11w3Wf2UnyrkGtOjZcDiDC8iOdlHuoK2DC+yytmrDgezjUSNIPx91J6O22+XivIXnc+47r9dMN1n9lJ8qPrphus/spPlXO8BqU82Hhljxcd5I2l2DFICoSaLDyKW3EiSUDLeATWTTOoMuHXGE4uFzhVjZlRZC7c4DkVAPN2ItdsrkXIvR6O22+XivITnc+46B9dMN1pPZSfKj66YbrSeyk+VcKOkH4jwqn5Rfso9HbbfLxXkLzufcd2+umG60nspPlR9dcN1pPZSfKuE/lF+ypXVnAy43Ex4dHCM4chipYDYjeQ5LmSQhAt0mj0dtt8vFeQnO59x2H664brSeyk+VVGumG6z+yk+VIrcms6yRxtiog0kk8YsjkEwmVSFP6zsYjZN5vWKLUGXahDYyNeeEzITDNskQmXaByBDbMLmxAO4b6PR223y8V5BzuXcdRwOlIpr8zIr23gGzL6SmxHrFbRFcE0frGySDyydknYkW6sBfJlvmtx0H1iuwap6xjFRkMRzigE2yDruDgdBvkw6D2EVh8JcDztFykHmP6otUbhT1PaTqv/tVuJxNrADf0/EHtq5krS0pg+diZLlSekZE2N7evd66yKKjKajJ4Te3cTyyllFNVsLFisc0mztCNQm3bJiCxy4gXtXSVW26onVnRcUMCCECxAN+NS9eo0KKo04047EjDnLSk2zDi5tiN24An12ypKkNNum2tA/7o8WFKL765HjLUfKU4dzfi/wBjQslqbLaUeUXShjiRB07Tn9ywT+ZtrvQU3VzrlUksyf5Y/resvgemp3kE+9+CJ7h4ps5hNIWJJrb0JpubCy85hm2XtbzFfK4bzXBFwyqQbZECsGHw+29ujeewVMQYe1lQeofjXpCRkNmPDa242O3NzSKQLBgoDWM5xJG1a+cpLHjuOWVXz6545yC0rZbVrRoLbUbwtay/dyOvr7BUnFq/Kw6B3msg1Yl4r40uBMkLNrdjGjlj2rRy7IZViUeSqxIEU7O0qbMMQ2QbHYFZI9dscu3aVgXl+kMebS/O7aSFgdm4BeKNioyJQXFTA1Vl4r41cNUpuK+JowGRHmV2ZmYEliWJscyTcnLtq0Qt1T4Gnd9Spib7QHcxt8KoNRpuv/MflRgBfwesuLiREjdlVFdFGwpsrypO4zXpkRW9XCrvrRjObnj5xtidpHlGwvlNJYyG+zdQ2ytwpAOyKnxqLN1/5j8qDqJN1x/EflRgMiQYW6p8DRzDdU+Bp3+ok3X/AJj8qyjU+YdK+J+VGBMiHzDdU+Bra0dipoHEkO0rgOu1s3ydGjcZjpVmHrpy+qU3FfE1adVJeK+NAZIk69Y8urtIGZS5DNh4WP2hLOLmO5UsxOzuvY9ArBiNcMazI7yXdOc2ZDFHtgS84JAX2LkHnpMibXa4qcOq8vFfGtLFaOki89cuIzFAophacOT/AEm0WKjJOW0AfRchGHgQ37gqHxujxbaUd4/GtjQWRuN4NVriCqU5QexpokhLDyegNmsLpY1sHee81SVdxryvHabZLaqYq4kj6jXHcwDAe+p+lHVh7YuUcUQ/EfhTdXqFjN1LanJ/2ow6qxNrvI3WA/Y/vJ8aVG3006xH7JfTX4E/hSsa5DjG83UV/ivqzQs+g/iUrm/Kx5yf5Y/reukVzblaOcf+WP63qtwH7bH5/QkuOrYi6LXyWPbbwH+9N+g8AFUMRmaUdGeYe/8AAU/4YeSvcK9FMcztIFBLEADMkmwHeTWJdMQffxe0T50q6WmbE44YRmIiAzC5G+xt7V+k3sK2xycwdeTxX/xoAa8LiFcXRlcbrqQwvwuK2LgAkmwGZJyAHSTSHq0pg0lJh4WPNAHb2sySFBueBDG3dW3rVjHlxkODBtE+zzgGRO0T09gFx2770CDSumsP/iIvap8628Li0kBMbq4G/YYNbvscqUxyYYfry+K/+NaGjcJ9D0rHh8Mx2WA53azLAqzWNrWsLEd9KB0QCi1XgVFa1aRaDCySR2D+Sqki9ixAvbuJoAz4jSUSNsvLGrcGdVOe7ImsaaWgYhVmiZjkAJEJJ4AA50qaM1HjxUKTzvJzkgLNYjM3IvmDmQAfXWhrPqdDg4Oejdy4ZQu0RYEnfkBmACfVSAdBYVp4nHxIbSSoh32Z1U242JqPXS0iaMGIcgyc0GuRkWOSkj1ilvQeqq46EYjEO/OOzAkEC4U2BzHZbLhQA2jS0BIAmiJOQAkQkngM6zSwhgQwuDkQemkzT2o8GGw8koZyVAsGIsSWCi9h20xapYl5cHE8pux2hfpIDEC/bYUCkJjsBzbOnRY27iMv77Ki9DDM99NmscXlg/sfi1Kmh/OP98aiqdFj4noMpme81SZfJrY2Mz66sxCeSa8scdRt5MGr5tju+P4O1OdJOiDbHJ2o3ub/AHp2r0Tgh5s6fw+7Mi46xkTrJ+jT0/8AS9K5pn1kPkJ6X+lqWDXKcYPa/wDVfcvWnV/MpXNuVvzo/wDLH9b10qua8rfnR+gP63qLgP22Pz+g+56tiPo3zD3/AICug4bzV7hXPtG+Ye/8BT/C9owT0C/gK9EMcWdAQM+k8TIykBdsXI6SQFH8OdOyilPUjScs/PtK1xtLs5AWuDcDssFypnxE+xG79VWbwBP4UAKmqOGZtIYyVlIsXXMEZlwbd+yB41fBhmk04zFTsxi97GwHN7K59pJrb1C0lLPHM8zbX2mWQFri5A7MxlVNT9NS4jF4vba8Y80WFl8ohbfug340AOS0maKwrPpqdypsgOZBt5ioviCSO6nMGlXUTTUuJlxTSNdbqVFgAtywAXs2QPjSiGxrbq9icTiMKYJNmNDdvKtzbA35y3SbZC3DovesnKLtfRkVQTtSLuF+hrDLibVLQ6xwHFHDK95QCSOi43rfrAZ2qJ1x0zJHLho4m2SzBjkDfylVQezflQDJnROF5vDwoRYqiAjtCi/vpV5T0ZoIURS21J0AnPZIUZdJJp3akvW7TkqY3CQQtshmRmyB2tp9gA36LA5fKgC7XGEx6L5tQchChsL2AK3J/ht66kdVMEYsFArAg7NyDkQWJYg+NRvKJpqSCKJYW2WdjmLXstjbPtIpohvsrtb7C/fbOkAWOUS/0IhQTd0BsL5XJ+IAqU1cwZjwkCEWIRbg7wSLkH1moXlA03LD9HjgbZLsSSACTsldkZ9FznxpxjXdffQKQussO4/sfi1JWiB5Z/voNdH1kw3kg/sfi1c60OPtD3/OoqnRY6J6N2Mz66x4pPINbexme81ZjE8g15o4+qzUU9aITRx/+bB2rJ8U+dPFI2C/4zD90n/bp5rueBfYofP6so3PWsh9ZfMT0j/SaWaZtZB5Cel/pNLNcvxg9r/1X3Ltp1fzCua8rm+P0B/W9dKrmnK7vj9Af1tUXAftsfn9B9z1bEjR3mHv/AU6Yxz9EkKAk801gMySVNrUlaOPknv/AA/2pq0BpMWEbmxHmk9I4d9eiGORupmlIYIGEsqo7OWsb3tZQNw7KlNM6ywPhplimVnZGVVF7kkWyyq+fVDDO7MyG7G5szAXO/IGsmE1OwyOrrHmpuLsxF+4mxoAs1JwjRYEkqQzF3AtmcrL4299RGoOkocMsxxEgjd2XJr3soOdrZZk09KaicbqfhppGkdDtNvIZlueNgd9AF+L1wwpjkCTozlWCgXuW2TsjMcbVpcmOCZMNIzqV23yuLXVVAv3XvWxDqHhAwPNk2INi7EesE5imROygQjcFqrDHi5MULmR7kAnyVLA7ZHffp3XPqXtZ5gNKQNL5MSBCXbzcmZjn32Fqd1atHS+hosSoWZdoA3GZBB7CM6VAax1ywf+JT3/ACpWdvpWmIpIvLiQKdtfNsoY7+jyzapr832D6je0f51MaL0TFh02IV2VuTxJPEk5mgBO5QlvisJtC0YzZz5oG2u1c9gA8aZPrjg/8Sn83yrd0pouPERmOZdpbg9III3EEZioYcnmD+7b2j/OkAg9OSjGaRwnMHnI12dpluQLPtPfhls+NdGjTMVHaG0FDhlKwps3Nybkk95OdSMmJWOxY9w6SeAoFNnWLC3hJ4J8zXJdD/pT312rGQF8DI53kE92W7wri2if0x7/AMaiq9FjonpgLWLGj7Nu6s9qxYwfZt3V59KHqv4FyL9ZC3hP+Nw3dJ/26eqRMH/xuH7pPglPdddwL7FD5/VkNz1jIjWT9Gnpf6WpYpp1iH2S+kPgwpWNc1xhX9Wv/K+rLtp1fzCuZ8r2+L0B/W9dLrmvK6M4vRH9b1BwH7bD5/Qfc9WznWGxWw2e45H8DUqDfdUBLRFiGXzWI+HhXopkDRHpKVRZZHA4bRrLFpaYsBzzi5Avfdc2vSt+UJOt7h8qPyhJ1vcPlSCHWNK6CEccrQ6VErILqgaNecz3A7eRsb+o0oflyf75/Glb8oP1vcPlVyY2VjZTc9woAZvy9iPvn8aqNPYj79/4qXbz/wB7NVHP9v8ALQKMi6fxH37/AMVUbT+I+/k/ipfHP9v8tDc/2/y0gE+NPYj79/4qY9X4WxELPJpAwsGK7LMmYCqQ2bAkZm9h+r25c7Bn7f5ayLz/AA/ppRBw0ljpopnQYh2UHyW20N16CebZlB7Aaxx6Zn++fxpaj5/+9mtqLnu3+WgBmi0rN96/jW1g7u4LEk3GZNz76XYOe/vZpl1dwUrSLe/uoA6tjcPbRTZfqeFcB0X+mPpfjXpKQKmAYPkObYG/ca83aMIOIe3Xt/NUdTosdE9NCsWO/Rt3VmFYNIn7Ju6uGmsU5fAtw6SFvAj/AOdB6Mn/AG6eqRtFi+Pi7EY+JUfhTzXT8DLFlT+f1ZFc9YyN0+Psf3l+NKjDOm7TY+wbs2T4MKU5hma53jHH+og/8fuy3Zv1H8SylDlI0eHw22RfZBXuLWKHxFv3qb6wY3BrLG8cgujgqw3ZHgegjeD0ECsSyuObV41dz/Tt/Qs1IacXE82yrXSddsdodtG4BcEiCcNFzmyjLII9k88MQwF2Ja3E9Iypd1q1SkwstmF1J8iS1lk/BX4r6xcbl2RLGxFu/KvTqdaFWKnB5TMZwaeGdHkxOhGaVSIVU86I2SLE3BZIObN+lVczi+yL2U7IrclxGrpYEKgQOW2RHiS5Gz5h3ApcnpvdVrlFFPyGidC05Job6FKuHEZnEUaIwTEB2lUEF1J8kXYgm9sr9lIuiU8s9x+IrXq5GINwbHsoyGidY0VjtFLHHz0aFgkAYczKX2gtpdpr2Zud8q4A8jK580bE+lNEKq83DGWAIYtDIQbXsy33XPuturkoxL9Y1XnpOsaTIaJ1/wDKehbm8SEXz2YZRmFJJW4yRiEUDoJY2AN6gNb8XgHji+goEcM4ksjLdLDmz5XvHZSBzknWaqc7J1moyGidNwbaM/IkocL9Ou2zcHndvbPNlD91sWv0b751j0lidGfQiIUtiOahHmSAiQbO2Q26/n7V94K2J3DmpxMnWNU+lv1zS5DROn8m02jw+I/Kex5i81zoJS3lc5b9vzbdO+3TV2g9IaNVJOfAJ52Qx3SUyCK52Q7DIkra3Bt9t55d9NfrmqfTG65oyGidG1Jx2GGLi+m25rO+15m1snZ27fq39W6+V6cF0/gI8bMYtnmLJsEB9jb2k29jZ3Lbb6OjLovwj6W3XNUOkJRukPjTlhiaLOu678on2MqQtdCxC9Hk3yy6MqV+THRpxGLiFrhpAzehGRI5PZkq97ilHBYGfEyJGA7sx8lQCWY/sr+JyHSa9E8m+o35PgvLYzuAGtmI0382p6TfNm6TboUVn8IXMaFNrPrPYh0I6xzFa2lT9k3q+NbIrS0w32feRXI1pYoy+BZpr10QmgxfSA7I/i7fKnekvVlb46U8EQeO03406V1nBcdG0pruIK7zUZqaWW8EvosfAXpRxG+/EA+6naZLqRxBHjSQ48iM/s2PeN9YXGWHVz+K+has3tRjooorkTQMc8CupV1DKcirAMpHAg5Gl+fk9wTG4jZOyOWRV9S3IHqpjoqalcVaPVya+DwNlGMtqFf82+D6svtno/Nvg+rL7Z6aKrU/4hde9l4sbyUNyFb822D4S+2ej822D4S+2emmqF7b6X8Qu/eS8WHIw3IWRyb4PhL7Z6r+bjB8JvbPTPVab+I3fvZeLDkobkLH5uMJwm9s9H5uMHwm9s9M9Vo/Ebv3svFhyUNyFY8m+D4S+2eqjk1wfCX2z00UChcI3fvZeLDkobkLS8mWC6svtnrIvJdgurL7Z6ZlNZkNSLhC695LxYnJQ3IWF5KcD1ZvbPWVOSbAdKzH/wDeT8DTQhrOjVNG/ufeS8WRypR3GvoHVrDYQEYaBIyfOYXZ29J2JZvWamQa1Eas6NScpKT0pPLIJRxsMwNR2mnyQdtb4NROmHu6jgCaK8/ymhaK9cwampfEYlu1V8EUU30qagLeOV+vI59W0be6muu+tIaFCEX2RX0KNR5m33hSbi47c4vVlfwbyh8RTlSxpmK08g66K471yPuC1lcP0tO10tzT+33RPayxPBEVSq0VwJrBRRRQAUUVWkApVaKKQDFLGf1bd1ViJAzFh33/APVZaKl5VuOg9g/S1YYA1q4rSscZs7Z55AMxytcZDfmMu0VH46RZJTC3m+QWYFgqkuLIxXcxysCc71HY7Vj7YEc5JkTmTbNrkFgRbeSbG5vuzJGvZ2FtKS51NxyspJLXqytb1fJ+JXqza6vWNUcgYAjcQCO45irq1MCYl+zjUR9OwVKHvsfO7xetuserDQm0s47M6ngkTyi9TWRDWEGr1NNTFNlGrMrVqq1ZlapkxrRtK1ZletRWrIr1NGRDKJuI9L+mMVbnX6qn3AmpZprA0raekvFsjfK6p6ic/cDUkY8tUhSXa0JFaCchs1Jw2xg4gd5FzU9Wto6DYiReAFbNemGQFQes8NhHIP1WsfRbL47NTlYMbhRJGyNuYEVBcUVXpSpvtWB8JaMlIS2WrbVVQQSrecpKt3jp9YsfXV9q8rqQlTm4SWtPBuxaksoxWqtXEVbamAFFFVoApVaKKACtDFLzk6RtmioZGHQx2giA8QPKNuNq36X9JYCdXaYOCV2ipBCBI7ZoUYbLbrkk7wK0OD6cZ1GnNReHhve9S/nZtWWMqPC2G5iowjrGQFglVksLKFlvtCxG4sL+tRVmkcDKYwC5bYZGDJdJtlT5WYNmbZv0C58Kio5wwEjyLzm9efJV1yBDKtygGe7ZBtfMVO6Nx6PuxKS9g2Ft6hnWpcUqtqozjr0dvqvW09qeO1am21pY2EMWp5RikwEjoNnEBlNmVnjBYdIZWQrn22qSgVgoDkM1syBsgnjborV0MCIVB/VLr6lkdR7gK3ax7qrJydJ4xGTxhJd3YltJoJYyFVBq2iqY8zKayK1a4arw1PTA2lerucrWD0GSnaYmC/FTZWqLig57HwRjMRgyN3nJfcD41lxGKChnc2VQST2Ct7k/wDESYmQWaU3A4LuUeoWrf4BtnVuOWeyP1ZUupqMNHeOIFVoorujLCiiigBc1k0cVPPIL5WkUbyOhh+0PfmKiEa4BBuCLgjcRxFPLLcWNKOmdBvCTJANuMm7RcD0snA9m4++uc4Y4I5z+dR6fat/7ly3uND1ZbDVNWkVjwuLWQHZN7bwcmXsZd4+FZq4WUZQbjJYZqpprKLKKutVLU0ClFVtRalApWlpVGZNlUdr5nm3RDkd3lb78OytvaN7Wy/2vVb5+H41NSm6M1NJPGv8AmGmEo5WBO0hoDESG4Qgmw8toiqrt7X6lgb5X8nOw39MtgcLLs7OIw0T52DARLln5TDPs80eoVMqxub7ujxoRyd4tw7q2K/DFetTVOUYYWzGU18HpZIVbKLbTCCBUUKgso3Dhnfp76yVYCbG+fCwqsbEjOsOWW3JvJPo4Rcatq6rSKaNK3qoNW1dagC7arExvVmKxaxqWdgqjeSbCoeETaQbm8OGjgOTyEWZx0gdVfeav2NhWu54gtXa+xfzcR1asaa1l8MJx+IEMecCMDI43Ow3KOKj3nurqOFw4jRVUWAFq0tBaCjwsQSMW4njUlXo1rawtaSpw2fV7zGqTc5aTCiiirIwKKKKACgiiigCB0xqjFMdtbxyDc6Gxpbxmj8ZBvQTqOlfIf12yPgK6FQRVS5sqFyvzYp9/b47SSFWcOizmS6wxg2k2ojwkUgeIuK3ocYj+Y6t6LA/CnTFaJik8+NT6qgsXyd4V8wmyeIyrBrcWqMurm18dfkWo3sltRG3oq5+Ta36LESr2bbWrAdQsSPNxb+ux+IqjLi1WXRmv1XmTK9h2pmW1FqxjUvGD/qvFE+VH1Qxv+IX+BaifFy6/uj4vyHc8p95ktRarPqjjfv0/gFUOqGN/xC/wLSejt1vj4vyDnlPvMlqpVh1Pxv8AiF/gWrRqLiz52LYeiFHwFOXFu5e2UfF+Qc8p95lvVkkyqLsQB2kD40Dk3kbz8XKf3iPhWzh+S3Dg3cs5/aJPxqxDizP/AJ1F8lnyI3ersRCYjWaBMuc2zwjBc+7L31hj0hisQbYbDlR15f8AxHzp9wWqWGi82IesVLRwhfNAHdWrQ4AtaWuWZPv2eCIJ3dSWzUImjOTkuwkxshkboX9Udw3CnfB4FIlCxqFA4VnorchCMFoxWFuRVbbeWFFFFOECiiigAooooAKKKKACiiigAooooAKKKKACiiigAooooAKKKKACiiigAooooAKKKKACiiigAooooA//2Q=="/>
          <p:cNvSpPr>
            <a:spLocks noChangeAspect="1" noChangeArrowheads="1"/>
          </p:cNvSpPr>
          <p:nvPr/>
        </p:nvSpPr>
        <p:spPr bwMode="auto">
          <a:xfrm>
            <a:off x="74613" y="-1104900"/>
            <a:ext cx="1981200" cy="2305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5750" name="Picture 6" descr="http://creativebits.org/files/stopwatch_widg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29000"/>
            <a:ext cx="838200" cy="97249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 bwMode="auto">
          <a:xfrm>
            <a:off x="6934200" y="1219201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&amp;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6781800" y="1295401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752600" y="1371601"/>
            <a:ext cx="12954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4" idx="6"/>
          </p:cNvCxnSpPr>
          <p:nvPr/>
        </p:nvCxnSpPr>
        <p:spPr bwMode="auto">
          <a:xfrm>
            <a:off x="1905000" y="1981201"/>
            <a:ext cx="11430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3" idx="3"/>
          </p:cNvCxnSpPr>
          <p:nvPr/>
        </p:nvCxnSpPr>
        <p:spPr bwMode="auto">
          <a:xfrm>
            <a:off x="1752600" y="1676401"/>
            <a:ext cx="19050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838200" y="1219201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&amp;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752600" y="1905001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endParaRPr kumimoji="0" lang="en-US" sz="15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6" name="Straight Connector 35"/>
          <p:cNvCxnSpPr>
            <a:stCxn id="23" idx="2"/>
          </p:cNvCxnSpPr>
          <p:nvPr/>
        </p:nvCxnSpPr>
        <p:spPr bwMode="auto">
          <a:xfrm rot="5400000">
            <a:off x="609601" y="2819400"/>
            <a:ext cx="13715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rot="10800000">
            <a:off x="1295400" y="3505200"/>
            <a:ext cx="26670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rot="5400000">
            <a:off x="6705601" y="2819400"/>
            <a:ext cx="13715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4876800" y="3505200"/>
            <a:ext cx="25146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6200000" flipH="1">
            <a:off x="3200399" y="914401"/>
            <a:ext cx="990600" cy="5333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8000" y="30480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181600" y="3048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962400" y="1676401"/>
            <a:ext cx="1295400" cy="533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5400000">
            <a:off x="3200400" y="1981201"/>
            <a:ext cx="914400" cy="457200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rot="5400000">
            <a:off x="3505200" y="2209801"/>
            <a:ext cx="914400" cy="1588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 bwMode="auto">
          <a:xfrm>
            <a:off x="4038600" y="5029200"/>
            <a:ext cx="9144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Read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rot="5400000">
            <a:off x="4991100" y="4457700"/>
            <a:ext cx="1905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4953000" y="5410200"/>
            <a:ext cx="990600" cy="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3" idx="0"/>
          </p:cNvCxnSpPr>
          <p:nvPr/>
        </p:nvCxnSpPr>
        <p:spPr bwMode="auto">
          <a:xfrm rot="5400000">
            <a:off x="4267200" y="4800600"/>
            <a:ext cx="457200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2"/>
          <p:cNvSpPr txBox="1">
            <a:spLocks noChangeArrowheads="1"/>
          </p:cNvSpPr>
          <p:nvPr/>
        </p:nvSpPr>
        <p:spPr bwMode="auto">
          <a:xfrm>
            <a:off x="1524000" y="152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Measuring the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Muon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Lifetime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19800" y="3886200"/>
            <a:ext cx="260372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</a:pPr>
            <a:r>
              <a:rPr lang="en-US" b="1" dirty="0" smtClean="0"/>
              <a:t>Trigger</a:t>
            </a:r>
            <a:r>
              <a:rPr lang="en-US" b="1" dirty="0" smtClean="0"/>
              <a:t> stopping TDC clock and starting readout</a:t>
            </a:r>
            <a:endParaRPr lang="en-US" b="1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4114800" y="27432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TDC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34200" y="838200"/>
            <a:ext cx="103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Trigger 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4038600" y="6248400"/>
            <a:ext cx="9144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8000"/>
              </a:buClr>
              <a:buSzPct val="70000"/>
              <a:buFont typeface="Wingdings" pitchFamily="2" charset="2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Disc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Connector 48"/>
          <p:cNvCxnSpPr>
            <a:stCxn id="63" idx="2"/>
          </p:cNvCxnSpPr>
          <p:nvPr/>
        </p:nvCxnSpPr>
        <p:spPr bwMode="auto">
          <a:xfrm rot="5400000">
            <a:off x="4343401" y="6095999"/>
            <a:ext cx="304799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4800" y="4114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This Trigger selects the interesting events (</a:t>
            </a:r>
            <a:r>
              <a:rPr lang="en-US" sz="1600" b="1" dirty="0" err="1" smtClean="0">
                <a:solidFill>
                  <a:srgbClr val="002060"/>
                </a:solidFill>
              </a:rPr>
              <a:t>muon</a:t>
            </a:r>
            <a:r>
              <a:rPr lang="en-US" sz="1600" b="1" dirty="0" smtClean="0">
                <a:solidFill>
                  <a:srgbClr val="002060"/>
                </a:solidFill>
              </a:rPr>
              <a:t> getting stuck) from the many more uninteresting events (</a:t>
            </a:r>
            <a:r>
              <a:rPr lang="en-US" sz="1600" b="1" dirty="0" err="1" smtClean="0">
                <a:solidFill>
                  <a:srgbClr val="002060"/>
                </a:solidFill>
              </a:rPr>
              <a:t>muons</a:t>
            </a:r>
            <a:r>
              <a:rPr lang="en-US" sz="1600" b="1" dirty="0" smtClean="0">
                <a:solidFill>
                  <a:srgbClr val="002060"/>
                </a:solidFill>
              </a:rPr>
              <a:t> passing through all three </a:t>
            </a:r>
            <a:r>
              <a:rPr lang="en-US" sz="1600" b="1" dirty="0" err="1" smtClean="0">
                <a:solidFill>
                  <a:srgbClr val="002060"/>
                </a:solidFill>
              </a:rPr>
              <a:t>scintillators</a:t>
            </a:r>
            <a:r>
              <a:rPr lang="en-US" sz="1600" b="1" dirty="0" smtClean="0">
                <a:solidFill>
                  <a:srgbClr val="002060"/>
                </a:solidFill>
              </a:rPr>
              <a:t>)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August 2006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CERN Summer Student Lectures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7FD2C-324E-4FEE-B94B-34696764AC6F}" type="slidenum">
              <a:rPr lang="en-US" altLang="en-US">
                <a:latin typeface="Arial" pitchFamily="34" charset="0"/>
              </a:rPr>
              <a:pPr/>
              <a:t>38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pp cross section and min. bias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# of interactions/crossing:</a:t>
            </a:r>
          </a:p>
          <a:p>
            <a:pPr lvl="1"/>
            <a:r>
              <a:rPr lang="en-US" smtClean="0"/>
              <a:t>Interactions/s:</a:t>
            </a:r>
          </a:p>
          <a:p>
            <a:pPr lvl="2"/>
            <a:r>
              <a:rPr lang="en-US" smtClean="0"/>
              <a:t>Lum = 10</a:t>
            </a:r>
            <a:r>
              <a:rPr lang="en-US" baseline="30000" smtClean="0"/>
              <a:t>34</a:t>
            </a:r>
            <a:r>
              <a:rPr lang="en-US" smtClean="0"/>
              <a:t> cm</a:t>
            </a:r>
            <a:r>
              <a:rPr lang="en-US" baseline="30000" smtClean="0"/>
              <a:t>–2</a:t>
            </a:r>
            <a:r>
              <a:rPr lang="en-US" smtClean="0"/>
              <a:t>s</a:t>
            </a:r>
            <a:r>
              <a:rPr lang="en-US" baseline="30000" smtClean="0"/>
              <a:t>–1</a:t>
            </a:r>
            <a:r>
              <a:rPr lang="en-US" smtClean="0"/>
              <a:t>=10</a:t>
            </a:r>
            <a:r>
              <a:rPr lang="en-US" baseline="30000" smtClean="0"/>
              <a:t>7</a:t>
            </a:r>
            <a:r>
              <a:rPr lang="en-US" smtClean="0"/>
              <a:t>mb</a:t>
            </a:r>
            <a:r>
              <a:rPr lang="en-US" baseline="30000" smtClean="0"/>
              <a:t>–1</a:t>
            </a:r>
            <a:r>
              <a:rPr lang="en-US" smtClean="0"/>
              <a:t>Hz</a:t>
            </a:r>
          </a:p>
          <a:p>
            <a:pPr lvl="2"/>
            <a:r>
              <a:rPr lang="en-US" smtClean="0">
                <a:latin typeface="Symbol" pitchFamily="18" charset="2"/>
              </a:rPr>
              <a:t>s</a:t>
            </a:r>
            <a:r>
              <a:rPr lang="en-US" smtClean="0"/>
              <a:t>(pp) = 70 mb</a:t>
            </a:r>
          </a:p>
          <a:p>
            <a:pPr lvl="2"/>
            <a:r>
              <a:rPr lang="en-US" smtClean="0"/>
              <a:t>Interaction Rate, R = 7x10</a:t>
            </a:r>
            <a:r>
              <a:rPr lang="en-US" baseline="30000" smtClean="0"/>
              <a:t>8</a:t>
            </a:r>
            <a:r>
              <a:rPr lang="en-US" smtClean="0"/>
              <a:t> Hz</a:t>
            </a:r>
          </a:p>
          <a:p>
            <a:pPr lvl="1"/>
            <a:r>
              <a:rPr lang="en-US" smtClean="0"/>
              <a:t>Events/beam crossing:</a:t>
            </a:r>
          </a:p>
          <a:p>
            <a:pPr lvl="2"/>
            <a:r>
              <a:rPr lang="en-US" smtClean="0">
                <a:latin typeface="Symbol" pitchFamily="18" charset="2"/>
              </a:rPr>
              <a:t>D</a:t>
            </a:r>
            <a:r>
              <a:rPr lang="en-US" smtClean="0"/>
              <a:t>t = 25 ns = 2.5x10</a:t>
            </a:r>
            <a:r>
              <a:rPr lang="en-US" baseline="30000" smtClean="0"/>
              <a:t>–8</a:t>
            </a:r>
            <a:r>
              <a:rPr lang="en-US" smtClean="0"/>
              <a:t> s</a:t>
            </a:r>
          </a:p>
          <a:p>
            <a:pPr lvl="2"/>
            <a:r>
              <a:rPr lang="en-US" smtClean="0"/>
              <a:t>Interactions/crossing=17.5</a:t>
            </a:r>
          </a:p>
          <a:p>
            <a:pPr lvl="1"/>
            <a:r>
              <a:rPr lang="en-US" smtClean="0"/>
              <a:t>Not all p bunches are full</a:t>
            </a:r>
          </a:p>
          <a:p>
            <a:pPr lvl="2"/>
            <a:r>
              <a:rPr lang="en-US" smtClean="0"/>
              <a:t>2835 out of 3564 only</a:t>
            </a:r>
          </a:p>
          <a:p>
            <a:pPr lvl="2"/>
            <a:r>
              <a:rPr lang="en-US" smtClean="0"/>
              <a:t>Interactions/”active” crossing = 17.5 x 3564/2835 = 23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268413"/>
            <a:ext cx="38877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7218363" y="1016000"/>
            <a:ext cx="1746250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000" b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kumimoji="0" lang="en-US" sz="2000" b="1">
                <a:solidFill>
                  <a:srgbClr val="FF0000"/>
                </a:solidFill>
                <a:latin typeface="Helvetica" charset="0"/>
              </a:rPr>
              <a:t>(pp)</a:t>
            </a:r>
            <a:r>
              <a:rPr kumimoji="0" lang="en-US" sz="2000" b="1">
                <a:solidFill>
                  <a:srgbClr val="FF0000"/>
                </a:solidFill>
                <a:latin typeface="Helvetica" charset="0"/>
                <a:sym typeface="Symbol" pitchFamily="18" charset="2"/>
              </a:rPr>
              <a:t></a:t>
            </a:r>
            <a:r>
              <a:rPr kumimoji="0" lang="en-US" sz="2000" b="1">
                <a:solidFill>
                  <a:srgbClr val="FF0000"/>
                </a:solidFill>
                <a:latin typeface="Helvetica" charset="0"/>
              </a:rPr>
              <a:t>70 mb</a:t>
            </a:r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>
            <a:off x="8243888" y="1412875"/>
            <a:ext cx="0" cy="576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73163" y="5097463"/>
            <a:ext cx="6927850" cy="1181100"/>
            <a:chOff x="1051" y="3058"/>
            <a:chExt cx="3863" cy="963"/>
          </a:xfrm>
        </p:grpSpPr>
        <p:sp>
          <p:nvSpPr>
            <p:cNvPr id="11275" name="Rectangle 8"/>
            <p:cNvSpPr>
              <a:spLocks noChangeArrowheads="1"/>
            </p:cNvSpPr>
            <p:nvPr/>
          </p:nvSpPr>
          <p:spPr bwMode="auto">
            <a:xfrm>
              <a:off x="1051" y="3058"/>
              <a:ext cx="3863" cy="963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9"/>
            <p:cNvSpPr>
              <a:spLocks noChangeArrowheads="1"/>
            </p:cNvSpPr>
            <p:nvPr/>
          </p:nvSpPr>
          <p:spPr bwMode="auto">
            <a:xfrm>
              <a:off x="1164" y="3297"/>
              <a:ext cx="11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500" b="1">
                  <a:solidFill>
                    <a:srgbClr val="717171"/>
                  </a:solidFill>
                  <a:latin typeface="Helvetica" charset="0"/>
                </a:rPr>
                <a:t> 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77" name="Rectangle 10"/>
            <p:cNvSpPr>
              <a:spLocks noChangeArrowheads="1"/>
            </p:cNvSpPr>
            <p:nvPr/>
          </p:nvSpPr>
          <p:spPr bwMode="auto">
            <a:xfrm>
              <a:off x="1164" y="3181"/>
              <a:ext cx="2348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Operating conditions (summary):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>
              <a:off x="3453" y="3181"/>
              <a:ext cx="42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 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>
              <a:off x="1349" y="3415"/>
              <a:ext cx="330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1)  A "good" event containing a  Higgs decay +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>
              <a:off x="4607" y="3415"/>
              <a:ext cx="4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 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1349" y="3651"/>
              <a:ext cx="21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2)  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1576" y="3634"/>
              <a:ext cx="81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Symbol" pitchFamily="18" charset="2"/>
                </a:rPr>
                <a:t>»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1663" y="3651"/>
              <a:ext cx="307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kumimoji="0" lang="en-US" sz="2100" b="1">
                  <a:solidFill>
                    <a:srgbClr val="000000"/>
                  </a:solidFill>
                  <a:latin typeface="Helvetica" charset="0"/>
                </a:rPr>
                <a:t> 20 extra "bad" (minimum bias) interactions</a:t>
              </a:r>
              <a:endParaRPr kumimoji="0" lang="en-US" b="1">
                <a:solidFill>
                  <a:srgbClr val="0099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August 2006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CERN Summer Student Lectures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7B5E2B-1019-410D-972E-78310B3C6AC0}" type="slidenum">
              <a:rPr lang="en-US" altLang="en-US">
                <a:latin typeface="Arial" pitchFamily="34" charset="0"/>
              </a:rPr>
              <a:pPr/>
              <a:t>39</a:t>
            </a:fld>
            <a:endParaRPr lang="en-US" altLang="en-US">
              <a:latin typeface="Arial" pitchFamily="34" charset="0"/>
            </a:endParaRPr>
          </a:p>
        </p:txBody>
      </p:sp>
      <p:pic>
        <p:nvPicPr>
          <p:cNvPr id="14341" name="Picture 2" descr="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89050"/>
            <a:ext cx="798195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Oval 3"/>
          <p:cNvSpPr>
            <a:spLocks noChangeArrowheads="1"/>
          </p:cNvSpPr>
          <p:nvPr/>
        </p:nvSpPr>
        <p:spPr bwMode="auto">
          <a:xfrm>
            <a:off x="2667000" y="2127250"/>
            <a:ext cx="3705225" cy="3590925"/>
          </a:xfrm>
          <a:prstGeom prst="ellipse">
            <a:avLst/>
          </a:prstGeom>
          <a:solidFill>
            <a:srgbClr val="66FF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 of Flight</a:t>
            </a:r>
          </a:p>
        </p:txBody>
      </p:sp>
      <p:sp>
        <p:nvSpPr>
          <p:cNvPr id="14344" name="Oval 5"/>
          <p:cNvSpPr>
            <a:spLocks noChangeArrowheads="1"/>
          </p:cNvSpPr>
          <p:nvPr/>
        </p:nvSpPr>
        <p:spPr bwMode="auto">
          <a:xfrm>
            <a:off x="3362325" y="2689225"/>
            <a:ext cx="2362200" cy="2438400"/>
          </a:xfrm>
          <a:prstGeom prst="ellipse">
            <a:avLst/>
          </a:prstGeom>
          <a:solidFill>
            <a:srgbClr val="FF99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6"/>
          <p:cNvSpPr>
            <a:spLocks noChangeArrowheads="1"/>
          </p:cNvSpPr>
          <p:nvPr/>
        </p:nvSpPr>
        <p:spPr bwMode="auto">
          <a:xfrm>
            <a:off x="3943350" y="3308350"/>
            <a:ext cx="1238250" cy="12382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2667000" y="838200"/>
            <a:ext cx="4198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b="1">
                <a:solidFill>
                  <a:srgbClr val="FF0000"/>
                </a:solidFill>
              </a:rPr>
              <a:t>c=30cm/ns; in 25ns, s=7.5m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381B8E7-AB36-4BE9-BD8D-AA1328691B39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2286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Cloud Chamber</a:t>
            </a:r>
          </a:p>
        </p:txBody>
      </p:sp>
      <p:pic>
        <p:nvPicPr>
          <p:cNvPr id="21509" name="Picture 3" descr="posit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914400" y="5257800"/>
            <a:ext cx="203041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Positron discovery,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Carl Andersen 1933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191000" y="1981200"/>
            <a:ext cx="41465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Magnetic field 15000 Gauss,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chamber diameter 15cm. A 63 MeV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positron passes through a 6mm lead plate,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leaving the plate with energy 23MeV.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FF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ionization of the particle, and its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behaviour in passing through the foil are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same as those of an electron.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itchFamily="34" charset="0"/>
              </a:rPr>
              <a:t>August 2006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CERN Summer Student Lectures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BFA2F-ABF9-4AB0-B380-C834F15E42BB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Selectivity: the physics</a:t>
            </a:r>
            <a:endParaRPr lang="el-GR" smtClean="0"/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>
            <a:off x="7980363" y="5434013"/>
            <a:ext cx="211137" cy="228600"/>
          </a:xfrm>
          <a:prstGeom prst="rightArrow">
            <a:avLst>
              <a:gd name="adj1" fmla="val 45241"/>
              <a:gd name="adj2" fmla="val 687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kumimoji="1" lang="en-US" sz="2400" smtClean="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986338" y="908050"/>
            <a:ext cx="4265612" cy="5489575"/>
            <a:chOff x="3051" y="572"/>
            <a:chExt cx="2687" cy="345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051" y="572"/>
              <a:ext cx="2687" cy="3458"/>
              <a:chOff x="48" y="528"/>
              <a:chExt cx="3024" cy="3600"/>
            </a:xfrm>
          </p:grpSpPr>
          <p:pic>
            <p:nvPicPr>
              <p:cNvPr id="15376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" y="528"/>
                <a:ext cx="2870" cy="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7" name="Rectangle 6"/>
              <p:cNvSpPr>
                <a:spLocks noChangeArrowheads="1"/>
              </p:cNvSpPr>
              <p:nvPr/>
            </p:nvSpPr>
            <p:spPr bwMode="auto">
              <a:xfrm>
                <a:off x="2592" y="528"/>
                <a:ext cx="480" cy="355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kumimoji="1" lang="en-US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70" name="Text Box 8"/>
            <p:cNvSpPr txBox="1">
              <a:spLocks noChangeArrowheads="1"/>
            </p:cNvSpPr>
            <p:nvPr/>
          </p:nvSpPr>
          <p:spPr bwMode="auto">
            <a:xfrm>
              <a:off x="4423" y="2079"/>
              <a:ext cx="5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smtClean="0">
                  <a:solidFill>
                    <a:srgbClr val="267A49"/>
                  </a:solidFill>
                </a:rPr>
                <a:t> On tape</a:t>
              </a:r>
            </a:p>
          </p:txBody>
        </p:sp>
        <p:sp>
          <p:nvSpPr>
            <p:cNvPr id="15371" name="AutoShape 9"/>
            <p:cNvSpPr>
              <a:spLocks noChangeArrowheads="1"/>
            </p:cNvSpPr>
            <p:nvPr/>
          </p:nvSpPr>
          <p:spPr bwMode="auto">
            <a:xfrm>
              <a:off x="4975" y="2107"/>
              <a:ext cx="133" cy="144"/>
            </a:xfrm>
            <a:prstGeom prst="rightArrow">
              <a:avLst>
                <a:gd name="adj1" fmla="val 45241"/>
                <a:gd name="adj2" fmla="val 68750"/>
              </a:avLst>
            </a:prstGeom>
            <a:solidFill>
              <a:srgbClr val="267A4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1"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2" name="AutoShape 10"/>
            <p:cNvSpPr>
              <a:spLocks noChangeArrowheads="1"/>
            </p:cNvSpPr>
            <p:nvPr/>
          </p:nvSpPr>
          <p:spPr bwMode="auto">
            <a:xfrm>
              <a:off x="4960" y="1564"/>
              <a:ext cx="133" cy="144"/>
            </a:xfrm>
            <a:prstGeom prst="rightArrow">
              <a:avLst>
                <a:gd name="adj1" fmla="val 45241"/>
                <a:gd name="adj2" fmla="val 68750"/>
              </a:avLst>
            </a:prstGeom>
            <a:solidFill>
              <a:srgbClr val="A829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1"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4416" y="1533"/>
              <a:ext cx="5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smtClean="0">
                  <a:solidFill>
                    <a:srgbClr val="A82926"/>
                  </a:solidFill>
                </a:rPr>
                <a:t>Level-1</a:t>
              </a:r>
            </a:p>
          </p:txBody>
        </p:sp>
        <p:sp>
          <p:nvSpPr>
            <p:cNvPr id="15374" name="AutoShape 13"/>
            <p:cNvSpPr>
              <a:spLocks noChangeArrowheads="1"/>
            </p:cNvSpPr>
            <p:nvPr/>
          </p:nvSpPr>
          <p:spPr bwMode="auto">
            <a:xfrm>
              <a:off x="4958" y="843"/>
              <a:ext cx="133" cy="144"/>
            </a:xfrm>
            <a:prstGeom prst="rightArrow">
              <a:avLst>
                <a:gd name="adj1" fmla="val 45241"/>
                <a:gd name="adj2" fmla="val 68750"/>
              </a:avLst>
            </a:prstGeom>
            <a:solidFill>
              <a:srgbClr val="B8090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kumimoji="1"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4280" y="818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 smtClean="0">
                  <a:solidFill>
                    <a:srgbClr val="B8090C"/>
                  </a:solidFill>
                </a:rPr>
                <a:t>Event rate</a:t>
              </a:r>
            </a:p>
          </p:txBody>
        </p:sp>
      </p:grpSp>
      <p:sp>
        <p:nvSpPr>
          <p:cNvPr id="15368" name="Rectangle 17"/>
          <p:cNvSpPr>
            <a:spLocks noChangeArrowheads="1"/>
          </p:cNvSpPr>
          <p:nvPr>
            <p:ph type="body" sz="half" idx="1"/>
          </p:nvPr>
        </p:nvSpPr>
        <p:spPr>
          <a:xfrm>
            <a:off x="304800" y="914400"/>
            <a:ext cx="4843463" cy="5378450"/>
          </a:xfrm>
          <a:noFill/>
        </p:spPr>
        <p:txBody>
          <a:bodyPr/>
          <a:lstStyle/>
          <a:p>
            <a:r>
              <a:rPr lang="en-US" sz="2400" smtClean="0"/>
              <a:t>Cross sections of physics processes vary over many orders of magnitude</a:t>
            </a:r>
          </a:p>
          <a:p>
            <a:pPr lvl="1"/>
            <a:r>
              <a:rPr lang="en-US" sz="2000" smtClean="0"/>
              <a:t>Inelastic: 10</a:t>
            </a:r>
            <a:r>
              <a:rPr lang="en-US" sz="2000" baseline="30000" smtClean="0"/>
              <a:t>9</a:t>
            </a:r>
            <a:r>
              <a:rPr lang="en-US" sz="2000" smtClean="0"/>
              <a:t> Hz</a:t>
            </a:r>
          </a:p>
          <a:p>
            <a:pPr lvl="1"/>
            <a:r>
              <a:rPr lang="en-US" sz="2000" smtClean="0"/>
              <a:t>W</a:t>
            </a:r>
            <a:r>
              <a:rPr lang="en-US" sz="2000" smtClean="0">
                <a:sym typeface="Symbol" pitchFamily="18" charset="2"/>
              </a:rPr>
              <a:t> </a:t>
            </a:r>
            <a:r>
              <a:rPr lang="en-US" sz="2000" smtClean="0">
                <a:latin typeface="MT Extra" pitchFamily="18" charset="2"/>
              </a:rPr>
              <a:t>l </a:t>
            </a:r>
            <a:r>
              <a:rPr lang="en-US" sz="2000" smtClean="0">
                <a:latin typeface="Symbol" pitchFamily="18" charset="2"/>
                <a:sym typeface="Symbol" pitchFamily="18" charset="2"/>
              </a:rPr>
              <a:t>n</a:t>
            </a:r>
            <a:r>
              <a:rPr lang="en-US" sz="2000" smtClean="0">
                <a:sym typeface="Symbol" pitchFamily="18" charset="2"/>
              </a:rPr>
              <a:t>: 10</a:t>
            </a:r>
            <a:r>
              <a:rPr lang="en-US" sz="2000" baseline="30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 Hz</a:t>
            </a:r>
          </a:p>
          <a:p>
            <a:pPr lvl="1"/>
            <a:r>
              <a:rPr lang="en-US" sz="2000" smtClean="0">
                <a:sym typeface="Symbol" pitchFamily="18" charset="2"/>
              </a:rPr>
              <a:t>t t production: 10 Hz</a:t>
            </a:r>
          </a:p>
          <a:p>
            <a:pPr lvl="1"/>
            <a:r>
              <a:rPr lang="en-US" sz="2000" smtClean="0">
                <a:sym typeface="Symbol" pitchFamily="18" charset="2"/>
              </a:rPr>
              <a:t>Higgs (100 GeV/c</a:t>
            </a:r>
            <a:r>
              <a:rPr lang="en-US" sz="2000" baseline="30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): 0.1 Hz</a:t>
            </a:r>
          </a:p>
          <a:p>
            <a:pPr lvl="1"/>
            <a:r>
              <a:rPr lang="en-US" sz="2000" smtClean="0">
                <a:sym typeface="Symbol" pitchFamily="18" charset="2"/>
              </a:rPr>
              <a:t>Higgs (600 GeV/c</a:t>
            </a:r>
            <a:r>
              <a:rPr lang="en-US" sz="2000" baseline="30000" smtClean="0">
                <a:sym typeface="Symbol" pitchFamily="18" charset="2"/>
              </a:rPr>
              <a:t>2</a:t>
            </a:r>
            <a:r>
              <a:rPr lang="en-US" sz="2000" smtClean="0">
                <a:sym typeface="Symbol" pitchFamily="18" charset="2"/>
              </a:rPr>
              <a:t>): 10</a:t>
            </a:r>
            <a:r>
              <a:rPr lang="en-US" sz="2000" baseline="30000" smtClean="0">
                <a:sym typeface="Symbol" pitchFamily="18" charset="2"/>
              </a:rPr>
              <a:t>–2</a:t>
            </a:r>
            <a:r>
              <a:rPr lang="en-US" sz="2000" smtClean="0">
                <a:sym typeface="Symbol" pitchFamily="18" charset="2"/>
              </a:rPr>
              <a:t> Hz</a:t>
            </a:r>
          </a:p>
          <a:p>
            <a:r>
              <a:rPr lang="en-US" sz="2400" smtClean="0"/>
              <a:t>QCD background</a:t>
            </a:r>
          </a:p>
          <a:p>
            <a:pPr lvl="1"/>
            <a:r>
              <a:rPr lang="en-US" sz="2000" smtClean="0"/>
              <a:t>Jet E</a:t>
            </a:r>
            <a:r>
              <a:rPr lang="en-US" sz="2000" baseline="-25000" smtClean="0"/>
              <a:t>T</a:t>
            </a:r>
            <a:r>
              <a:rPr lang="en-US" sz="2000" smtClean="0"/>
              <a:t> ~250 GeV: rate = 1 kHz</a:t>
            </a:r>
          </a:p>
          <a:p>
            <a:pPr lvl="1"/>
            <a:r>
              <a:rPr lang="en-US" sz="2000" smtClean="0"/>
              <a:t>Jet fluctuations </a:t>
            </a:r>
            <a:r>
              <a:rPr lang="en-US" sz="2000" smtClean="0">
                <a:sym typeface="Symbol" pitchFamily="18" charset="2"/>
              </a:rPr>
              <a:t> electron bkg</a:t>
            </a:r>
          </a:p>
          <a:p>
            <a:pPr lvl="1"/>
            <a:r>
              <a:rPr lang="en-US" sz="2000" smtClean="0">
                <a:sym typeface="Symbol" pitchFamily="18" charset="2"/>
              </a:rPr>
              <a:t>Decays of K, </a:t>
            </a:r>
            <a:r>
              <a:rPr lang="en-US" sz="2000" smtClean="0">
                <a:latin typeface="Symbol" pitchFamily="18" charset="2"/>
              </a:rPr>
              <a:t>p</a:t>
            </a:r>
            <a:r>
              <a:rPr lang="en-US" sz="2000" smtClean="0"/>
              <a:t>, b </a:t>
            </a:r>
            <a:r>
              <a:rPr lang="en-US" sz="2000" smtClean="0">
                <a:sym typeface="Symbol" pitchFamily="18" charset="2"/>
              </a:rPr>
              <a:t> muon bkg</a:t>
            </a:r>
          </a:p>
          <a:p>
            <a:r>
              <a:rPr lang="en-US" sz="2400" smtClean="0">
                <a:sym typeface="Symbol" pitchFamily="18" charset="2"/>
              </a:rPr>
              <a:t>S</a:t>
            </a:r>
            <a:r>
              <a:rPr lang="en-US" sz="2400" smtClean="0"/>
              <a:t>election needed: 1:10</a:t>
            </a:r>
            <a:r>
              <a:rPr lang="en-US" sz="2400" baseline="30000" smtClean="0"/>
              <a:t>10–11</a:t>
            </a:r>
            <a:endParaRPr lang="en-US" sz="2400" smtClean="0"/>
          </a:p>
          <a:p>
            <a:pPr lvl="1"/>
            <a:r>
              <a:rPr lang="en-US" sz="2000" smtClean="0"/>
              <a:t>Before branching fractions...</a:t>
            </a:r>
            <a:endParaRPr lang="en-US" sz="200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3F71C5-712D-40F5-BFE0-28DA0EEE4ABF}" type="slidenum">
              <a:rPr/>
              <a:pPr/>
              <a:t>41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periodic trigger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13440" y="1244290"/>
            <a:ext cx="2672821" cy="3318108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Measure temperature at a fixed frequency</a:t>
            </a:r>
          </a:p>
          <a:p>
            <a:pPr lvl="0"/>
            <a:r>
              <a:rPr lang="en-US"/>
              <a:t>ADC performs analog to digital conversion (</a:t>
            </a:r>
            <a:r>
              <a:rPr lang="en-US">
                <a:solidFill>
                  <a:srgbClr val="FF0000"/>
                </a:solidFill>
              </a:rPr>
              <a:t>digitization</a:t>
            </a:r>
            <a:r>
              <a:rPr lang="en-US"/>
              <a:t>)</a:t>
            </a:r>
          </a:p>
          <a:p>
            <a:pPr lvl="1"/>
            <a:r>
              <a:rPr lang="en-US"/>
              <a:t>Our front-end electronics</a:t>
            </a:r>
          </a:p>
          <a:p>
            <a:pPr lvl="0"/>
            <a:r>
              <a:rPr lang="en-US"/>
              <a:t>CPU does readout and processing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2596" y="1106472"/>
            <a:ext cx="5254535" cy="1451671"/>
            <a:chOff x="410760" y="1219680"/>
            <a:chExt cx="5792760" cy="1600199"/>
          </a:xfrm>
        </p:grpSpPr>
        <p:sp>
          <p:nvSpPr>
            <p:cNvPr id="5" name="Freeform 4"/>
            <p:cNvSpPr/>
            <p:nvPr/>
          </p:nvSpPr>
          <p:spPr>
            <a:xfrm>
              <a:off x="418680" y="1222559"/>
              <a:ext cx="5784840" cy="159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0760" y="1219680"/>
              <a:ext cx="1756362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External View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364760" y="2527560"/>
              <a:ext cx="384120" cy="493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013039" y="2210040"/>
              <a:ext cx="1190505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 sensor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3588840" y="2289600"/>
              <a:ext cx="237959" cy="143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61480" y="2230919"/>
              <a:ext cx="1351080" cy="363239"/>
            </a:xfrm>
            <a:custGeom>
              <a:avLst/>
              <a:gdLst>
                <a:gd name="f0" fmla="val 0"/>
                <a:gd name="f1" fmla="val 279"/>
                <a:gd name="f2" fmla="val 46"/>
                <a:gd name="f3" fmla="val 292"/>
                <a:gd name="f4" fmla="val 77"/>
                <a:gd name="f5" fmla="val 101"/>
                <a:gd name="f6" fmla="val 125"/>
                <a:gd name="f7" fmla="val 156"/>
                <a:gd name="f8" fmla="val 196"/>
                <a:gd name="f9" fmla="val 284"/>
                <a:gd name="f10" fmla="val 219"/>
                <a:gd name="f11" fmla="val 268"/>
                <a:gd name="f12" fmla="val 259"/>
                <a:gd name="f13" fmla="val 245"/>
                <a:gd name="f14" fmla="val 275"/>
                <a:gd name="f15" fmla="val 213"/>
                <a:gd name="f16" fmla="val 290"/>
                <a:gd name="f17" fmla="val 182"/>
                <a:gd name="f18" fmla="val 158"/>
                <a:gd name="f19" fmla="val 298"/>
                <a:gd name="f20" fmla="val 134"/>
                <a:gd name="f21" fmla="val 110"/>
                <a:gd name="f22" fmla="val 71"/>
                <a:gd name="f23" fmla="val 39"/>
                <a:gd name="f24" fmla="val 314"/>
                <a:gd name="f25" fmla="val 16"/>
                <a:gd name="f26" fmla="val 338"/>
                <a:gd name="f27" fmla="val 369"/>
                <a:gd name="f28" fmla="val 401"/>
                <a:gd name="f29" fmla="val 8"/>
                <a:gd name="f30" fmla="val 448"/>
                <a:gd name="f31" fmla="val 24"/>
                <a:gd name="f32" fmla="val 488"/>
                <a:gd name="f33" fmla="val 32"/>
                <a:gd name="f34" fmla="val 519"/>
                <a:gd name="f35" fmla="val 47"/>
                <a:gd name="f36" fmla="val 543"/>
                <a:gd name="f37" fmla="val 55"/>
                <a:gd name="f38" fmla="val 575"/>
                <a:gd name="f39" fmla="val 79"/>
                <a:gd name="f40" fmla="val 606"/>
                <a:gd name="f41" fmla="val 103"/>
                <a:gd name="f42" fmla="val 646"/>
                <a:gd name="f43" fmla="val 126"/>
                <a:gd name="f44" fmla="val 677"/>
                <a:gd name="f45" fmla="val 150"/>
                <a:gd name="f46" fmla="val 701"/>
                <a:gd name="f47" fmla="val 725"/>
                <a:gd name="f48" fmla="val 142"/>
                <a:gd name="f49" fmla="val 748"/>
                <a:gd name="f50" fmla="val 772"/>
                <a:gd name="f51" fmla="val 118"/>
                <a:gd name="f52" fmla="val 768"/>
                <a:gd name="f53" fmla="val 8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3" h="293">
                  <a:moveTo>
                    <a:pt x="f0" y="f1"/>
                  </a:moveTo>
                  <a:lnTo>
                    <a:pt x="f2" y="f3"/>
                  </a:lnTo>
                  <a:lnTo>
                    <a:pt x="f4" y="f3"/>
                  </a:lnTo>
                  <a:lnTo>
                    <a:pt x="f5" y="f3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19" y="f23"/>
                  </a:lnTo>
                  <a:lnTo>
                    <a:pt x="f24" y="f25"/>
                  </a:lnTo>
                  <a:lnTo>
                    <a:pt x="f26" y="f0"/>
                  </a:lnTo>
                  <a:lnTo>
                    <a:pt x="f27" y="f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7" y="f48"/>
                  </a:lnTo>
                  <a:lnTo>
                    <a:pt x="f49" y="f43"/>
                  </a:lnTo>
                  <a:lnTo>
                    <a:pt x="f50" y="f51"/>
                  </a:lnTo>
                  <a:lnTo>
                    <a:pt x="f52" y="f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068638" y="1624013"/>
            <a:ext cx="1389062" cy="881062"/>
          </p:xfrm>
          <a:graphic>
            <a:graphicData uri="http://schemas.openxmlformats.org/presentationml/2006/ole">
              <p:oleObj spid="_x0000_s241666" r:id="rId4" imgW="0" imgH="0" progId="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70636" y="2765527"/>
            <a:ext cx="5250616" cy="1445793"/>
            <a:chOff x="408600" y="3048480"/>
            <a:chExt cx="5788440" cy="1593719"/>
          </a:xfrm>
        </p:grpSpPr>
        <p:sp>
          <p:nvSpPr>
            <p:cNvPr id="13" name="Freeform 12"/>
            <p:cNvSpPr/>
            <p:nvPr/>
          </p:nvSpPr>
          <p:spPr>
            <a:xfrm>
              <a:off x="412200" y="3048480"/>
              <a:ext cx="5784840" cy="1593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90120" y="3473639"/>
              <a:ext cx="1006559" cy="336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ADC Card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313363" y="3173413"/>
            <a:ext cx="477837" cy="407987"/>
          </p:xfrm>
          <a:graphic>
            <a:graphicData uri="http://schemas.openxmlformats.org/presentationml/2006/ole">
              <p:oleObj spid="_x0000_s241667" r:id="rId5" imgW="0" imgH="0" progId="">
                <p:embed/>
              </p:oleObj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3125159" y="3831120"/>
              <a:ext cx="370080" cy="3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6" r:link="rId7" cstate="print"/>
              <a:tile/>
            </a:blip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05999" y="3414960"/>
              <a:ext cx="1278000" cy="362160"/>
            </a:xfrm>
            <a:custGeom>
              <a:avLst/>
              <a:gdLst>
                <a:gd name="f0" fmla="val 0"/>
                <a:gd name="f1" fmla="val 279"/>
                <a:gd name="f2" fmla="val 46"/>
                <a:gd name="f3" fmla="val 292"/>
                <a:gd name="f4" fmla="val 77"/>
                <a:gd name="f5" fmla="val 101"/>
                <a:gd name="f6" fmla="val 125"/>
                <a:gd name="f7" fmla="val 156"/>
                <a:gd name="f8" fmla="val 196"/>
                <a:gd name="f9" fmla="val 284"/>
                <a:gd name="f10" fmla="val 219"/>
                <a:gd name="f11" fmla="val 268"/>
                <a:gd name="f12" fmla="val 259"/>
                <a:gd name="f13" fmla="val 245"/>
                <a:gd name="f14" fmla="val 275"/>
                <a:gd name="f15" fmla="val 213"/>
                <a:gd name="f16" fmla="val 290"/>
                <a:gd name="f17" fmla="val 182"/>
                <a:gd name="f18" fmla="val 158"/>
                <a:gd name="f19" fmla="val 298"/>
                <a:gd name="f20" fmla="val 134"/>
                <a:gd name="f21" fmla="val 110"/>
                <a:gd name="f22" fmla="val 71"/>
                <a:gd name="f23" fmla="val 39"/>
                <a:gd name="f24" fmla="val 314"/>
                <a:gd name="f25" fmla="val 16"/>
                <a:gd name="f26" fmla="val 338"/>
                <a:gd name="f27" fmla="val 369"/>
                <a:gd name="f28" fmla="val 401"/>
                <a:gd name="f29" fmla="val 8"/>
                <a:gd name="f30" fmla="val 448"/>
                <a:gd name="f31" fmla="val 24"/>
                <a:gd name="f32" fmla="val 488"/>
                <a:gd name="f33" fmla="val 32"/>
                <a:gd name="f34" fmla="val 519"/>
                <a:gd name="f35" fmla="val 47"/>
                <a:gd name="f36" fmla="val 543"/>
                <a:gd name="f37" fmla="val 55"/>
                <a:gd name="f38" fmla="val 575"/>
                <a:gd name="f39" fmla="val 79"/>
                <a:gd name="f40" fmla="val 606"/>
                <a:gd name="f41" fmla="val 103"/>
                <a:gd name="f42" fmla="val 646"/>
                <a:gd name="f43" fmla="val 126"/>
                <a:gd name="f44" fmla="val 677"/>
                <a:gd name="f45" fmla="val 150"/>
                <a:gd name="f46" fmla="val 701"/>
                <a:gd name="f47" fmla="val 725"/>
                <a:gd name="f48" fmla="val 142"/>
                <a:gd name="f49" fmla="val 748"/>
                <a:gd name="f50" fmla="val 772"/>
                <a:gd name="f51" fmla="val 118"/>
                <a:gd name="f52" fmla="val 768"/>
                <a:gd name="f53" fmla="val 8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3" h="293">
                  <a:moveTo>
                    <a:pt x="f0" y="f1"/>
                  </a:moveTo>
                  <a:lnTo>
                    <a:pt x="f2" y="f3"/>
                  </a:lnTo>
                  <a:lnTo>
                    <a:pt x="f4" y="f3"/>
                  </a:lnTo>
                  <a:lnTo>
                    <a:pt x="f5" y="f3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19" y="f23"/>
                  </a:lnTo>
                  <a:lnTo>
                    <a:pt x="f24" y="f25"/>
                  </a:lnTo>
                  <a:lnTo>
                    <a:pt x="f26" y="f0"/>
                  </a:lnTo>
                  <a:lnTo>
                    <a:pt x="f27" y="f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7" y="f48"/>
                  </a:lnTo>
                  <a:lnTo>
                    <a:pt x="f49" y="f43"/>
                  </a:lnTo>
                  <a:lnTo>
                    <a:pt x="f50" y="f51"/>
                  </a:lnTo>
                  <a:lnTo>
                    <a:pt x="f52" y="f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559" y="3445200"/>
              <a:ext cx="1190505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 sensor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20400" y="3296160"/>
              <a:ext cx="846359" cy="45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CPU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953800" y="3880079"/>
              <a:ext cx="3097080" cy="180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304880" y="3761279"/>
              <a:ext cx="1440" cy="118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 flipH="1">
              <a:off x="4779360" y="3464279"/>
              <a:ext cx="55872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06320" y="4127760"/>
              <a:ext cx="765360" cy="444240"/>
              <a:chOff x="5206320" y="4127760"/>
              <a:chExt cx="765360" cy="44424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5219280" y="4365360"/>
                <a:ext cx="739799" cy="206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206320" y="4236480"/>
                <a:ext cx="765360" cy="235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217480" y="4127760"/>
                <a:ext cx="739799" cy="207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7" name="Straight Connector 26"/>
              <p:cNvSpPr/>
              <p:nvPr/>
            </p:nvSpPr>
            <p:spPr>
              <a:xfrm>
                <a:off x="5214240" y="4235040"/>
                <a:ext cx="1800" cy="23904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8" name="Straight Connector 27"/>
              <p:cNvSpPr/>
              <p:nvPr/>
            </p:nvSpPr>
            <p:spPr>
              <a:xfrm>
                <a:off x="5965200" y="4238640"/>
                <a:ext cx="1800" cy="23904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29" name="Straight Connector 28"/>
            <p:cNvSpPr/>
            <p:nvPr/>
          </p:nvSpPr>
          <p:spPr>
            <a:xfrm>
              <a:off x="5574600" y="3880079"/>
              <a:ext cx="1800" cy="2383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55640" y="4235760"/>
              <a:ext cx="66672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disk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8600" y="3048480"/>
              <a:ext cx="1770429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Physical View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88480" y="3761279"/>
              <a:ext cx="384120" cy="489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3901" y="4424579"/>
            <a:ext cx="5247351" cy="1454212"/>
            <a:chOff x="412200" y="4877279"/>
            <a:chExt cx="5784840" cy="1602999"/>
          </a:xfrm>
        </p:grpSpPr>
        <p:sp>
          <p:nvSpPr>
            <p:cNvPr id="34" name="Freeform 33"/>
            <p:cNvSpPr/>
            <p:nvPr/>
          </p:nvSpPr>
          <p:spPr>
            <a:xfrm>
              <a:off x="412200" y="4877279"/>
              <a:ext cx="5784840" cy="159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50440" y="5380920"/>
              <a:ext cx="687239" cy="298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ADC</a:t>
              </a: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23240" y="5526360"/>
              <a:ext cx="71460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3582360" y="5883480"/>
              <a:ext cx="238320" cy="3574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0000" sp="100000"/>
              </a:custDash>
              <a:miter/>
              <a:head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2129400" y="5522400"/>
              <a:ext cx="64008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114800" y="5522400"/>
              <a:ext cx="457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14480" y="5311081"/>
              <a:ext cx="1053936" cy="3951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storage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03040" y="6085080"/>
              <a:ext cx="2133128" cy="3951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Trigger (periodic)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66200" y="4896360"/>
              <a:ext cx="162360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Logical View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66600" y="5110560"/>
              <a:ext cx="1372680" cy="820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Processing</a:t>
              </a: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4534920" y="5407560"/>
              <a:ext cx="134928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4534920" y="5644080"/>
              <a:ext cx="134928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0FA014-6FE1-4D4C-83AC-78C61AA9A6B7}" type="slidenum">
              <a:rPr/>
              <a:pPr/>
              <a:t>42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periodic trigger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13440" y="1244290"/>
            <a:ext cx="2672821" cy="3940254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Measure temperature at a fixed frequency</a:t>
            </a:r>
          </a:p>
          <a:p>
            <a:pPr lvl="0"/>
            <a:r>
              <a:rPr lang="en-US"/>
              <a:t>The system is clearly limited by the time to process an “event”</a:t>
            </a:r>
          </a:p>
          <a:p>
            <a:pPr lvl="0"/>
            <a:r>
              <a:rPr lang="en-US"/>
              <a:t>Example </a:t>
            </a:r>
            <a:r>
              <a:rPr lang="x-none">
                <a:latin typeface="OpenSymbol" pitchFamily="2"/>
              </a:rPr>
              <a:t></a:t>
            </a:r>
            <a:r>
              <a:rPr lang="en-US"/>
              <a:t>=1ms to</a:t>
            </a:r>
          </a:p>
          <a:p>
            <a:pPr lvl="1"/>
            <a:r>
              <a:rPr lang="en-US"/>
              <a:t>ADC conversion +CPU processing +Storage</a:t>
            </a:r>
          </a:p>
          <a:p>
            <a:pPr lvl="0"/>
            <a:r>
              <a:rPr lang="en-US"/>
              <a:t>Sustain ~1/1ms=1kHz </a:t>
            </a:r>
            <a:r>
              <a:rPr lang="en-US" b="1" i="1"/>
              <a:t>periodic trigger</a:t>
            </a:r>
            <a:r>
              <a:rPr lang="en-US"/>
              <a:t> rate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2596" y="1106472"/>
            <a:ext cx="5254535" cy="1451671"/>
            <a:chOff x="410760" y="1219680"/>
            <a:chExt cx="5792760" cy="1600199"/>
          </a:xfrm>
        </p:grpSpPr>
        <p:sp>
          <p:nvSpPr>
            <p:cNvPr id="5" name="Freeform 4"/>
            <p:cNvSpPr/>
            <p:nvPr/>
          </p:nvSpPr>
          <p:spPr>
            <a:xfrm>
              <a:off x="418680" y="1222559"/>
              <a:ext cx="5784840" cy="1597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10760" y="1219680"/>
              <a:ext cx="1756362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External View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364760" y="2527560"/>
              <a:ext cx="384120" cy="493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013039" y="2210040"/>
              <a:ext cx="1190505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 sensor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3588840" y="2289600"/>
              <a:ext cx="237959" cy="143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761480" y="2230919"/>
              <a:ext cx="1351080" cy="363239"/>
            </a:xfrm>
            <a:custGeom>
              <a:avLst/>
              <a:gdLst>
                <a:gd name="f0" fmla="val 0"/>
                <a:gd name="f1" fmla="val 279"/>
                <a:gd name="f2" fmla="val 46"/>
                <a:gd name="f3" fmla="val 292"/>
                <a:gd name="f4" fmla="val 77"/>
                <a:gd name="f5" fmla="val 101"/>
                <a:gd name="f6" fmla="val 125"/>
                <a:gd name="f7" fmla="val 156"/>
                <a:gd name="f8" fmla="val 196"/>
                <a:gd name="f9" fmla="val 284"/>
                <a:gd name="f10" fmla="val 219"/>
                <a:gd name="f11" fmla="val 268"/>
                <a:gd name="f12" fmla="val 259"/>
                <a:gd name="f13" fmla="val 245"/>
                <a:gd name="f14" fmla="val 275"/>
                <a:gd name="f15" fmla="val 213"/>
                <a:gd name="f16" fmla="val 290"/>
                <a:gd name="f17" fmla="val 182"/>
                <a:gd name="f18" fmla="val 158"/>
                <a:gd name="f19" fmla="val 298"/>
                <a:gd name="f20" fmla="val 134"/>
                <a:gd name="f21" fmla="val 110"/>
                <a:gd name="f22" fmla="val 71"/>
                <a:gd name="f23" fmla="val 39"/>
                <a:gd name="f24" fmla="val 314"/>
                <a:gd name="f25" fmla="val 16"/>
                <a:gd name="f26" fmla="val 338"/>
                <a:gd name="f27" fmla="val 369"/>
                <a:gd name="f28" fmla="val 401"/>
                <a:gd name="f29" fmla="val 8"/>
                <a:gd name="f30" fmla="val 448"/>
                <a:gd name="f31" fmla="val 24"/>
                <a:gd name="f32" fmla="val 488"/>
                <a:gd name="f33" fmla="val 32"/>
                <a:gd name="f34" fmla="val 519"/>
                <a:gd name="f35" fmla="val 47"/>
                <a:gd name="f36" fmla="val 543"/>
                <a:gd name="f37" fmla="val 55"/>
                <a:gd name="f38" fmla="val 575"/>
                <a:gd name="f39" fmla="val 79"/>
                <a:gd name="f40" fmla="val 606"/>
                <a:gd name="f41" fmla="val 103"/>
                <a:gd name="f42" fmla="val 646"/>
                <a:gd name="f43" fmla="val 126"/>
                <a:gd name="f44" fmla="val 677"/>
                <a:gd name="f45" fmla="val 150"/>
                <a:gd name="f46" fmla="val 701"/>
                <a:gd name="f47" fmla="val 725"/>
                <a:gd name="f48" fmla="val 142"/>
                <a:gd name="f49" fmla="val 748"/>
                <a:gd name="f50" fmla="val 772"/>
                <a:gd name="f51" fmla="val 118"/>
                <a:gd name="f52" fmla="val 768"/>
                <a:gd name="f53" fmla="val 8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3" h="293">
                  <a:moveTo>
                    <a:pt x="f0" y="f1"/>
                  </a:moveTo>
                  <a:lnTo>
                    <a:pt x="f2" y="f3"/>
                  </a:lnTo>
                  <a:lnTo>
                    <a:pt x="f4" y="f3"/>
                  </a:lnTo>
                  <a:lnTo>
                    <a:pt x="f5" y="f3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19" y="f23"/>
                  </a:lnTo>
                  <a:lnTo>
                    <a:pt x="f24" y="f25"/>
                  </a:lnTo>
                  <a:lnTo>
                    <a:pt x="f26" y="f0"/>
                  </a:lnTo>
                  <a:lnTo>
                    <a:pt x="f27" y="f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7" y="f48"/>
                  </a:lnTo>
                  <a:lnTo>
                    <a:pt x="f49" y="f43"/>
                  </a:lnTo>
                  <a:lnTo>
                    <a:pt x="f50" y="f51"/>
                  </a:lnTo>
                  <a:lnTo>
                    <a:pt x="f52" y="f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3068638" y="1624013"/>
            <a:ext cx="1389062" cy="881062"/>
          </p:xfrm>
          <a:graphic>
            <a:graphicData uri="http://schemas.openxmlformats.org/presentationml/2006/ole">
              <p:oleObj spid="_x0000_s242690" r:id="rId4" imgW="0" imgH="0" progId="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70636" y="2765527"/>
            <a:ext cx="5250616" cy="1445793"/>
            <a:chOff x="408600" y="3048480"/>
            <a:chExt cx="5788440" cy="1593719"/>
          </a:xfrm>
        </p:grpSpPr>
        <p:sp>
          <p:nvSpPr>
            <p:cNvPr id="13" name="Freeform 12"/>
            <p:cNvSpPr/>
            <p:nvPr/>
          </p:nvSpPr>
          <p:spPr>
            <a:xfrm>
              <a:off x="412200" y="3048480"/>
              <a:ext cx="5784840" cy="1593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490120" y="3473639"/>
              <a:ext cx="1006559" cy="336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ADC Card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313363" y="3173413"/>
            <a:ext cx="477837" cy="407987"/>
          </p:xfrm>
          <a:graphic>
            <a:graphicData uri="http://schemas.openxmlformats.org/presentationml/2006/ole">
              <p:oleObj spid="_x0000_s242691" r:id="rId5" imgW="0" imgH="0" progId="">
                <p:embed/>
              </p:oleObj>
            </a:graphicData>
          </a:graphic>
        </p:graphicFrame>
        <p:sp>
          <p:nvSpPr>
            <p:cNvPr id="16" name="Freeform 15"/>
            <p:cNvSpPr/>
            <p:nvPr/>
          </p:nvSpPr>
          <p:spPr>
            <a:xfrm>
              <a:off x="3125159" y="3831120"/>
              <a:ext cx="370080" cy="3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blipFill>
              <a:blip r:embed="rId6" r:link="rId7" cstate="print"/>
              <a:tile/>
            </a:blip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205999" y="3414960"/>
              <a:ext cx="1278000" cy="362160"/>
            </a:xfrm>
            <a:custGeom>
              <a:avLst/>
              <a:gdLst>
                <a:gd name="f0" fmla="val 0"/>
                <a:gd name="f1" fmla="val 279"/>
                <a:gd name="f2" fmla="val 46"/>
                <a:gd name="f3" fmla="val 292"/>
                <a:gd name="f4" fmla="val 77"/>
                <a:gd name="f5" fmla="val 101"/>
                <a:gd name="f6" fmla="val 125"/>
                <a:gd name="f7" fmla="val 156"/>
                <a:gd name="f8" fmla="val 196"/>
                <a:gd name="f9" fmla="val 284"/>
                <a:gd name="f10" fmla="val 219"/>
                <a:gd name="f11" fmla="val 268"/>
                <a:gd name="f12" fmla="val 259"/>
                <a:gd name="f13" fmla="val 245"/>
                <a:gd name="f14" fmla="val 275"/>
                <a:gd name="f15" fmla="val 213"/>
                <a:gd name="f16" fmla="val 290"/>
                <a:gd name="f17" fmla="val 182"/>
                <a:gd name="f18" fmla="val 158"/>
                <a:gd name="f19" fmla="val 298"/>
                <a:gd name="f20" fmla="val 134"/>
                <a:gd name="f21" fmla="val 110"/>
                <a:gd name="f22" fmla="val 71"/>
                <a:gd name="f23" fmla="val 39"/>
                <a:gd name="f24" fmla="val 314"/>
                <a:gd name="f25" fmla="val 16"/>
                <a:gd name="f26" fmla="val 338"/>
                <a:gd name="f27" fmla="val 369"/>
                <a:gd name="f28" fmla="val 401"/>
                <a:gd name="f29" fmla="val 8"/>
                <a:gd name="f30" fmla="val 448"/>
                <a:gd name="f31" fmla="val 24"/>
                <a:gd name="f32" fmla="val 488"/>
                <a:gd name="f33" fmla="val 32"/>
                <a:gd name="f34" fmla="val 519"/>
                <a:gd name="f35" fmla="val 47"/>
                <a:gd name="f36" fmla="val 543"/>
                <a:gd name="f37" fmla="val 55"/>
                <a:gd name="f38" fmla="val 575"/>
                <a:gd name="f39" fmla="val 79"/>
                <a:gd name="f40" fmla="val 606"/>
                <a:gd name="f41" fmla="val 103"/>
                <a:gd name="f42" fmla="val 646"/>
                <a:gd name="f43" fmla="val 126"/>
                <a:gd name="f44" fmla="val 677"/>
                <a:gd name="f45" fmla="val 150"/>
                <a:gd name="f46" fmla="val 701"/>
                <a:gd name="f47" fmla="val 725"/>
                <a:gd name="f48" fmla="val 142"/>
                <a:gd name="f49" fmla="val 748"/>
                <a:gd name="f50" fmla="val 772"/>
                <a:gd name="f51" fmla="val 118"/>
                <a:gd name="f52" fmla="val 768"/>
                <a:gd name="f53" fmla="val 8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773" h="293">
                  <a:moveTo>
                    <a:pt x="f0" y="f1"/>
                  </a:moveTo>
                  <a:lnTo>
                    <a:pt x="f2" y="f3"/>
                  </a:lnTo>
                  <a:lnTo>
                    <a:pt x="f4" y="f3"/>
                  </a:lnTo>
                  <a:lnTo>
                    <a:pt x="f5" y="f3"/>
                  </a:lnTo>
                  <a:lnTo>
                    <a:pt x="f6" y="f3"/>
                  </a:lnTo>
                  <a:lnTo>
                    <a:pt x="f7" y="f3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9" y="f22"/>
                  </a:lnTo>
                  <a:lnTo>
                    <a:pt x="f19" y="f23"/>
                  </a:lnTo>
                  <a:lnTo>
                    <a:pt x="f24" y="f25"/>
                  </a:lnTo>
                  <a:lnTo>
                    <a:pt x="f26" y="f0"/>
                  </a:lnTo>
                  <a:lnTo>
                    <a:pt x="f27" y="f0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5"/>
                  </a:lnTo>
                  <a:lnTo>
                    <a:pt x="f47" y="f48"/>
                  </a:lnTo>
                  <a:lnTo>
                    <a:pt x="f49" y="f43"/>
                  </a:lnTo>
                  <a:lnTo>
                    <a:pt x="f50" y="f51"/>
                  </a:lnTo>
                  <a:lnTo>
                    <a:pt x="f52" y="f5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7559" y="3445200"/>
              <a:ext cx="1190505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 sensor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920400" y="3296160"/>
              <a:ext cx="846359" cy="4553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CPU</a:t>
              </a: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953800" y="3880079"/>
              <a:ext cx="3097080" cy="1801"/>
            </a:xfrm>
            <a:prstGeom prst="line">
              <a:avLst/>
            </a:prstGeom>
            <a:noFill/>
            <a:ln w="507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4304880" y="3761279"/>
              <a:ext cx="1440" cy="118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 flipH="1">
              <a:off x="4779360" y="3464279"/>
              <a:ext cx="55872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06320" y="4127760"/>
              <a:ext cx="765360" cy="444240"/>
              <a:chOff x="5206320" y="4127760"/>
              <a:chExt cx="765360" cy="444240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5219280" y="4365360"/>
                <a:ext cx="739799" cy="206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206320" y="4236480"/>
                <a:ext cx="765360" cy="2354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5217480" y="4127760"/>
                <a:ext cx="739799" cy="207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7" name="Straight Connector 26"/>
              <p:cNvSpPr/>
              <p:nvPr/>
            </p:nvSpPr>
            <p:spPr>
              <a:xfrm>
                <a:off x="5214240" y="4235040"/>
                <a:ext cx="1800" cy="23904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8" name="Straight Connector 27"/>
              <p:cNvSpPr/>
              <p:nvPr/>
            </p:nvSpPr>
            <p:spPr>
              <a:xfrm>
                <a:off x="5965200" y="4238640"/>
                <a:ext cx="1800" cy="23904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29" name="Straight Connector 28"/>
            <p:cNvSpPr/>
            <p:nvPr/>
          </p:nvSpPr>
          <p:spPr>
            <a:xfrm>
              <a:off x="5574600" y="3880079"/>
              <a:ext cx="1800" cy="23832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55640" y="4235760"/>
              <a:ext cx="66672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disk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408600" y="3048480"/>
              <a:ext cx="1770429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Physical View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88480" y="3761279"/>
              <a:ext cx="384120" cy="4896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0000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73901" y="4424579"/>
            <a:ext cx="5247351" cy="1454212"/>
            <a:chOff x="412200" y="4877279"/>
            <a:chExt cx="5784840" cy="1602999"/>
          </a:xfrm>
        </p:grpSpPr>
        <p:sp>
          <p:nvSpPr>
            <p:cNvPr id="34" name="Freeform 33"/>
            <p:cNvSpPr/>
            <p:nvPr/>
          </p:nvSpPr>
          <p:spPr>
            <a:xfrm>
              <a:off x="412200" y="4877279"/>
              <a:ext cx="5784840" cy="159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50440" y="5380920"/>
              <a:ext cx="687239" cy="298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ADC</a:t>
              </a: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23240" y="5526360"/>
              <a:ext cx="71460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3582360" y="5883480"/>
              <a:ext cx="238320" cy="3574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custDash>
                <a:ds d="400000" sp="100000"/>
              </a:custDash>
              <a:miter/>
              <a:head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2129400" y="5522400"/>
              <a:ext cx="64008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114800" y="5522400"/>
              <a:ext cx="457200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614480" y="5311081"/>
              <a:ext cx="1053936" cy="3951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storage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03040" y="6085080"/>
              <a:ext cx="2133128" cy="3951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Trigger (periodic)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66200" y="4896360"/>
              <a:ext cx="162360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Logical View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2766600" y="5110560"/>
              <a:ext cx="1372680" cy="8208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Processing</a:t>
              </a: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4534920" y="5407560"/>
              <a:ext cx="134928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4534920" y="5644080"/>
              <a:ext cx="134928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2009A-3547-48CB-960A-C6D99EBD7CCD}" type="slidenum">
              <a:rPr/>
              <a:pPr/>
              <a:t>43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real trigger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13440" y="1036910"/>
            <a:ext cx="2672821" cy="3110727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Measure </a:t>
            </a:r>
            <a:r>
              <a:rPr lang="x-none">
                <a:latin typeface="OpenSymbol" pitchFamily="2"/>
              </a:rPr>
              <a:t></a:t>
            </a:r>
            <a:r>
              <a:rPr lang="en-US"/>
              <a:t> decay properties</a:t>
            </a:r>
          </a:p>
          <a:p>
            <a:pPr lvl="0"/>
            <a:r>
              <a:rPr lang="en-US"/>
              <a:t>Events are asynchronous and unpredictable</a:t>
            </a:r>
          </a:p>
          <a:p>
            <a:pPr lvl="1"/>
            <a:r>
              <a:rPr lang="en-US"/>
              <a:t>Need a </a:t>
            </a:r>
            <a:r>
              <a:rPr lang="en-US" b="1"/>
              <a:t>physics</a:t>
            </a:r>
            <a:r>
              <a:rPr lang="en-US"/>
              <a:t> trigger</a:t>
            </a:r>
          </a:p>
          <a:p>
            <a:pPr lvl="0"/>
            <a:r>
              <a:rPr lang="en-US"/>
              <a:t>Delay compensates for the </a:t>
            </a:r>
            <a:r>
              <a:rPr lang="en-US">
                <a:solidFill>
                  <a:srgbClr val="FF0000"/>
                </a:solidFill>
              </a:rPr>
              <a:t>trigger latency</a:t>
            </a:r>
          </a:p>
        </p:txBody>
      </p:sp>
      <p:sp>
        <p:nvSpPr>
          <p:cNvPr id="5" name="Freeform 4"/>
          <p:cNvSpPr/>
          <p:nvPr/>
        </p:nvSpPr>
        <p:spPr>
          <a:xfrm>
            <a:off x="139439" y="1681916"/>
            <a:ext cx="4215123" cy="43550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2859" y="1868397"/>
            <a:ext cx="2502687" cy="1808957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12486" y="3334438"/>
            <a:ext cx="607712" cy="22338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EC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86688" y="3287084"/>
            <a:ext cx="794511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ADC</a:t>
            </a:r>
          </a:p>
        </p:txBody>
      </p:sp>
      <p:sp>
        <p:nvSpPr>
          <p:cNvPr id="9" name="Straight Connector 8"/>
          <p:cNvSpPr/>
          <p:nvPr/>
        </p:nvSpPr>
        <p:spPr>
          <a:xfrm>
            <a:off x="1550793" y="2170815"/>
            <a:ext cx="2312636" cy="1632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1560916" y="1889298"/>
            <a:ext cx="0" cy="622145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22784" y="2546715"/>
            <a:ext cx="257649" cy="403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6868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45090" y="2620197"/>
            <a:ext cx="776282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Delay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1550793" y="2960172"/>
            <a:ext cx="1632" cy="364143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4124669" y="3073824"/>
            <a:ext cx="0" cy="0"/>
          </a:xfrm>
          <a:custGeom>
            <a:avLst>
              <a:gd name="f0" fmla="val 1079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3863429" y="2170815"/>
            <a:ext cx="1633" cy="424888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27407" y="4063378"/>
            <a:ext cx="1244159" cy="838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Processing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2940595" y="5023866"/>
            <a:ext cx="165561" cy="3585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1550793" y="3566315"/>
            <a:ext cx="1632" cy="485306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>
            <a:off x="3863429" y="3081008"/>
            <a:ext cx="1633" cy="1455919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 flipH="1">
            <a:off x="2204222" y="4519944"/>
            <a:ext cx="1658880" cy="0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>
            <a:off x="1829994" y="3446784"/>
            <a:ext cx="2034741" cy="1633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250593" y="4174090"/>
            <a:ext cx="1045714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Interrupt</a:t>
            </a:r>
          </a:p>
        </p:txBody>
      </p:sp>
      <p:sp>
        <p:nvSpPr>
          <p:cNvPr id="23" name="Straight Connector 22"/>
          <p:cNvSpPr/>
          <p:nvPr/>
        </p:nvSpPr>
        <p:spPr>
          <a:xfrm flipH="1">
            <a:off x="3931352" y="2656120"/>
            <a:ext cx="71841" cy="1633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 flipH="1">
            <a:off x="3862123" y="2656120"/>
            <a:ext cx="71841" cy="18288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H="1">
            <a:off x="3791587" y="2840641"/>
            <a:ext cx="71842" cy="1307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000254" y="2718172"/>
            <a:ext cx="1532835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Discriminator</a:t>
            </a:r>
          </a:p>
        </p:txBody>
      </p:sp>
      <p:sp>
        <p:nvSpPr>
          <p:cNvPr id="27" name="Freeform 26"/>
          <p:cNvSpPr/>
          <p:nvPr/>
        </p:nvSpPr>
        <p:spPr>
          <a:xfrm>
            <a:off x="4547554" y="1891584"/>
            <a:ext cx="989124" cy="3605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Trigger</a:t>
            </a:r>
          </a:p>
        </p:txBody>
      </p:sp>
      <p:sp>
        <p:nvSpPr>
          <p:cNvPr id="28" name="Freeform 27"/>
          <p:cNvSpPr/>
          <p:nvPr/>
        </p:nvSpPr>
        <p:spPr>
          <a:xfrm>
            <a:off x="2319820" y="3143059"/>
            <a:ext cx="673561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Start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079906" y="5448753"/>
            <a:ext cx="929037" cy="488170"/>
            <a:chOff x="1190520" y="6006240"/>
            <a:chExt cx="1024199" cy="538117"/>
          </a:xfrm>
        </p:grpSpPr>
        <p:grpSp>
          <p:nvGrpSpPr>
            <p:cNvPr id="30" name="Group 29"/>
            <p:cNvGrpSpPr/>
            <p:nvPr/>
          </p:nvGrpSpPr>
          <p:grpSpPr>
            <a:xfrm>
              <a:off x="1190520" y="6006240"/>
              <a:ext cx="1024199" cy="514080"/>
              <a:chOff x="1190520" y="6006240"/>
              <a:chExt cx="1024199" cy="514080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1206359" y="6277680"/>
                <a:ext cx="992159" cy="242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1190520" y="6132960"/>
                <a:ext cx="1024199" cy="273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1204920" y="6006240"/>
                <a:ext cx="993600" cy="241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4" name="Straight Connector 33"/>
              <p:cNvSpPr/>
              <p:nvPr/>
            </p:nvSpPr>
            <p:spPr>
              <a:xfrm>
                <a:off x="1203480" y="6130079"/>
                <a:ext cx="1440" cy="27612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5" name="Straight Connector 34"/>
              <p:cNvSpPr/>
              <p:nvPr/>
            </p:nvSpPr>
            <p:spPr>
              <a:xfrm>
                <a:off x="2206800" y="6134760"/>
                <a:ext cx="1440" cy="27468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36" name="Freeform 35"/>
            <p:cNvSpPr/>
            <p:nvPr/>
          </p:nvSpPr>
          <p:spPr>
            <a:xfrm>
              <a:off x="1384016" y="6149159"/>
              <a:ext cx="657729" cy="39519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disk</a:t>
              </a:r>
            </a:p>
          </p:txBody>
        </p:sp>
      </p:grpSp>
      <p:sp>
        <p:nvSpPr>
          <p:cNvPr id="37" name="Straight Connector 36"/>
          <p:cNvSpPr/>
          <p:nvPr/>
        </p:nvSpPr>
        <p:spPr>
          <a:xfrm>
            <a:off x="1550793" y="4901396"/>
            <a:ext cx="1632" cy="547357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8" name="Freeform 37"/>
          <p:cNvSpPr/>
          <p:nvPr/>
        </p:nvSpPr>
        <p:spPr>
          <a:xfrm rot="10719000">
            <a:off x="1347267" y="1293024"/>
            <a:ext cx="414393" cy="622144"/>
          </a:xfrm>
          <a:custGeom>
            <a:avLst>
              <a:gd name="f0" fmla="val 16200000"/>
              <a:gd name="f1" fmla="val 54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val 10800"/>
              <a:gd name="f11" fmla="val 21599999"/>
              <a:gd name="f12" fmla="min 0 21600"/>
              <a:gd name="f13" fmla="max 0 21600"/>
              <a:gd name="f14" fmla="*/ f9 1 2"/>
              <a:gd name="f15" fmla="*/ f6 1 21600"/>
              <a:gd name="f16" fmla="*/ f7 1 21600"/>
              <a:gd name="f17" fmla="*/ f9 1 180"/>
              <a:gd name="f18" fmla="pin 0 f1 10800"/>
              <a:gd name="f19" fmla="pin 0 f0 21599999"/>
              <a:gd name="f20" fmla="+- f13 0 f12"/>
              <a:gd name="f21" fmla="+- 10800 0 f18"/>
              <a:gd name="f22" fmla="+- 10800 f18 0"/>
              <a:gd name="f23" fmla="+- 0 0 f19"/>
              <a:gd name="f24" fmla="*/ f18 f18 1"/>
              <a:gd name="f25" fmla="*/ f20 1 2"/>
              <a:gd name="f26" fmla="+- f23 f4 0"/>
              <a:gd name="f27" fmla="+- f12 f25 0"/>
              <a:gd name="f28" fmla="*/ f25 f25 1"/>
              <a:gd name="f29" fmla="min f21 f22"/>
              <a:gd name="f30" fmla="max f21 f22"/>
              <a:gd name="f31" fmla="*/ f26 f5 1"/>
              <a:gd name="f32" fmla="+- f30 0 f29"/>
              <a:gd name="f33" fmla="*/ f31 1 f3"/>
              <a:gd name="f34" fmla="*/ f32 1 2"/>
              <a:gd name="f35" fmla="+- 0 0 f33"/>
              <a:gd name="f36" fmla="+- f29 f34 0"/>
              <a:gd name="f37" fmla="*/ f34 f34 1"/>
              <a:gd name="f38" fmla="val f35"/>
              <a:gd name="f39" fmla="*/ f38 f17 1"/>
              <a:gd name="f40" fmla="*/ f38 f9 1"/>
              <a:gd name="f41" fmla="+- 0 0 f39"/>
              <a:gd name="f42" fmla="*/ f40 1 f5"/>
              <a:gd name="f43" fmla="*/ f41 f3 1"/>
              <a:gd name="f44" fmla="+- 0 0 f42"/>
              <a:gd name="f45" fmla="*/ f43 1 f9"/>
              <a:gd name="f46" fmla="+- f44 f9 0"/>
              <a:gd name="f47" fmla="+- f45 0 f4"/>
              <a:gd name="f48" fmla="+- f46 f14 0"/>
              <a:gd name="f49" fmla="sin 1 f47"/>
              <a:gd name="f50" fmla="cos 1 f47"/>
              <a:gd name="f51" fmla="+- 0 0 f48"/>
              <a:gd name="f52" fmla="+- 0 0 f49"/>
              <a:gd name="f53" fmla="+- 0 0 f50"/>
              <a:gd name="f54" fmla="*/ f51 f3 1"/>
              <a:gd name="f55" fmla="*/ 10800 f52 1"/>
              <a:gd name="f56" fmla="*/ 10800 f53 1"/>
              <a:gd name="f57" fmla="*/ f54 1 f9"/>
              <a:gd name="f58" fmla="+- f55 10800 0"/>
              <a:gd name="f59" fmla="+- f56 10800 0"/>
              <a:gd name="f60" fmla="+- f57 0 f4"/>
              <a:gd name="f61" fmla="+- 21600 0 f58"/>
              <a:gd name="f62" fmla="cos 1 f60"/>
              <a:gd name="f63" fmla="sin 1 f60"/>
              <a:gd name="f64" fmla="+- f59 0 f27"/>
              <a:gd name="f65" fmla="+- f58 0 f27"/>
              <a:gd name="f66" fmla="+- f58 0 f36"/>
              <a:gd name="f67" fmla="+- f59 0 f36"/>
              <a:gd name="f68" fmla="+- 0 0 f62"/>
              <a:gd name="f69" fmla="+- 0 0 f63"/>
              <a:gd name="f70" fmla="+- f61 0 f27"/>
              <a:gd name="f71" fmla="at2 f65 f64"/>
              <a:gd name="f72" fmla="+- f61 0 f36"/>
              <a:gd name="f73" fmla="at2 f66 f67"/>
              <a:gd name="f74" fmla="*/ f18 f68 1"/>
              <a:gd name="f75" fmla="*/ f18 f69 1"/>
              <a:gd name="f76" fmla="at2 f70 f64"/>
              <a:gd name="f77" fmla="+- f71 f4 0"/>
              <a:gd name="f78" fmla="+- f73 f4 0"/>
              <a:gd name="f79" fmla="at2 f72 f67"/>
              <a:gd name="f80" fmla="*/ f74 f74 1"/>
              <a:gd name="f81" fmla="*/ f75 f75 1"/>
              <a:gd name="f82" fmla="+- f76 f4 0"/>
              <a:gd name="f83" fmla="*/ f77 f9 1"/>
              <a:gd name="f84" fmla="*/ f78 f9 1"/>
              <a:gd name="f85" fmla="+- f79 f4 0"/>
              <a:gd name="f86" fmla="+- f80 f81 0"/>
              <a:gd name="f87" fmla="*/ f82 f9 1"/>
              <a:gd name="f88" fmla="*/ f83 1 f3"/>
              <a:gd name="f89" fmla="*/ f84 1 f3"/>
              <a:gd name="f90" fmla="*/ f85 f9 1"/>
              <a:gd name="f91" fmla="sqrt f86"/>
              <a:gd name="f92" fmla="*/ f87 1 f3"/>
              <a:gd name="f93" fmla="+- 0 0 f88"/>
              <a:gd name="f94" fmla="+- 0 0 f89"/>
              <a:gd name="f95" fmla="*/ f90 1 f3"/>
              <a:gd name="f96" fmla="*/ f24 1 f91"/>
              <a:gd name="f97" fmla="+- 0 0 f92"/>
              <a:gd name="f98" fmla="+- 0 0 f93"/>
              <a:gd name="f99" fmla="+- 0 0 f95"/>
              <a:gd name="f100" fmla="+- 0 0 f94"/>
              <a:gd name="f101" fmla="*/ f68 f96 1"/>
              <a:gd name="f102" fmla="*/ f69 f96 1"/>
              <a:gd name="f103" fmla="+- 0 0 f97"/>
              <a:gd name="f104" fmla="*/ f98 f3 1"/>
              <a:gd name="f105" fmla="*/ f100 f3 1"/>
              <a:gd name="f106" fmla="+- 0 0 f99"/>
              <a:gd name="f107" fmla="+- 10800 0 f101"/>
              <a:gd name="f108" fmla="+- 10800 0 f102"/>
              <a:gd name="f109" fmla="*/ f103 f3 1"/>
              <a:gd name="f110" fmla="*/ f104 1 f9"/>
              <a:gd name="f111" fmla="*/ f105 1 f9"/>
              <a:gd name="f112" fmla="*/ f106 f3 1"/>
              <a:gd name="f113" fmla="*/ f107 f15 1"/>
              <a:gd name="f114" fmla="*/ f108 f16 1"/>
              <a:gd name="f115" fmla="*/ f109 1 f9"/>
              <a:gd name="f116" fmla="+- f110 0 f4"/>
              <a:gd name="f117" fmla="+- f111 0 f4"/>
              <a:gd name="f118" fmla="*/ f112 1 f9"/>
              <a:gd name="f119" fmla="+- f115 0 f4"/>
              <a:gd name="f120" fmla="cos 1 f117"/>
              <a:gd name="f121" fmla="sin 1 f117"/>
              <a:gd name="f122" fmla="+- f118 0 f4"/>
              <a:gd name="f123" fmla="cos 1 f119"/>
              <a:gd name="f124" fmla="sin 1 f119"/>
              <a:gd name="f125" fmla="+- f116 0 f119"/>
              <a:gd name="f126" fmla="+- 0 0 f120"/>
              <a:gd name="f127" fmla="+- 0 0 f121"/>
              <a:gd name="f128" fmla="+- f122 0 f117"/>
              <a:gd name="f129" fmla="+- 0 0 f123"/>
              <a:gd name="f130" fmla="+- 0 0 f124"/>
              <a:gd name="f131" fmla="+- f125 0 f2"/>
              <a:gd name="f132" fmla="*/ f34 f126 1"/>
              <a:gd name="f133" fmla="*/ f34 f127 1"/>
              <a:gd name="f134" fmla="+- f128 f2 0"/>
              <a:gd name="f135" fmla="*/ f25 f129 1"/>
              <a:gd name="f136" fmla="*/ f25 f130 1"/>
              <a:gd name="f137" fmla="?: f125 f131 f125"/>
              <a:gd name="f138" fmla="*/ f132 f132 1"/>
              <a:gd name="f139" fmla="*/ f133 f133 1"/>
              <a:gd name="f140" fmla="?: f128 f128 f134"/>
              <a:gd name="f141" fmla="*/ f135 f135 1"/>
              <a:gd name="f142" fmla="*/ f136 f136 1"/>
              <a:gd name="f143" fmla="+- f138 f139 0"/>
              <a:gd name="f144" fmla="+- f141 f142 0"/>
              <a:gd name="f145" fmla="sqrt f143"/>
              <a:gd name="f146" fmla="sqrt f144"/>
              <a:gd name="f147" fmla="*/ f37 1 f145"/>
              <a:gd name="f148" fmla="*/ f28 1 f146"/>
              <a:gd name="f149" fmla="*/ f126 f147 1"/>
              <a:gd name="f150" fmla="*/ f127 f147 1"/>
              <a:gd name="f151" fmla="*/ f129 f148 1"/>
              <a:gd name="f152" fmla="*/ f130 f148 1"/>
              <a:gd name="f153" fmla="+- f36 0 f149"/>
              <a:gd name="f154" fmla="+- f36 0 f150"/>
              <a:gd name="f155" fmla="+- f27 0 f151"/>
              <a:gd name="f156" fmla="+- f27 0 f152"/>
            </a:gdLst>
            <a:ahLst>
              <a:ahPolar gdRefR="f1" minR="f8" maxR="f10" gdRefAng="f0" minAng="f8" maxAng="f11">
                <a:pos x="f113" y="f114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55" y="f156"/>
                </a:moveTo>
                <a:arcTo wR="f25" hR="f25" stAng="f119" swAng="f137"/>
                <a:lnTo>
                  <a:pt x="f153" y="f154"/>
                </a:lnTo>
                <a:arcTo wR="f34" hR="f34" stAng="f117" swAng="f140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676189" y="1673098"/>
            <a:ext cx="917474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Sensor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36802" y="906276"/>
            <a:ext cx="1036800" cy="62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3A9C5-1061-46A4-BACE-D9D65B37267D}" type="slidenum">
              <a:rPr/>
              <a:pPr/>
              <a:t>44</a:t>
            </a:fld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39439" y="906276"/>
            <a:ext cx="5596107" cy="5130657"/>
            <a:chOff x="153720" y="999000"/>
            <a:chExt cx="6169319" cy="5655599"/>
          </a:xfrm>
        </p:grpSpPr>
        <p:sp>
          <p:nvSpPr>
            <p:cNvPr id="3" name="Freeform 2"/>
            <p:cNvSpPr/>
            <p:nvPr/>
          </p:nvSpPr>
          <p:spPr>
            <a:xfrm>
              <a:off x="153720" y="1853999"/>
              <a:ext cx="4646880" cy="4800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3564000" y="2059560"/>
              <a:ext cx="2759039" cy="1994040"/>
            </a:xfrm>
            <a:custGeom>
              <a:avLst>
                <a:gd name="f0" fmla="val 269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  <a:miter/>
            </a:ln>
            <a:effectLst>
              <a:outerShdw dist="107933" dir="2700000" algn="tl">
                <a:srgbClr val="5E574E"/>
              </a:outerShdw>
            </a:effectLst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336680" y="3675599"/>
              <a:ext cx="669960" cy="24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308240" y="3623400"/>
              <a:ext cx="730080" cy="68781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ADC</a:t>
              </a: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709640" y="2392920"/>
              <a:ext cx="2549520" cy="1799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720800" y="2082600"/>
              <a:ext cx="0" cy="685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568519" y="2807280"/>
              <a:ext cx="284040" cy="4445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6868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23839" y="2888280"/>
              <a:ext cx="855797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Delay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709640" y="3263040"/>
              <a:ext cx="1799" cy="4014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4547159" y="3388320"/>
              <a:ext cx="0" cy="0"/>
            </a:xfrm>
            <a:custGeom>
              <a:avLst>
                <a:gd name="f0" fmla="val 1079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4259160" y="2392920"/>
              <a:ext cx="1800" cy="468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22400" y="4479120"/>
              <a:ext cx="1371599" cy="923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Processing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41800" y="5537880"/>
              <a:ext cx="1825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>
              <a:off x="1709640" y="3931200"/>
              <a:ext cx="1799" cy="5349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4259160" y="3396239"/>
              <a:ext cx="1800" cy="1604881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 flipH="1">
              <a:off x="2430000" y="4982400"/>
              <a:ext cx="1828800" cy="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 flipH="1">
              <a:off x="2017439" y="3799440"/>
              <a:ext cx="2243161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481120" y="4601160"/>
              <a:ext cx="1152827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Interrupt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 flipH="1">
              <a:off x="4334040" y="2927879"/>
              <a:ext cx="79200" cy="1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 flipH="1">
              <a:off x="4257720" y="2927879"/>
              <a:ext cx="79200" cy="2016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 flipH="1">
              <a:off x="4179959" y="3131279"/>
              <a:ext cx="79201" cy="144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10000" y="2996280"/>
              <a:ext cx="168984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Discriminator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13360" y="2085120"/>
              <a:ext cx="109044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Trigger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557440" y="3464639"/>
              <a:ext cx="74255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Start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90520" y="6006240"/>
              <a:ext cx="1024199" cy="538117"/>
              <a:chOff x="1190520" y="6006240"/>
              <a:chExt cx="1024199" cy="53811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190520" y="6006240"/>
                <a:ext cx="1024199" cy="514080"/>
                <a:chOff x="1190520" y="6006240"/>
                <a:chExt cx="1024199" cy="514080"/>
              </a:xfrm>
            </p:grpSpPr>
            <p:sp>
              <p:nvSpPr>
                <p:cNvPr id="29" name="Freeform 28"/>
                <p:cNvSpPr/>
                <p:nvPr/>
              </p:nvSpPr>
              <p:spPr>
                <a:xfrm>
                  <a:off x="1206359" y="6277680"/>
                  <a:ext cx="992159" cy="2426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1190520" y="6132960"/>
                  <a:ext cx="1024199" cy="273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204920" y="6006240"/>
                  <a:ext cx="993600" cy="2412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32" name="Straight Connector 31"/>
                <p:cNvSpPr/>
                <p:nvPr/>
              </p:nvSpPr>
              <p:spPr>
                <a:xfrm>
                  <a:off x="1203480" y="6130079"/>
                  <a:ext cx="1440" cy="276120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33" name="Straight Connector 32"/>
                <p:cNvSpPr/>
                <p:nvPr/>
              </p:nvSpPr>
              <p:spPr>
                <a:xfrm>
                  <a:off x="2206800" y="6134760"/>
                  <a:ext cx="1440" cy="274680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</p:grpSp>
          <p:sp>
            <p:nvSpPr>
              <p:cNvPr id="34" name="Freeform 33"/>
              <p:cNvSpPr/>
              <p:nvPr/>
            </p:nvSpPr>
            <p:spPr>
              <a:xfrm>
                <a:off x="1384016" y="6149159"/>
                <a:ext cx="657729" cy="39519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2160" tIns="46080" rIns="92160" bIns="46080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Arial" pitchFamily="34"/>
                    <a:ea typeface="Nimbus Sans L" pitchFamily="2"/>
                    <a:cs typeface="Nimbus Sans L" pitchFamily="2"/>
                  </a:rPr>
                  <a:t>disk</a:t>
                </a:r>
              </a:p>
            </p:txBody>
          </p:sp>
        </p:grpSp>
        <p:sp>
          <p:nvSpPr>
            <p:cNvPr id="35" name="Straight Connector 34"/>
            <p:cNvSpPr/>
            <p:nvPr/>
          </p:nvSpPr>
          <p:spPr>
            <a:xfrm>
              <a:off x="1709640" y="5402880"/>
              <a:ext cx="1799" cy="603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rot="10719000">
              <a:off x="1485266" y="1425318"/>
              <a:ext cx="456839" cy="685799"/>
            </a:xfrm>
            <a:custGeom>
              <a:avLst>
                <a:gd name="f0" fmla="val 16200000"/>
                <a:gd name="f1" fmla="val 54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val 10800"/>
                <a:gd name="f11" fmla="val 21599999"/>
                <a:gd name="f12" fmla="min 0 21600"/>
                <a:gd name="f13" fmla="max 0 21600"/>
                <a:gd name="f14" fmla="*/ f9 1 2"/>
                <a:gd name="f15" fmla="*/ f6 1 21600"/>
                <a:gd name="f16" fmla="*/ f7 1 21600"/>
                <a:gd name="f17" fmla="*/ f9 1 180"/>
                <a:gd name="f18" fmla="pin 0 f1 10800"/>
                <a:gd name="f19" fmla="pin 0 f0 21599999"/>
                <a:gd name="f20" fmla="+- f13 0 f12"/>
                <a:gd name="f21" fmla="+- 10800 0 f18"/>
                <a:gd name="f22" fmla="+- 10800 f18 0"/>
                <a:gd name="f23" fmla="+- 0 0 f19"/>
                <a:gd name="f24" fmla="*/ f18 f18 1"/>
                <a:gd name="f25" fmla="*/ f20 1 2"/>
                <a:gd name="f26" fmla="+- f23 f4 0"/>
                <a:gd name="f27" fmla="+- f12 f25 0"/>
                <a:gd name="f28" fmla="*/ f25 f25 1"/>
                <a:gd name="f29" fmla="min f21 f22"/>
                <a:gd name="f30" fmla="max f21 f22"/>
                <a:gd name="f31" fmla="*/ f26 f5 1"/>
                <a:gd name="f32" fmla="+- f30 0 f29"/>
                <a:gd name="f33" fmla="*/ f31 1 f3"/>
                <a:gd name="f34" fmla="*/ f32 1 2"/>
                <a:gd name="f35" fmla="+- 0 0 f33"/>
                <a:gd name="f36" fmla="+- f29 f34 0"/>
                <a:gd name="f37" fmla="*/ f34 f34 1"/>
                <a:gd name="f38" fmla="val f35"/>
                <a:gd name="f39" fmla="*/ f38 f17 1"/>
                <a:gd name="f40" fmla="*/ f38 f9 1"/>
                <a:gd name="f41" fmla="+- 0 0 f39"/>
                <a:gd name="f42" fmla="*/ f40 1 f5"/>
                <a:gd name="f43" fmla="*/ f41 f3 1"/>
                <a:gd name="f44" fmla="+- 0 0 f42"/>
                <a:gd name="f45" fmla="*/ f43 1 f9"/>
                <a:gd name="f46" fmla="+- f44 f9 0"/>
                <a:gd name="f47" fmla="+- f45 0 f4"/>
                <a:gd name="f48" fmla="+- f46 f14 0"/>
                <a:gd name="f49" fmla="sin 1 f47"/>
                <a:gd name="f50" fmla="cos 1 f47"/>
                <a:gd name="f51" fmla="+- 0 0 f48"/>
                <a:gd name="f52" fmla="+- 0 0 f49"/>
                <a:gd name="f53" fmla="+- 0 0 f50"/>
                <a:gd name="f54" fmla="*/ f51 f3 1"/>
                <a:gd name="f55" fmla="*/ 10800 f52 1"/>
                <a:gd name="f56" fmla="*/ 10800 f53 1"/>
                <a:gd name="f57" fmla="*/ f54 1 f9"/>
                <a:gd name="f58" fmla="+- f55 10800 0"/>
                <a:gd name="f59" fmla="+- f56 10800 0"/>
                <a:gd name="f60" fmla="+- f57 0 f4"/>
                <a:gd name="f61" fmla="+- 21600 0 f58"/>
                <a:gd name="f62" fmla="cos 1 f60"/>
                <a:gd name="f63" fmla="sin 1 f60"/>
                <a:gd name="f64" fmla="+- f59 0 f27"/>
                <a:gd name="f65" fmla="+- f58 0 f27"/>
                <a:gd name="f66" fmla="+- f58 0 f36"/>
                <a:gd name="f67" fmla="+- f59 0 f36"/>
                <a:gd name="f68" fmla="+- 0 0 f62"/>
                <a:gd name="f69" fmla="+- 0 0 f63"/>
                <a:gd name="f70" fmla="+- f61 0 f27"/>
                <a:gd name="f71" fmla="at2 f65 f64"/>
                <a:gd name="f72" fmla="+- f61 0 f36"/>
                <a:gd name="f73" fmla="at2 f66 f67"/>
                <a:gd name="f74" fmla="*/ f18 f68 1"/>
                <a:gd name="f75" fmla="*/ f18 f69 1"/>
                <a:gd name="f76" fmla="at2 f70 f64"/>
                <a:gd name="f77" fmla="+- f71 f4 0"/>
                <a:gd name="f78" fmla="+- f73 f4 0"/>
                <a:gd name="f79" fmla="at2 f72 f67"/>
                <a:gd name="f80" fmla="*/ f74 f74 1"/>
                <a:gd name="f81" fmla="*/ f75 f75 1"/>
                <a:gd name="f82" fmla="+- f76 f4 0"/>
                <a:gd name="f83" fmla="*/ f77 f9 1"/>
                <a:gd name="f84" fmla="*/ f78 f9 1"/>
                <a:gd name="f85" fmla="+- f79 f4 0"/>
                <a:gd name="f86" fmla="+- f80 f81 0"/>
                <a:gd name="f87" fmla="*/ f82 f9 1"/>
                <a:gd name="f88" fmla="*/ f83 1 f3"/>
                <a:gd name="f89" fmla="*/ f84 1 f3"/>
                <a:gd name="f90" fmla="*/ f85 f9 1"/>
                <a:gd name="f91" fmla="sqrt f86"/>
                <a:gd name="f92" fmla="*/ f87 1 f3"/>
                <a:gd name="f93" fmla="+- 0 0 f88"/>
                <a:gd name="f94" fmla="+- 0 0 f89"/>
                <a:gd name="f95" fmla="*/ f90 1 f3"/>
                <a:gd name="f96" fmla="*/ f24 1 f91"/>
                <a:gd name="f97" fmla="+- 0 0 f92"/>
                <a:gd name="f98" fmla="+- 0 0 f93"/>
                <a:gd name="f99" fmla="+- 0 0 f95"/>
                <a:gd name="f100" fmla="+- 0 0 f94"/>
                <a:gd name="f101" fmla="*/ f68 f96 1"/>
                <a:gd name="f102" fmla="*/ f69 f96 1"/>
                <a:gd name="f103" fmla="+- 0 0 f97"/>
                <a:gd name="f104" fmla="*/ f98 f3 1"/>
                <a:gd name="f105" fmla="*/ f100 f3 1"/>
                <a:gd name="f106" fmla="+- 0 0 f99"/>
                <a:gd name="f107" fmla="+- 10800 0 f101"/>
                <a:gd name="f108" fmla="+- 10800 0 f102"/>
                <a:gd name="f109" fmla="*/ f103 f3 1"/>
                <a:gd name="f110" fmla="*/ f104 1 f9"/>
                <a:gd name="f111" fmla="*/ f105 1 f9"/>
                <a:gd name="f112" fmla="*/ f106 f3 1"/>
                <a:gd name="f113" fmla="*/ f107 f15 1"/>
                <a:gd name="f114" fmla="*/ f108 f16 1"/>
                <a:gd name="f115" fmla="*/ f109 1 f9"/>
                <a:gd name="f116" fmla="+- f110 0 f4"/>
                <a:gd name="f117" fmla="+- f111 0 f4"/>
                <a:gd name="f118" fmla="*/ f112 1 f9"/>
                <a:gd name="f119" fmla="+- f115 0 f4"/>
                <a:gd name="f120" fmla="cos 1 f117"/>
                <a:gd name="f121" fmla="sin 1 f117"/>
                <a:gd name="f122" fmla="+- f118 0 f4"/>
                <a:gd name="f123" fmla="cos 1 f119"/>
                <a:gd name="f124" fmla="sin 1 f119"/>
                <a:gd name="f125" fmla="+- f116 0 f119"/>
                <a:gd name="f126" fmla="+- 0 0 f120"/>
                <a:gd name="f127" fmla="+- 0 0 f121"/>
                <a:gd name="f128" fmla="+- f122 0 f117"/>
                <a:gd name="f129" fmla="+- 0 0 f123"/>
                <a:gd name="f130" fmla="+- 0 0 f124"/>
                <a:gd name="f131" fmla="+- f125 0 f2"/>
                <a:gd name="f132" fmla="*/ f34 f126 1"/>
                <a:gd name="f133" fmla="*/ f34 f127 1"/>
                <a:gd name="f134" fmla="+- f128 f2 0"/>
                <a:gd name="f135" fmla="*/ f25 f129 1"/>
                <a:gd name="f136" fmla="*/ f25 f130 1"/>
                <a:gd name="f137" fmla="?: f125 f131 f125"/>
                <a:gd name="f138" fmla="*/ f132 f132 1"/>
                <a:gd name="f139" fmla="*/ f133 f133 1"/>
                <a:gd name="f140" fmla="?: f128 f128 f134"/>
                <a:gd name="f141" fmla="*/ f135 f135 1"/>
                <a:gd name="f142" fmla="*/ f136 f136 1"/>
                <a:gd name="f143" fmla="+- f138 f139 0"/>
                <a:gd name="f144" fmla="+- f141 f142 0"/>
                <a:gd name="f145" fmla="sqrt f143"/>
                <a:gd name="f146" fmla="sqrt f144"/>
                <a:gd name="f147" fmla="*/ f37 1 f145"/>
                <a:gd name="f148" fmla="*/ f28 1 f146"/>
                <a:gd name="f149" fmla="*/ f126 f147 1"/>
                <a:gd name="f150" fmla="*/ f127 f147 1"/>
                <a:gd name="f151" fmla="*/ f129 f148 1"/>
                <a:gd name="f152" fmla="*/ f130 f148 1"/>
                <a:gd name="f153" fmla="+- f36 0 f149"/>
                <a:gd name="f154" fmla="+- f36 0 f150"/>
                <a:gd name="f155" fmla="+- f27 0 f151"/>
                <a:gd name="f156" fmla="+- f27 0 f152"/>
              </a:gdLst>
              <a:ahLst>
                <a:ahPolar gdRefR="f1" minR="f8" maxR="f10" gdRefAng="f0" minAng="f8" maxAng="f11">
                  <a:pos x="f113" y="f114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155" y="f156"/>
                  </a:moveTo>
                  <a:arcTo wR="f25" hR="f25" stAng="f119" swAng="f137"/>
                  <a:lnTo>
                    <a:pt x="f153" y="f154"/>
                  </a:lnTo>
                  <a:arcTo wR="f34" hR="f34" stAng="f117" swAng="f140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47880" y="1844279"/>
              <a:ext cx="1011451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Sensor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143000" y="999000"/>
              <a:ext cx="1143000" cy="68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Freeform 38"/>
            <p:cNvSpPr/>
            <p:nvPr/>
          </p:nvSpPr>
          <p:spPr>
            <a:xfrm>
              <a:off x="830159" y="3657600"/>
              <a:ext cx="228600" cy="2743199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6200"/>
                <a:gd name="f13" fmla="val 108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7 f15 1"/>
                <a:gd name="f28" fmla="*/ f18 f16 1"/>
                <a:gd name="f29" fmla="*/ 13800 f15 1"/>
                <a:gd name="f30" fmla="*/ 21600 f15 1"/>
                <a:gd name="f31" fmla="*/ 0 f16 1"/>
                <a:gd name="f32" fmla="*/ f19 1 f4"/>
                <a:gd name="f33" fmla="*/ 0 f15 1"/>
                <a:gd name="f34" fmla="*/ 10800 f16 1"/>
                <a:gd name="f35" fmla="*/ 216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X="" minX="0" maxX="0" gdRefY="f0" minY="f7" maxY="f11">
                  <a:pos x="f25" y="f26"/>
                </a:ahXY>
                <a:ahXY gdRefX="" minX="0" maxX="0"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30" y="f31"/>
                </a:cxn>
                <a:cxn ang="f42">
                  <a:pos x="f33" y="f34"/>
                </a:cxn>
                <a:cxn ang="f42">
                  <a:pos x="f30" y="f35"/>
                </a:cxn>
              </a:cxnLst>
              <a:rect l="f29" t="f44" r="f30" b="f45"/>
              <a:pathLst>
                <a:path w="21600" h="21600">
                  <a:moveTo>
                    <a:pt x="f8" y="f7"/>
                  </a:moveTo>
                  <a:cubicBezTo>
                    <a:pt x="f12" y="f7"/>
                    <a:pt x="f13" y="f20"/>
                    <a:pt x="f13" y="f21"/>
                  </a:cubicBezTo>
                  <a:lnTo>
                    <a:pt x="f13" y="f36"/>
                  </a:lnTo>
                  <a:cubicBezTo>
                    <a:pt x="f13" y="f37"/>
                    <a:pt x="f11" y="f22"/>
                    <a:pt x="f7" y="f22"/>
                  </a:cubicBezTo>
                  <a:cubicBezTo>
                    <a:pt x="f11" y="f22"/>
                    <a:pt x="f13" y="f38"/>
                    <a:pt x="f13" y="f39"/>
                  </a:cubicBezTo>
                  <a:lnTo>
                    <a:pt x="f13" y="f23"/>
                  </a:lnTo>
                  <a:cubicBezTo>
                    <a:pt x="f13" y="f40"/>
                    <a:pt x="f12" y="f8"/>
                    <a:pt x="f8" y="f8"/>
                  </a:cubicBezTo>
                </a:path>
              </a:pathLst>
            </a:custGeom>
            <a:noFill/>
            <a:ln w="36720">
              <a:solidFill>
                <a:srgbClr val="000000"/>
              </a:solidFill>
              <a:prstDash val="solid"/>
            </a:ln>
          </p:spPr>
          <p:txBody>
            <a:bodyPr vert="horz" lIns="108000" tIns="63000" rIns="108000" bIns="630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183597" y="4615866"/>
              <a:ext cx="805325" cy="36190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ctr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x-none" sz="1500" smtClean="0">
                  <a:solidFill>
                    <a:prstClr val="black"/>
                  </a:solidFill>
                  <a:latin typeface="OpenSymbol" pitchFamily="18"/>
                  <a:ea typeface="OpenSymbol" pitchFamily="2"/>
                  <a:cs typeface="OpenSymbol" pitchFamily="2"/>
                </a:rPr>
                <a:t></a:t>
              </a:r>
              <a:r>
                <a:rPr lang="en-US" sz="1500" dirty="0" smtClean="0">
                  <a:solidFill>
                    <a:prstClr val="black"/>
                  </a:solidFill>
                  <a:latin typeface="Arial" pitchFamily="34"/>
                  <a:ea typeface="OpenSymbol" pitchFamily="2"/>
                  <a:cs typeface="OpenSymbol" pitchFamily="2"/>
                </a:rPr>
                <a:t>=</a:t>
              </a:r>
              <a:r>
                <a:rPr lang="en-US" sz="1500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1ms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3125" t="4665" r="5502" b="3333"/>
          <a:stretch>
            <a:fillRect/>
          </a:stretch>
        </p:blipFill>
        <p:spPr>
          <a:xfrm>
            <a:off x="4354561" y="3098643"/>
            <a:ext cx="4757851" cy="334260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itle 4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real trigger</a:t>
            </a:r>
          </a:p>
        </p:txBody>
      </p:sp>
      <p:sp>
        <p:nvSpPr>
          <p:cNvPr id="43" name="Text Placeholder 42"/>
          <p:cNvSpPr txBox="1">
            <a:spLocks noGrp="1"/>
          </p:cNvSpPr>
          <p:nvPr>
            <p:ph type="body" idx="4294967295"/>
          </p:nvPr>
        </p:nvSpPr>
        <p:spPr>
          <a:xfrm>
            <a:off x="6013440" y="1036909"/>
            <a:ext cx="2672821" cy="5094080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Measure </a:t>
            </a:r>
            <a:r>
              <a:rPr lang="x-none">
                <a:latin typeface="OpenSymbol" pitchFamily="2"/>
              </a:rPr>
              <a:t></a:t>
            </a:r>
            <a:r>
              <a:rPr lang="en-US"/>
              <a:t> decay properties</a:t>
            </a:r>
          </a:p>
          <a:p>
            <a:pPr lvl="1"/>
            <a:r>
              <a:rPr lang="en-US"/>
              <a:t>Need a </a:t>
            </a:r>
            <a:r>
              <a:rPr lang="en-US" b="1"/>
              <a:t>physics</a:t>
            </a:r>
            <a:r>
              <a:rPr lang="en-US"/>
              <a:t> trigger</a:t>
            </a:r>
          </a:p>
          <a:p>
            <a:pPr lvl="0"/>
            <a:r>
              <a:rPr lang="en-US" u="sng">
                <a:uFill>
                  <a:solidFill>
                    <a:srgbClr val="FF0000"/>
                  </a:solidFill>
                </a:uFill>
              </a:rPr>
              <a:t>Stochastic process</a:t>
            </a:r>
          </a:p>
          <a:p>
            <a:pPr lvl="1"/>
            <a:r>
              <a:rPr lang="en-US"/>
              <a:t>Fluctuations</a:t>
            </a:r>
          </a:p>
        </p:txBody>
      </p:sp>
      <p:sp>
        <p:nvSpPr>
          <p:cNvPr id="44" name="Rectangle 8"/>
          <p:cNvSpPr/>
          <p:nvPr/>
        </p:nvSpPr>
        <p:spPr>
          <a:xfrm>
            <a:off x="5086035" y="3162981"/>
            <a:ext cx="3986536" cy="5651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38184" dir="2700000" algn="tl">
              <a:srgbClr val="000000">
                <a:alpha val="40000"/>
              </a:srgbClr>
            </a:outerShdw>
          </a:effectLst>
        </p:spPr>
        <p:txBody>
          <a:bodyPr vert="horz" wrap="square" lIns="81631" tIns="42448" rIns="81631" bIns="42448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66"/>
                </a:solidFill>
                <a:latin typeface="Tahoma" pitchFamily="34"/>
                <a:ea typeface="Nimbus Sans L" pitchFamily="2"/>
                <a:cs typeface="Nimbus Sans L" pitchFamily="2"/>
              </a:rPr>
              <a:t>Probability of time (in ms) between events for average decay rate of f=1kHz → </a:t>
            </a:r>
            <a:r>
              <a:rPr lang="x-none" sz="1500" smtClean="0">
                <a:solidFill>
                  <a:srgbClr val="000066"/>
                </a:solidFill>
                <a:latin typeface="OpenSymbol" pitchFamily="18"/>
                <a:ea typeface="OpenSymbol" pitchFamily="2"/>
                <a:cs typeface="OpenSymbol" pitchFamily="2"/>
              </a:rPr>
              <a:t></a:t>
            </a:r>
            <a:r>
              <a:rPr lang="en-GB" sz="1500" dirty="0" smtClean="0">
                <a:solidFill>
                  <a:srgbClr val="000066"/>
                </a:solidFill>
                <a:latin typeface="Tahoma" pitchFamily="34"/>
                <a:ea typeface="OpenSymbol" pitchFamily="2"/>
                <a:cs typeface="OpenSymbol" pitchFamily="2"/>
              </a:rPr>
              <a:t>=1ms</a:t>
            </a:r>
          </a:p>
        </p:txBody>
      </p:sp>
      <p:sp>
        <p:nvSpPr>
          <p:cNvPr id="45" name="Straight Connector 44"/>
          <p:cNvSpPr/>
          <p:nvPr/>
        </p:nvSpPr>
        <p:spPr>
          <a:xfrm flipH="1">
            <a:off x="4135771" y="5403357"/>
            <a:ext cx="1036800" cy="207383"/>
          </a:xfrm>
          <a:prstGeom prst="line">
            <a:avLst/>
          </a:prstGeom>
          <a:noFill/>
          <a:ln w="36720">
            <a:solidFill>
              <a:srgbClr val="FF0000"/>
            </a:solidFill>
            <a:prstDash val="solid"/>
            <a:headEnd type="arrow"/>
          </a:ln>
        </p:spPr>
        <p:txBody>
          <a:bodyPr vert="horz" lIns="97957" tIns="57141" rIns="97957" bIns="57141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9532" y="5435103"/>
            <a:ext cx="2092213" cy="789546"/>
          </a:xfrm>
          <a:prstGeom prst="rect">
            <a:avLst/>
          </a:prstGeom>
          <a:solidFill>
            <a:srgbClr val="CCFFFF"/>
          </a:solidFill>
          <a:ln w="0">
            <a:solidFill>
              <a:srgbClr val="FF0000"/>
            </a:solidFill>
            <a:prstDash val="solid"/>
          </a:ln>
        </p:spPr>
        <p:txBody>
          <a:bodyPr vert="horz" lIns="81631" tIns="40816" rIns="81631" bIns="40816" anchor="ctr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rPr>
              <a:t>What if a trigger is created when the system is busy?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08A125-6DC3-46EB-8E3B-2A6F44E4BD1B}" type="slidenum">
              <a:rPr/>
              <a:pPr/>
              <a:t>45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real trigger &amp; busy logic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13440" y="1036910"/>
            <a:ext cx="2672821" cy="3110727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Busy logic avoids triggers while processing</a:t>
            </a:r>
          </a:p>
          <a:p>
            <a:pPr lvl="0"/>
            <a:r>
              <a:rPr lang="en-US"/>
              <a:t>Which (average) DAQ rate can we achieve now?</a:t>
            </a:r>
          </a:p>
          <a:p>
            <a:pPr lvl="1"/>
            <a:r>
              <a:rPr lang="en-US"/>
              <a:t>Reminder: </a:t>
            </a:r>
            <a:r>
              <a:rPr lang="x-none">
                <a:latin typeface="OpenSymbol" pitchFamily="2"/>
              </a:rPr>
              <a:t></a:t>
            </a:r>
            <a:r>
              <a:rPr lang="en-US"/>
              <a:t>=1ms was sufficient to run at 1kHz </a:t>
            </a:r>
            <a:r>
              <a:rPr lang="en-US" u="sng">
                <a:uFill>
                  <a:solidFill>
                    <a:srgbClr val="FF0000"/>
                  </a:solidFill>
                </a:uFill>
              </a:rPr>
              <a:t>with a clock trigger</a:t>
            </a:r>
          </a:p>
        </p:txBody>
      </p:sp>
      <p:sp>
        <p:nvSpPr>
          <p:cNvPr id="5" name="Freeform 4"/>
          <p:cNvSpPr/>
          <p:nvPr/>
        </p:nvSpPr>
        <p:spPr>
          <a:xfrm>
            <a:off x="207360" y="1659056"/>
            <a:ext cx="4215122" cy="43550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33183" y="1868723"/>
            <a:ext cx="2502687" cy="1242331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212810" y="3334764"/>
            <a:ext cx="692189" cy="2466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EC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87012" y="3287411"/>
            <a:ext cx="1022787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ADC</a:t>
            </a:r>
            <a:endParaRPr lang="en-US" dirty="0" smtClean="0">
              <a:solidFill>
                <a:prstClr val="black"/>
              </a:solidFill>
              <a:latin typeface="Arial" pitchFamily="34"/>
              <a:ea typeface="Nimbus Sans L" pitchFamily="2"/>
              <a:cs typeface="Nimbus Sans L" pitchFamily="2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1551118" y="2171142"/>
            <a:ext cx="2312635" cy="1633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1561241" y="1889625"/>
            <a:ext cx="0" cy="622145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23109" y="2547042"/>
            <a:ext cx="257649" cy="403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6868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45416" y="2620523"/>
            <a:ext cx="776282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Delay</a:t>
            </a:r>
          </a:p>
        </p:txBody>
      </p:sp>
      <p:sp>
        <p:nvSpPr>
          <p:cNvPr id="13" name="Straight Connector 12"/>
          <p:cNvSpPr/>
          <p:nvPr/>
        </p:nvSpPr>
        <p:spPr>
          <a:xfrm>
            <a:off x="1551118" y="2960499"/>
            <a:ext cx="1633" cy="364143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4124994" y="3074151"/>
            <a:ext cx="0" cy="0"/>
          </a:xfrm>
          <a:custGeom>
            <a:avLst>
              <a:gd name="f0" fmla="val 1079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>
            <a:off x="3863753" y="2171142"/>
            <a:ext cx="1633" cy="424888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927731" y="4063705"/>
            <a:ext cx="1244159" cy="838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Processing</a:t>
            </a:r>
          </a:p>
        </p:txBody>
      </p:sp>
      <p:sp>
        <p:nvSpPr>
          <p:cNvPr id="17" name="Freeform 16"/>
          <p:cNvSpPr/>
          <p:nvPr/>
        </p:nvSpPr>
        <p:spPr>
          <a:xfrm>
            <a:off x="2418438" y="4142412"/>
            <a:ext cx="165561" cy="3585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8" name="Straight Connector 17"/>
          <p:cNvSpPr/>
          <p:nvPr/>
        </p:nvSpPr>
        <p:spPr>
          <a:xfrm>
            <a:off x="1551118" y="3566642"/>
            <a:ext cx="1633" cy="485306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9" name="Straight Connector 18"/>
          <p:cNvSpPr/>
          <p:nvPr/>
        </p:nvSpPr>
        <p:spPr>
          <a:xfrm flipH="1">
            <a:off x="1833910" y="3444172"/>
            <a:ext cx="1253304" cy="4899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 flipH="1">
            <a:off x="3931676" y="2656447"/>
            <a:ext cx="71841" cy="1633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 flipH="1">
            <a:off x="3862447" y="2656447"/>
            <a:ext cx="71840" cy="182888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>
            <a:off x="3791912" y="2840969"/>
            <a:ext cx="71841" cy="1306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000578" y="2718499"/>
            <a:ext cx="1532835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Discriminator</a:t>
            </a:r>
          </a:p>
        </p:txBody>
      </p:sp>
      <p:sp>
        <p:nvSpPr>
          <p:cNvPr id="24" name="Freeform 23"/>
          <p:cNvSpPr/>
          <p:nvPr/>
        </p:nvSpPr>
        <p:spPr>
          <a:xfrm>
            <a:off x="4547878" y="1891911"/>
            <a:ext cx="989123" cy="3605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Trigger</a:t>
            </a:r>
          </a:p>
        </p:txBody>
      </p:sp>
      <p:sp>
        <p:nvSpPr>
          <p:cNvPr id="25" name="Freeform 24"/>
          <p:cNvSpPr/>
          <p:nvPr/>
        </p:nvSpPr>
        <p:spPr>
          <a:xfrm>
            <a:off x="2124215" y="3143387"/>
            <a:ext cx="673561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Start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80231" y="5449080"/>
            <a:ext cx="929037" cy="488171"/>
            <a:chOff x="1190880" y="6006600"/>
            <a:chExt cx="1024199" cy="538118"/>
          </a:xfrm>
        </p:grpSpPr>
        <p:grpSp>
          <p:nvGrpSpPr>
            <p:cNvPr id="27" name="Group 26"/>
            <p:cNvGrpSpPr/>
            <p:nvPr/>
          </p:nvGrpSpPr>
          <p:grpSpPr>
            <a:xfrm>
              <a:off x="1190880" y="6006600"/>
              <a:ext cx="1024199" cy="514080"/>
              <a:chOff x="1190880" y="6006600"/>
              <a:chExt cx="1024199" cy="514080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1206719" y="6278040"/>
                <a:ext cx="992159" cy="2426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190880" y="6133320"/>
                <a:ext cx="1024199" cy="2732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999FF"/>
              </a:solidFill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205280" y="6006600"/>
                <a:ext cx="993600" cy="241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9999FF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1" name="Straight Connector 30"/>
              <p:cNvSpPr/>
              <p:nvPr/>
            </p:nvSpPr>
            <p:spPr>
              <a:xfrm>
                <a:off x="1203840" y="6130440"/>
                <a:ext cx="1440" cy="276120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32" name="Straight Connector 31"/>
              <p:cNvSpPr/>
              <p:nvPr/>
            </p:nvSpPr>
            <p:spPr>
              <a:xfrm>
                <a:off x="2207160" y="6135119"/>
                <a:ext cx="1440" cy="274681"/>
              </a:xfrm>
              <a:prstGeom prst="line">
                <a:avLst/>
              </a:prstGeom>
              <a:noFill/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0000" tIns="46800" rIns="90000" bIns="46800" anchor="t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33" name="Freeform 32"/>
            <p:cNvSpPr/>
            <p:nvPr/>
          </p:nvSpPr>
          <p:spPr>
            <a:xfrm>
              <a:off x="1384376" y="6149519"/>
              <a:ext cx="657729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disk</a:t>
              </a:r>
            </a:p>
          </p:txBody>
        </p:sp>
      </p:grpSp>
      <p:sp>
        <p:nvSpPr>
          <p:cNvPr id="34" name="Straight Connector 33"/>
          <p:cNvSpPr/>
          <p:nvPr/>
        </p:nvSpPr>
        <p:spPr>
          <a:xfrm>
            <a:off x="1551118" y="4901723"/>
            <a:ext cx="1633" cy="547357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5" name="Freeform 34"/>
          <p:cNvSpPr/>
          <p:nvPr/>
        </p:nvSpPr>
        <p:spPr>
          <a:xfrm rot="10719000">
            <a:off x="1347591" y="1293351"/>
            <a:ext cx="414393" cy="622144"/>
          </a:xfrm>
          <a:custGeom>
            <a:avLst>
              <a:gd name="f0" fmla="val 16200000"/>
              <a:gd name="f1" fmla="val 54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val 10800"/>
              <a:gd name="f11" fmla="val 21599999"/>
              <a:gd name="f12" fmla="min 0 21600"/>
              <a:gd name="f13" fmla="max 0 21600"/>
              <a:gd name="f14" fmla="*/ f9 1 2"/>
              <a:gd name="f15" fmla="*/ f6 1 21600"/>
              <a:gd name="f16" fmla="*/ f7 1 21600"/>
              <a:gd name="f17" fmla="*/ f9 1 180"/>
              <a:gd name="f18" fmla="pin 0 f1 10800"/>
              <a:gd name="f19" fmla="pin 0 f0 21599999"/>
              <a:gd name="f20" fmla="+- f13 0 f12"/>
              <a:gd name="f21" fmla="+- 10800 0 f18"/>
              <a:gd name="f22" fmla="+- 10800 f18 0"/>
              <a:gd name="f23" fmla="+- 0 0 f19"/>
              <a:gd name="f24" fmla="*/ f18 f18 1"/>
              <a:gd name="f25" fmla="*/ f20 1 2"/>
              <a:gd name="f26" fmla="+- f23 f4 0"/>
              <a:gd name="f27" fmla="+- f12 f25 0"/>
              <a:gd name="f28" fmla="*/ f25 f25 1"/>
              <a:gd name="f29" fmla="min f21 f22"/>
              <a:gd name="f30" fmla="max f21 f22"/>
              <a:gd name="f31" fmla="*/ f26 f5 1"/>
              <a:gd name="f32" fmla="+- f30 0 f29"/>
              <a:gd name="f33" fmla="*/ f31 1 f3"/>
              <a:gd name="f34" fmla="*/ f32 1 2"/>
              <a:gd name="f35" fmla="+- 0 0 f33"/>
              <a:gd name="f36" fmla="+- f29 f34 0"/>
              <a:gd name="f37" fmla="*/ f34 f34 1"/>
              <a:gd name="f38" fmla="val f35"/>
              <a:gd name="f39" fmla="*/ f38 f17 1"/>
              <a:gd name="f40" fmla="*/ f38 f9 1"/>
              <a:gd name="f41" fmla="+- 0 0 f39"/>
              <a:gd name="f42" fmla="*/ f40 1 f5"/>
              <a:gd name="f43" fmla="*/ f41 f3 1"/>
              <a:gd name="f44" fmla="+- 0 0 f42"/>
              <a:gd name="f45" fmla="*/ f43 1 f9"/>
              <a:gd name="f46" fmla="+- f44 f9 0"/>
              <a:gd name="f47" fmla="+- f45 0 f4"/>
              <a:gd name="f48" fmla="+- f46 f14 0"/>
              <a:gd name="f49" fmla="sin 1 f47"/>
              <a:gd name="f50" fmla="cos 1 f47"/>
              <a:gd name="f51" fmla="+- 0 0 f48"/>
              <a:gd name="f52" fmla="+- 0 0 f49"/>
              <a:gd name="f53" fmla="+- 0 0 f50"/>
              <a:gd name="f54" fmla="*/ f51 f3 1"/>
              <a:gd name="f55" fmla="*/ 10800 f52 1"/>
              <a:gd name="f56" fmla="*/ 10800 f53 1"/>
              <a:gd name="f57" fmla="*/ f54 1 f9"/>
              <a:gd name="f58" fmla="+- f55 10800 0"/>
              <a:gd name="f59" fmla="+- f56 10800 0"/>
              <a:gd name="f60" fmla="+- f57 0 f4"/>
              <a:gd name="f61" fmla="+- 21600 0 f58"/>
              <a:gd name="f62" fmla="cos 1 f60"/>
              <a:gd name="f63" fmla="sin 1 f60"/>
              <a:gd name="f64" fmla="+- f59 0 f27"/>
              <a:gd name="f65" fmla="+- f58 0 f27"/>
              <a:gd name="f66" fmla="+- f58 0 f36"/>
              <a:gd name="f67" fmla="+- f59 0 f36"/>
              <a:gd name="f68" fmla="+- 0 0 f62"/>
              <a:gd name="f69" fmla="+- 0 0 f63"/>
              <a:gd name="f70" fmla="+- f61 0 f27"/>
              <a:gd name="f71" fmla="at2 f65 f64"/>
              <a:gd name="f72" fmla="+- f61 0 f36"/>
              <a:gd name="f73" fmla="at2 f66 f67"/>
              <a:gd name="f74" fmla="*/ f18 f68 1"/>
              <a:gd name="f75" fmla="*/ f18 f69 1"/>
              <a:gd name="f76" fmla="at2 f70 f64"/>
              <a:gd name="f77" fmla="+- f71 f4 0"/>
              <a:gd name="f78" fmla="+- f73 f4 0"/>
              <a:gd name="f79" fmla="at2 f72 f67"/>
              <a:gd name="f80" fmla="*/ f74 f74 1"/>
              <a:gd name="f81" fmla="*/ f75 f75 1"/>
              <a:gd name="f82" fmla="+- f76 f4 0"/>
              <a:gd name="f83" fmla="*/ f77 f9 1"/>
              <a:gd name="f84" fmla="*/ f78 f9 1"/>
              <a:gd name="f85" fmla="+- f79 f4 0"/>
              <a:gd name="f86" fmla="+- f80 f81 0"/>
              <a:gd name="f87" fmla="*/ f82 f9 1"/>
              <a:gd name="f88" fmla="*/ f83 1 f3"/>
              <a:gd name="f89" fmla="*/ f84 1 f3"/>
              <a:gd name="f90" fmla="*/ f85 f9 1"/>
              <a:gd name="f91" fmla="sqrt f86"/>
              <a:gd name="f92" fmla="*/ f87 1 f3"/>
              <a:gd name="f93" fmla="+- 0 0 f88"/>
              <a:gd name="f94" fmla="+- 0 0 f89"/>
              <a:gd name="f95" fmla="*/ f90 1 f3"/>
              <a:gd name="f96" fmla="*/ f24 1 f91"/>
              <a:gd name="f97" fmla="+- 0 0 f92"/>
              <a:gd name="f98" fmla="+- 0 0 f93"/>
              <a:gd name="f99" fmla="+- 0 0 f95"/>
              <a:gd name="f100" fmla="+- 0 0 f94"/>
              <a:gd name="f101" fmla="*/ f68 f96 1"/>
              <a:gd name="f102" fmla="*/ f69 f96 1"/>
              <a:gd name="f103" fmla="+- 0 0 f97"/>
              <a:gd name="f104" fmla="*/ f98 f3 1"/>
              <a:gd name="f105" fmla="*/ f100 f3 1"/>
              <a:gd name="f106" fmla="+- 0 0 f99"/>
              <a:gd name="f107" fmla="+- 10800 0 f101"/>
              <a:gd name="f108" fmla="+- 10800 0 f102"/>
              <a:gd name="f109" fmla="*/ f103 f3 1"/>
              <a:gd name="f110" fmla="*/ f104 1 f9"/>
              <a:gd name="f111" fmla="*/ f105 1 f9"/>
              <a:gd name="f112" fmla="*/ f106 f3 1"/>
              <a:gd name="f113" fmla="*/ f107 f15 1"/>
              <a:gd name="f114" fmla="*/ f108 f16 1"/>
              <a:gd name="f115" fmla="*/ f109 1 f9"/>
              <a:gd name="f116" fmla="+- f110 0 f4"/>
              <a:gd name="f117" fmla="+- f111 0 f4"/>
              <a:gd name="f118" fmla="*/ f112 1 f9"/>
              <a:gd name="f119" fmla="+- f115 0 f4"/>
              <a:gd name="f120" fmla="cos 1 f117"/>
              <a:gd name="f121" fmla="sin 1 f117"/>
              <a:gd name="f122" fmla="+- f118 0 f4"/>
              <a:gd name="f123" fmla="cos 1 f119"/>
              <a:gd name="f124" fmla="sin 1 f119"/>
              <a:gd name="f125" fmla="+- f116 0 f119"/>
              <a:gd name="f126" fmla="+- 0 0 f120"/>
              <a:gd name="f127" fmla="+- 0 0 f121"/>
              <a:gd name="f128" fmla="+- f122 0 f117"/>
              <a:gd name="f129" fmla="+- 0 0 f123"/>
              <a:gd name="f130" fmla="+- 0 0 f124"/>
              <a:gd name="f131" fmla="+- f125 0 f2"/>
              <a:gd name="f132" fmla="*/ f34 f126 1"/>
              <a:gd name="f133" fmla="*/ f34 f127 1"/>
              <a:gd name="f134" fmla="+- f128 f2 0"/>
              <a:gd name="f135" fmla="*/ f25 f129 1"/>
              <a:gd name="f136" fmla="*/ f25 f130 1"/>
              <a:gd name="f137" fmla="?: f125 f131 f125"/>
              <a:gd name="f138" fmla="*/ f132 f132 1"/>
              <a:gd name="f139" fmla="*/ f133 f133 1"/>
              <a:gd name="f140" fmla="?: f128 f128 f134"/>
              <a:gd name="f141" fmla="*/ f135 f135 1"/>
              <a:gd name="f142" fmla="*/ f136 f136 1"/>
              <a:gd name="f143" fmla="+- f138 f139 0"/>
              <a:gd name="f144" fmla="+- f141 f142 0"/>
              <a:gd name="f145" fmla="sqrt f143"/>
              <a:gd name="f146" fmla="sqrt f144"/>
              <a:gd name="f147" fmla="*/ f37 1 f145"/>
              <a:gd name="f148" fmla="*/ f28 1 f146"/>
              <a:gd name="f149" fmla="*/ f126 f147 1"/>
              <a:gd name="f150" fmla="*/ f127 f147 1"/>
              <a:gd name="f151" fmla="*/ f129 f148 1"/>
              <a:gd name="f152" fmla="*/ f130 f148 1"/>
              <a:gd name="f153" fmla="+- f36 0 f149"/>
              <a:gd name="f154" fmla="+- f36 0 f150"/>
              <a:gd name="f155" fmla="+- f27 0 f151"/>
              <a:gd name="f156" fmla="+- f27 0 f152"/>
            </a:gdLst>
            <a:ahLst>
              <a:ahPolar gdRefR="f1" minR="f8" maxR="f10" gdRefAng="f0" minAng="f8" maxAng="f11">
                <a:pos x="f113" y="f114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155" y="f156"/>
                </a:moveTo>
                <a:arcTo wR="f25" hR="f25" stAng="f119" swAng="f137"/>
                <a:lnTo>
                  <a:pt x="f153" y="f154"/>
                </a:lnTo>
                <a:arcTo wR="f34" hR="f34" stAng="f117" swAng="f140"/>
                <a:close/>
              </a:path>
            </a:pathLst>
          </a:cu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1676512" y="1673425"/>
            <a:ext cx="917474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Sensor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37126" y="906602"/>
            <a:ext cx="1036800" cy="62214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Freeform 37"/>
          <p:cNvSpPr/>
          <p:nvPr/>
        </p:nvSpPr>
        <p:spPr>
          <a:xfrm>
            <a:off x="3220121" y="3173432"/>
            <a:ext cx="2522934" cy="1804057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4790832" y="3426536"/>
            <a:ext cx="128008" cy="10516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>
            <a:off x="3867345" y="3078396"/>
            <a:ext cx="0" cy="529394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H="1">
            <a:off x="2126501" y="4311256"/>
            <a:ext cx="2193770" cy="0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104949" y="3988263"/>
            <a:ext cx="1045714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Interrupt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82176" y="3605179"/>
            <a:ext cx="278496" cy="390024"/>
            <a:chOff x="4169587" y="3974040"/>
            <a:chExt cx="307023" cy="429929"/>
          </a:xfrm>
        </p:grpSpPr>
        <p:sp>
          <p:nvSpPr>
            <p:cNvPr id="44" name="Freeform 43"/>
            <p:cNvSpPr/>
            <p:nvPr/>
          </p:nvSpPr>
          <p:spPr>
            <a:xfrm>
              <a:off x="4171679" y="3975479"/>
              <a:ext cx="298440" cy="316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5340000" flipH="1">
              <a:off x="4215809" y="4143168"/>
              <a:ext cx="214579" cy="307023"/>
            </a:xfrm>
            <a:custGeom>
              <a:avLst>
                <a:gd name="f0" fmla="val 10620000"/>
                <a:gd name="f1" fmla="val 215400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*/ 10800 10800 1"/>
                <a:gd name="f11" fmla="val 10800"/>
                <a:gd name="f12" fmla="val 21599999"/>
                <a:gd name="f13" fmla="min 0 21600"/>
                <a:gd name="f14" fmla="max 0 21600"/>
                <a:gd name="f15" fmla="*/ f9 1 2"/>
                <a:gd name="f16" fmla="*/ f6 1 21600"/>
                <a:gd name="f17" fmla="*/ f7 1 21600"/>
                <a:gd name="f18" fmla="*/ f9 1 180"/>
                <a:gd name="f19" fmla="pin 0 f0 21599999"/>
                <a:gd name="f20" fmla="pin 0 f1 21599999"/>
                <a:gd name="f21" fmla="+- f14 0 f13"/>
                <a:gd name="f22" fmla="+- 0 0 f19"/>
                <a:gd name="f23" fmla="+- 0 0 f20"/>
                <a:gd name="f24" fmla="*/ 0 f16 1"/>
                <a:gd name="f25" fmla="*/ 11392 f16 1"/>
                <a:gd name="f26" fmla="*/ 21599 f17 1"/>
                <a:gd name="f27" fmla="*/ 1 f17 1"/>
                <a:gd name="f28" fmla="*/ f21 1 2"/>
                <a:gd name="f29" fmla="+- f22 f4 0"/>
                <a:gd name="f30" fmla="+- f23 f4 0"/>
                <a:gd name="f31" fmla="+- f13 f28 0"/>
                <a:gd name="f32" fmla="*/ f28 f28 1"/>
                <a:gd name="f33" fmla="*/ f29 f5 1"/>
                <a:gd name="f34" fmla="*/ f30 f5 1"/>
                <a:gd name="f35" fmla="*/ f33 1 f3"/>
                <a:gd name="f36" fmla="*/ f34 1 f3"/>
                <a:gd name="f37" fmla="+- 0 0 f35"/>
                <a:gd name="f38" fmla="+- 0 0 f36"/>
                <a:gd name="f39" fmla="val f37"/>
                <a:gd name="f40" fmla="val f38"/>
                <a:gd name="f41" fmla="*/ f39 f18 1"/>
                <a:gd name="f42" fmla="*/ f40 f18 1"/>
                <a:gd name="f43" fmla="*/ f39 f9 1"/>
                <a:gd name="f44" fmla="*/ f40 f9 1"/>
                <a:gd name="f45" fmla="+- 0 0 f41"/>
                <a:gd name="f46" fmla="+- 0 0 f42"/>
                <a:gd name="f47" fmla="*/ f43 1 f5"/>
                <a:gd name="f48" fmla="*/ f44 1 f5"/>
                <a:gd name="f49" fmla="*/ f45 f3 1"/>
                <a:gd name="f50" fmla="*/ f46 f3 1"/>
                <a:gd name="f51" fmla="+- 0 0 f47"/>
                <a:gd name="f52" fmla="+- 0 0 f48"/>
                <a:gd name="f53" fmla="*/ f49 1 f9"/>
                <a:gd name="f54" fmla="*/ f50 1 f9"/>
                <a:gd name="f55" fmla="+- f51 f9 0"/>
                <a:gd name="f56" fmla="+- f52 f9 0"/>
                <a:gd name="f57" fmla="+- f53 0 f4"/>
                <a:gd name="f58" fmla="+- f54 0 f4"/>
                <a:gd name="f59" fmla="+- f55 f15 0"/>
                <a:gd name="f60" fmla="+- f56 f15 0"/>
                <a:gd name="f61" fmla="cos 1 f57"/>
                <a:gd name="f62" fmla="sin 1 f57"/>
                <a:gd name="f63" fmla="cos 1 f58"/>
                <a:gd name="f64" fmla="sin 1 f58"/>
                <a:gd name="f65" fmla="+- 0 0 f59"/>
                <a:gd name="f66" fmla="+- 0 0 f60"/>
                <a:gd name="f67" fmla="+- 0 0 f61"/>
                <a:gd name="f68" fmla="+- 0 0 f62"/>
                <a:gd name="f69" fmla="+- 0 0 f63"/>
                <a:gd name="f70" fmla="+- 0 0 f64"/>
                <a:gd name="f71" fmla="*/ f65 f3 1"/>
                <a:gd name="f72" fmla="*/ f66 f3 1"/>
                <a:gd name="f73" fmla="*/ 10800 f67 1"/>
                <a:gd name="f74" fmla="*/ 10800 f68 1"/>
                <a:gd name="f75" fmla="*/ 10800 f69 1"/>
                <a:gd name="f76" fmla="*/ 10800 f70 1"/>
                <a:gd name="f77" fmla="*/ f71 1 f9"/>
                <a:gd name="f78" fmla="*/ f72 1 f9"/>
                <a:gd name="f79" fmla="+- f73 10800 0"/>
                <a:gd name="f80" fmla="+- f74 10800 0"/>
                <a:gd name="f81" fmla="+- f75 10800 0"/>
                <a:gd name="f82" fmla="+- f76 10800 0"/>
                <a:gd name="f83" fmla="+- f77 0 f4"/>
                <a:gd name="f84" fmla="+- f78 0 f4"/>
                <a:gd name="f85" fmla="cos 1 f83"/>
                <a:gd name="f86" fmla="sin 1 f83"/>
                <a:gd name="f87" fmla="cos 1 f84"/>
                <a:gd name="f88" fmla="sin 1 f84"/>
                <a:gd name="f89" fmla="+- f80 0 f31"/>
                <a:gd name="f90" fmla="+- f79 0 f31"/>
                <a:gd name="f91" fmla="+- f82 0 f31"/>
                <a:gd name="f92" fmla="+- f81 0 f31"/>
                <a:gd name="f93" fmla="+- 0 0 f85"/>
                <a:gd name="f94" fmla="+- 0 0 f86"/>
                <a:gd name="f95" fmla="+- 0 0 f87"/>
                <a:gd name="f96" fmla="+- 0 0 f88"/>
                <a:gd name="f97" fmla="at2 f89 f90"/>
                <a:gd name="f98" fmla="at2 f91 f92"/>
                <a:gd name="f99" fmla="*/ 10800 f93 1"/>
                <a:gd name="f100" fmla="*/ 10800 f94 1"/>
                <a:gd name="f101" fmla="*/ 10800 f95 1"/>
                <a:gd name="f102" fmla="*/ 10800 f96 1"/>
                <a:gd name="f103" fmla="+- f97 f4 0"/>
                <a:gd name="f104" fmla="+- f98 f4 0"/>
                <a:gd name="f105" fmla="*/ f99 f99 1"/>
                <a:gd name="f106" fmla="*/ f100 f100 1"/>
                <a:gd name="f107" fmla="*/ f101 f101 1"/>
                <a:gd name="f108" fmla="*/ f102 f102 1"/>
                <a:gd name="f109" fmla="*/ f103 f9 1"/>
                <a:gd name="f110" fmla="*/ f104 f9 1"/>
                <a:gd name="f111" fmla="+- f105 f106 0"/>
                <a:gd name="f112" fmla="+- f107 f108 0"/>
                <a:gd name="f113" fmla="*/ f109 1 f3"/>
                <a:gd name="f114" fmla="*/ f110 1 f3"/>
                <a:gd name="f115" fmla="sqrt f111"/>
                <a:gd name="f116" fmla="sqrt f112"/>
                <a:gd name="f117" fmla="+- 0 0 f113"/>
                <a:gd name="f118" fmla="+- 0 0 f114"/>
                <a:gd name="f119" fmla="*/ f10 1 f115"/>
                <a:gd name="f120" fmla="*/ f10 1 f116"/>
                <a:gd name="f121" fmla="+- 0 0 f117"/>
                <a:gd name="f122" fmla="+- 0 0 f118"/>
                <a:gd name="f123" fmla="*/ f93 f119 1"/>
                <a:gd name="f124" fmla="*/ f94 f119 1"/>
                <a:gd name="f125" fmla="*/ f95 f120 1"/>
                <a:gd name="f126" fmla="*/ f96 f120 1"/>
                <a:gd name="f127" fmla="*/ f121 f3 1"/>
                <a:gd name="f128" fmla="*/ f122 f3 1"/>
                <a:gd name="f129" fmla="+- 10800 0 f123"/>
                <a:gd name="f130" fmla="+- 10800 0 f124"/>
                <a:gd name="f131" fmla="+- 10800 0 f125"/>
                <a:gd name="f132" fmla="+- 10800 0 f126"/>
                <a:gd name="f133" fmla="*/ f127 1 f9"/>
                <a:gd name="f134" fmla="*/ f128 1 f9"/>
                <a:gd name="f135" fmla="*/ f129 f16 1"/>
                <a:gd name="f136" fmla="*/ f130 f17 1"/>
                <a:gd name="f137" fmla="*/ f131 f16 1"/>
                <a:gd name="f138" fmla="*/ f132 f17 1"/>
                <a:gd name="f139" fmla="+- f133 0 f4"/>
                <a:gd name="f140" fmla="+- f134 0 f4"/>
                <a:gd name="f141" fmla="cos 1 f139"/>
                <a:gd name="f142" fmla="sin 1 f139"/>
                <a:gd name="f143" fmla="+- f140 0 f139"/>
                <a:gd name="f144" fmla="+- 0 0 f141"/>
                <a:gd name="f145" fmla="+- 0 0 f142"/>
                <a:gd name="f146" fmla="+- f143 f2 0"/>
                <a:gd name="f147" fmla="*/ f28 f144 1"/>
                <a:gd name="f148" fmla="*/ f28 f145 1"/>
                <a:gd name="f149" fmla="?: f143 f143 f146"/>
                <a:gd name="f150" fmla="*/ f147 f147 1"/>
                <a:gd name="f151" fmla="*/ f148 f148 1"/>
                <a:gd name="f152" fmla="+- f150 f151 0"/>
                <a:gd name="f153" fmla="sqrt f152"/>
                <a:gd name="f154" fmla="*/ f32 1 f153"/>
                <a:gd name="f155" fmla="*/ f144 f154 1"/>
                <a:gd name="f156" fmla="*/ f145 f154 1"/>
                <a:gd name="f157" fmla="+- f31 0 f155"/>
                <a:gd name="f158" fmla="+- f31 0 f156"/>
              </a:gdLst>
              <a:ahLst>
                <a:ahPolar gdRefR="" minR="0" maxR="0" gdRefAng="f0" minAng="f8" maxAng="f12">
                  <a:pos x="f135" y="f136"/>
                </a:ahPolar>
                <a:ahPolar gdRefR="" minR="0" maxR="0" gdRefAng="f1" minAng="f8" maxAng="f12">
                  <a:pos x="f137" y="f138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1600" h="21600" stroke="0">
                  <a:moveTo>
                    <a:pt x="f157" y="f158"/>
                  </a:moveTo>
                  <a:arcTo wR="f28" hR="f28" stAng="f139" swAng="f149"/>
                  <a:lnTo>
                    <a:pt x="f11" y="f11"/>
                  </a:lnTo>
                  <a:close/>
                </a:path>
                <a:path w="21600" h="21600" fill="none">
                  <a:moveTo>
                    <a:pt x="f157" y="f158"/>
                  </a:moveTo>
                  <a:arcTo wR="f28" hR="f28" stAng="f139" swAng="f149"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 flipV="1">
              <a:off x="4171679" y="3974040"/>
              <a:ext cx="1801" cy="3189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4171679" y="3975479"/>
              <a:ext cx="298441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470120" y="3975479"/>
              <a:ext cx="1800" cy="31608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49" name="Straight Connector 48"/>
          <p:cNvSpPr/>
          <p:nvPr/>
        </p:nvSpPr>
        <p:spPr>
          <a:xfrm>
            <a:off x="4931902" y="4436012"/>
            <a:ext cx="77719" cy="1306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299046" y="4191073"/>
            <a:ext cx="694748" cy="567576"/>
            <a:chOff x="4739400" y="4619880"/>
            <a:chExt cx="765911" cy="625647"/>
          </a:xfrm>
        </p:grpSpPr>
        <p:sp>
          <p:nvSpPr>
            <p:cNvPr id="51" name="Freeform 50"/>
            <p:cNvSpPr/>
            <p:nvPr/>
          </p:nvSpPr>
          <p:spPr>
            <a:xfrm>
              <a:off x="4771800" y="4619880"/>
              <a:ext cx="647640" cy="540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40120" y="4654800"/>
              <a:ext cx="471467" cy="31928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Set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163840" y="4785120"/>
              <a:ext cx="341471" cy="31928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Q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39400" y="4926239"/>
              <a:ext cx="581032" cy="31928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Clear</a:t>
              </a:r>
            </a:p>
          </p:txBody>
        </p:sp>
      </p:grpSp>
      <p:sp>
        <p:nvSpPr>
          <p:cNvPr id="55" name="Straight Connector 54"/>
          <p:cNvSpPr/>
          <p:nvPr/>
        </p:nvSpPr>
        <p:spPr>
          <a:xfrm>
            <a:off x="3087214" y="3444172"/>
            <a:ext cx="0" cy="863819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56" name="Freeform 55"/>
          <p:cNvSpPr/>
          <p:nvPr/>
        </p:nvSpPr>
        <p:spPr>
          <a:xfrm rot="16200000" flipH="1">
            <a:off x="4418112" y="3297558"/>
            <a:ext cx="361530" cy="358553"/>
          </a:xfrm>
          <a:custGeom>
            <a:avLst>
              <a:gd name="f0" fmla="val 1097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57" name="Straight Connector 56"/>
          <p:cNvSpPr/>
          <p:nvPr/>
        </p:nvSpPr>
        <p:spPr>
          <a:xfrm>
            <a:off x="5009621" y="4436012"/>
            <a:ext cx="228911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58" name="Straight Connector 57"/>
          <p:cNvSpPr/>
          <p:nvPr/>
        </p:nvSpPr>
        <p:spPr>
          <a:xfrm flipV="1">
            <a:off x="5238533" y="3476504"/>
            <a:ext cx="1634" cy="960488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59" name="Straight Connector 58"/>
          <p:cNvSpPr/>
          <p:nvPr/>
        </p:nvSpPr>
        <p:spPr>
          <a:xfrm flipH="1">
            <a:off x="4929943" y="3478463"/>
            <a:ext cx="309897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0" name="Straight Connector 59"/>
          <p:cNvSpPr/>
          <p:nvPr/>
        </p:nvSpPr>
        <p:spPr>
          <a:xfrm flipH="1">
            <a:off x="4007436" y="3478463"/>
            <a:ext cx="388596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1" name="Straight Connector 60"/>
          <p:cNvSpPr/>
          <p:nvPr/>
        </p:nvSpPr>
        <p:spPr>
          <a:xfrm flipV="1">
            <a:off x="4008742" y="3476504"/>
            <a:ext cx="1633" cy="130961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2" name="Straight Connector 61"/>
          <p:cNvSpPr/>
          <p:nvPr/>
        </p:nvSpPr>
        <p:spPr>
          <a:xfrm>
            <a:off x="3932329" y="3988263"/>
            <a:ext cx="1633" cy="319727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3" name="Straight Connector 62"/>
          <p:cNvSpPr/>
          <p:nvPr/>
        </p:nvSpPr>
        <p:spPr>
          <a:xfrm>
            <a:off x="2171891" y="4587548"/>
            <a:ext cx="2150339" cy="7838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069154" y="3632285"/>
            <a:ext cx="560646" cy="414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Comic Sans MS" pitchFamily="66"/>
                <a:ea typeface="Nimbus Sans L" pitchFamily="2"/>
                <a:cs typeface="Nimbus Sans L" pitchFamily="2"/>
              </a:rPr>
              <a:t>and</a:t>
            </a:r>
          </a:p>
        </p:txBody>
      </p:sp>
      <p:sp>
        <p:nvSpPr>
          <p:cNvPr id="65" name="Freeform 64"/>
          <p:cNvSpPr/>
          <p:nvPr/>
        </p:nvSpPr>
        <p:spPr>
          <a:xfrm>
            <a:off x="4682417" y="3566315"/>
            <a:ext cx="537050" cy="414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Comic Sans MS" pitchFamily="66"/>
                <a:ea typeface="Nimbus Sans L" pitchFamily="2"/>
                <a:cs typeface="Nimbus Sans L" pitchFamily="2"/>
              </a:rPr>
              <a:t>not</a:t>
            </a:r>
          </a:p>
        </p:txBody>
      </p:sp>
      <p:sp>
        <p:nvSpPr>
          <p:cNvPr id="66" name="Freeform 65"/>
          <p:cNvSpPr/>
          <p:nvPr/>
        </p:nvSpPr>
        <p:spPr>
          <a:xfrm>
            <a:off x="4268023" y="4651232"/>
            <a:ext cx="1430179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Busy Logic</a:t>
            </a:r>
          </a:p>
        </p:txBody>
      </p:sp>
      <p:sp>
        <p:nvSpPr>
          <p:cNvPr id="67" name="Freeform 66"/>
          <p:cNvSpPr/>
          <p:nvPr/>
        </p:nvSpPr>
        <p:spPr>
          <a:xfrm>
            <a:off x="2268224" y="4564034"/>
            <a:ext cx="853354" cy="3585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Ready</a:t>
            </a:r>
          </a:p>
        </p:txBody>
      </p:sp>
      <p:sp>
        <p:nvSpPr>
          <p:cNvPr id="68" name="Straight Connector 67"/>
          <p:cNvSpPr/>
          <p:nvPr/>
        </p:nvSpPr>
        <p:spPr>
          <a:xfrm>
            <a:off x="2254835" y="4311256"/>
            <a:ext cx="2073600" cy="0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53026" y="3318110"/>
            <a:ext cx="207360" cy="2488580"/>
          </a:xfrm>
          <a:custGeom>
            <a:avLst>
              <a:gd name="f0" fmla="val 18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6200"/>
              <a:gd name="f13" fmla="val 108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7 f15 1"/>
              <a:gd name="f28" fmla="*/ f18 f16 1"/>
              <a:gd name="f29" fmla="*/ 13800 f15 1"/>
              <a:gd name="f30" fmla="*/ 21600 f15 1"/>
              <a:gd name="f31" fmla="*/ 0 f16 1"/>
              <a:gd name="f32" fmla="*/ f19 1 f4"/>
              <a:gd name="f33" fmla="*/ 0 f15 1"/>
              <a:gd name="f34" fmla="*/ 10800 f16 1"/>
              <a:gd name="f35" fmla="*/ 216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X="" minX="0" maxX="0" gdRefY="f0" minY="f7" maxY="f11">
                <a:pos x="f25" y="f26"/>
              </a:ahXY>
              <a:ahXY gdRefX="" minX="0" maxX="0"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30" y="f31"/>
              </a:cxn>
              <a:cxn ang="f42">
                <a:pos x="f33" y="f34"/>
              </a:cxn>
              <a:cxn ang="f42">
                <a:pos x="f30" y="f35"/>
              </a:cxn>
            </a:cxnLst>
            <a:rect l="f29" t="f44" r="f30" b="f45"/>
            <a:pathLst>
              <a:path w="21600" h="21600">
                <a:moveTo>
                  <a:pt x="f8" y="f7"/>
                </a:moveTo>
                <a:cubicBezTo>
                  <a:pt x="f12" y="f7"/>
                  <a:pt x="f13" y="f20"/>
                  <a:pt x="f13" y="f21"/>
                </a:cubicBezTo>
                <a:lnTo>
                  <a:pt x="f13" y="f36"/>
                </a:lnTo>
                <a:cubicBezTo>
                  <a:pt x="f13" y="f37"/>
                  <a:pt x="f11" y="f22"/>
                  <a:pt x="f7" y="f22"/>
                </a:cubicBezTo>
                <a:cubicBezTo>
                  <a:pt x="f11" y="f22"/>
                  <a:pt x="f13" y="f38"/>
                  <a:pt x="f13" y="f39"/>
                </a:cubicBezTo>
                <a:lnTo>
                  <a:pt x="f13" y="f23"/>
                </a:lnTo>
                <a:cubicBezTo>
                  <a:pt x="f13" y="f40"/>
                  <a:pt x="f12" y="f8"/>
                  <a:pt x="f8" y="f8"/>
                </a:cubicBezTo>
              </a:path>
            </a:pathLst>
          </a:custGeom>
          <a:noFill/>
          <a:ln w="36720">
            <a:solidFill>
              <a:srgbClr val="000000"/>
            </a:solidFill>
            <a:prstDash val="solid"/>
          </a:ln>
        </p:spPr>
        <p:txBody>
          <a:bodyPr vert="horz" lIns="108000" tIns="63000" rIns="108000" bIns="6300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166539" y="4187430"/>
            <a:ext cx="730500" cy="32831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2160" tIns="46080" rIns="92160" bIns="46080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500" smtClean="0">
                <a:solidFill>
                  <a:prstClr val="black"/>
                </a:solidFill>
                <a:latin typeface="OpenSymbol" pitchFamily="18"/>
                <a:ea typeface="OpenSymbol" pitchFamily="2"/>
                <a:cs typeface="OpenSymbol" pitchFamily="2"/>
              </a:rPr>
              <a:t></a:t>
            </a:r>
            <a:r>
              <a:rPr lang="en-US" sz="1500" dirty="0" smtClean="0">
                <a:solidFill>
                  <a:prstClr val="black"/>
                </a:solidFill>
                <a:latin typeface="Arial" pitchFamily="34"/>
                <a:ea typeface="OpenSymbol" pitchFamily="2"/>
                <a:cs typeface="OpenSymbol" pitchFamily="2"/>
              </a:rPr>
              <a:t>=</a:t>
            </a:r>
            <a:r>
              <a:rPr lang="en-US" sz="1500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1ms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747048" y="1043365"/>
            <a:ext cx="1451520" cy="525627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anchor="ctr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rPr>
              <a:t>f=1kHz</a:t>
            </a:r>
          </a:p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1/f=</a:t>
            </a:r>
            <a:r>
              <a:rPr lang="x-none" sz="1500" smtClean="0">
                <a:solidFill>
                  <a:prstClr val="black"/>
                </a:solidFill>
                <a:latin typeface="StarSymbol" pitchFamily="18"/>
                <a:ea typeface="StarSymbol" pitchFamily="2"/>
                <a:cs typeface="StarSymbol" pitchFamily="2"/>
              </a:rPr>
              <a:t>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StarSymbol" pitchFamily="2"/>
                <a:cs typeface="StarSymbol" pitchFamily="2"/>
              </a:rPr>
              <a:t>=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F767A-AEF3-423E-B281-DD41263A9B3D}" type="slidenum">
              <a:rPr/>
              <a:pPr/>
              <a:t>46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DAQ Deadtime &amp; Efficiency (1)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497" y="4355017"/>
            <a:ext cx="8228763" cy="2073818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Define DAQ </a:t>
            </a:r>
            <a:r>
              <a:rPr lang="en-US" u="sng">
                <a:uFill>
                  <a:solidFill>
                    <a:srgbClr val="FF0000"/>
                  </a:solidFill>
                </a:uFill>
              </a:rPr>
              <a:t>deadtime (d) as the ratio between the time the system is busy and the total time</a:t>
            </a:r>
            <a:r>
              <a:rPr lang="en-US"/>
              <a:t>. In our example d=0.1%/Hz</a:t>
            </a:r>
          </a:p>
          <a:p>
            <a:pPr lvl="0"/>
            <a:r>
              <a:rPr lang="en-US"/>
              <a:t>Due to the fluctuations introduced by the stochastic process the efficiency will always be </a:t>
            </a:r>
            <a:r>
              <a:rPr lang="en-US" u="sng">
                <a:uFill>
                  <a:solidFill>
                    <a:srgbClr val="FF0000"/>
                  </a:solidFill>
                </a:uFill>
              </a:rPr>
              <a:t>less 100%</a:t>
            </a:r>
          </a:p>
          <a:p>
            <a:pPr lvl="1"/>
            <a:r>
              <a:rPr lang="en-US"/>
              <a:t>In our specific example, d=0.1%/Hz, f=1kHz → </a:t>
            </a:r>
            <a:r>
              <a:rPr lang="x-none">
                <a:solidFill>
                  <a:srgbClr val="FF0000"/>
                </a:solidFill>
                <a:latin typeface="OpenSymbol" pitchFamily="2"/>
              </a:rPr>
              <a:t></a:t>
            </a:r>
            <a:r>
              <a:rPr lang="en-US">
                <a:solidFill>
                  <a:srgbClr val="FF0000"/>
                </a:solidFill>
              </a:rPr>
              <a:t>=500Hz, </a:t>
            </a:r>
            <a:r>
              <a:rPr lang="x-none">
                <a:solidFill>
                  <a:srgbClr val="FF0000"/>
                </a:solidFill>
                <a:latin typeface="OpenSymbol" pitchFamily="2"/>
              </a:rPr>
              <a:t>=50%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2709" y="1016333"/>
            <a:ext cx="8486411" cy="2716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645C9-2831-4B69-AFA3-93D44FF32C6C}" type="slidenum">
              <a:rPr/>
              <a:pPr/>
              <a:t>47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DAQ Deadtime &amp; Efficiency (2)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0358" y="4769781"/>
            <a:ext cx="8228763" cy="1659054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If we want to obtain </a:t>
            </a:r>
            <a:r>
              <a:rPr lang="x-none">
                <a:latin typeface="StarSymbol" pitchFamily="2"/>
              </a:rPr>
              <a:t></a:t>
            </a:r>
            <a:r>
              <a:rPr lang="en-US"/>
              <a:t>~f (</a:t>
            </a:r>
            <a:r>
              <a:rPr lang="x-none">
                <a:latin typeface="StarSymbol" pitchFamily="2"/>
              </a:rPr>
              <a:t></a:t>
            </a:r>
            <a:r>
              <a:rPr lang="en-US"/>
              <a:t>~100%) → f</a:t>
            </a:r>
            <a:r>
              <a:rPr lang="x-none">
                <a:latin typeface="OpenSymbol" pitchFamily="2"/>
              </a:rPr>
              <a:t></a:t>
            </a:r>
            <a:r>
              <a:rPr lang="en-US"/>
              <a:t>&lt;&lt;1 → </a:t>
            </a:r>
            <a:r>
              <a:rPr lang="x-none">
                <a:latin typeface="StarSymbol" pitchFamily="2"/>
              </a:rPr>
              <a:t></a:t>
            </a:r>
            <a:r>
              <a:rPr lang="en-US"/>
              <a:t>&lt;&lt;</a:t>
            </a:r>
            <a:r>
              <a:rPr lang="x-none">
                <a:latin typeface="OpenSymbol" pitchFamily="2"/>
              </a:rPr>
              <a:t></a:t>
            </a:r>
          </a:p>
          <a:p>
            <a:pPr lvl="1"/>
            <a:r>
              <a:rPr lang="en-US"/>
              <a:t>f=1kHz, </a:t>
            </a:r>
            <a:r>
              <a:rPr lang="x-none">
                <a:latin typeface="StarSymbol" pitchFamily="2"/>
              </a:rPr>
              <a:t></a:t>
            </a:r>
            <a:r>
              <a:rPr lang="en-US"/>
              <a:t>=99% → </a:t>
            </a:r>
            <a:r>
              <a:rPr lang="x-none">
                <a:latin typeface="StarSymbol" pitchFamily="2"/>
              </a:rPr>
              <a:t></a:t>
            </a:r>
            <a:r>
              <a:rPr lang="en-US"/>
              <a:t>&lt;0.1ms → </a:t>
            </a:r>
            <a:r>
              <a:rPr lang="en-US">
                <a:solidFill>
                  <a:srgbClr val="FF0000"/>
                </a:solidFill>
              </a:rPr>
              <a:t>1/</a:t>
            </a:r>
            <a:r>
              <a:rPr lang="x-none">
                <a:solidFill>
                  <a:srgbClr val="FF0000"/>
                </a:solidFill>
                <a:latin typeface="StarSymbol" pitchFamily="2"/>
              </a:rPr>
              <a:t></a:t>
            </a:r>
            <a:r>
              <a:rPr lang="en-US">
                <a:solidFill>
                  <a:srgbClr val="FF0000"/>
                </a:solidFill>
              </a:rPr>
              <a:t>&gt;10kHz</a:t>
            </a:r>
          </a:p>
          <a:p>
            <a:pPr lvl="0"/>
            <a:r>
              <a:rPr lang="en-US"/>
              <a:t>In order to cope with the input signal fluctuations, we have to over-design our DAQ system by a factor 10. </a:t>
            </a:r>
            <a:r>
              <a:rPr lang="en-US" u="sng">
                <a:uFill>
                  <a:solidFill>
                    <a:srgbClr val="FF0000"/>
                  </a:solidFill>
                </a:uFill>
              </a:rPr>
              <a:t>This is very inconvenient!</a:t>
            </a:r>
            <a:r>
              <a:rPr lang="en-US"/>
              <a:t> Can we mitigate this effect?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2559" t="5722" r="6811" b="2605"/>
          <a:stretch>
            <a:fillRect/>
          </a:stretch>
        </p:blipFill>
        <p:spPr>
          <a:xfrm>
            <a:off x="37553" y="852388"/>
            <a:ext cx="4524367" cy="3732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2559" t="4961" r="6811" b="3366"/>
          <a:stretch>
            <a:fillRect/>
          </a:stretch>
        </p:blipFill>
        <p:spPr>
          <a:xfrm>
            <a:off x="4561920" y="840958"/>
            <a:ext cx="4517836" cy="372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622081" y="1866437"/>
            <a:ext cx="1244159" cy="414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DB213-24BF-4A9F-BD0E-84DC1F9CC802}" type="slidenum">
              <a:rPr/>
              <a:pPr/>
              <a:t>48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De-randomization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13440" y="1036910"/>
            <a:ext cx="2672821" cy="2281199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First-In First-Out</a:t>
            </a:r>
          </a:p>
          <a:p>
            <a:pPr lvl="1"/>
            <a:r>
              <a:rPr lang="en-US"/>
              <a:t>Buffer area organized as a queue</a:t>
            </a:r>
          </a:p>
          <a:p>
            <a:pPr lvl="1"/>
            <a:r>
              <a:rPr lang="en-US"/>
              <a:t>Depth: number of cells</a:t>
            </a:r>
          </a:p>
          <a:p>
            <a:pPr lvl="1"/>
            <a:r>
              <a:rPr lang="en-US"/>
              <a:t>Implemented in HW and SW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7360" y="906602"/>
            <a:ext cx="5620272" cy="5107798"/>
            <a:chOff x="228600" y="999359"/>
            <a:chExt cx="6195960" cy="5630401"/>
          </a:xfrm>
        </p:grpSpPr>
        <p:sp>
          <p:nvSpPr>
            <p:cNvPr id="5" name="Freeform 4"/>
            <p:cNvSpPr/>
            <p:nvPr/>
          </p:nvSpPr>
          <p:spPr>
            <a:xfrm>
              <a:off x="228600" y="1829160"/>
              <a:ext cx="4646880" cy="4800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639240" y="2059919"/>
              <a:ext cx="2759039" cy="1369440"/>
            </a:xfrm>
            <a:custGeom>
              <a:avLst>
                <a:gd name="f0" fmla="val 269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  <a:miter/>
            </a:ln>
            <a:effectLst>
              <a:outerShdw dist="107933" dir="2700000" algn="tl">
                <a:srgbClr val="5E574E"/>
              </a:outerShdw>
            </a:effectLst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784880" y="2393280"/>
              <a:ext cx="254952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796040" y="2082960"/>
              <a:ext cx="0" cy="49788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27080" y="2564639"/>
              <a:ext cx="855797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Delay</a:t>
              </a: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4622400" y="3388680"/>
              <a:ext cx="0" cy="0"/>
            </a:xfrm>
            <a:custGeom>
              <a:avLst>
                <a:gd name="f0" fmla="val 1079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4334400" y="2393280"/>
              <a:ext cx="1800" cy="468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97640" y="4479480"/>
              <a:ext cx="1371599" cy="923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Processing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1039" y="4566240"/>
              <a:ext cx="1825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 flipH="1">
              <a:off x="4409279" y="2928239"/>
              <a:ext cx="79201" cy="1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 flipH="1">
              <a:off x="4332960" y="2928239"/>
              <a:ext cx="79200" cy="2016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>
              <a:off x="4255200" y="3131640"/>
              <a:ext cx="7920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85240" y="2996640"/>
              <a:ext cx="168984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Discriminator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88600" y="2085480"/>
              <a:ext cx="109044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Trigger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76680" y="2925000"/>
              <a:ext cx="74255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Start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65759" y="6006600"/>
              <a:ext cx="1024199" cy="538118"/>
              <a:chOff x="1265759" y="6006600"/>
              <a:chExt cx="1024199" cy="53811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65759" y="6006600"/>
                <a:ext cx="1024199" cy="514080"/>
                <a:chOff x="1265759" y="6006600"/>
                <a:chExt cx="1024199" cy="514080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1281600" y="6278040"/>
                  <a:ext cx="992159" cy="2426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265759" y="6133320"/>
                  <a:ext cx="1024199" cy="273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280159" y="6006600"/>
                  <a:ext cx="993600" cy="2412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5" name="Straight Connector 24"/>
                <p:cNvSpPr/>
                <p:nvPr/>
              </p:nvSpPr>
              <p:spPr>
                <a:xfrm>
                  <a:off x="1278719" y="6130440"/>
                  <a:ext cx="1440" cy="276120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6" name="Straight Connector 25"/>
                <p:cNvSpPr/>
                <p:nvPr/>
              </p:nvSpPr>
              <p:spPr>
                <a:xfrm>
                  <a:off x="2282040" y="6135119"/>
                  <a:ext cx="1440" cy="27468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</p:grpSp>
          <p:sp>
            <p:nvSpPr>
              <p:cNvPr id="27" name="Freeform 26"/>
              <p:cNvSpPr/>
              <p:nvPr/>
            </p:nvSpPr>
            <p:spPr>
              <a:xfrm>
                <a:off x="1459255" y="6149519"/>
                <a:ext cx="657729" cy="3951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2160" tIns="46080" rIns="92160" bIns="46080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Arial" pitchFamily="34"/>
                    <a:ea typeface="Nimbus Sans L" pitchFamily="2"/>
                    <a:cs typeface="Nimbus Sans L" pitchFamily="2"/>
                  </a:rPr>
                  <a:t>disk</a:t>
                </a:r>
              </a:p>
            </p:txBody>
          </p:sp>
        </p:grpSp>
        <p:sp>
          <p:nvSpPr>
            <p:cNvPr id="28" name="Straight Connector 27"/>
            <p:cNvSpPr/>
            <p:nvPr/>
          </p:nvSpPr>
          <p:spPr>
            <a:xfrm>
              <a:off x="1784880" y="5403240"/>
              <a:ext cx="1800" cy="603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0719000">
              <a:off x="1560505" y="1425678"/>
              <a:ext cx="456839" cy="685799"/>
            </a:xfrm>
            <a:custGeom>
              <a:avLst>
                <a:gd name="f0" fmla="val 16200000"/>
                <a:gd name="f1" fmla="val 54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val 10800"/>
                <a:gd name="f11" fmla="val 21599999"/>
                <a:gd name="f12" fmla="min 0 21600"/>
                <a:gd name="f13" fmla="max 0 21600"/>
                <a:gd name="f14" fmla="*/ f9 1 2"/>
                <a:gd name="f15" fmla="*/ f6 1 21600"/>
                <a:gd name="f16" fmla="*/ f7 1 21600"/>
                <a:gd name="f17" fmla="*/ f9 1 180"/>
                <a:gd name="f18" fmla="pin 0 f1 10800"/>
                <a:gd name="f19" fmla="pin 0 f0 21599999"/>
                <a:gd name="f20" fmla="+- f13 0 f12"/>
                <a:gd name="f21" fmla="+- 10800 0 f18"/>
                <a:gd name="f22" fmla="+- 10800 f18 0"/>
                <a:gd name="f23" fmla="+- 0 0 f19"/>
                <a:gd name="f24" fmla="*/ f18 f18 1"/>
                <a:gd name="f25" fmla="*/ f20 1 2"/>
                <a:gd name="f26" fmla="+- f23 f4 0"/>
                <a:gd name="f27" fmla="+- f12 f25 0"/>
                <a:gd name="f28" fmla="*/ f25 f25 1"/>
                <a:gd name="f29" fmla="min f21 f22"/>
                <a:gd name="f30" fmla="max f21 f22"/>
                <a:gd name="f31" fmla="*/ f26 f5 1"/>
                <a:gd name="f32" fmla="+- f30 0 f29"/>
                <a:gd name="f33" fmla="*/ f31 1 f3"/>
                <a:gd name="f34" fmla="*/ f32 1 2"/>
                <a:gd name="f35" fmla="+- 0 0 f33"/>
                <a:gd name="f36" fmla="+- f29 f34 0"/>
                <a:gd name="f37" fmla="*/ f34 f34 1"/>
                <a:gd name="f38" fmla="val f35"/>
                <a:gd name="f39" fmla="*/ f38 f17 1"/>
                <a:gd name="f40" fmla="*/ f38 f9 1"/>
                <a:gd name="f41" fmla="+- 0 0 f39"/>
                <a:gd name="f42" fmla="*/ f40 1 f5"/>
                <a:gd name="f43" fmla="*/ f41 f3 1"/>
                <a:gd name="f44" fmla="+- 0 0 f42"/>
                <a:gd name="f45" fmla="*/ f43 1 f9"/>
                <a:gd name="f46" fmla="+- f44 f9 0"/>
                <a:gd name="f47" fmla="+- f45 0 f4"/>
                <a:gd name="f48" fmla="+- f46 f14 0"/>
                <a:gd name="f49" fmla="sin 1 f47"/>
                <a:gd name="f50" fmla="cos 1 f47"/>
                <a:gd name="f51" fmla="+- 0 0 f48"/>
                <a:gd name="f52" fmla="+- 0 0 f49"/>
                <a:gd name="f53" fmla="+- 0 0 f50"/>
                <a:gd name="f54" fmla="*/ f51 f3 1"/>
                <a:gd name="f55" fmla="*/ 10800 f52 1"/>
                <a:gd name="f56" fmla="*/ 10800 f53 1"/>
                <a:gd name="f57" fmla="*/ f54 1 f9"/>
                <a:gd name="f58" fmla="+- f55 10800 0"/>
                <a:gd name="f59" fmla="+- f56 10800 0"/>
                <a:gd name="f60" fmla="+- f57 0 f4"/>
                <a:gd name="f61" fmla="+- 21600 0 f58"/>
                <a:gd name="f62" fmla="cos 1 f60"/>
                <a:gd name="f63" fmla="sin 1 f60"/>
                <a:gd name="f64" fmla="+- f59 0 f27"/>
                <a:gd name="f65" fmla="+- f58 0 f27"/>
                <a:gd name="f66" fmla="+- f58 0 f36"/>
                <a:gd name="f67" fmla="+- f59 0 f36"/>
                <a:gd name="f68" fmla="+- 0 0 f62"/>
                <a:gd name="f69" fmla="+- 0 0 f63"/>
                <a:gd name="f70" fmla="+- f61 0 f27"/>
                <a:gd name="f71" fmla="at2 f65 f64"/>
                <a:gd name="f72" fmla="+- f61 0 f36"/>
                <a:gd name="f73" fmla="at2 f66 f67"/>
                <a:gd name="f74" fmla="*/ f18 f68 1"/>
                <a:gd name="f75" fmla="*/ f18 f69 1"/>
                <a:gd name="f76" fmla="at2 f70 f64"/>
                <a:gd name="f77" fmla="+- f71 f4 0"/>
                <a:gd name="f78" fmla="+- f73 f4 0"/>
                <a:gd name="f79" fmla="at2 f72 f67"/>
                <a:gd name="f80" fmla="*/ f74 f74 1"/>
                <a:gd name="f81" fmla="*/ f75 f75 1"/>
                <a:gd name="f82" fmla="+- f76 f4 0"/>
                <a:gd name="f83" fmla="*/ f77 f9 1"/>
                <a:gd name="f84" fmla="*/ f78 f9 1"/>
                <a:gd name="f85" fmla="+- f79 f4 0"/>
                <a:gd name="f86" fmla="+- f80 f81 0"/>
                <a:gd name="f87" fmla="*/ f82 f9 1"/>
                <a:gd name="f88" fmla="*/ f83 1 f3"/>
                <a:gd name="f89" fmla="*/ f84 1 f3"/>
                <a:gd name="f90" fmla="*/ f85 f9 1"/>
                <a:gd name="f91" fmla="sqrt f86"/>
                <a:gd name="f92" fmla="*/ f87 1 f3"/>
                <a:gd name="f93" fmla="+- 0 0 f88"/>
                <a:gd name="f94" fmla="+- 0 0 f89"/>
                <a:gd name="f95" fmla="*/ f90 1 f3"/>
                <a:gd name="f96" fmla="*/ f24 1 f91"/>
                <a:gd name="f97" fmla="+- 0 0 f92"/>
                <a:gd name="f98" fmla="+- 0 0 f93"/>
                <a:gd name="f99" fmla="+- 0 0 f95"/>
                <a:gd name="f100" fmla="+- 0 0 f94"/>
                <a:gd name="f101" fmla="*/ f68 f96 1"/>
                <a:gd name="f102" fmla="*/ f69 f96 1"/>
                <a:gd name="f103" fmla="+- 0 0 f97"/>
                <a:gd name="f104" fmla="*/ f98 f3 1"/>
                <a:gd name="f105" fmla="*/ f100 f3 1"/>
                <a:gd name="f106" fmla="+- 0 0 f99"/>
                <a:gd name="f107" fmla="+- 10800 0 f101"/>
                <a:gd name="f108" fmla="+- 10800 0 f102"/>
                <a:gd name="f109" fmla="*/ f103 f3 1"/>
                <a:gd name="f110" fmla="*/ f104 1 f9"/>
                <a:gd name="f111" fmla="*/ f105 1 f9"/>
                <a:gd name="f112" fmla="*/ f106 f3 1"/>
                <a:gd name="f113" fmla="*/ f107 f15 1"/>
                <a:gd name="f114" fmla="*/ f108 f16 1"/>
                <a:gd name="f115" fmla="*/ f109 1 f9"/>
                <a:gd name="f116" fmla="+- f110 0 f4"/>
                <a:gd name="f117" fmla="+- f111 0 f4"/>
                <a:gd name="f118" fmla="*/ f112 1 f9"/>
                <a:gd name="f119" fmla="+- f115 0 f4"/>
                <a:gd name="f120" fmla="cos 1 f117"/>
                <a:gd name="f121" fmla="sin 1 f117"/>
                <a:gd name="f122" fmla="+- f118 0 f4"/>
                <a:gd name="f123" fmla="cos 1 f119"/>
                <a:gd name="f124" fmla="sin 1 f119"/>
                <a:gd name="f125" fmla="+- f116 0 f119"/>
                <a:gd name="f126" fmla="+- 0 0 f120"/>
                <a:gd name="f127" fmla="+- 0 0 f121"/>
                <a:gd name="f128" fmla="+- f122 0 f117"/>
                <a:gd name="f129" fmla="+- 0 0 f123"/>
                <a:gd name="f130" fmla="+- 0 0 f124"/>
                <a:gd name="f131" fmla="+- f125 0 f2"/>
                <a:gd name="f132" fmla="*/ f34 f126 1"/>
                <a:gd name="f133" fmla="*/ f34 f127 1"/>
                <a:gd name="f134" fmla="+- f128 f2 0"/>
                <a:gd name="f135" fmla="*/ f25 f129 1"/>
                <a:gd name="f136" fmla="*/ f25 f130 1"/>
                <a:gd name="f137" fmla="?: f125 f131 f125"/>
                <a:gd name="f138" fmla="*/ f132 f132 1"/>
                <a:gd name="f139" fmla="*/ f133 f133 1"/>
                <a:gd name="f140" fmla="?: f128 f128 f134"/>
                <a:gd name="f141" fmla="*/ f135 f135 1"/>
                <a:gd name="f142" fmla="*/ f136 f136 1"/>
                <a:gd name="f143" fmla="+- f138 f139 0"/>
                <a:gd name="f144" fmla="+- f141 f142 0"/>
                <a:gd name="f145" fmla="sqrt f143"/>
                <a:gd name="f146" fmla="sqrt f144"/>
                <a:gd name="f147" fmla="*/ f37 1 f145"/>
                <a:gd name="f148" fmla="*/ f28 1 f146"/>
                <a:gd name="f149" fmla="*/ f126 f147 1"/>
                <a:gd name="f150" fmla="*/ f127 f147 1"/>
                <a:gd name="f151" fmla="*/ f129 f148 1"/>
                <a:gd name="f152" fmla="*/ f130 f148 1"/>
                <a:gd name="f153" fmla="+- f36 0 f149"/>
                <a:gd name="f154" fmla="+- f36 0 f150"/>
                <a:gd name="f155" fmla="+- f27 0 f151"/>
                <a:gd name="f156" fmla="+- f27 0 f152"/>
              </a:gdLst>
              <a:ahLst>
                <a:ahPolar gdRefR="f1" minR="f8" maxR="f10" gdRefAng="f0" minAng="f8" maxAng="f11">
                  <a:pos x="f113" y="f114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155" y="f156"/>
                  </a:moveTo>
                  <a:arcTo wR="f25" hR="f25" stAng="f119" swAng="f137"/>
                  <a:lnTo>
                    <a:pt x="f153" y="f154"/>
                  </a:lnTo>
                  <a:arcTo wR="f34" hR="f34" stAng="f117" swAng="f140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23119" y="1844639"/>
              <a:ext cx="1011451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Sensor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218240" y="999359"/>
              <a:ext cx="1143000" cy="68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Freeform 31"/>
            <p:cNvSpPr/>
            <p:nvPr/>
          </p:nvSpPr>
          <p:spPr>
            <a:xfrm>
              <a:off x="3657600" y="3670200"/>
              <a:ext cx="2766960" cy="1130400"/>
            </a:xfrm>
            <a:custGeom>
              <a:avLst>
                <a:gd name="f0" fmla="val 269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  <a:miter/>
            </a:ln>
            <a:effectLst>
              <a:outerShdw dist="107933" dir="2700000" algn="tl">
                <a:srgbClr val="5E574E"/>
              </a:outerShdw>
            </a:effectLst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4334400" y="3402000"/>
              <a:ext cx="1440" cy="334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4774320" y="4140000"/>
              <a:ext cx="1440" cy="40176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13560" y="3670200"/>
              <a:ext cx="1094439" cy="3624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Busy Logic</a:t>
              </a: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3119040" y="4543200"/>
              <a:ext cx="1655280" cy="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06960" y="4170240"/>
              <a:ext cx="205256" cy="362404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4334400" y="3736800"/>
              <a:ext cx="43992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774320" y="3736800"/>
              <a:ext cx="1440" cy="2682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H="1">
              <a:off x="4508640" y="4005000"/>
              <a:ext cx="266760" cy="1799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4510800" y="4140000"/>
              <a:ext cx="26352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70880" y="4341600"/>
              <a:ext cx="585360" cy="382680"/>
              <a:chOff x="4070880" y="4341600"/>
              <a:chExt cx="585360" cy="38268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70880" y="4475160"/>
                <a:ext cx="146160" cy="112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CC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5400000">
                <a:off x="4260240" y="4328280"/>
                <a:ext cx="382680" cy="409320"/>
              </a:xfrm>
              <a:custGeom>
                <a:avLst>
                  <a:gd name="f0" fmla="val 10971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FFFFCC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 flipH="1">
              <a:off x="3981960" y="3938400"/>
              <a:ext cx="527040" cy="2682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+- 10800 0 21600"/>
                <a:gd name="f10" fmla="+- 21600 0 10800"/>
                <a:gd name="f11" fmla="+- 0 0 0"/>
                <a:gd name="f12" fmla="*/ f4 1 21600"/>
                <a:gd name="f13" fmla="*/ f5 1 21600"/>
                <a:gd name="f14" fmla="+- 21600 0 f8"/>
                <a:gd name="f15" fmla="+- 10800 0 f6"/>
                <a:gd name="f16" fmla="+- 0 0 f1"/>
                <a:gd name="f17" fmla="abs f9"/>
                <a:gd name="f18" fmla="abs f10"/>
                <a:gd name="f19" fmla="?: f10 0 f0"/>
                <a:gd name="f20" fmla="?: f10 f0 0"/>
                <a:gd name="f21" fmla="*/ f11 f0 1"/>
                <a:gd name="f22" fmla="*/ 0 f12 1"/>
                <a:gd name="f23" fmla="*/ 18500 f12 1"/>
                <a:gd name="f24" fmla="*/ 18500 f13 1"/>
                <a:gd name="f25" fmla="*/ 3100 f13 1"/>
                <a:gd name="f26" fmla="abs f14"/>
                <a:gd name="f27" fmla="abs f15"/>
                <a:gd name="f28" fmla="?: f14 f16 f1"/>
                <a:gd name="f29" fmla="?: f14 f1 f16"/>
                <a:gd name="f30" fmla="?: f14 f2 f1"/>
                <a:gd name="f31" fmla="?: f14 f1 f2"/>
                <a:gd name="f32" fmla="?: f9 f16 f1"/>
                <a:gd name="f33" fmla="?: f9 f1 f16"/>
                <a:gd name="f34" fmla="?: f9 f20 f19"/>
                <a:gd name="f35" fmla="?: f9 f19 f20"/>
                <a:gd name="f36" fmla="*/ 10800 f12 1"/>
                <a:gd name="f37" fmla="*/ 0 f13 1"/>
                <a:gd name="f38" fmla="*/ f21 1 f3"/>
                <a:gd name="f39" fmla="*/ 10800 f13 1"/>
                <a:gd name="f40" fmla="*/ 21600 f13 1"/>
                <a:gd name="f41" fmla="*/ 21600 f12 1"/>
                <a:gd name="f42" fmla="?: f14 f31 f30"/>
                <a:gd name="f43" fmla="?: f14 f30 f31"/>
                <a:gd name="f44" fmla="?: f15 f29 f28"/>
                <a:gd name="f45" fmla="?: f10 f34 f35"/>
                <a:gd name="f46" fmla="?: f10 f32 f33"/>
                <a:gd name="f47" fmla="+- f38 0 f1"/>
                <a:gd name="f48" fmla="?: f15 f43 f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6" y="f37"/>
                </a:cxn>
                <a:cxn ang="f47">
                  <a:pos x="f22" y="f39"/>
                </a:cxn>
                <a:cxn ang="f47">
                  <a:pos x="f36" y="f40"/>
                </a:cxn>
                <a:cxn ang="f47">
                  <a:pos x="f41" y="f39"/>
                </a:cxn>
              </a:cxnLst>
              <a:rect l="f22" t="f25" r="f23" b="f24"/>
              <a:pathLst>
                <a:path w="21600" h="21600">
                  <a:moveTo>
                    <a:pt x="f8" y="f6"/>
                  </a:moveTo>
                  <a:arcTo wR="f26" hR="f27" stAng="f48" swAng="f44"/>
                  <a:arcTo wR="f17" hR="f18" stAng="f45" swAng="f46"/>
                  <a:lnTo>
                    <a:pt x="f6" y="f7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and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76280" y="3143159"/>
              <a:ext cx="762120" cy="247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ADC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1800000" y="2958479"/>
              <a:ext cx="1800" cy="17352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1800000" y="3400200"/>
              <a:ext cx="1800" cy="270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76280" y="3679559"/>
              <a:ext cx="849239" cy="51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6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FIFO</a:t>
              </a: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1361880" y="3805200"/>
              <a:ext cx="87804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1361880" y="4073400"/>
              <a:ext cx="87804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1800000" y="4206960"/>
              <a:ext cx="1800" cy="268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2212920" y="4113000"/>
              <a:ext cx="32220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 flipH="1">
              <a:off x="2211480" y="4113000"/>
              <a:ext cx="325440" cy="5112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44680" y="3357000"/>
              <a:ext cx="615246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Full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55640" y="2563199"/>
              <a:ext cx="284040" cy="4445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6868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3539880" y="4077000"/>
              <a:ext cx="43992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3543840" y="3256919"/>
              <a:ext cx="0" cy="803881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 flipH="1">
              <a:off x="2132640" y="3256919"/>
              <a:ext cx="1411200" cy="5401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3118680" y="3732120"/>
              <a:ext cx="0" cy="80388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2243880" y="3717360"/>
              <a:ext cx="874800" cy="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80680" y="4220999"/>
              <a:ext cx="841730" cy="68781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Data</a:t>
              </a:r>
            </a:p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ready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47048" y="1045448"/>
            <a:ext cx="1451520" cy="521460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anchor="ctr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rPr>
              <a:t>f=1kHz</a:t>
            </a:r>
          </a:p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1/f=</a:t>
            </a:r>
            <a:r>
              <a:rPr lang="x-none" sz="1500" smtClean="0">
                <a:solidFill>
                  <a:prstClr val="black"/>
                </a:solidFill>
                <a:latin typeface="StarSymbol" pitchFamily="18"/>
                <a:ea typeface="StarSymbol" pitchFamily="2"/>
                <a:cs typeface="StarSymbol" pitchFamily="2"/>
              </a:rPr>
              <a:t>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StarSymbol" pitchFamily="2"/>
                <a:cs typeface="StarSymbol" pitchFamily="2"/>
              </a:rPr>
              <a:t>=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1ms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098997" y="3391917"/>
            <a:ext cx="2719518" cy="72306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8"/>
          <p:cNvSpPr/>
          <p:nvPr/>
        </p:nvSpPr>
        <p:spPr>
          <a:xfrm>
            <a:off x="4638660" y="5637845"/>
            <a:ext cx="4147200" cy="4785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38184" dir="2700000" algn="tl">
              <a:srgbClr val="000000">
                <a:alpha val="40000"/>
              </a:srgbClr>
            </a:outerShdw>
          </a:effectLst>
        </p:spPr>
        <p:txBody>
          <a:bodyPr vert="horz" wrap="square" lIns="81631" tIns="42448" rIns="81631" bIns="42448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66"/>
                </a:solidFill>
                <a:latin typeface="Nimbus Sans L" pitchFamily="18"/>
                <a:ea typeface="Nimbus Sans L" pitchFamily="2"/>
                <a:cs typeface="Nimbus Sans L" pitchFamily="2"/>
              </a:rPr>
              <a:t>The FIFO absorbs and </a:t>
            </a:r>
            <a:r>
              <a:rPr lang="en-GB" sz="1500" dirty="0" err="1" smtClean="0">
                <a:solidFill>
                  <a:srgbClr val="000066"/>
                </a:solidFill>
                <a:latin typeface="Nimbus Sans L" pitchFamily="18"/>
                <a:ea typeface="Nimbus Sans L" pitchFamily="2"/>
                <a:cs typeface="Nimbus Sans L" pitchFamily="2"/>
              </a:rPr>
              <a:t>smooths</a:t>
            </a:r>
            <a:r>
              <a:rPr lang="en-GB" sz="1500" dirty="0" smtClean="0">
                <a:solidFill>
                  <a:srgbClr val="000066"/>
                </a:solidFill>
                <a:latin typeface="Nimbus Sans L" pitchFamily="18"/>
                <a:ea typeface="Nimbus Sans L" pitchFamily="2"/>
                <a:cs typeface="Nimbus Sans L" pitchFamily="2"/>
              </a:rPr>
              <a:t> the input fluctuation, providing a ~steady (</a:t>
            </a:r>
            <a:r>
              <a:rPr lang="en-GB" sz="1500" dirty="0" smtClean="0">
                <a:solidFill>
                  <a:srgbClr val="FF0000"/>
                </a:solidFill>
                <a:latin typeface="Nimbus Sans L" pitchFamily="18"/>
                <a:ea typeface="Nimbus Sans L" pitchFamily="2"/>
                <a:cs typeface="Nimbus Sans L" pitchFamily="2"/>
              </a:rPr>
              <a:t>De-randomized</a:t>
            </a:r>
            <a:r>
              <a:rPr lang="en-GB" sz="1500" dirty="0" smtClean="0">
                <a:solidFill>
                  <a:srgbClr val="000066"/>
                </a:solidFill>
                <a:latin typeface="Nimbus Sans L" pitchFamily="18"/>
                <a:ea typeface="Nimbus Sans L" pitchFamily="2"/>
                <a:cs typeface="Nimbus Sans L" pitchFamily="2"/>
              </a:rPr>
              <a:t>) output rate</a:t>
            </a:r>
          </a:p>
        </p:txBody>
      </p:sp>
      <p:sp>
        <p:nvSpPr>
          <p:cNvPr id="66" name="Text Placeholder 65"/>
          <p:cNvSpPr txBox="1">
            <a:spLocks noGrp="1"/>
          </p:cNvSpPr>
          <p:nvPr>
            <p:ph type="body" idx="4294967295"/>
          </p:nvPr>
        </p:nvSpPr>
        <p:spPr>
          <a:xfrm>
            <a:off x="6013768" y="4335750"/>
            <a:ext cx="2672821" cy="1056177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FIFO introduces an additional latency on the data path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57D795-C3D9-417B-B3AF-47CA2195DFCC}" type="slidenum">
              <a:rPr/>
              <a:pPr/>
              <a:t>49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De-randomization: queuing theory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20800" y="2836395"/>
            <a:ext cx="2465461" cy="2073818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/>
              <a:t>We can now attain a FIFO efficiency ~100% with </a:t>
            </a:r>
            <a:r>
              <a:rPr lang="x-none">
                <a:solidFill>
                  <a:srgbClr val="FF0000"/>
                </a:solidFill>
                <a:latin typeface="OpenSymbol" pitchFamily="2"/>
              </a:rPr>
              <a:t>~</a:t>
            </a:r>
          </a:p>
          <a:p>
            <a:pPr lvl="1"/>
            <a:r>
              <a:rPr lang="en-US"/>
              <a:t>Moderate buffer 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l="3125" t="4160" r="6245"/>
          <a:stretch>
            <a:fillRect/>
          </a:stretch>
        </p:blipFill>
        <p:spPr>
          <a:xfrm>
            <a:off x="22859" y="852389"/>
            <a:ext cx="6013440" cy="47697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8"/>
          <p:cNvSpPr/>
          <p:nvPr/>
        </p:nvSpPr>
        <p:spPr>
          <a:xfrm>
            <a:off x="528361" y="5721148"/>
            <a:ext cx="8087039" cy="2821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>
            <a:noFill/>
            <a:prstDash val="solid"/>
          </a:ln>
          <a:effectLst>
            <a:outerShdw dist="38184" dir="2700000" algn="tl">
              <a:srgbClr val="000000">
                <a:alpha val="40000"/>
              </a:srgbClr>
            </a:outerShdw>
          </a:effectLst>
        </p:spPr>
        <p:txBody>
          <a:bodyPr vert="horz" wrap="square" lIns="81631" tIns="42448" rIns="81631" bIns="42448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363"/>
              </a:spcAft>
              <a:buNone/>
            </a:pPr>
            <a:r>
              <a:rPr lang="en-GB" sz="1500" dirty="0" smtClean="0">
                <a:solidFill>
                  <a:srgbClr val="000066"/>
                </a:solidFill>
                <a:latin typeface="Nimbus Sans L" pitchFamily="18"/>
                <a:ea typeface="Nimbus Sans L" pitchFamily="2"/>
                <a:cs typeface="Nimbus Sans L" pitchFamily="2"/>
              </a:rPr>
              <a:t>Analytic calculation possible for very simple systems only. Otherwise simulations must be used.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42881" y="1407584"/>
            <a:ext cx="796459" cy="975185"/>
            <a:chOff x="7543799" y="1551599"/>
            <a:chExt cx="878041" cy="1074961"/>
          </a:xfrm>
        </p:grpSpPr>
        <p:sp>
          <p:nvSpPr>
            <p:cNvPr id="7" name="Straight Connector 6"/>
            <p:cNvSpPr/>
            <p:nvPr/>
          </p:nvSpPr>
          <p:spPr>
            <a:xfrm>
              <a:off x="7981920" y="1551599"/>
              <a:ext cx="1800" cy="270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7558199" y="1830960"/>
              <a:ext cx="849239" cy="51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6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FIFO</a:t>
              </a: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43799" y="1956600"/>
              <a:ext cx="878041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0" name="Straight Connector 9"/>
            <p:cNvSpPr/>
            <p:nvPr/>
          </p:nvSpPr>
          <p:spPr>
            <a:xfrm>
              <a:off x="7543799" y="2224800"/>
              <a:ext cx="878041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7981920" y="2358360"/>
              <a:ext cx="1800" cy="268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36049" y="1244291"/>
            <a:ext cx="281487" cy="318135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mtClean="0">
                <a:solidFill>
                  <a:prstClr val="black"/>
                </a:solidFill>
                <a:latin typeface="OpenSymbol" pitchFamily="18"/>
                <a:ea typeface="OpenSymbol" pitchFamily="2"/>
                <a:cs typeface="OpenSymbol" pitchFamily="2"/>
              </a:rPr>
              <a:t>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6049" y="2191388"/>
            <a:ext cx="282793" cy="318135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mtClean="0">
                <a:solidFill>
                  <a:prstClr val="black"/>
                </a:solidFill>
                <a:latin typeface="OpenSymbol" pitchFamily="18"/>
                <a:ea typeface="OpenSymbol" pitchFamily="2"/>
                <a:cs typeface="OpenSymbol" pitchFamily="2"/>
              </a:rPr>
              <a:t>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A829AB-737B-4047-B536-5604D8FC86C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Cloud Chamber</a:t>
            </a:r>
          </a:p>
        </p:txBody>
      </p:sp>
      <p:pic>
        <p:nvPicPr>
          <p:cNvPr id="24581" name="Picture 3" descr="v-particles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25368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33800" y="1219200"/>
            <a:ext cx="4968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Particle momenta are measured by the bending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in the magnetic field.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‘ … The V0 particle originates in a nuclear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Interaction outside the chamber and decays after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traversing about one third of the chamber.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momenta of the secondary particles are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1.6+-0.3 BeV/c and the angle between them is 12 degrees … ‘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By looking at the specific ionization one can try to identify the particles and by assuming a two body decay on can find the mass of the V0.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‘… if the negative particle is a negative proton, the mass of the V0 particle is 2200 m, if it is a Pi or Mu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Meson the V0 particle mass becomes about 1000m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…’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38200" y="6248400"/>
            <a:ext cx="18018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200" b="1" smtClean="0">
                <a:solidFill>
                  <a:srgbClr val="000000"/>
                </a:solidFill>
              </a:rPr>
              <a:t>Rochester and Wilson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9AF457-B436-4DE6-A36E-C1B6D55AB0B6}" type="slidenum">
              <a:rPr/>
              <a:pPr/>
              <a:t>50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De-randomization: summary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06079" y="1092430"/>
            <a:ext cx="3110400" cy="5543787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 </a:t>
            </a:r>
            <a:r>
              <a:rPr lang="en-US" sz="1600" dirty="0"/>
              <a:t>Almost 100% efficiency and minimal </a:t>
            </a:r>
            <a:r>
              <a:rPr lang="en-US" sz="1600" dirty="0" err="1"/>
              <a:t>deadtime</a:t>
            </a:r>
            <a:r>
              <a:rPr lang="en-US" sz="1600" dirty="0"/>
              <a:t> are achieved if</a:t>
            </a:r>
          </a:p>
          <a:p>
            <a:pPr lvl="1"/>
            <a:r>
              <a:rPr lang="en-US" sz="1600" dirty="0"/>
              <a:t>ADC is able to operate at rate &gt;&gt;f</a:t>
            </a:r>
          </a:p>
          <a:p>
            <a:pPr lvl="1"/>
            <a:r>
              <a:rPr lang="en-US" sz="1600" dirty="0"/>
              <a:t>Data processing and storing operates at ~f</a:t>
            </a:r>
          </a:p>
          <a:p>
            <a:pPr lvl="0"/>
            <a:r>
              <a:rPr lang="en-US" sz="1600" dirty="0"/>
              <a:t>The FIFO decouples the low latency front-end from the data processing</a:t>
            </a:r>
          </a:p>
          <a:p>
            <a:pPr lvl="1"/>
            <a:r>
              <a:rPr lang="en-US" sz="1600" dirty="0"/>
              <a:t>Minimize the amount of “unnecessary” fast components</a:t>
            </a:r>
          </a:p>
          <a:p>
            <a:pPr lvl="0"/>
            <a:r>
              <a:rPr lang="en-US" sz="1600" dirty="0"/>
              <a:t>Could the delay be replaced with a “FIFO”?</a:t>
            </a:r>
          </a:p>
          <a:p>
            <a:pPr lvl="1"/>
            <a:r>
              <a:rPr lang="en-US" sz="1600" dirty="0"/>
              <a:t>Analog pipelines → Heavily used in LHC DAQs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7687" y="906602"/>
            <a:ext cx="5620272" cy="5107798"/>
            <a:chOff x="228960" y="999359"/>
            <a:chExt cx="6195960" cy="5630401"/>
          </a:xfrm>
        </p:grpSpPr>
        <p:sp>
          <p:nvSpPr>
            <p:cNvPr id="5" name="Freeform 4"/>
            <p:cNvSpPr/>
            <p:nvPr/>
          </p:nvSpPr>
          <p:spPr>
            <a:xfrm>
              <a:off x="228960" y="1829160"/>
              <a:ext cx="4646880" cy="4800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EAEAEA"/>
            </a:solidFill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639600" y="2059919"/>
              <a:ext cx="2759039" cy="1369440"/>
            </a:xfrm>
            <a:custGeom>
              <a:avLst>
                <a:gd name="f0" fmla="val 269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  <a:miter/>
            </a:ln>
            <a:effectLst>
              <a:outerShdw dist="107933" dir="2700000" algn="tl">
                <a:srgbClr val="5E574E"/>
              </a:outerShdw>
            </a:effectLst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785240" y="2393280"/>
              <a:ext cx="2549519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796400" y="2082960"/>
              <a:ext cx="0" cy="49788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927438" y="2564639"/>
              <a:ext cx="855797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Delay</a:t>
              </a: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4622760" y="3388680"/>
              <a:ext cx="0" cy="0"/>
            </a:xfrm>
            <a:custGeom>
              <a:avLst>
                <a:gd name="f0" fmla="val 1079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4334759" y="2393280"/>
              <a:ext cx="1801" cy="468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98000" y="4479480"/>
              <a:ext cx="1371599" cy="9237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Processing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41399" y="4566240"/>
              <a:ext cx="1825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 flipH="1">
              <a:off x="4409640" y="2928239"/>
              <a:ext cx="79200" cy="1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 flipH="1">
              <a:off x="4333320" y="2928239"/>
              <a:ext cx="79200" cy="2016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>
              <a:off x="4255560" y="3131640"/>
              <a:ext cx="79199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485600" y="2996640"/>
              <a:ext cx="168984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Discriminator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88960" y="2085480"/>
              <a:ext cx="1090440" cy="397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Trigger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77040" y="2925000"/>
              <a:ext cx="742554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Start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66120" y="6006600"/>
              <a:ext cx="1024199" cy="538118"/>
              <a:chOff x="1266120" y="6006600"/>
              <a:chExt cx="1024199" cy="53811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266120" y="6006600"/>
                <a:ext cx="1024199" cy="514080"/>
                <a:chOff x="1266120" y="6006600"/>
                <a:chExt cx="1024199" cy="514080"/>
              </a:xfrm>
            </p:grpSpPr>
            <p:sp>
              <p:nvSpPr>
                <p:cNvPr id="22" name="Freeform 21"/>
                <p:cNvSpPr/>
                <p:nvPr/>
              </p:nvSpPr>
              <p:spPr>
                <a:xfrm>
                  <a:off x="1281960" y="6278040"/>
                  <a:ext cx="992159" cy="24264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1266120" y="6133320"/>
                  <a:ext cx="1024199" cy="2732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9999FF"/>
                </a:solidFill>
                <a:ln>
                  <a:noFill/>
                  <a:prstDash val="solid"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1280520" y="6006600"/>
                  <a:ext cx="993600" cy="2412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9999FF"/>
                </a:solidFill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none" lIns="90000" tIns="46800" rIns="90000" bIns="46800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5" name="Straight Connector 24"/>
                <p:cNvSpPr/>
                <p:nvPr/>
              </p:nvSpPr>
              <p:spPr>
                <a:xfrm>
                  <a:off x="1279080" y="6130440"/>
                  <a:ext cx="1440" cy="276120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  <p:sp>
              <p:nvSpPr>
                <p:cNvPr id="26" name="Straight Connector 25"/>
                <p:cNvSpPr/>
                <p:nvPr/>
              </p:nvSpPr>
              <p:spPr>
                <a:xfrm>
                  <a:off x="2282400" y="6135119"/>
                  <a:ext cx="1440" cy="274681"/>
                </a:xfrm>
                <a:prstGeom prst="line">
                  <a:avLst/>
                </a:prstGeom>
                <a:noFill/>
                <a:ln w="25560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0000" tIns="46800" rIns="90000" bIns="46800" anchor="t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defTabSz="829366" fontAlgn="auto" hangingPunc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en-US" dirty="0" smtClean="0">
                    <a:solidFill>
                      <a:prstClr val="black"/>
                    </a:solidFill>
                    <a:latin typeface="Nimbus Sans L" pitchFamily="18"/>
                    <a:ea typeface="Nimbus Sans L" pitchFamily="2"/>
                    <a:cs typeface="Nimbus Sans L" pitchFamily="2"/>
                  </a:endParaRPr>
                </a:p>
              </p:txBody>
            </p:sp>
          </p:grpSp>
          <p:sp>
            <p:nvSpPr>
              <p:cNvPr id="27" name="Freeform 26"/>
              <p:cNvSpPr/>
              <p:nvPr/>
            </p:nvSpPr>
            <p:spPr>
              <a:xfrm>
                <a:off x="1459615" y="6149519"/>
                <a:ext cx="657729" cy="395199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2160" tIns="46080" rIns="92160" bIns="46080" anchor="t" anchorCtr="0" compatLnSpc="0">
                <a:spAutoFit/>
              </a:bodyPr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algn="ctr"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 smtClean="0">
                    <a:solidFill>
                      <a:prstClr val="black"/>
                    </a:solidFill>
                    <a:latin typeface="Arial" pitchFamily="34"/>
                    <a:ea typeface="Nimbus Sans L" pitchFamily="2"/>
                    <a:cs typeface="Nimbus Sans L" pitchFamily="2"/>
                  </a:rPr>
                  <a:t>disk</a:t>
                </a:r>
              </a:p>
            </p:txBody>
          </p:sp>
        </p:grpSp>
        <p:sp>
          <p:nvSpPr>
            <p:cNvPr id="28" name="Straight Connector 27"/>
            <p:cNvSpPr/>
            <p:nvPr/>
          </p:nvSpPr>
          <p:spPr>
            <a:xfrm>
              <a:off x="1785240" y="5403240"/>
              <a:ext cx="1799" cy="60336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 rot="10719000">
              <a:off x="1560865" y="1425678"/>
              <a:ext cx="456839" cy="685799"/>
            </a:xfrm>
            <a:custGeom>
              <a:avLst>
                <a:gd name="f0" fmla="val 16200000"/>
                <a:gd name="f1" fmla="val 540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val 0"/>
                <a:gd name="f9" fmla="*/ 5419351 1 1725033"/>
                <a:gd name="f10" fmla="val 10800"/>
                <a:gd name="f11" fmla="val 21599999"/>
                <a:gd name="f12" fmla="min 0 21600"/>
                <a:gd name="f13" fmla="max 0 21600"/>
                <a:gd name="f14" fmla="*/ f9 1 2"/>
                <a:gd name="f15" fmla="*/ f6 1 21600"/>
                <a:gd name="f16" fmla="*/ f7 1 21600"/>
                <a:gd name="f17" fmla="*/ f9 1 180"/>
                <a:gd name="f18" fmla="pin 0 f1 10800"/>
                <a:gd name="f19" fmla="pin 0 f0 21599999"/>
                <a:gd name="f20" fmla="+- f13 0 f12"/>
                <a:gd name="f21" fmla="+- 10800 0 f18"/>
                <a:gd name="f22" fmla="+- 10800 f18 0"/>
                <a:gd name="f23" fmla="+- 0 0 f19"/>
                <a:gd name="f24" fmla="*/ f18 f18 1"/>
                <a:gd name="f25" fmla="*/ f20 1 2"/>
                <a:gd name="f26" fmla="+- f23 f4 0"/>
                <a:gd name="f27" fmla="+- f12 f25 0"/>
                <a:gd name="f28" fmla="*/ f25 f25 1"/>
                <a:gd name="f29" fmla="min f21 f22"/>
                <a:gd name="f30" fmla="max f21 f22"/>
                <a:gd name="f31" fmla="*/ f26 f5 1"/>
                <a:gd name="f32" fmla="+- f30 0 f29"/>
                <a:gd name="f33" fmla="*/ f31 1 f3"/>
                <a:gd name="f34" fmla="*/ f32 1 2"/>
                <a:gd name="f35" fmla="+- 0 0 f33"/>
                <a:gd name="f36" fmla="+- f29 f34 0"/>
                <a:gd name="f37" fmla="*/ f34 f34 1"/>
                <a:gd name="f38" fmla="val f35"/>
                <a:gd name="f39" fmla="*/ f38 f17 1"/>
                <a:gd name="f40" fmla="*/ f38 f9 1"/>
                <a:gd name="f41" fmla="+- 0 0 f39"/>
                <a:gd name="f42" fmla="*/ f40 1 f5"/>
                <a:gd name="f43" fmla="*/ f41 f3 1"/>
                <a:gd name="f44" fmla="+- 0 0 f42"/>
                <a:gd name="f45" fmla="*/ f43 1 f9"/>
                <a:gd name="f46" fmla="+- f44 f9 0"/>
                <a:gd name="f47" fmla="+- f45 0 f4"/>
                <a:gd name="f48" fmla="+- f46 f14 0"/>
                <a:gd name="f49" fmla="sin 1 f47"/>
                <a:gd name="f50" fmla="cos 1 f47"/>
                <a:gd name="f51" fmla="+- 0 0 f48"/>
                <a:gd name="f52" fmla="+- 0 0 f49"/>
                <a:gd name="f53" fmla="+- 0 0 f50"/>
                <a:gd name="f54" fmla="*/ f51 f3 1"/>
                <a:gd name="f55" fmla="*/ 10800 f52 1"/>
                <a:gd name="f56" fmla="*/ 10800 f53 1"/>
                <a:gd name="f57" fmla="*/ f54 1 f9"/>
                <a:gd name="f58" fmla="+- f55 10800 0"/>
                <a:gd name="f59" fmla="+- f56 10800 0"/>
                <a:gd name="f60" fmla="+- f57 0 f4"/>
                <a:gd name="f61" fmla="+- 21600 0 f58"/>
                <a:gd name="f62" fmla="cos 1 f60"/>
                <a:gd name="f63" fmla="sin 1 f60"/>
                <a:gd name="f64" fmla="+- f59 0 f27"/>
                <a:gd name="f65" fmla="+- f58 0 f27"/>
                <a:gd name="f66" fmla="+- f58 0 f36"/>
                <a:gd name="f67" fmla="+- f59 0 f36"/>
                <a:gd name="f68" fmla="+- 0 0 f62"/>
                <a:gd name="f69" fmla="+- 0 0 f63"/>
                <a:gd name="f70" fmla="+- f61 0 f27"/>
                <a:gd name="f71" fmla="at2 f65 f64"/>
                <a:gd name="f72" fmla="+- f61 0 f36"/>
                <a:gd name="f73" fmla="at2 f66 f67"/>
                <a:gd name="f74" fmla="*/ f18 f68 1"/>
                <a:gd name="f75" fmla="*/ f18 f69 1"/>
                <a:gd name="f76" fmla="at2 f70 f64"/>
                <a:gd name="f77" fmla="+- f71 f4 0"/>
                <a:gd name="f78" fmla="+- f73 f4 0"/>
                <a:gd name="f79" fmla="at2 f72 f67"/>
                <a:gd name="f80" fmla="*/ f74 f74 1"/>
                <a:gd name="f81" fmla="*/ f75 f75 1"/>
                <a:gd name="f82" fmla="+- f76 f4 0"/>
                <a:gd name="f83" fmla="*/ f77 f9 1"/>
                <a:gd name="f84" fmla="*/ f78 f9 1"/>
                <a:gd name="f85" fmla="+- f79 f4 0"/>
                <a:gd name="f86" fmla="+- f80 f81 0"/>
                <a:gd name="f87" fmla="*/ f82 f9 1"/>
                <a:gd name="f88" fmla="*/ f83 1 f3"/>
                <a:gd name="f89" fmla="*/ f84 1 f3"/>
                <a:gd name="f90" fmla="*/ f85 f9 1"/>
                <a:gd name="f91" fmla="sqrt f86"/>
                <a:gd name="f92" fmla="*/ f87 1 f3"/>
                <a:gd name="f93" fmla="+- 0 0 f88"/>
                <a:gd name="f94" fmla="+- 0 0 f89"/>
                <a:gd name="f95" fmla="*/ f90 1 f3"/>
                <a:gd name="f96" fmla="*/ f24 1 f91"/>
                <a:gd name="f97" fmla="+- 0 0 f92"/>
                <a:gd name="f98" fmla="+- 0 0 f93"/>
                <a:gd name="f99" fmla="+- 0 0 f95"/>
                <a:gd name="f100" fmla="+- 0 0 f94"/>
                <a:gd name="f101" fmla="*/ f68 f96 1"/>
                <a:gd name="f102" fmla="*/ f69 f96 1"/>
                <a:gd name="f103" fmla="+- 0 0 f97"/>
                <a:gd name="f104" fmla="*/ f98 f3 1"/>
                <a:gd name="f105" fmla="*/ f100 f3 1"/>
                <a:gd name="f106" fmla="+- 0 0 f99"/>
                <a:gd name="f107" fmla="+- 10800 0 f101"/>
                <a:gd name="f108" fmla="+- 10800 0 f102"/>
                <a:gd name="f109" fmla="*/ f103 f3 1"/>
                <a:gd name="f110" fmla="*/ f104 1 f9"/>
                <a:gd name="f111" fmla="*/ f105 1 f9"/>
                <a:gd name="f112" fmla="*/ f106 f3 1"/>
                <a:gd name="f113" fmla="*/ f107 f15 1"/>
                <a:gd name="f114" fmla="*/ f108 f16 1"/>
                <a:gd name="f115" fmla="*/ f109 1 f9"/>
                <a:gd name="f116" fmla="+- f110 0 f4"/>
                <a:gd name="f117" fmla="+- f111 0 f4"/>
                <a:gd name="f118" fmla="*/ f112 1 f9"/>
                <a:gd name="f119" fmla="+- f115 0 f4"/>
                <a:gd name="f120" fmla="cos 1 f117"/>
                <a:gd name="f121" fmla="sin 1 f117"/>
                <a:gd name="f122" fmla="+- f118 0 f4"/>
                <a:gd name="f123" fmla="cos 1 f119"/>
                <a:gd name="f124" fmla="sin 1 f119"/>
                <a:gd name="f125" fmla="+- f116 0 f119"/>
                <a:gd name="f126" fmla="+- 0 0 f120"/>
                <a:gd name="f127" fmla="+- 0 0 f121"/>
                <a:gd name="f128" fmla="+- f122 0 f117"/>
                <a:gd name="f129" fmla="+- 0 0 f123"/>
                <a:gd name="f130" fmla="+- 0 0 f124"/>
                <a:gd name="f131" fmla="+- f125 0 f2"/>
                <a:gd name="f132" fmla="*/ f34 f126 1"/>
                <a:gd name="f133" fmla="*/ f34 f127 1"/>
                <a:gd name="f134" fmla="+- f128 f2 0"/>
                <a:gd name="f135" fmla="*/ f25 f129 1"/>
                <a:gd name="f136" fmla="*/ f25 f130 1"/>
                <a:gd name="f137" fmla="?: f125 f131 f125"/>
                <a:gd name="f138" fmla="*/ f132 f132 1"/>
                <a:gd name="f139" fmla="*/ f133 f133 1"/>
                <a:gd name="f140" fmla="?: f128 f128 f134"/>
                <a:gd name="f141" fmla="*/ f135 f135 1"/>
                <a:gd name="f142" fmla="*/ f136 f136 1"/>
                <a:gd name="f143" fmla="+- f138 f139 0"/>
                <a:gd name="f144" fmla="+- f141 f142 0"/>
                <a:gd name="f145" fmla="sqrt f143"/>
                <a:gd name="f146" fmla="sqrt f144"/>
                <a:gd name="f147" fmla="*/ f37 1 f145"/>
                <a:gd name="f148" fmla="*/ f28 1 f146"/>
                <a:gd name="f149" fmla="*/ f126 f147 1"/>
                <a:gd name="f150" fmla="*/ f127 f147 1"/>
                <a:gd name="f151" fmla="*/ f129 f148 1"/>
                <a:gd name="f152" fmla="*/ f130 f148 1"/>
                <a:gd name="f153" fmla="+- f36 0 f149"/>
                <a:gd name="f154" fmla="+- f36 0 f150"/>
                <a:gd name="f155" fmla="+- f27 0 f151"/>
                <a:gd name="f156" fmla="+- f27 0 f152"/>
              </a:gdLst>
              <a:ahLst>
                <a:ahPolar gdRefR="f1" minR="f8" maxR="f10" gdRefAng="f0" minAng="f8" maxAng="f11">
                  <a:pos x="f113" y="f114"/>
                </a:ahPolar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155" y="f156"/>
                  </a:moveTo>
                  <a:arcTo wR="f25" hR="f25" stAng="f119" swAng="f137"/>
                  <a:lnTo>
                    <a:pt x="f153" y="f154"/>
                  </a:lnTo>
                  <a:arcTo wR="f34" hR="f34" stAng="f117" swAng="f140"/>
                  <a:close/>
                </a:path>
              </a:pathLst>
            </a:custGeom>
            <a:solidFill>
              <a:srgbClr val="99CC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1923480" y="1844639"/>
              <a:ext cx="1011451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Sensor</a:t>
              </a: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1218600" y="999359"/>
              <a:ext cx="1143000" cy="685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" name="Freeform 31"/>
            <p:cNvSpPr/>
            <p:nvPr/>
          </p:nvSpPr>
          <p:spPr>
            <a:xfrm>
              <a:off x="3657960" y="3670200"/>
              <a:ext cx="2766960" cy="1130400"/>
            </a:xfrm>
            <a:custGeom>
              <a:avLst>
                <a:gd name="f0" fmla="val 2699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 gdRefY="" minY="0" maxY="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w="12600">
              <a:solidFill>
                <a:srgbClr val="000000"/>
              </a:solidFill>
              <a:prstDash val="solid"/>
              <a:miter/>
            </a:ln>
            <a:effectLst>
              <a:outerShdw dist="107933" dir="2700000" algn="tl">
                <a:srgbClr val="5E574E"/>
              </a:outerShdw>
            </a:effectLst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3" name="Straight Connector 32"/>
            <p:cNvSpPr/>
            <p:nvPr/>
          </p:nvSpPr>
          <p:spPr>
            <a:xfrm>
              <a:off x="4334759" y="3402000"/>
              <a:ext cx="1441" cy="334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4774680" y="4140000"/>
              <a:ext cx="1440" cy="40176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813920" y="3670200"/>
              <a:ext cx="1576673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Busy Logic</a:t>
              </a: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3119400" y="4543200"/>
              <a:ext cx="1655280" cy="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07320" y="4170240"/>
              <a:ext cx="205256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4334759" y="3736800"/>
              <a:ext cx="439921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774680" y="3736800"/>
              <a:ext cx="1440" cy="2682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 flipH="1">
              <a:off x="4509000" y="4005000"/>
              <a:ext cx="266760" cy="1799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4511160" y="4140000"/>
              <a:ext cx="26352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071240" y="4341600"/>
              <a:ext cx="585360" cy="382680"/>
              <a:chOff x="4071240" y="4341600"/>
              <a:chExt cx="585360" cy="382680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4071240" y="4475160"/>
                <a:ext cx="146160" cy="1126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CC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5400000">
                <a:off x="4260600" y="4328280"/>
                <a:ext cx="382680" cy="409320"/>
              </a:xfrm>
              <a:custGeom>
                <a:avLst>
                  <a:gd name="f0" fmla="val 10971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21600"/>
                  <a:gd name="f8" fmla="val -2147483647"/>
                  <a:gd name="f9" fmla="val 2147483647"/>
                  <a:gd name="f10" fmla="+- 0 0 0"/>
                  <a:gd name="f11" fmla="*/ f4 1 21600"/>
                  <a:gd name="f12" fmla="*/ f5 1 21600"/>
                  <a:gd name="f13" fmla="pin 0 f0 21600"/>
                  <a:gd name="f14" fmla="*/ f10 f1 1"/>
                  <a:gd name="f15" fmla="val f13"/>
                  <a:gd name="f16" fmla="*/ f13 1 2"/>
                  <a:gd name="f17" fmla="*/ f13 f11 1"/>
                  <a:gd name="f18" fmla="*/ f6 f12 1"/>
                  <a:gd name="f19" fmla="*/ 18000 f12 1"/>
                  <a:gd name="f20" fmla="*/ 10800 f12 1"/>
                  <a:gd name="f21" fmla="*/ 10800 f11 1"/>
                  <a:gd name="f22" fmla="*/ 0 f12 1"/>
                  <a:gd name="f23" fmla="*/ f14 1 f3"/>
                  <a:gd name="f24" fmla="*/ 0 f11 1"/>
                  <a:gd name="f25" fmla="*/ 21600 f12 1"/>
                  <a:gd name="f26" fmla="*/ 21600 f11 1"/>
                  <a:gd name="f27" fmla="+- f16 10800 0"/>
                  <a:gd name="f28" fmla="+- 21600 0 f15"/>
                  <a:gd name="f29" fmla="*/ f16 f11 1"/>
                  <a:gd name="f30" fmla="+- f23 0 f2"/>
                  <a:gd name="f31" fmla="*/ f28 1 2"/>
                  <a:gd name="f32" fmla="*/ f27 f11 1"/>
                  <a:gd name="f33" fmla="+- 21600 0 f31"/>
                  <a:gd name="f34" fmla="*/ f33 f11 1"/>
                </a:gdLst>
                <a:ahLst>
                  <a:ahXY gdRefX="f0" minX="f6" maxX="f7" gdRefY="" minY="0" maxY="0">
                    <a:pos x="f17" y="f1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0">
                    <a:pos x="f21" y="f22"/>
                  </a:cxn>
                  <a:cxn ang="f30">
                    <a:pos x="f29" y="f20"/>
                  </a:cxn>
                  <a:cxn ang="f30">
                    <a:pos x="f24" y="f25"/>
                  </a:cxn>
                  <a:cxn ang="f30">
                    <a:pos x="f21" y="f25"/>
                  </a:cxn>
                  <a:cxn ang="f30">
                    <a:pos x="f26" y="f25"/>
                  </a:cxn>
                  <a:cxn ang="f30">
                    <a:pos x="f34" y="f20"/>
                  </a:cxn>
                </a:cxnLst>
                <a:rect l="f29" t="f20" r="f32" b="f19"/>
                <a:pathLst>
                  <a:path w="21600" h="21600">
                    <a:moveTo>
                      <a:pt x="f15" y="f6"/>
                    </a:moveTo>
                    <a:lnTo>
                      <a:pt x="f7" y="f7"/>
                    </a:lnTo>
                    <a:lnTo>
                      <a:pt x="f6" y="f7"/>
                    </a:lnTo>
                    <a:close/>
                  </a:path>
                </a:pathLst>
              </a:custGeom>
              <a:solidFill>
                <a:srgbClr val="FFFFCC"/>
              </a:solidFill>
              <a:ln w="2556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0000" tIns="46800" rIns="90000" bIns="46800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366" fontAlgn="auto" hangingPunc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 smtClean="0">
                  <a:solidFill>
                    <a:prstClr val="black"/>
                  </a:solidFill>
                  <a:latin typeface="Nimbus Sans L" pitchFamily="18"/>
                  <a:ea typeface="Nimbus Sans L" pitchFamily="2"/>
                  <a:cs typeface="Nimbus Sans L" pitchFamily="2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 flipH="1">
              <a:off x="3982320" y="3938400"/>
              <a:ext cx="527040" cy="26820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+- 10800 0 21600"/>
                <a:gd name="f10" fmla="+- 21600 0 10800"/>
                <a:gd name="f11" fmla="+- 0 0 0"/>
                <a:gd name="f12" fmla="*/ f4 1 21600"/>
                <a:gd name="f13" fmla="*/ f5 1 21600"/>
                <a:gd name="f14" fmla="+- 21600 0 f8"/>
                <a:gd name="f15" fmla="+- 10800 0 f6"/>
                <a:gd name="f16" fmla="+- 0 0 f1"/>
                <a:gd name="f17" fmla="abs f9"/>
                <a:gd name="f18" fmla="abs f10"/>
                <a:gd name="f19" fmla="?: f10 0 f0"/>
                <a:gd name="f20" fmla="?: f10 f0 0"/>
                <a:gd name="f21" fmla="*/ f11 f0 1"/>
                <a:gd name="f22" fmla="*/ 0 f12 1"/>
                <a:gd name="f23" fmla="*/ 18500 f12 1"/>
                <a:gd name="f24" fmla="*/ 18500 f13 1"/>
                <a:gd name="f25" fmla="*/ 3100 f13 1"/>
                <a:gd name="f26" fmla="abs f14"/>
                <a:gd name="f27" fmla="abs f15"/>
                <a:gd name="f28" fmla="?: f14 f16 f1"/>
                <a:gd name="f29" fmla="?: f14 f1 f16"/>
                <a:gd name="f30" fmla="?: f14 f2 f1"/>
                <a:gd name="f31" fmla="?: f14 f1 f2"/>
                <a:gd name="f32" fmla="?: f9 f16 f1"/>
                <a:gd name="f33" fmla="?: f9 f1 f16"/>
                <a:gd name="f34" fmla="?: f9 f20 f19"/>
                <a:gd name="f35" fmla="?: f9 f19 f20"/>
                <a:gd name="f36" fmla="*/ 10800 f12 1"/>
                <a:gd name="f37" fmla="*/ 0 f13 1"/>
                <a:gd name="f38" fmla="*/ f21 1 f3"/>
                <a:gd name="f39" fmla="*/ 10800 f13 1"/>
                <a:gd name="f40" fmla="*/ 21600 f13 1"/>
                <a:gd name="f41" fmla="*/ 21600 f12 1"/>
                <a:gd name="f42" fmla="?: f14 f31 f30"/>
                <a:gd name="f43" fmla="?: f14 f30 f31"/>
                <a:gd name="f44" fmla="?: f15 f29 f28"/>
                <a:gd name="f45" fmla="?: f10 f34 f35"/>
                <a:gd name="f46" fmla="?: f10 f32 f33"/>
                <a:gd name="f47" fmla="+- f38 0 f1"/>
                <a:gd name="f48" fmla="?: f15 f43 f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6" y="f37"/>
                </a:cxn>
                <a:cxn ang="f47">
                  <a:pos x="f22" y="f39"/>
                </a:cxn>
                <a:cxn ang="f47">
                  <a:pos x="f36" y="f40"/>
                </a:cxn>
                <a:cxn ang="f47">
                  <a:pos x="f41" y="f39"/>
                </a:cxn>
              </a:cxnLst>
              <a:rect l="f22" t="f25" r="f23" b="f24"/>
              <a:pathLst>
                <a:path w="21600" h="21600">
                  <a:moveTo>
                    <a:pt x="f8" y="f6"/>
                  </a:moveTo>
                  <a:arcTo wR="f26" hR="f27" stAng="f48" swAng="f44"/>
                  <a:arcTo wR="f17" hR="f18" stAng="f45" swAng="f46"/>
                  <a:lnTo>
                    <a:pt x="f6" y="f7"/>
                  </a:lnTo>
                  <a:lnTo>
                    <a:pt x="f6" y="f6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dirty="0" smtClean="0">
                  <a:solidFill>
                    <a:prstClr val="black"/>
                  </a:solidFill>
                  <a:latin typeface="Comic Sans MS" pitchFamily="66"/>
                  <a:ea typeface="Nimbus Sans L" pitchFamily="2"/>
                  <a:cs typeface="Nimbus Sans L" pitchFamily="2"/>
                </a:rPr>
                <a:t>and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76640" y="3143159"/>
              <a:ext cx="762120" cy="247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EC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ADC</a:t>
              </a: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1800360" y="2958479"/>
              <a:ext cx="1800" cy="17352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1800360" y="3400200"/>
              <a:ext cx="1800" cy="2700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376640" y="3679559"/>
              <a:ext cx="849239" cy="516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6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Nimbus Sans L" pitchFamily="34"/>
                  <a:ea typeface="Nimbus Sans L" pitchFamily="2"/>
                  <a:cs typeface="Nimbus Sans L" pitchFamily="2"/>
                </a:rPr>
                <a:t>FIFO</a:t>
              </a: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1362240" y="3805200"/>
              <a:ext cx="87804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1362240" y="4073400"/>
              <a:ext cx="878040" cy="18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1800360" y="4206960"/>
              <a:ext cx="1800" cy="26820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2213280" y="4113000"/>
              <a:ext cx="32220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 flipH="1">
              <a:off x="2211839" y="4113000"/>
              <a:ext cx="325441" cy="5112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45039" y="3357000"/>
              <a:ext cx="615246" cy="3951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Full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655999" y="2563199"/>
              <a:ext cx="284040" cy="44459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68686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3540240" y="4077000"/>
              <a:ext cx="439920" cy="180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3544200" y="3256919"/>
              <a:ext cx="0" cy="803881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 flipH="1">
              <a:off x="2133000" y="3256919"/>
              <a:ext cx="1411200" cy="5401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  <a:tailEnd type="arrow"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3119040" y="3732120"/>
              <a:ext cx="0" cy="80388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2244240" y="3717360"/>
              <a:ext cx="874800" cy="0"/>
            </a:xfrm>
            <a:prstGeom prst="line">
              <a:avLst/>
            </a:prstGeom>
            <a:noFill/>
            <a:ln w="25560">
              <a:solidFill>
                <a:srgbClr val="868686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81039" y="4220999"/>
              <a:ext cx="841730" cy="687817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2160" tIns="46080" rIns="92160" bIns="460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Data</a:t>
              </a:r>
            </a:p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Arial" pitchFamily="34"/>
                  <a:ea typeface="Nimbus Sans L" pitchFamily="2"/>
                  <a:cs typeface="Nimbus Sans L" pitchFamily="2"/>
                </a:rPr>
                <a:t>ready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47375" y="1045776"/>
            <a:ext cx="1451520" cy="521460"/>
          </a:xfrm>
          <a:prstGeom prst="rect">
            <a:avLst/>
          </a:prstGeom>
          <a:noFill/>
          <a:ln>
            <a:noFill/>
          </a:ln>
        </p:spPr>
        <p:txBody>
          <a:bodyPr vert="horz" lIns="81631" tIns="40816" rIns="81631" bIns="40816" anchor="ctr" anchorCtr="1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rPr>
              <a:t>f=1kHz</a:t>
            </a:r>
          </a:p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1/f=</a:t>
            </a:r>
            <a:r>
              <a:rPr lang="x-none" sz="1500" smtClean="0">
                <a:solidFill>
                  <a:prstClr val="black"/>
                </a:solidFill>
                <a:latin typeface="StarSymbol" pitchFamily="18"/>
                <a:ea typeface="StarSymbol" pitchFamily="2"/>
                <a:cs typeface="StarSymbol" pitchFamily="2"/>
              </a:rPr>
              <a:t>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StarSymbol" pitchFamily="2"/>
                <a:cs typeface="StarSymbol" pitchFamily="2"/>
              </a:rPr>
              <a:t>=</a:t>
            </a:r>
            <a:r>
              <a:rPr lang="en-US" sz="1500" dirty="0" smtClean="0">
                <a:solidFill>
                  <a:prstClr val="black"/>
                </a:solidFill>
                <a:latin typeface="Nimbus Sans L" pitchFamily="18"/>
                <a:ea typeface="OpenSymbol" pitchFamily="2"/>
                <a:cs typeface="OpenSymbol" pitchFamily="2"/>
              </a:rPr>
              <a:t>1ms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607F4-8CAA-4742-8ACA-B3F0164CA54B}" type="slidenum">
              <a:rPr/>
              <a:pPr/>
              <a:t>51</a:t>
            </a:fld>
            <a:endParaRPr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36801" y="248206"/>
            <a:ext cx="7649135" cy="5404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/>
              <a:t>Basic DAQ: collider mode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06079" y="2094721"/>
            <a:ext cx="3110400" cy="3164939"/>
          </a:xfrm>
        </p:spPr>
        <p:txBody>
          <a:bodyPr/>
          <a:lstStyle>
            <a:def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None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defPPr>
            <a:lvl1pPr marL="384120" lvl="0" indent="-274320">
              <a:spcBef>
                <a:spcPts val="0"/>
              </a:spcBef>
              <a:spcAft>
                <a:spcPts val="1417"/>
              </a:spcAft>
              <a:buClr>
                <a:srgbClr val="0000FF"/>
              </a:buClr>
              <a:buSzPct val="100000"/>
              <a:buFont typeface="StarSymbol"/>
              <a:buChar char="➔"/>
              <a:defRPr lang="en-US" sz="2000" b="0" i="0" u="none" strike="noStrike" kern="1200">
                <a:ln>
                  <a:noFill/>
                </a:ln>
                <a:solidFill>
                  <a:srgbClr val="0000FF"/>
                </a:solidFill>
                <a:latin typeface="Nimbus Sans L" pitchFamily="34"/>
                <a:ea typeface="DejaVu Sans" pitchFamily="2"/>
                <a:cs typeface="DejaVu Sans" pitchFamily="2"/>
              </a:defRPr>
            </a:lvl1pPr>
            <a:lvl2pPr marL="722520" lvl="1" indent="-182880">
              <a:spcBef>
                <a:spcPts val="0"/>
              </a:spcBef>
              <a:spcAft>
                <a:spcPts val="1134"/>
              </a:spcAft>
              <a:buSzPct val="80000"/>
              <a:buFont typeface="StarSymbol"/>
              <a:buChar char="•"/>
              <a:def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2pPr>
            <a:lvl3pPr marL="1190879" lvl="2" indent="-18288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16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Nimbus Sans 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/>
              <a:t>Particle collisions are synchronous</a:t>
            </a:r>
          </a:p>
          <a:p>
            <a:pPr lvl="0"/>
            <a:r>
              <a:rPr lang="en-US" dirty="0"/>
              <a:t>Trigger </a:t>
            </a:r>
            <a:r>
              <a:rPr lang="en-US" u="sng" dirty="0">
                <a:uFill>
                  <a:solidFill>
                    <a:srgbClr val="FF0000"/>
                  </a:solidFill>
                </a:uFill>
              </a:rPr>
              <a:t>rejects</a:t>
            </a:r>
            <a:r>
              <a:rPr lang="en-US" dirty="0"/>
              <a:t> uninteresting events</a:t>
            </a:r>
          </a:p>
          <a:p>
            <a:pPr lvl="0"/>
            <a:r>
              <a:rPr lang="en-US" dirty="0"/>
              <a:t>Even if collisions are synchronous, the triggers (i.e. good events) are </a:t>
            </a:r>
            <a:r>
              <a:rPr lang="en-US" dirty="0">
                <a:solidFill>
                  <a:srgbClr val="FF0000"/>
                </a:solidFill>
              </a:rPr>
              <a:t>unpredictable</a:t>
            </a:r>
          </a:p>
          <a:p>
            <a:pPr lvl="0"/>
            <a:r>
              <a:rPr lang="en-US" dirty="0">
                <a:solidFill>
                  <a:srgbClr val="FF0000"/>
                </a:solidFill>
              </a:rPr>
              <a:t>De-randomization is still needed</a:t>
            </a:r>
          </a:p>
        </p:txBody>
      </p:sp>
      <p:sp>
        <p:nvSpPr>
          <p:cNvPr id="4" name="Freeform 3"/>
          <p:cNvSpPr/>
          <p:nvPr/>
        </p:nvSpPr>
        <p:spPr>
          <a:xfrm>
            <a:off x="207360" y="2073818"/>
            <a:ext cx="3939840" cy="42302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AEAEA"/>
          </a:solidFill>
          <a:ln w="1260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043332" y="2368398"/>
            <a:ext cx="2410601" cy="1306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948431" y="4143390"/>
            <a:ext cx="2397539" cy="917378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942553" y="3006219"/>
            <a:ext cx="2397539" cy="1032663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62496" y="2610071"/>
            <a:ext cx="633509" cy="32854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ECFF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5068" y="2624441"/>
            <a:ext cx="691309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ADC</a:t>
            </a:r>
          </a:p>
        </p:txBody>
      </p:sp>
      <p:sp>
        <p:nvSpPr>
          <p:cNvPr id="10" name="Straight Connector 9"/>
          <p:cNvSpPr/>
          <p:nvPr/>
        </p:nvSpPr>
        <p:spPr>
          <a:xfrm>
            <a:off x="1043331" y="1787730"/>
            <a:ext cx="1306" cy="812545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53154" y="1695958"/>
            <a:ext cx="651700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Sensor</a:t>
            </a:r>
          </a:p>
        </p:txBody>
      </p:sp>
      <p:sp>
        <p:nvSpPr>
          <p:cNvPr id="12" name="Straight Connector 11"/>
          <p:cNvSpPr/>
          <p:nvPr/>
        </p:nvSpPr>
        <p:spPr>
          <a:xfrm>
            <a:off x="1043331" y="2947106"/>
            <a:ext cx="1306" cy="1044094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3452300" y="3585257"/>
            <a:ext cx="1633" cy="174069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71464" y="3190739"/>
            <a:ext cx="560362" cy="443503"/>
            <a:chOff x="3496319" y="3517199"/>
            <a:chExt cx="617760" cy="488880"/>
          </a:xfrm>
        </p:grpSpPr>
        <p:sp>
          <p:nvSpPr>
            <p:cNvPr id="15" name="Freeform 14"/>
            <p:cNvSpPr/>
            <p:nvPr/>
          </p:nvSpPr>
          <p:spPr>
            <a:xfrm rot="10800000" flipH="1">
              <a:off x="3496319" y="3517199"/>
              <a:ext cx="617760" cy="488880"/>
            </a:xfrm>
            <a:custGeom>
              <a:avLst>
                <a:gd name="f0" fmla="val 10799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 gdRefY="" minY="0" maxY="0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CC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6" name="Straight Connector 15"/>
            <p:cNvSpPr/>
            <p:nvPr/>
          </p:nvSpPr>
          <p:spPr>
            <a:xfrm flipH="1">
              <a:off x="3883679" y="3567960"/>
              <a:ext cx="84241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7" name="Straight Connector 16"/>
            <p:cNvSpPr/>
            <p:nvPr/>
          </p:nvSpPr>
          <p:spPr>
            <a:xfrm flipH="1">
              <a:off x="3802680" y="3567960"/>
              <a:ext cx="84239" cy="190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 flipH="1">
              <a:off x="3721679" y="3759839"/>
              <a:ext cx="83881" cy="18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3656719" y="3409552"/>
            <a:ext cx="911899" cy="2808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Discriminator</a:t>
            </a:r>
          </a:p>
        </p:txBody>
      </p:sp>
      <p:sp>
        <p:nvSpPr>
          <p:cNvPr id="20" name="Freeform 19"/>
          <p:cNvSpPr/>
          <p:nvPr/>
        </p:nvSpPr>
        <p:spPr>
          <a:xfrm>
            <a:off x="4255941" y="3006219"/>
            <a:ext cx="653239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Trigger</a:t>
            </a:r>
          </a:p>
        </p:txBody>
      </p:sp>
      <p:sp>
        <p:nvSpPr>
          <p:cNvPr id="21" name="Freeform 20"/>
          <p:cNvSpPr/>
          <p:nvPr/>
        </p:nvSpPr>
        <p:spPr>
          <a:xfrm>
            <a:off x="1479604" y="2425877"/>
            <a:ext cx="490758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Start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1953" y="5681934"/>
            <a:ext cx="948957" cy="443830"/>
            <a:chOff x="586440" y="6263280"/>
            <a:chExt cx="1046159" cy="489240"/>
          </a:xfrm>
        </p:grpSpPr>
        <p:sp>
          <p:nvSpPr>
            <p:cNvPr id="23" name="Freeform 22"/>
            <p:cNvSpPr/>
            <p:nvPr/>
          </p:nvSpPr>
          <p:spPr>
            <a:xfrm>
              <a:off x="602280" y="6522120"/>
              <a:ext cx="1014479" cy="230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6440" y="6383880"/>
              <a:ext cx="1046159" cy="2588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9999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00840" y="6263280"/>
              <a:ext cx="1014479" cy="230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999FF"/>
            </a:solidFill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597600" y="6380999"/>
              <a:ext cx="1800" cy="26172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27" name="Straight Connector 26"/>
            <p:cNvSpPr/>
            <p:nvPr/>
          </p:nvSpPr>
          <p:spPr>
            <a:xfrm>
              <a:off x="1624680" y="6387119"/>
              <a:ext cx="1800" cy="26028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531953" y="5822663"/>
            <a:ext cx="986511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3589" tIns="41795" rIns="83589" bIns="41795" anchor="ctr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disk</a:t>
            </a:r>
          </a:p>
        </p:txBody>
      </p:sp>
      <p:sp>
        <p:nvSpPr>
          <p:cNvPr id="29" name="Straight Connector 28"/>
          <p:cNvSpPr/>
          <p:nvPr/>
        </p:nvSpPr>
        <p:spPr>
          <a:xfrm>
            <a:off x="1043331" y="5381150"/>
            <a:ext cx="1306" cy="290661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921555" y="4106486"/>
            <a:ext cx="975442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Busy Logic</a:t>
            </a:r>
          </a:p>
        </p:txBody>
      </p:sp>
      <p:sp>
        <p:nvSpPr>
          <p:cNvPr id="31" name="Freeform 30"/>
          <p:cNvSpPr/>
          <p:nvPr/>
        </p:nvSpPr>
        <p:spPr>
          <a:xfrm>
            <a:off x="689023" y="4000018"/>
            <a:ext cx="706983" cy="4448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6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677593" y="4338363"/>
            <a:ext cx="729842" cy="1305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1043331" y="4453646"/>
            <a:ext cx="1306" cy="231877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61268" y="4071868"/>
            <a:ext cx="515957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FIFO</a:t>
            </a:r>
          </a:p>
        </p:txBody>
      </p:sp>
      <p:sp>
        <p:nvSpPr>
          <p:cNvPr id="35" name="Straight Connector 34"/>
          <p:cNvSpPr/>
          <p:nvPr/>
        </p:nvSpPr>
        <p:spPr>
          <a:xfrm>
            <a:off x="1407436" y="4395840"/>
            <a:ext cx="292591" cy="1633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 flipH="1">
            <a:off x="1460664" y="4395840"/>
            <a:ext cx="240668" cy="397781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1612183" y="4534313"/>
            <a:ext cx="973390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Data ready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62416" y="2626066"/>
            <a:ext cx="331124" cy="205749"/>
            <a:chOff x="4809240" y="2894759"/>
            <a:chExt cx="365040" cy="226801"/>
          </a:xfrm>
        </p:grpSpPr>
        <p:sp>
          <p:nvSpPr>
            <p:cNvPr id="39" name="Freeform 38"/>
            <p:cNvSpPr/>
            <p:nvPr/>
          </p:nvSpPr>
          <p:spPr>
            <a:xfrm>
              <a:off x="4811040" y="2894759"/>
              <a:ext cx="361799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4811040" y="2894759"/>
              <a:ext cx="361800" cy="144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172840" y="2894759"/>
              <a:ext cx="1440" cy="225361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 flipH="1">
              <a:off x="4809240" y="3120120"/>
              <a:ext cx="365040" cy="144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2946797" y="1445142"/>
            <a:ext cx="2397865" cy="802093"/>
          </a:xfrm>
          <a:custGeom>
            <a:avLst>
              <a:gd name="f0" fmla="val 2699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5E574E"/>
            </a:outerShdw>
          </a:effectLst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366316" y="1404644"/>
            <a:ext cx="628616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Timing</a:t>
            </a:r>
          </a:p>
        </p:txBody>
      </p:sp>
      <p:sp>
        <p:nvSpPr>
          <p:cNvPr id="46" name="Freeform 45"/>
          <p:cNvSpPr/>
          <p:nvPr/>
        </p:nvSpPr>
        <p:spPr>
          <a:xfrm>
            <a:off x="4634742" y="1914770"/>
            <a:ext cx="486561" cy="21293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66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607637" y="1868396"/>
            <a:ext cx="372200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BX</a:t>
            </a:r>
          </a:p>
        </p:txBody>
      </p:sp>
      <p:sp>
        <p:nvSpPr>
          <p:cNvPr id="48" name="Straight Connector 47"/>
          <p:cNvSpPr/>
          <p:nvPr/>
        </p:nvSpPr>
        <p:spPr>
          <a:xfrm flipH="1">
            <a:off x="1406129" y="2716865"/>
            <a:ext cx="2852751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233511" y="1728618"/>
            <a:ext cx="1032555" cy="118223"/>
            <a:chOff x="3564720" y="1905480"/>
            <a:chExt cx="1138320" cy="130319"/>
          </a:xfrm>
        </p:grpSpPr>
        <p:sp>
          <p:nvSpPr>
            <p:cNvPr id="50" name="Straight Connector 49"/>
            <p:cNvSpPr/>
            <p:nvPr/>
          </p:nvSpPr>
          <p:spPr>
            <a:xfrm>
              <a:off x="3564720" y="1907280"/>
              <a:ext cx="17928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3744000" y="1907280"/>
              <a:ext cx="1800" cy="1270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3744000" y="2034360"/>
              <a:ext cx="5256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 flipV="1">
              <a:off x="3796560" y="1905480"/>
              <a:ext cx="1440" cy="1299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4058280" y="1907280"/>
              <a:ext cx="1799" cy="1270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4058280" y="2034360"/>
              <a:ext cx="5256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3796560" y="1907280"/>
              <a:ext cx="26172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 flipV="1">
              <a:off x="4118759" y="1905480"/>
              <a:ext cx="1441" cy="1299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4118759" y="1907280"/>
              <a:ext cx="262081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4380840" y="1907280"/>
              <a:ext cx="1440" cy="12708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4380840" y="2034360"/>
              <a:ext cx="5220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 flipV="1">
              <a:off x="4440960" y="1905480"/>
              <a:ext cx="1800" cy="12995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4440960" y="1907280"/>
              <a:ext cx="26208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366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 smtClean="0">
                <a:solidFill>
                  <a:prstClr val="black"/>
                </a:solidFill>
                <a:latin typeface="Nimbus Sans L" pitchFamily="18"/>
                <a:ea typeface="Nimbus Sans L" pitchFamily="2"/>
                <a:cs typeface="Nimbus Sans L" pitchFamily="2"/>
              </a:endParaRPr>
            </a:p>
          </p:txBody>
        </p:sp>
      </p:grpSp>
      <p:sp>
        <p:nvSpPr>
          <p:cNvPr id="63" name="Freeform 62"/>
          <p:cNvSpPr/>
          <p:nvPr/>
        </p:nvSpPr>
        <p:spPr>
          <a:xfrm>
            <a:off x="2661719" y="3710339"/>
            <a:ext cx="122457" cy="966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4" name="Freeform 63"/>
          <p:cNvSpPr/>
          <p:nvPr/>
        </p:nvSpPr>
        <p:spPr>
          <a:xfrm rot="16200000" flipH="1">
            <a:off x="2316265" y="3586761"/>
            <a:ext cx="328217" cy="341246"/>
          </a:xfrm>
          <a:custGeom>
            <a:avLst>
              <a:gd name="f0" fmla="val 1097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+- 0 0 0"/>
              <a:gd name="f11" fmla="*/ f4 1 21600"/>
              <a:gd name="f12" fmla="*/ f5 1 21600"/>
              <a:gd name="f13" fmla="pin 0 f0 21600"/>
              <a:gd name="f14" fmla="*/ f10 f1 1"/>
              <a:gd name="f15" fmla="val f13"/>
              <a:gd name="f16" fmla="*/ f13 1 2"/>
              <a:gd name="f17" fmla="*/ f13 f11 1"/>
              <a:gd name="f18" fmla="*/ f6 f12 1"/>
              <a:gd name="f19" fmla="*/ 18000 f12 1"/>
              <a:gd name="f20" fmla="*/ 10800 f12 1"/>
              <a:gd name="f21" fmla="*/ 10800 f11 1"/>
              <a:gd name="f22" fmla="*/ 0 f12 1"/>
              <a:gd name="f23" fmla="*/ f14 1 f3"/>
              <a:gd name="f24" fmla="*/ 0 f11 1"/>
              <a:gd name="f25" fmla="*/ 21600 f12 1"/>
              <a:gd name="f26" fmla="*/ 21600 f11 1"/>
              <a:gd name="f27" fmla="+- f16 10800 0"/>
              <a:gd name="f28" fmla="+- 21600 0 f15"/>
              <a:gd name="f29" fmla="*/ f16 f11 1"/>
              <a:gd name="f30" fmla="+- f23 0 f2"/>
              <a:gd name="f31" fmla="*/ f28 1 2"/>
              <a:gd name="f32" fmla="*/ f27 f11 1"/>
              <a:gd name="f33" fmla="+- 21600 0 f31"/>
              <a:gd name="f34" fmla="*/ f33 f11 1"/>
            </a:gdLst>
            <a:ahLst>
              <a:ahXY gdRefX="f0" minX="f6" maxX="f7" gdRefY="" minY="0" maxY="0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21" y="f22"/>
              </a:cxn>
              <a:cxn ang="f30">
                <a:pos x="f29" y="f20"/>
              </a:cxn>
              <a:cxn ang="f30">
                <a:pos x="f24" y="f25"/>
              </a:cxn>
              <a:cxn ang="f30">
                <a:pos x="f21" y="f25"/>
              </a:cxn>
              <a:cxn ang="f30">
                <a:pos x="f26" y="f25"/>
              </a:cxn>
              <a:cxn ang="f30">
                <a:pos x="f34" y="f20"/>
              </a:cxn>
            </a:cxnLst>
            <a:rect l="f29" t="f20" r="f32" b="f19"/>
            <a:pathLst>
              <a:path w="21600" h="21600">
                <a:moveTo>
                  <a:pt x="f15" y="f6"/>
                </a:moveTo>
                <a:lnTo>
                  <a:pt x="f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2795606" y="3759326"/>
            <a:ext cx="658327" cy="1634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1407436" y="2831823"/>
            <a:ext cx="803643" cy="1633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head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2211078" y="2831824"/>
            <a:ext cx="1306" cy="927502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2211078" y="3759326"/>
            <a:ext cx="73474" cy="1634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1406131" y="2833457"/>
            <a:ext cx="533141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Abort</a:t>
            </a:r>
          </a:p>
        </p:txBody>
      </p:sp>
      <p:sp>
        <p:nvSpPr>
          <p:cNvPr id="70" name="Straight Connector 69"/>
          <p:cNvSpPr/>
          <p:nvPr/>
        </p:nvSpPr>
        <p:spPr>
          <a:xfrm>
            <a:off x="4037152" y="2716866"/>
            <a:ext cx="1306" cy="693993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 flipH="1">
            <a:off x="3597614" y="3410858"/>
            <a:ext cx="440518" cy="1634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141423" y="1904647"/>
            <a:ext cx="1058798" cy="2808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Beam crossing</a:t>
            </a:r>
          </a:p>
        </p:txBody>
      </p:sp>
      <p:sp>
        <p:nvSpPr>
          <p:cNvPr id="73" name="Straight Connector 72"/>
          <p:cNvSpPr/>
          <p:nvPr/>
        </p:nvSpPr>
        <p:spPr>
          <a:xfrm>
            <a:off x="4913942" y="2136522"/>
            <a:ext cx="1634" cy="521230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 flipH="1">
            <a:off x="4693521" y="2657753"/>
            <a:ext cx="222055" cy="1307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677593" y="4106487"/>
            <a:ext cx="729842" cy="1633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407435" y="4280882"/>
            <a:ext cx="1753906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1537078" y="3980097"/>
            <a:ext cx="416058" cy="32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3589" tIns="41795" rIns="83589" bIns="41795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Nimbus Sans L" pitchFamily="34"/>
                <a:ea typeface="Nimbus Sans L" pitchFamily="2"/>
                <a:cs typeface="Nimbus Sans L" pitchFamily="2"/>
              </a:rPr>
              <a:t>Full</a:t>
            </a:r>
          </a:p>
        </p:txBody>
      </p:sp>
      <p:sp>
        <p:nvSpPr>
          <p:cNvPr id="78" name="Freeform 77"/>
          <p:cNvSpPr/>
          <p:nvPr/>
        </p:nvSpPr>
        <p:spPr>
          <a:xfrm>
            <a:off x="3173097" y="4231896"/>
            <a:ext cx="414720" cy="4448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>
            <a:off x="3599247" y="4570237"/>
            <a:ext cx="1972696" cy="13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 flipV="1">
            <a:off x="5571943" y="2772711"/>
            <a:ext cx="1632" cy="1798506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>
            <a:off x="4695153" y="2774344"/>
            <a:ext cx="876790" cy="1633"/>
          </a:xfrm>
          <a:prstGeom prst="line">
            <a:avLst/>
          </a:prstGeom>
          <a:noFill/>
          <a:ln w="25560">
            <a:solidFill>
              <a:srgbClr val="868686"/>
            </a:solidFill>
            <a:prstDash val="solid"/>
            <a:miter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3453932" y="2368398"/>
            <a:ext cx="1306" cy="810584"/>
          </a:xfrm>
          <a:prstGeom prst="line">
            <a:avLst/>
          </a:prstGeom>
          <a:noFill/>
          <a:ln w="2556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81631" tIns="42448" rIns="81631" bIns="42448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76438" y="939912"/>
            <a:ext cx="1156971" cy="58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50816" y="1724046"/>
            <a:ext cx="829767" cy="41508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Freeform 84"/>
          <p:cNvSpPr/>
          <p:nvPr/>
        </p:nvSpPr>
        <p:spPr>
          <a:xfrm>
            <a:off x="435947" y="4693035"/>
            <a:ext cx="1244159" cy="8380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81631" tIns="42448" rIns="81631" bIns="42448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prstClr val="black"/>
                </a:solidFill>
                <a:latin typeface="Arial" pitchFamily="34"/>
                <a:ea typeface="Nimbus Sans L" pitchFamily="2"/>
                <a:cs typeface="Nimbus Sans L" pitchFamily="2"/>
              </a:rPr>
              <a:t>Processing</a:t>
            </a:r>
          </a:p>
        </p:txBody>
      </p:sp>
      <p:sp>
        <p:nvSpPr>
          <p:cNvPr id="88" name="Freeform 87"/>
          <p:cNvSpPr/>
          <p:nvPr/>
        </p:nvSpPr>
        <p:spPr>
          <a:xfrm rot="5340000" flipV="1">
            <a:off x="4246445" y="2610524"/>
            <a:ext cx="220405" cy="232482"/>
          </a:xfrm>
          <a:custGeom>
            <a:avLst>
              <a:gd name="f0" fmla="val 16020000"/>
              <a:gd name="f1" fmla="val 534000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val 0"/>
              <a:gd name="f9" fmla="*/ 5419351 1 1725033"/>
              <a:gd name="f10" fmla="*/ 10800 10800 1"/>
              <a:gd name="f11" fmla="val 10800"/>
              <a:gd name="f12" fmla="val 21599999"/>
              <a:gd name="f13" fmla="min 0 21600"/>
              <a:gd name="f14" fmla="max 0 21600"/>
              <a:gd name="f15" fmla="*/ f9 1 2"/>
              <a:gd name="f16" fmla="*/ f6 1 21600"/>
              <a:gd name="f17" fmla="*/ f7 1 21600"/>
              <a:gd name="f18" fmla="*/ f9 1 180"/>
              <a:gd name="f19" fmla="pin 0 f0 21599999"/>
              <a:gd name="f20" fmla="pin 0 f1 21599999"/>
              <a:gd name="f21" fmla="+- f14 0 f13"/>
              <a:gd name="f22" fmla="+- 0 0 f19"/>
              <a:gd name="f23" fmla="+- 0 0 f20"/>
              <a:gd name="f24" fmla="*/ 0 f16 1"/>
              <a:gd name="f25" fmla="*/ 21597 f16 1"/>
              <a:gd name="f26" fmla="*/ 11392 f17 1"/>
              <a:gd name="f27" fmla="*/ 0 f17 1"/>
              <a:gd name="f28" fmla="*/ f21 1 2"/>
              <a:gd name="f29" fmla="+- f22 f4 0"/>
              <a:gd name="f30" fmla="+- f23 f4 0"/>
              <a:gd name="f31" fmla="+- f13 f28 0"/>
              <a:gd name="f32" fmla="*/ f28 f28 1"/>
              <a:gd name="f33" fmla="*/ f29 f5 1"/>
              <a:gd name="f34" fmla="*/ f30 f5 1"/>
              <a:gd name="f35" fmla="*/ f33 1 f3"/>
              <a:gd name="f36" fmla="*/ f34 1 f3"/>
              <a:gd name="f37" fmla="+- 0 0 f35"/>
              <a:gd name="f38" fmla="+- 0 0 f36"/>
              <a:gd name="f39" fmla="val f37"/>
              <a:gd name="f40" fmla="val f38"/>
              <a:gd name="f41" fmla="*/ f39 f18 1"/>
              <a:gd name="f42" fmla="*/ f40 f18 1"/>
              <a:gd name="f43" fmla="*/ f39 f9 1"/>
              <a:gd name="f44" fmla="*/ f40 f9 1"/>
              <a:gd name="f45" fmla="+- 0 0 f41"/>
              <a:gd name="f46" fmla="+- 0 0 f42"/>
              <a:gd name="f47" fmla="*/ f43 1 f5"/>
              <a:gd name="f48" fmla="*/ f44 1 f5"/>
              <a:gd name="f49" fmla="*/ f45 f3 1"/>
              <a:gd name="f50" fmla="*/ f46 f3 1"/>
              <a:gd name="f51" fmla="+- 0 0 f47"/>
              <a:gd name="f52" fmla="+- 0 0 f48"/>
              <a:gd name="f53" fmla="*/ f49 1 f9"/>
              <a:gd name="f54" fmla="*/ f50 1 f9"/>
              <a:gd name="f55" fmla="+- f51 f9 0"/>
              <a:gd name="f56" fmla="+- f52 f9 0"/>
              <a:gd name="f57" fmla="+- f53 0 f4"/>
              <a:gd name="f58" fmla="+- f54 0 f4"/>
              <a:gd name="f59" fmla="+- f55 f15 0"/>
              <a:gd name="f60" fmla="+- f56 f15 0"/>
              <a:gd name="f61" fmla="cos 1 f57"/>
              <a:gd name="f62" fmla="sin 1 f57"/>
              <a:gd name="f63" fmla="cos 1 f58"/>
              <a:gd name="f64" fmla="sin 1 f58"/>
              <a:gd name="f65" fmla="+- 0 0 f59"/>
              <a:gd name="f66" fmla="+- 0 0 f60"/>
              <a:gd name="f67" fmla="+- 0 0 f61"/>
              <a:gd name="f68" fmla="+- 0 0 f62"/>
              <a:gd name="f69" fmla="+- 0 0 f63"/>
              <a:gd name="f70" fmla="+- 0 0 f64"/>
              <a:gd name="f71" fmla="*/ f65 f3 1"/>
              <a:gd name="f72" fmla="*/ f66 f3 1"/>
              <a:gd name="f73" fmla="*/ 10800 f67 1"/>
              <a:gd name="f74" fmla="*/ 10800 f68 1"/>
              <a:gd name="f75" fmla="*/ 10800 f69 1"/>
              <a:gd name="f76" fmla="*/ 10800 f70 1"/>
              <a:gd name="f77" fmla="*/ f71 1 f9"/>
              <a:gd name="f78" fmla="*/ f72 1 f9"/>
              <a:gd name="f79" fmla="+- f73 10800 0"/>
              <a:gd name="f80" fmla="+- f74 10800 0"/>
              <a:gd name="f81" fmla="+- f75 10800 0"/>
              <a:gd name="f82" fmla="+- f76 10800 0"/>
              <a:gd name="f83" fmla="+- f77 0 f4"/>
              <a:gd name="f84" fmla="+- f78 0 f4"/>
              <a:gd name="f85" fmla="cos 1 f83"/>
              <a:gd name="f86" fmla="sin 1 f83"/>
              <a:gd name="f87" fmla="cos 1 f84"/>
              <a:gd name="f88" fmla="sin 1 f84"/>
              <a:gd name="f89" fmla="+- f80 0 f31"/>
              <a:gd name="f90" fmla="+- f79 0 f31"/>
              <a:gd name="f91" fmla="+- f82 0 f31"/>
              <a:gd name="f92" fmla="+- f81 0 f31"/>
              <a:gd name="f93" fmla="+- 0 0 f85"/>
              <a:gd name="f94" fmla="+- 0 0 f86"/>
              <a:gd name="f95" fmla="+- 0 0 f87"/>
              <a:gd name="f96" fmla="+- 0 0 f88"/>
              <a:gd name="f97" fmla="at2 f89 f90"/>
              <a:gd name="f98" fmla="at2 f91 f92"/>
              <a:gd name="f99" fmla="*/ 10800 f93 1"/>
              <a:gd name="f100" fmla="*/ 10800 f94 1"/>
              <a:gd name="f101" fmla="*/ 10800 f95 1"/>
              <a:gd name="f102" fmla="*/ 10800 f96 1"/>
              <a:gd name="f103" fmla="+- f97 f4 0"/>
              <a:gd name="f104" fmla="+- f98 f4 0"/>
              <a:gd name="f105" fmla="*/ f99 f99 1"/>
              <a:gd name="f106" fmla="*/ f100 f100 1"/>
              <a:gd name="f107" fmla="*/ f101 f101 1"/>
              <a:gd name="f108" fmla="*/ f102 f102 1"/>
              <a:gd name="f109" fmla="*/ f103 f9 1"/>
              <a:gd name="f110" fmla="*/ f104 f9 1"/>
              <a:gd name="f111" fmla="+- f105 f106 0"/>
              <a:gd name="f112" fmla="+- f107 f108 0"/>
              <a:gd name="f113" fmla="*/ f109 1 f3"/>
              <a:gd name="f114" fmla="*/ f110 1 f3"/>
              <a:gd name="f115" fmla="sqrt f111"/>
              <a:gd name="f116" fmla="sqrt f112"/>
              <a:gd name="f117" fmla="+- 0 0 f113"/>
              <a:gd name="f118" fmla="+- 0 0 f114"/>
              <a:gd name="f119" fmla="*/ f10 1 f115"/>
              <a:gd name="f120" fmla="*/ f10 1 f116"/>
              <a:gd name="f121" fmla="+- 0 0 f117"/>
              <a:gd name="f122" fmla="+- 0 0 f118"/>
              <a:gd name="f123" fmla="*/ f93 f119 1"/>
              <a:gd name="f124" fmla="*/ f94 f119 1"/>
              <a:gd name="f125" fmla="*/ f95 f120 1"/>
              <a:gd name="f126" fmla="*/ f96 f120 1"/>
              <a:gd name="f127" fmla="*/ f121 f3 1"/>
              <a:gd name="f128" fmla="*/ f122 f3 1"/>
              <a:gd name="f129" fmla="+- 10800 0 f123"/>
              <a:gd name="f130" fmla="+- 10800 0 f124"/>
              <a:gd name="f131" fmla="+- 10800 0 f125"/>
              <a:gd name="f132" fmla="+- 10800 0 f126"/>
              <a:gd name="f133" fmla="*/ f127 1 f9"/>
              <a:gd name="f134" fmla="*/ f128 1 f9"/>
              <a:gd name="f135" fmla="*/ f129 f16 1"/>
              <a:gd name="f136" fmla="*/ f130 f17 1"/>
              <a:gd name="f137" fmla="*/ f131 f16 1"/>
              <a:gd name="f138" fmla="*/ f132 f17 1"/>
              <a:gd name="f139" fmla="+- f133 0 f4"/>
              <a:gd name="f140" fmla="+- f134 0 f4"/>
              <a:gd name="f141" fmla="cos 1 f139"/>
              <a:gd name="f142" fmla="sin 1 f139"/>
              <a:gd name="f143" fmla="+- f140 0 f139"/>
              <a:gd name="f144" fmla="+- 0 0 f141"/>
              <a:gd name="f145" fmla="+- 0 0 f142"/>
              <a:gd name="f146" fmla="+- f143 f2 0"/>
              <a:gd name="f147" fmla="*/ f28 f144 1"/>
              <a:gd name="f148" fmla="*/ f28 f145 1"/>
              <a:gd name="f149" fmla="?: f143 f143 f146"/>
              <a:gd name="f150" fmla="*/ f147 f147 1"/>
              <a:gd name="f151" fmla="*/ f148 f148 1"/>
              <a:gd name="f152" fmla="+- f150 f151 0"/>
              <a:gd name="f153" fmla="sqrt f152"/>
              <a:gd name="f154" fmla="*/ f32 1 f153"/>
              <a:gd name="f155" fmla="*/ f144 f154 1"/>
              <a:gd name="f156" fmla="*/ f145 f154 1"/>
              <a:gd name="f157" fmla="+- f31 0 f155"/>
              <a:gd name="f158" fmla="+- f31 0 f156"/>
            </a:gdLst>
            <a:ahLst>
              <a:ahPolar gdRefR="" minR="0" maxR="0" gdRefAng="f0" minAng="f8" maxAng="f12">
                <a:pos x="f135" y="f136"/>
              </a:ahPolar>
              <a:ahPolar gdRefR="" minR="0" maxR="0" gdRefAng="f1" minAng="f8" maxAng="f12">
                <a:pos x="f137" y="f138"/>
              </a:ahPolar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1600" h="21600" stroke="0">
                <a:moveTo>
                  <a:pt x="f157" y="f158"/>
                </a:moveTo>
                <a:arcTo wR="f28" hR="f28" stAng="f139" swAng="f149"/>
                <a:lnTo>
                  <a:pt x="f11" y="f11"/>
                </a:lnTo>
                <a:close/>
              </a:path>
              <a:path w="21600" h="21600" fill="none">
                <a:moveTo>
                  <a:pt x="f157" y="f158"/>
                </a:moveTo>
                <a:arcTo wR="f28" hR="f28" stAng="f139" swAng="f149"/>
              </a:path>
            </a:pathLst>
          </a:custGeom>
          <a:solidFill>
            <a:srgbClr val="FFFFCC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829366" fontAlgn="auto" hangingPunc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prstClr val="black"/>
              </a:solidFill>
              <a:latin typeface="Nimbus Sans L" pitchFamily="18"/>
              <a:ea typeface="Nimbus Sans L" pitchFamily="2"/>
              <a:cs typeface="Nimbus Sans 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03FBCD-6E1C-4561-8A5E-1BC648362AD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1509C6-C69A-4656-88DF-744295DB2A16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Nuclear Emulsion 1930ies to Present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495800" y="1143000"/>
            <a:ext cx="4308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Film played an important role in the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discovery of radioactivity but was first seen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as a  means of studying radioactivity rather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than photographing individual particles.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Between 1923 and 1938 Marietta Blau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pioneered the nuclear emulsion technique.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E.g.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Emulsions were exposed to cosmic rays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at high altitude for a long time (months)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and then analyzed under the microscope.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In 1937, nuclear disintegrations from cosmic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rays were observed in emulsions.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high density of film compared to the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cloud chamber ‘gas’ made it easier to see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energy loss and disintegrations.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    </a:t>
            </a:r>
          </a:p>
        </p:txBody>
      </p:sp>
      <p:pic>
        <p:nvPicPr>
          <p:cNvPr id="25606" name="Picture 5" descr="desinteg_emul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838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053ECA2-4A9A-4896-8998-1C118D607241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2765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Nuclear Emulsion</a:t>
            </a:r>
          </a:p>
        </p:txBody>
      </p:sp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685800" y="5562600"/>
            <a:ext cx="28209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Discovery of muon and pion</a:t>
            </a:r>
          </a:p>
        </p:txBody>
      </p:sp>
      <p:sp>
        <p:nvSpPr>
          <p:cNvPr id="27654" name="Text Box 1030"/>
          <p:cNvSpPr txBox="1">
            <a:spLocks noChangeArrowheads="1"/>
          </p:cNvSpPr>
          <p:nvPr/>
        </p:nvSpPr>
        <p:spPr bwMode="auto">
          <a:xfrm>
            <a:off x="4114800" y="1524000"/>
            <a:ext cx="481806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Discovery of the Pion: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muon was discovered in the 1930ies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and was first believed to be Yukawa’s meson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that mediates the strong force.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8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The long range of the muon was however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causing contradictions with this hypothesis.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In 1947, Powell et. al.  discovered the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Pion in Nuclear emulsions exposed to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cosmic rays, and they showed that it decays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to a muon and an unseen partner.</a:t>
            </a:r>
            <a:r>
              <a:rPr lang="en-US" sz="1500" b="1" smtClean="0">
                <a:solidFill>
                  <a:srgbClr val="000000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000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The constant range of the decay muon indicated a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two body decay of the pion.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7655" name="Picture 1031" descr="muon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40417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07B22D5-2F4A-4308-B63C-07EBBBB5829F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6019800" cy="457200"/>
          </a:xfrm>
          <a:noFill/>
        </p:spPr>
        <p:txBody>
          <a:bodyPr/>
          <a:lstStyle/>
          <a:p>
            <a:r>
              <a:rPr lang="en-US" smtClean="0">
                <a:effectLst/>
              </a:rPr>
              <a:t>Nuclear Emulsion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6849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First evidence of the decay of the Kaon into 3 Pions was found in 1949.</a:t>
            </a:r>
          </a:p>
        </p:txBody>
      </p:sp>
      <p:pic>
        <p:nvPicPr>
          <p:cNvPr id="29702" name="Picture 5" descr="tau1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4972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tau2_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1353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6858000" y="4267200"/>
            <a:ext cx="6651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Kaon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5410200" y="2286000"/>
            <a:ext cx="6000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Pion</a:t>
            </a:r>
          </a:p>
        </p:txBody>
      </p:sp>
      <p:sp>
        <p:nvSpPr>
          <p:cNvPr id="29706" name="TextBox 10"/>
          <p:cNvSpPr txBox="1">
            <a:spLocks noChangeArrowheads="1"/>
          </p:cNvSpPr>
          <p:nvPr/>
        </p:nvSpPr>
        <p:spPr bwMode="auto">
          <a:xfrm>
            <a:off x="5029200" y="4495800"/>
            <a:ext cx="6000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Pion</a:t>
            </a:r>
          </a:p>
        </p:txBody>
      </p:sp>
      <p:sp>
        <p:nvSpPr>
          <p:cNvPr id="29707" name="TextBox 11"/>
          <p:cNvSpPr txBox="1">
            <a:spLocks noChangeArrowheads="1"/>
          </p:cNvSpPr>
          <p:nvPr/>
        </p:nvSpPr>
        <p:spPr bwMode="auto">
          <a:xfrm>
            <a:off x="6324600" y="4953000"/>
            <a:ext cx="60007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0000"/>
                </a:solidFill>
              </a:rPr>
              <a:t>Pion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68405E-855E-4967-BE06-A007938BEA9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W. Riegler/CERN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839200" cy="457200"/>
          </a:xfrm>
          <a:noFill/>
        </p:spPr>
        <p:txBody>
          <a:bodyPr/>
          <a:lstStyle/>
          <a:p>
            <a:r>
              <a:rPr lang="en-US" dirty="0" smtClean="0">
                <a:effectLst/>
              </a:rPr>
              <a:t>Bubble Chamber 1950ies to early 1980ies</a:t>
            </a: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352800" y="838200"/>
            <a:ext cx="55626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In the early 1950ies Donald Glaser tried to build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on the cloud chamber analogy: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	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Instead of supersaturating a gas with a vapor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one would superheat a liquid. A particle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depositing energy along it’s path would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then make the liquid boil and form bubbles along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track.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In 1952 Glaser photographed first Bubble chamber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tracks. Luis Alvarez was one of the main proponents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2060"/>
                </a:solidFill>
              </a:rPr>
              <a:t>of the bubble chamber.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endParaRPr lang="en-US" sz="1500" b="1" smtClean="0">
              <a:solidFill>
                <a:srgbClr val="0033CC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The size of the chambers grew quickly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1954:	2.5’’(6.4cm)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1954: 	4’’   (10cm)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1956: 	10’’ (25cm) 	      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1959: 	72’’ (183cm)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1963: 	80’’ (203cm)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008000"/>
              </a:buClr>
              <a:buSzPct val="70000"/>
              <a:buFont typeface="Wingdings" pitchFamily="2" charset="2"/>
              <a:buNone/>
            </a:pPr>
            <a:r>
              <a:rPr lang="en-US" sz="1500" b="1" smtClean="0">
                <a:solidFill>
                  <a:srgbClr val="008000"/>
                </a:solidFill>
              </a:rPr>
              <a:t>1973: 	370cm</a:t>
            </a:r>
          </a:p>
        </p:txBody>
      </p:sp>
      <p:pic>
        <p:nvPicPr>
          <p:cNvPr id="31750" name="Picture 6" descr="first_bub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1811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bubbl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6574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eneric (Standard)">
  <a:themeElements>
    <a:clrScheme name="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Generic (Standar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chlump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aper Presentation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0"/>
          </a:spcAft>
          <a:buClr>
            <a:srgbClr val="008000"/>
          </a:buClr>
          <a:buSzPct val="70000"/>
          <a:buFont typeface="Wingdings" pitchFamily="2" charset="2"/>
          <a:buNone/>
          <a:tabLst/>
          <a:defRPr kumimoji="0" lang="en-US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per Presentation 3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er Presentation 3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er Presentation 3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13496</TotalTime>
  <Words>3144</Words>
  <Application>Microsoft Office PowerPoint</Application>
  <PresentationFormat>On-screen Show (4:3)</PresentationFormat>
  <Paragraphs>628</Paragraphs>
  <Slides>52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82" baseType="lpstr">
      <vt:lpstr>Arial</vt:lpstr>
      <vt:lpstr>Zapf Dingbats</vt:lpstr>
      <vt:lpstr>Times New Roman</vt:lpstr>
      <vt:lpstr>Wingdings</vt:lpstr>
      <vt:lpstr>Symbol</vt:lpstr>
      <vt:lpstr>Mathematica1</vt:lpstr>
      <vt:lpstr>Verdana</vt:lpstr>
      <vt:lpstr>Math1</vt:lpstr>
      <vt:lpstr>Nimbus Roman No9 L</vt:lpstr>
      <vt:lpstr>Nimbus Sans L</vt:lpstr>
      <vt:lpstr>StarSymbol</vt:lpstr>
      <vt:lpstr>DejaVu Sans</vt:lpstr>
      <vt:lpstr>Calibri</vt:lpstr>
      <vt:lpstr>Helvetica</vt:lpstr>
      <vt:lpstr>MT Extra</vt:lpstr>
      <vt:lpstr>OpenSymbol</vt:lpstr>
      <vt:lpstr>Tahoma</vt:lpstr>
      <vt:lpstr>Comic Sans MS</vt:lpstr>
      <vt:lpstr>1_schlumpf</vt:lpstr>
      <vt:lpstr>schlumpf</vt:lpstr>
      <vt:lpstr>2_schlumpf</vt:lpstr>
      <vt:lpstr>3_schlumpf</vt:lpstr>
      <vt:lpstr>4_schlumpf</vt:lpstr>
      <vt:lpstr>5_schlumpf</vt:lpstr>
      <vt:lpstr>6_schlumpf</vt:lpstr>
      <vt:lpstr>7_schlumpf</vt:lpstr>
      <vt:lpstr>8_schlumpf</vt:lpstr>
      <vt:lpstr>Default 1</vt:lpstr>
      <vt:lpstr>Generic (Standard)</vt:lpstr>
      <vt:lpstr>Slide</vt:lpstr>
      <vt:lpstr>Particle Physics Instrumentation</vt:lpstr>
      <vt:lpstr>Cloud Chambers 1910-1950ies</vt:lpstr>
      <vt:lpstr>Cloud Chamber</vt:lpstr>
      <vt:lpstr>Cloud Chamber</vt:lpstr>
      <vt:lpstr>Cloud Chamber</vt:lpstr>
      <vt:lpstr>Nuclear Emulsion 1930ies to Present</vt:lpstr>
      <vt:lpstr>Nuclear Emulsion</vt:lpstr>
      <vt:lpstr>Nuclear Emulsion</vt:lpstr>
      <vt:lpstr>Bubble Chamber 1950ies to early 1980ies</vt:lpstr>
      <vt:lpstr>Bubble Chamber</vt:lpstr>
      <vt:lpstr>Bubble Chamber</vt:lpstr>
      <vt:lpstr>Bubble Chamber</vt:lpstr>
      <vt:lpstr>Bubble Chamber</vt:lpstr>
      <vt:lpstr>Bubble Chamber</vt:lpstr>
      <vt:lpstr>Bubble Chamber</vt:lpstr>
      <vt:lpstr>Bubble Chambers</vt:lpstr>
      <vt:lpstr>Detector + Electronics 1925 </vt:lpstr>
      <vt:lpstr>Detector + Electronics 1925 </vt:lpstr>
      <vt:lpstr>Detector + Electronics 1929  </vt:lpstr>
      <vt:lpstr>1930 - 1934</vt:lpstr>
      <vt:lpstr>Geiger Counters</vt:lpstr>
      <vt:lpstr>Scintillators, Cerenkov light, Photomultipliers</vt:lpstr>
      <vt:lpstr>Antiproton</vt:lpstr>
      <vt:lpstr>Anti Neutrino Discovery 1959</vt:lpstr>
      <vt:lpstr>Spark Counters</vt:lpstr>
      <vt:lpstr>The Electronic Image</vt:lpstr>
      <vt:lpstr>W, Z-Discovery 1983/84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pp cross section and min. bias</vt:lpstr>
      <vt:lpstr>Time of Flight</vt:lpstr>
      <vt:lpstr>Selectivity: the physics</vt:lpstr>
      <vt:lpstr>Basic DAQ: periodic trigger</vt:lpstr>
      <vt:lpstr>Basic DAQ: periodic trigger</vt:lpstr>
      <vt:lpstr>Basic DAQ: real trigger</vt:lpstr>
      <vt:lpstr>Basic DAQ: real trigger</vt:lpstr>
      <vt:lpstr>Basic DAQ: real trigger &amp; busy logic</vt:lpstr>
      <vt:lpstr>DAQ Deadtime &amp; Efficiency (1)</vt:lpstr>
      <vt:lpstr>DAQ Deadtime &amp; Efficiency (2)</vt:lpstr>
      <vt:lpstr>Basic DAQ: De-randomization</vt:lpstr>
      <vt:lpstr>De-randomization: queuing theory</vt:lpstr>
      <vt:lpstr>De-randomization: summary</vt:lpstr>
      <vt:lpstr>Basic DAQ: collider mode</vt:lpstr>
      <vt:lpstr>Slide 52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riegler</dc:creator>
  <cp:lastModifiedBy>riegler</cp:lastModifiedBy>
  <cp:revision>515</cp:revision>
  <dcterms:created xsi:type="dcterms:W3CDTF">2006-01-30T20:34:42Z</dcterms:created>
  <dcterms:modified xsi:type="dcterms:W3CDTF">2011-03-21T21:17:19Z</dcterms:modified>
</cp:coreProperties>
</file>