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8" r:id="rId1"/>
    <p:sldMasterId id="2147483840" r:id="rId2"/>
    <p:sldMasterId id="2147483845" r:id="rId3"/>
    <p:sldMasterId id="2147483857" r:id="rId4"/>
    <p:sldMasterId id="2147483869" r:id="rId5"/>
    <p:sldMasterId id="2147483881" r:id="rId6"/>
    <p:sldMasterId id="2147483893" r:id="rId7"/>
  </p:sldMasterIdLst>
  <p:notesMasterIdLst>
    <p:notesMasterId r:id="rId97"/>
  </p:notesMasterIdLst>
  <p:sldIdLst>
    <p:sldId id="805" r:id="rId8"/>
    <p:sldId id="806" r:id="rId9"/>
    <p:sldId id="807" r:id="rId10"/>
    <p:sldId id="840" r:id="rId11"/>
    <p:sldId id="839" r:id="rId12"/>
    <p:sldId id="808" r:id="rId13"/>
    <p:sldId id="841" r:id="rId14"/>
    <p:sldId id="848" r:id="rId15"/>
    <p:sldId id="842" r:id="rId16"/>
    <p:sldId id="809" r:id="rId17"/>
    <p:sldId id="810" r:id="rId18"/>
    <p:sldId id="843" r:id="rId19"/>
    <p:sldId id="845" r:id="rId20"/>
    <p:sldId id="846" r:id="rId21"/>
    <p:sldId id="811" r:id="rId22"/>
    <p:sldId id="812" r:id="rId23"/>
    <p:sldId id="813" r:id="rId24"/>
    <p:sldId id="814" r:id="rId25"/>
    <p:sldId id="815" r:id="rId26"/>
    <p:sldId id="816" r:id="rId27"/>
    <p:sldId id="817" r:id="rId28"/>
    <p:sldId id="818" r:id="rId29"/>
    <p:sldId id="819" r:id="rId30"/>
    <p:sldId id="820" r:id="rId31"/>
    <p:sldId id="821" r:id="rId32"/>
    <p:sldId id="822" r:id="rId33"/>
    <p:sldId id="823" r:id="rId34"/>
    <p:sldId id="824" r:id="rId35"/>
    <p:sldId id="825" r:id="rId36"/>
    <p:sldId id="826" r:id="rId37"/>
    <p:sldId id="827" r:id="rId38"/>
    <p:sldId id="828" r:id="rId39"/>
    <p:sldId id="829" r:id="rId40"/>
    <p:sldId id="830" r:id="rId41"/>
    <p:sldId id="831" r:id="rId42"/>
    <p:sldId id="832" r:id="rId43"/>
    <p:sldId id="849" r:id="rId44"/>
    <p:sldId id="850" r:id="rId45"/>
    <p:sldId id="851" r:id="rId46"/>
    <p:sldId id="855" r:id="rId47"/>
    <p:sldId id="853" r:id="rId48"/>
    <p:sldId id="854" r:id="rId49"/>
    <p:sldId id="856" r:id="rId50"/>
    <p:sldId id="857" r:id="rId51"/>
    <p:sldId id="858" r:id="rId52"/>
    <p:sldId id="859" r:id="rId53"/>
    <p:sldId id="860" r:id="rId54"/>
    <p:sldId id="861" r:id="rId55"/>
    <p:sldId id="862" r:id="rId56"/>
    <p:sldId id="863" r:id="rId57"/>
    <p:sldId id="864" r:id="rId58"/>
    <p:sldId id="865" r:id="rId59"/>
    <p:sldId id="866" r:id="rId60"/>
    <p:sldId id="867" r:id="rId61"/>
    <p:sldId id="868" r:id="rId62"/>
    <p:sldId id="869" r:id="rId63"/>
    <p:sldId id="870" r:id="rId64"/>
    <p:sldId id="871" r:id="rId65"/>
    <p:sldId id="872" r:id="rId66"/>
    <p:sldId id="873" r:id="rId67"/>
    <p:sldId id="874" r:id="rId68"/>
    <p:sldId id="875" r:id="rId69"/>
    <p:sldId id="876" r:id="rId70"/>
    <p:sldId id="877" r:id="rId71"/>
    <p:sldId id="878" r:id="rId72"/>
    <p:sldId id="879" r:id="rId73"/>
    <p:sldId id="880" r:id="rId74"/>
    <p:sldId id="881" r:id="rId75"/>
    <p:sldId id="882" r:id="rId76"/>
    <p:sldId id="883" r:id="rId77"/>
    <p:sldId id="884" r:id="rId78"/>
    <p:sldId id="885" r:id="rId79"/>
    <p:sldId id="886" r:id="rId80"/>
    <p:sldId id="887" r:id="rId81"/>
    <p:sldId id="888" r:id="rId82"/>
    <p:sldId id="889" r:id="rId83"/>
    <p:sldId id="890" r:id="rId84"/>
    <p:sldId id="891" r:id="rId85"/>
    <p:sldId id="892" r:id="rId86"/>
    <p:sldId id="893" r:id="rId87"/>
    <p:sldId id="894" r:id="rId88"/>
    <p:sldId id="895" r:id="rId89"/>
    <p:sldId id="896" r:id="rId90"/>
    <p:sldId id="897" r:id="rId91"/>
    <p:sldId id="898" r:id="rId92"/>
    <p:sldId id="899" r:id="rId93"/>
    <p:sldId id="900" r:id="rId94"/>
    <p:sldId id="901" r:id="rId95"/>
    <p:sldId id="902" r:id="rId96"/>
  </p:sldIdLst>
  <p:sldSz cx="9144000" cy="6858000" type="screen4x3"/>
  <p:notesSz cx="6858000" cy="9144000"/>
  <p:embeddedFontLst>
    <p:embeddedFont>
      <p:font typeface="Comic Sans MS" pitchFamily="66" charset="0"/>
      <p:regular r:id="rId98"/>
      <p:bold r:id="rId99"/>
    </p:embeddedFont>
    <p:embeddedFont>
      <p:font typeface="Mathematica1" pitchFamily="2" charset="2"/>
      <p:regular r:id="rId100"/>
      <p:bold r:id="rId101"/>
    </p:embeddedFont>
    <p:embeddedFont>
      <p:font typeface="Calibri" pitchFamily="34" charset="0"/>
      <p:regular r:id="rId102"/>
      <p:bold r:id="rId103"/>
      <p:italic r:id="rId104"/>
      <p:boldItalic r:id="rId105"/>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FFCC00"/>
    <a:srgbClr val="009900"/>
    <a:srgbClr val="0033CC"/>
    <a:srgbClr val="FFFF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7" autoAdjust="0"/>
    <p:restoredTop sz="96725" autoAdjust="0"/>
  </p:normalViewPr>
  <p:slideViewPr>
    <p:cSldViewPr>
      <p:cViewPr>
        <p:scale>
          <a:sx n="80" d="100"/>
          <a:sy n="80" d="100"/>
        </p:scale>
        <p:origin x="-1014" y="-276"/>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viewProps" Target="viewProp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6.fntdata"/><Relationship Id="rId108"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ableStyles" Target="tableStyle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2416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16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16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2416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E838AB9A-69DF-47E2-B44C-E9348D0C7F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4588" y="685800"/>
            <a:ext cx="4573587" cy="3429000"/>
          </a:xfrm>
          <a:prstGeom prst="rect">
            <a:avLst/>
          </a:prstGeom>
          <a:noFill/>
          <a:ln>
            <a:solidFill>
              <a:srgbClr val="000000"/>
            </a:solidFill>
            <a:miter lim="800000"/>
            <a:headEnd/>
            <a:tailEnd/>
          </a:ln>
        </p:spPr>
      </p:sp>
      <p:sp>
        <p:nvSpPr>
          <p:cNvPr id="59395" name="Rectangle 3"/>
          <p:cNvSpPr>
            <a:spLocks noGrp="1" noChangeArrowheads="1"/>
          </p:cNvSpPr>
          <p:nvPr>
            <p:ph type="body" idx="1"/>
          </p:nvPr>
        </p:nvSpPr>
        <p:spPr bwMode="auto">
          <a:xfrm>
            <a:off x="915152" y="4343400"/>
            <a:ext cx="5027699" cy="4114800"/>
          </a:xfrm>
          <a:prstGeom prst="rect">
            <a:avLst/>
          </a:prstGeom>
          <a:noFill/>
          <a:ln w="12700">
            <a:miter lim="800000"/>
            <a:headEnd type="none" w="sm" len="sm"/>
            <a:tailEnd type="none" w="sm" len="sm"/>
          </a:ln>
        </p:spPr>
        <p:txBody>
          <a:bodyPr lIns="91717" tIns="45859" rIns="91717" bIns="45859"/>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97283" name="Rectangle 3"/>
          <p:cNvSpPr>
            <a:spLocks noGrp="1" noChangeArrowheads="1"/>
          </p:cNvSpPr>
          <p:nvPr>
            <p:ph type="body" idx="1"/>
          </p:nvPr>
        </p:nvSpPr>
        <p:spPr>
          <a:xfrm>
            <a:off x="912813" y="4343400"/>
            <a:ext cx="5032375" cy="4114800"/>
          </a:xfrm>
          <a:solidFill>
            <a:srgbClr val="FFFFFF"/>
          </a:solidFill>
          <a:ln>
            <a:solidFill>
              <a:srgbClr val="000000"/>
            </a:solidFill>
          </a:ln>
        </p:spPr>
        <p:txBody>
          <a:bodyPr lIns="92135" tIns="46067" rIns="92135" bIns="46067"/>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99331" name="Rectangle 3"/>
          <p:cNvSpPr>
            <a:spLocks noGrp="1" noChangeArrowheads="1"/>
          </p:cNvSpPr>
          <p:nvPr>
            <p:ph type="body" idx="1"/>
          </p:nvPr>
        </p:nvSpPr>
        <p:spPr>
          <a:xfrm>
            <a:off x="912813" y="4343400"/>
            <a:ext cx="5032375" cy="4114800"/>
          </a:xfrm>
          <a:solidFill>
            <a:srgbClr val="FFFFFF"/>
          </a:solidFill>
          <a:ln>
            <a:solidFill>
              <a:srgbClr val="000000"/>
            </a:solidFill>
          </a:ln>
        </p:spPr>
        <p:txBody>
          <a:bodyPr lIns="92135" tIns="46067" rIns="92135" bIns="46067"/>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43000" y="685800"/>
            <a:ext cx="4573588" cy="3429000"/>
          </a:xfrm>
          <a:noFill/>
          <a:ln/>
        </p:spPr>
      </p:sp>
      <p:sp>
        <p:nvSpPr>
          <p:cNvPr id="100355" name="Rectangle 3"/>
          <p:cNvSpPr>
            <a:spLocks noGrp="1" noChangeArrowheads="1"/>
          </p:cNvSpPr>
          <p:nvPr>
            <p:ph type="body" idx="1"/>
          </p:nvPr>
        </p:nvSpPr>
        <p:spPr>
          <a:noFill/>
          <a:ln/>
        </p:spPr>
        <p:txBody>
          <a:bodyPr lIns="92053" tIns="46026" rIns="92053" bIns="46026"/>
          <a:lstStyle/>
          <a:p>
            <a:r>
              <a:rPr lang="en-US" smtClean="0"/>
              <a:t>Lead makes target mass, emulsions allows to see tracks!</a:t>
            </a:r>
          </a:p>
          <a:p>
            <a:r>
              <a:rPr lang="en-US" smtClean="0"/>
              <a:t>Walls are made of bricks, bricks are made of sandwiches, sandwiches are made of lead and emulsion sheets. (type of photographic film)</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43000" y="685800"/>
            <a:ext cx="4573588" cy="3429000"/>
          </a:xfrm>
          <a:noFill/>
          <a:ln/>
        </p:spPr>
      </p:sp>
      <p:sp>
        <p:nvSpPr>
          <p:cNvPr id="101379" name="Rectangle 3"/>
          <p:cNvSpPr>
            <a:spLocks noGrp="1" noChangeArrowheads="1"/>
          </p:cNvSpPr>
          <p:nvPr>
            <p:ph type="body" idx="1"/>
          </p:nvPr>
        </p:nvSpPr>
        <p:spPr>
          <a:noFill/>
          <a:ln/>
        </p:spPr>
        <p:txBody>
          <a:bodyPr lIns="92053" tIns="46026" rIns="92053" bIns="46026"/>
          <a:lstStyle/>
          <a:p>
            <a:r>
              <a:rPr lang="en-US" smtClean="0"/>
              <a:t>2 photos of OPERA, so we see, experiment exists!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62F764F-8A93-46E7-9CF9-7000D0C7FABB}"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341A8B78-F386-49E9-B572-52368599879D}"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9532196C-3598-49F0-A793-114EDD515112}"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96"/>
                </a:solidFill>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de-DE" dirty="0"/>
          </a:p>
        </p:txBody>
      </p:sp>
      <p:sp>
        <p:nvSpPr>
          <p:cNvPr id="8" name="Date Placeholder 7"/>
          <p:cNvSpPr>
            <a:spLocks noGrp="1"/>
          </p:cNvSpPr>
          <p:nvPr>
            <p:ph type="dt" sz="half" idx="10"/>
          </p:nvPr>
        </p:nvSpPr>
        <p:spPr/>
        <p:txBody>
          <a:bodyPr/>
          <a:lstStyle/>
          <a:p>
            <a:endParaRPr lang="en-GB" dirty="0">
              <a:solidFill>
                <a:srgbClr val="000000"/>
              </a:solidFill>
            </a:endParaRPr>
          </a:p>
        </p:txBody>
      </p:sp>
      <p:sp>
        <p:nvSpPr>
          <p:cNvPr id="9" name="Slide Number Placeholder 8"/>
          <p:cNvSpPr>
            <a:spLocks noGrp="1"/>
          </p:cNvSpPr>
          <p:nvPr>
            <p:ph type="sldNum" sz="quarter" idx="11"/>
          </p:nvPr>
        </p:nvSpPr>
        <p:spPr/>
        <p:txBody>
          <a:bodyPr/>
          <a:lstStyle/>
          <a:p>
            <a:fld id="{5191518F-6855-4990-96AD-F82B7090A3DB}" type="slidenum">
              <a:rPr lang="en-GB" smtClean="0">
                <a:solidFill>
                  <a:srgbClr val="000000"/>
                </a:solidFill>
              </a:rPr>
              <a:pPr/>
              <a:t>‹#›</a:t>
            </a:fld>
            <a:endParaRPr lang="en-GB">
              <a:solidFill>
                <a:srgbClr val="000000"/>
              </a:solidFill>
            </a:endParaRPr>
          </a:p>
        </p:txBody>
      </p:sp>
      <p:sp>
        <p:nvSpPr>
          <p:cNvPr id="10" name="Footer Placeholder 9"/>
          <p:cNvSpPr>
            <a:spLocks noGrp="1"/>
          </p:cNvSpPr>
          <p:nvPr>
            <p:ph type="ftr" sz="quarter" idx="12"/>
          </p:nvPr>
        </p:nvSpPr>
        <p:spPr/>
        <p:txBody>
          <a:bodyPr/>
          <a:lstStyle>
            <a:lvl1pPr>
              <a:defRPr>
                <a:solidFill>
                  <a:srgbClr val="3366FF"/>
                </a:solidFill>
              </a:defRPr>
            </a:lvl1pPr>
          </a:lstStyle>
          <a:p>
            <a:r>
              <a:rPr lang="en-US" dirty="0" smtClean="0"/>
              <a:t>Particle Detectors – B. </a:t>
            </a:r>
            <a:r>
              <a:rPr lang="en-US" dirty="0" err="1" smtClean="0"/>
              <a:t>Ketzer</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8" name="Date Placeholder 7"/>
          <p:cNvSpPr>
            <a:spLocks noGrp="1"/>
          </p:cNvSpPr>
          <p:nvPr>
            <p:ph type="dt" sz="half" idx="10"/>
          </p:nvPr>
        </p:nvSpPr>
        <p:spPr/>
        <p:txBody>
          <a:bodyPr/>
          <a:lstStyle/>
          <a:p>
            <a:endParaRPr lang="en-GB" dirty="0">
              <a:solidFill>
                <a:srgbClr val="000000"/>
              </a:solidFill>
            </a:endParaRPr>
          </a:p>
        </p:txBody>
      </p:sp>
      <p:sp>
        <p:nvSpPr>
          <p:cNvPr id="9" name="Slide Number Placeholder 8"/>
          <p:cNvSpPr>
            <a:spLocks noGrp="1"/>
          </p:cNvSpPr>
          <p:nvPr>
            <p:ph type="sldNum" sz="quarter" idx="11"/>
          </p:nvPr>
        </p:nvSpPr>
        <p:spPr/>
        <p:txBody>
          <a:bodyPr/>
          <a:lstStyle/>
          <a:p>
            <a:fld id="{5191518F-6855-4990-96AD-F82B7090A3DB}" type="slidenum">
              <a:rPr lang="en-GB" smtClean="0">
                <a:solidFill>
                  <a:srgbClr val="000000"/>
                </a:solidFill>
              </a:rPr>
              <a:pPr/>
              <a:t>‹#›</a:t>
            </a:fld>
            <a:endParaRPr lang="en-GB">
              <a:solidFill>
                <a:srgbClr val="000000"/>
              </a:solidFill>
            </a:endParaRPr>
          </a:p>
        </p:txBody>
      </p:sp>
      <p:sp>
        <p:nvSpPr>
          <p:cNvPr id="10" name="Footer Placeholder 9"/>
          <p:cNvSpPr>
            <a:spLocks noGrp="1"/>
          </p:cNvSpPr>
          <p:nvPr>
            <p:ph type="ftr" sz="quarter" idx="12"/>
          </p:nvPr>
        </p:nvSpPr>
        <p:spPr/>
        <p:txBody>
          <a:bodyPr/>
          <a:lstStyle/>
          <a:p>
            <a:r>
              <a:rPr lang="en-US" smtClean="0"/>
              <a:t>Particle Detectors – B. Ketzer</a:t>
            </a:r>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13" name="Date Placeholder 12"/>
          <p:cNvSpPr>
            <a:spLocks noGrp="1"/>
          </p:cNvSpPr>
          <p:nvPr>
            <p:ph type="dt" sz="half" idx="10"/>
          </p:nvPr>
        </p:nvSpPr>
        <p:spPr/>
        <p:txBody>
          <a:bodyPr/>
          <a:lstStyle/>
          <a:p>
            <a:endParaRPr lang="en-GB" dirty="0">
              <a:solidFill>
                <a:srgbClr val="000000"/>
              </a:solidFill>
            </a:endParaRPr>
          </a:p>
        </p:txBody>
      </p:sp>
      <p:sp>
        <p:nvSpPr>
          <p:cNvPr id="14" name="Slide Number Placeholder 13"/>
          <p:cNvSpPr>
            <a:spLocks noGrp="1"/>
          </p:cNvSpPr>
          <p:nvPr>
            <p:ph type="sldNum" sz="quarter" idx="11"/>
          </p:nvPr>
        </p:nvSpPr>
        <p:spPr/>
        <p:txBody>
          <a:bodyPr/>
          <a:lstStyle/>
          <a:p>
            <a:fld id="{5191518F-6855-4990-96AD-F82B7090A3DB}" type="slidenum">
              <a:rPr lang="en-GB" smtClean="0">
                <a:solidFill>
                  <a:srgbClr val="000000"/>
                </a:solidFill>
              </a:rPr>
              <a:pPr/>
              <a:t>‹#›</a:t>
            </a:fld>
            <a:endParaRPr lang="en-GB">
              <a:solidFill>
                <a:srgbClr val="000000"/>
              </a:solidFill>
            </a:endParaRPr>
          </a:p>
        </p:txBody>
      </p:sp>
      <p:sp>
        <p:nvSpPr>
          <p:cNvPr id="15" name="Footer Placeholder 14"/>
          <p:cNvSpPr>
            <a:spLocks noGrp="1"/>
          </p:cNvSpPr>
          <p:nvPr>
            <p:ph type="ftr" sz="quarter" idx="12"/>
          </p:nvPr>
        </p:nvSpPr>
        <p:spPr/>
        <p:txBody>
          <a:bodyPr/>
          <a:lstStyle/>
          <a:p>
            <a:r>
              <a:rPr lang="en-US" smtClean="0"/>
              <a:t>Particle Detectors – B. Ketzer</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GB" dirty="0">
              <a:solidFill>
                <a:srgbClr val="000000"/>
              </a:solidFill>
            </a:endParaRPr>
          </a:p>
        </p:txBody>
      </p:sp>
      <p:sp>
        <p:nvSpPr>
          <p:cNvPr id="7" name="Slide Number Placeholder 6"/>
          <p:cNvSpPr>
            <a:spLocks noGrp="1"/>
          </p:cNvSpPr>
          <p:nvPr>
            <p:ph type="sldNum" sz="quarter" idx="11"/>
          </p:nvPr>
        </p:nvSpPr>
        <p:spPr/>
        <p:txBody>
          <a:bodyPr/>
          <a:lstStyle/>
          <a:p>
            <a:fld id="{5191518F-6855-4990-96AD-F82B7090A3DB}" type="slidenum">
              <a:rPr lang="en-GB" smtClean="0">
                <a:solidFill>
                  <a:srgbClr val="000000"/>
                </a:solidFill>
              </a:rPr>
              <a:pPr/>
              <a:t>‹#›</a:t>
            </a:fld>
            <a:endParaRPr lang="en-GB">
              <a:solidFill>
                <a:srgbClr val="000000"/>
              </a:solidFill>
            </a:endParaRPr>
          </a:p>
        </p:txBody>
      </p:sp>
      <p:sp>
        <p:nvSpPr>
          <p:cNvPr id="8" name="Footer Placeholder 7"/>
          <p:cNvSpPr>
            <a:spLocks noGrp="1"/>
          </p:cNvSpPr>
          <p:nvPr>
            <p:ph type="ftr" sz="quarter" idx="12"/>
          </p:nvPr>
        </p:nvSpPr>
        <p:spPr/>
        <p:txBody>
          <a:bodyPr/>
          <a:lstStyle/>
          <a:p>
            <a:r>
              <a:rPr lang="en-US" smtClean="0"/>
              <a:t>Particle Detectors – B. Ketzer</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26C1CA23-CD85-411B-AB35-39A978DA9922}"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xfrm>
            <a:off x="8610600" y="6477000"/>
            <a:ext cx="533400" cy="457200"/>
          </a:xfrm>
        </p:spPr>
        <p:txBody>
          <a:bodyPr/>
          <a:lstStyle>
            <a:lvl1pPr>
              <a:defRPr sz="1200">
                <a:latin typeface="+mj-lt"/>
              </a:defRPr>
            </a:lvl1pPr>
          </a:lstStyle>
          <a:p>
            <a:pPr>
              <a:defRPr/>
            </a:pPr>
            <a:fld id="{973739B3-F850-4B0B-AB2E-6D0B296724D8}"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xfrm>
            <a:off x="-76200" y="6477000"/>
            <a:ext cx="1524000" cy="457200"/>
          </a:xfrm>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E0745CC-5540-488E-978E-1511917D0057}"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FB686583-D766-4445-A533-2F6DBAC271B9}"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xfrm>
            <a:off x="8610600" y="6477000"/>
            <a:ext cx="533400" cy="457200"/>
          </a:xfrm>
        </p:spPr>
        <p:txBody>
          <a:bodyPr/>
          <a:lstStyle>
            <a:lvl1pPr>
              <a:defRPr sz="1200">
                <a:latin typeface="+mj-lt"/>
              </a:defRPr>
            </a:lvl1pPr>
          </a:lstStyle>
          <a:p>
            <a:pPr>
              <a:defRPr/>
            </a:pPr>
            <a:fld id="{0F8EC47A-BA83-4FD4-9CA5-8C76DA2D2AA1}"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xfrm>
            <a:off x="-76200" y="6477000"/>
            <a:ext cx="1524000" cy="457200"/>
          </a:xfrm>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4E88725A-0B14-4545-8AF3-9B9B0841A236}" type="slidenum">
              <a:rPr lang="en-US">
                <a:solidFill>
                  <a:srgbClr val="000000"/>
                </a:solidFill>
              </a:rPr>
              <a:pPr>
                <a:defRPr/>
              </a:pPr>
              <a:t>‹#›</a:t>
            </a:fld>
            <a:endParaRPr lang="en-US" dirty="0">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303F0CFF-66B5-44EC-978D-1FADBE95F11C}" type="slidenum">
              <a:rPr lang="en-US">
                <a:solidFill>
                  <a:srgbClr val="000000"/>
                </a:solidFill>
              </a:rPr>
              <a:pPr>
                <a:defRPr/>
              </a:pPr>
              <a:t>‹#›</a:t>
            </a:fld>
            <a:endParaRPr lang="en-US" dirty="0">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
          <p:cNvSpPr>
            <a:spLocks noGrp="1" noChangeArrowheads="1"/>
          </p:cNvSpPr>
          <p:nvPr>
            <p:ph type="sldNum" sz="quarter" idx="11"/>
          </p:nvPr>
        </p:nvSpPr>
        <p:spPr>
          <a:ln/>
        </p:spPr>
        <p:txBody>
          <a:bodyPr/>
          <a:lstStyle>
            <a:lvl1pPr>
              <a:defRPr/>
            </a:lvl1pPr>
          </a:lstStyle>
          <a:p>
            <a:pPr>
              <a:defRPr/>
            </a:pPr>
            <a:fld id="{A00BD315-DD86-4219-A469-5668B09E2AAF}" type="slidenum">
              <a:rPr lang="en-US">
                <a:solidFill>
                  <a:srgbClr val="000000"/>
                </a:solidFill>
              </a:rPr>
              <a:pPr>
                <a:defRPr/>
              </a:pPr>
              <a:t>‹#›</a:t>
            </a:fld>
            <a:endParaRPr lang="en-US" dirty="0">
              <a:solidFill>
                <a:srgbClr val="000000"/>
              </a:solidFill>
            </a:endParaRPr>
          </a:p>
        </p:txBody>
      </p:sp>
      <p:sp>
        <p:nvSpPr>
          <p:cNvPr id="4"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B01DD6D5-FB33-440F-8003-B590376447EB}"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168716B3-CFDC-4DE9-9217-162662E8A572}"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1C2D36F5-A17E-43B9-B404-BB594F85A14A}"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58E83051-CA44-4352-8D80-F51F6BC045A4}"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619F6C02-1987-4EDF-B259-A19EB11C341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6248400" y="6644878"/>
            <a:ext cx="2895600" cy="213122"/>
          </a:xfrm>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p:txBody>
          <a:bodyPr/>
          <a:lstStyle>
            <a:lvl1pPr>
              <a:defRPr/>
            </a:lvl1pPr>
          </a:lstStyle>
          <a:p>
            <a:pPr>
              <a:defRPr/>
            </a:pPr>
            <a:fld id="{D7A571B8-E861-4FC9-A0E1-6AEB773695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837603DC-2495-49A6-A518-1E9E8AF09C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022EE075-81A5-4918-9692-55EDC562BF84}"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2E32E682-4898-4BC1-9753-FD63383438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9" name="Rectangle 6"/>
          <p:cNvSpPr>
            <a:spLocks noGrp="1" noChangeArrowheads="1"/>
          </p:cNvSpPr>
          <p:nvPr>
            <p:ph type="sldNum" sz="quarter" idx="12"/>
          </p:nvPr>
        </p:nvSpPr>
        <p:spPr>
          <a:ln/>
        </p:spPr>
        <p:txBody>
          <a:bodyPr/>
          <a:lstStyle>
            <a:lvl1pPr>
              <a:defRPr/>
            </a:lvl1pPr>
          </a:lstStyle>
          <a:p>
            <a:pPr>
              <a:defRPr/>
            </a:pPr>
            <a:fld id="{978F52E5-14F4-4CBD-824B-C563F0B0C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5" name="Rectangle 6"/>
          <p:cNvSpPr>
            <a:spLocks noGrp="1" noChangeArrowheads="1"/>
          </p:cNvSpPr>
          <p:nvPr>
            <p:ph type="sldNum" sz="quarter" idx="12"/>
          </p:nvPr>
        </p:nvSpPr>
        <p:spPr>
          <a:ln/>
        </p:spPr>
        <p:txBody>
          <a:bodyPr/>
          <a:lstStyle>
            <a:lvl1pPr>
              <a:defRPr/>
            </a:lvl1pPr>
          </a:lstStyle>
          <a:p>
            <a:pPr>
              <a:defRPr/>
            </a:pPr>
            <a:fld id="{4380A9E7-6FE2-44A2-BB01-92CBF1E4455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chlumpf">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6756400" y="6572250"/>
            <a:ext cx="2590800" cy="342900"/>
          </a:xfrm>
        </p:spPr>
        <p:txBody>
          <a:bodyPr/>
          <a:lstStyle>
            <a:lvl1pPr>
              <a:defRPr sz="1200"/>
            </a:lvl1pPr>
          </a:lstStyle>
          <a:p>
            <a:pPr>
              <a:defRPr/>
            </a:pPr>
            <a:r>
              <a:rPr lang="en-US">
                <a:solidFill>
                  <a:srgbClr val="000000"/>
                </a:solidFill>
              </a:rPr>
              <a:t>W. Riegler/CERN</a:t>
            </a:r>
          </a:p>
        </p:txBody>
      </p:sp>
      <p:sp>
        <p:nvSpPr>
          <p:cNvPr id="4" name="Rectangle 6"/>
          <p:cNvSpPr>
            <a:spLocks noGrp="1" noChangeArrowheads="1"/>
          </p:cNvSpPr>
          <p:nvPr>
            <p:ph type="sldNum" sz="quarter" idx="12"/>
          </p:nvPr>
        </p:nvSpPr>
        <p:spPr>
          <a:xfrm>
            <a:off x="7010400" y="6381750"/>
            <a:ext cx="2133600" cy="476250"/>
          </a:xfrm>
        </p:spPr>
        <p:txBody>
          <a:bodyPr/>
          <a:lstStyle>
            <a:lvl1pPr>
              <a:defRPr/>
            </a:lvl1pPr>
          </a:lstStyle>
          <a:p>
            <a:pPr>
              <a:defRPr/>
            </a:pPr>
            <a:fld id="{05778690-C130-4669-A8E5-090AB9659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9C043FD5-A111-42FC-9AFB-D05DD3B1DE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20468E60-11F9-43FF-AE2D-44F71ADFC91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B0672775-5E98-4CD7-B628-635D6EDA10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CA490DB8-D655-4ACB-9B5A-B050FE3A60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26C1CA23-CD85-411B-AB35-39A978DA9922}"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xfrm>
            <a:off x="8610600" y="6477000"/>
            <a:ext cx="533400" cy="457200"/>
          </a:xfrm>
        </p:spPr>
        <p:txBody>
          <a:bodyPr/>
          <a:lstStyle>
            <a:lvl1pPr>
              <a:defRPr sz="1200">
                <a:latin typeface="+mj-lt"/>
              </a:defRPr>
            </a:lvl1pPr>
          </a:lstStyle>
          <a:p>
            <a:pPr>
              <a:defRPr/>
            </a:pPr>
            <a:fld id="{973739B3-F850-4B0B-AB2E-6D0B296724D8}"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xfrm>
            <a:off x="-76200" y="6477000"/>
            <a:ext cx="1524000" cy="457200"/>
          </a:xfrm>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633250EA-0F9A-453C-8E8A-B55C74C5077C}"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E0745CC-5540-488E-978E-1511917D0057}"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FB686583-D766-4445-A533-2F6DBAC271B9}"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4E88725A-0B14-4545-8AF3-9B9B0841A236}" type="slidenum">
              <a:rPr lang="en-US">
                <a:solidFill>
                  <a:srgbClr val="000000"/>
                </a:solidFill>
              </a:rPr>
              <a:pPr>
                <a:defRPr/>
              </a:pPr>
              <a:t>‹#›</a:t>
            </a:fld>
            <a:endParaRPr lang="en-US" dirty="0">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303F0CFF-66B5-44EC-978D-1FADBE95F11C}" type="slidenum">
              <a:rPr lang="en-US">
                <a:solidFill>
                  <a:srgbClr val="000000"/>
                </a:solidFill>
              </a:rPr>
              <a:pPr>
                <a:defRPr/>
              </a:pPr>
              <a:t>‹#›</a:t>
            </a:fld>
            <a:endParaRPr lang="en-US" dirty="0">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
          <p:cNvSpPr>
            <a:spLocks noGrp="1" noChangeArrowheads="1"/>
          </p:cNvSpPr>
          <p:nvPr>
            <p:ph type="sldNum" sz="quarter" idx="11"/>
          </p:nvPr>
        </p:nvSpPr>
        <p:spPr>
          <a:ln/>
        </p:spPr>
        <p:txBody>
          <a:bodyPr/>
          <a:lstStyle>
            <a:lvl1pPr>
              <a:defRPr/>
            </a:lvl1pPr>
          </a:lstStyle>
          <a:p>
            <a:pPr>
              <a:defRPr/>
            </a:pPr>
            <a:fld id="{A00BD315-DD86-4219-A469-5668B09E2AAF}" type="slidenum">
              <a:rPr lang="en-US">
                <a:solidFill>
                  <a:srgbClr val="000000"/>
                </a:solidFill>
              </a:rPr>
              <a:pPr>
                <a:defRPr/>
              </a:pPr>
              <a:t>‹#›</a:t>
            </a:fld>
            <a:endParaRPr lang="en-US" dirty="0">
              <a:solidFill>
                <a:srgbClr val="000000"/>
              </a:solidFill>
            </a:endParaRPr>
          </a:p>
        </p:txBody>
      </p:sp>
      <p:sp>
        <p:nvSpPr>
          <p:cNvPr id="4"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B01DD6D5-FB33-440F-8003-B590376447EB}"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168716B3-CFDC-4DE9-9217-162662E8A572}"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1C2D36F5-A17E-43B9-B404-BB594F85A14A}"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58E83051-CA44-4352-8D80-F51F6BC045A4}" type="slidenum">
              <a:rPr lang="en-US">
                <a:solidFill>
                  <a:srgbClr val="000000"/>
                </a:solidFill>
              </a:rPr>
              <a:pPr>
                <a:defRPr/>
              </a:pPr>
              <a:t>‹#›</a:t>
            </a:fld>
            <a:endParaRPr lang="en-US" dirty="0">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0EED8451-E096-42D8-86AF-7062AEA9D2B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3618F2AC-4A33-4D1B-8B79-E20A3364494C}" type="slidenum">
              <a:rPr lang="en-US">
                <a:solidFill>
                  <a:srgbClr val="000000"/>
                </a:solidFill>
              </a:rPr>
              <a:pPr>
                <a:defRPr/>
              </a:pPr>
              <a:t>‹#›</a:t>
            </a:fld>
            <a:endParaRPr lang="en-US" dirty="0">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2704A6AF-8CDF-49B5-B82E-DE808E5EB3D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BE7F53A1-F08D-47F6-81BF-856511FD25E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9917E406-C524-4495-945A-1FE9321F808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9" name="Rectangle 6"/>
          <p:cNvSpPr>
            <a:spLocks noGrp="1" noChangeArrowheads="1"/>
          </p:cNvSpPr>
          <p:nvPr>
            <p:ph type="sldNum" sz="quarter" idx="12"/>
          </p:nvPr>
        </p:nvSpPr>
        <p:spPr>
          <a:ln/>
        </p:spPr>
        <p:txBody>
          <a:bodyPr/>
          <a:lstStyle>
            <a:lvl1pPr>
              <a:defRPr/>
            </a:lvl1pPr>
          </a:lstStyle>
          <a:p>
            <a:pPr>
              <a:defRPr/>
            </a:pPr>
            <a:fld id="{3F0C0C76-8842-4EDC-854C-DA0BD1FA2B4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5" name="Rectangle 6"/>
          <p:cNvSpPr>
            <a:spLocks noGrp="1" noChangeArrowheads="1"/>
          </p:cNvSpPr>
          <p:nvPr>
            <p:ph type="sldNum" sz="quarter" idx="12"/>
          </p:nvPr>
        </p:nvSpPr>
        <p:spPr>
          <a:ln/>
        </p:spPr>
        <p:txBody>
          <a:bodyPr/>
          <a:lstStyle>
            <a:lvl1pPr>
              <a:defRPr/>
            </a:lvl1pPr>
          </a:lstStyle>
          <a:p>
            <a:pPr>
              <a:defRPr/>
            </a:pPr>
            <a:fld id="{EE66FA5D-9518-42FD-A1AC-0157F5BB980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schlumpf2">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0" y="6553200"/>
            <a:ext cx="1295400" cy="307975"/>
          </a:xfrm>
        </p:spPr>
        <p:txBody>
          <a:bodyPr/>
          <a:lstStyle>
            <a:lvl1pPr>
              <a:defRPr/>
            </a:lvl1pPr>
          </a:lstStyle>
          <a:p>
            <a:pPr>
              <a:defRPr/>
            </a:pPr>
            <a:r>
              <a:rPr lang="en-US">
                <a:solidFill>
                  <a:srgbClr val="000000"/>
                </a:solidFill>
              </a:rPr>
              <a:t>W. Riegler/CERN</a:t>
            </a:r>
          </a:p>
        </p:txBody>
      </p:sp>
      <p:sp>
        <p:nvSpPr>
          <p:cNvPr id="4" name="Rectangle 6"/>
          <p:cNvSpPr>
            <a:spLocks noGrp="1" noChangeArrowheads="1"/>
          </p:cNvSpPr>
          <p:nvPr>
            <p:ph type="sldNum" sz="quarter" idx="12"/>
          </p:nvPr>
        </p:nvSpPr>
        <p:spPr>
          <a:xfrm>
            <a:off x="8686800" y="6553200"/>
            <a:ext cx="381000" cy="247650"/>
          </a:xfrm>
        </p:spPr>
        <p:txBody>
          <a:bodyPr/>
          <a:lstStyle>
            <a:lvl1pPr>
              <a:defRPr/>
            </a:lvl1pPr>
          </a:lstStyle>
          <a:p>
            <a:pPr>
              <a:defRPr/>
            </a:pPr>
            <a:fld id="{498B8EA0-653D-49AE-B1C5-639F517499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95396E29-F334-4696-98BB-A8BA4818BD6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C7ED0BF7-2880-45B7-927E-E89A45E62CC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770144BE-A842-4B1C-93DA-0BCC0F77368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217A858A-6E84-4D2C-BFA6-2073FF40CDE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BCDEE749-79AD-4C59-8ABE-D6DF6AB8E235}" type="slidenum">
              <a:rPr lang="en-US">
                <a:solidFill>
                  <a:srgbClr val="000000"/>
                </a:solidFill>
              </a:rPr>
              <a:pPr>
                <a:defRPr/>
              </a:pPr>
              <a:t>‹#›</a:t>
            </a:fld>
            <a:endParaRPr lang="en-US" dirty="0">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533E1FB-1498-446F-98A6-CF52C8A1382B}" type="datetime1">
              <a:rPr lang="en-US"/>
              <a:pPr>
                <a:defRPr/>
              </a:pPr>
              <a:t>3/21/2011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6" name="Slide Number Placeholder 5"/>
          <p:cNvSpPr>
            <a:spLocks noGrp="1"/>
          </p:cNvSpPr>
          <p:nvPr>
            <p:ph type="sldNum" sz="quarter" idx="12"/>
          </p:nvPr>
        </p:nvSpPr>
        <p:spPr/>
        <p:txBody>
          <a:bodyPr/>
          <a:lstStyle>
            <a:lvl1pPr>
              <a:defRPr/>
            </a:lvl1pPr>
          </a:lstStyle>
          <a:p>
            <a:pPr>
              <a:defRPr/>
            </a:pPr>
            <a:fld id="{107792CB-5660-4583-BBEB-F0B09638466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EB7887-FE2A-4B19-A7D5-ABD882D564C6}" type="datetime1">
              <a:rPr lang="en-US"/>
              <a:pPr>
                <a:defRPr/>
              </a:pPr>
              <a:t>3/21/2011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6" name="Slide Number Placeholder 5"/>
          <p:cNvSpPr>
            <a:spLocks noGrp="1"/>
          </p:cNvSpPr>
          <p:nvPr>
            <p:ph type="sldNum" sz="quarter" idx="12"/>
          </p:nvPr>
        </p:nvSpPr>
        <p:spPr/>
        <p:txBody>
          <a:bodyPr/>
          <a:lstStyle>
            <a:lvl1pPr>
              <a:defRPr/>
            </a:lvl1pPr>
          </a:lstStyle>
          <a:p>
            <a:pPr>
              <a:defRPr/>
            </a:pPr>
            <a:fld id="{3E9CFC18-D23B-4324-9313-7C91132F1D3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C8B954-072F-4284-A4B9-764F075F4178}" type="datetime1">
              <a:rPr lang="en-US"/>
              <a:pPr>
                <a:defRPr/>
              </a:pPr>
              <a:t>3/21/2011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6" name="Slide Number Placeholder 5"/>
          <p:cNvSpPr>
            <a:spLocks noGrp="1"/>
          </p:cNvSpPr>
          <p:nvPr>
            <p:ph type="sldNum" sz="quarter" idx="12"/>
          </p:nvPr>
        </p:nvSpPr>
        <p:spPr/>
        <p:txBody>
          <a:bodyPr/>
          <a:lstStyle>
            <a:lvl1pPr>
              <a:defRPr/>
            </a:lvl1pPr>
          </a:lstStyle>
          <a:p>
            <a:pPr>
              <a:defRPr/>
            </a:pPr>
            <a:fld id="{FC5EA0AA-86C4-4060-B09E-31918C39BD8D}"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AD8171-9052-4FD7-BA85-5A571D33E53A}" type="datetime1">
              <a:rPr lang="en-US"/>
              <a:pPr>
                <a:defRPr/>
              </a:pPr>
              <a:t>3/21/2011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7" name="Slide Number Placeholder 5"/>
          <p:cNvSpPr>
            <a:spLocks noGrp="1"/>
          </p:cNvSpPr>
          <p:nvPr>
            <p:ph type="sldNum" sz="quarter" idx="12"/>
          </p:nvPr>
        </p:nvSpPr>
        <p:spPr/>
        <p:txBody>
          <a:bodyPr/>
          <a:lstStyle>
            <a:lvl1pPr>
              <a:defRPr/>
            </a:lvl1pPr>
          </a:lstStyle>
          <a:p>
            <a:pPr>
              <a:defRPr/>
            </a:pPr>
            <a:fld id="{273651CD-C867-4D9F-9057-120ED2AFC2F4}"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78DD4B4-12FB-4421-AE05-0524350A3B59}" type="datetime1">
              <a:rPr lang="en-US"/>
              <a:pPr>
                <a:defRPr/>
              </a:pPr>
              <a:t>3/21/2011</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9" name="Slide Number Placeholder 5"/>
          <p:cNvSpPr>
            <a:spLocks noGrp="1"/>
          </p:cNvSpPr>
          <p:nvPr>
            <p:ph type="sldNum" sz="quarter" idx="12"/>
          </p:nvPr>
        </p:nvSpPr>
        <p:spPr/>
        <p:txBody>
          <a:bodyPr/>
          <a:lstStyle>
            <a:lvl1pPr>
              <a:defRPr/>
            </a:lvl1pPr>
          </a:lstStyle>
          <a:p>
            <a:pPr>
              <a:defRPr/>
            </a:pPr>
            <a:fld id="{D075DE97-A542-4198-B18C-FC1735379A7F}"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A5F09D-3920-4C02-B695-A9B18BCDC9CA}" type="datetime1">
              <a:rPr lang="en-US"/>
              <a:pPr>
                <a:defRPr/>
              </a:pPr>
              <a:t>3/21/2011</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5" name="Slide Number Placeholder 5"/>
          <p:cNvSpPr>
            <a:spLocks noGrp="1"/>
          </p:cNvSpPr>
          <p:nvPr>
            <p:ph type="sldNum" sz="quarter" idx="12"/>
          </p:nvPr>
        </p:nvSpPr>
        <p:spPr/>
        <p:txBody>
          <a:bodyPr/>
          <a:lstStyle>
            <a:lvl1pPr>
              <a:defRPr/>
            </a:lvl1pPr>
          </a:lstStyle>
          <a:p>
            <a:pPr>
              <a:defRPr/>
            </a:pPr>
            <a:fld id="{94D850E6-6899-47E4-BACB-0A9D5425D91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6FD5B4-9276-4D34-AA07-4200BB5C9A2C}" type="datetime1">
              <a:rPr lang="en-US"/>
              <a:pPr>
                <a:defRPr/>
              </a:pPr>
              <a:t>3/21/2011</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4" name="Slide Number Placeholder 5"/>
          <p:cNvSpPr>
            <a:spLocks noGrp="1"/>
          </p:cNvSpPr>
          <p:nvPr>
            <p:ph type="sldNum" sz="quarter" idx="12"/>
          </p:nvPr>
        </p:nvSpPr>
        <p:spPr/>
        <p:txBody>
          <a:bodyPr/>
          <a:lstStyle>
            <a:lvl1pPr>
              <a:defRPr/>
            </a:lvl1pPr>
          </a:lstStyle>
          <a:p>
            <a:pPr>
              <a:defRPr/>
            </a:pPr>
            <a:fld id="{56F1CE08-FA3E-43FF-9004-7FC88CE64EE1}"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613076-DAB3-48DF-9FFC-59877F631CF6}" type="datetime1">
              <a:rPr lang="en-US"/>
              <a:pPr>
                <a:defRPr/>
              </a:pPr>
              <a:t>3/21/2011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7" name="Slide Number Placeholder 5"/>
          <p:cNvSpPr>
            <a:spLocks noGrp="1"/>
          </p:cNvSpPr>
          <p:nvPr>
            <p:ph type="sldNum" sz="quarter" idx="12"/>
          </p:nvPr>
        </p:nvSpPr>
        <p:spPr/>
        <p:txBody>
          <a:bodyPr/>
          <a:lstStyle>
            <a:lvl1pPr>
              <a:defRPr/>
            </a:lvl1pPr>
          </a:lstStyle>
          <a:p>
            <a:pPr>
              <a:defRPr/>
            </a:pPr>
            <a:fld id="{7610EBCD-2679-4FA0-BBF1-C04F05EB7BF2}"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84B788-78D3-40B6-918A-16859B5596C9}" type="datetime1">
              <a:rPr lang="en-US"/>
              <a:pPr>
                <a:defRPr/>
              </a:pPr>
              <a:t>3/21/2011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7" name="Slide Number Placeholder 5"/>
          <p:cNvSpPr>
            <a:spLocks noGrp="1"/>
          </p:cNvSpPr>
          <p:nvPr>
            <p:ph type="sldNum" sz="quarter" idx="12"/>
          </p:nvPr>
        </p:nvSpPr>
        <p:spPr/>
        <p:txBody>
          <a:bodyPr/>
          <a:lstStyle>
            <a:lvl1pPr>
              <a:defRPr/>
            </a:lvl1pPr>
          </a:lstStyle>
          <a:p>
            <a:pPr>
              <a:defRPr/>
            </a:pPr>
            <a:fld id="{94C8D567-484A-4F86-89F0-ACA10C74437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FF7B78-AA40-458B-B309-D1DDEB515099}" type="datetime1">
              <a:rPr lang="en-US"/>
              <a:pPr>
                <a:defRPr/>
              </a:pPr>
              <a:t>3/21/2011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6" name="Slide Number Placeholder 5"/>
          <p:cNvSpPr>
            <a:spLocks noGrp="1"/>
          </p:cNvSpPr>
          <p:nvPr>
            <p:ph type="sldNum" sz="quarter" idx="12"/>
          </p:nvPr>
        </p:nvSpPr>
        <p:spPr/>
        <p:txBody>
          <a:bodyPr/>
          <a:lstStyle>
            <a:lvl1pPr>
              <a:defRPr/>
            </a:lvl1pPr>
          </a:lstStyle>
          <a:p>
            <a:pPr>
              <a:defRPr/>
            </a:pPr>
            <a:fld id="{5D53B4B3-0FE5-4980-B391-54BBBF77DBC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
          <p:cNvSpPr>
            <a:spLocks noGrp="1" noChangeArrowheads="1"/>
          </p:cNvSpPr>
          <p:nvPr>
            <p:ph type="sldNum" sz="quarter" idx="11"/>
          </p:nvPr>
        </p:nvSpPr>
        <p:spPr>
          <a:ln/>
        </p:spPr>
        <p:txBody>
          <a:bodyPr/>
          <a:lstStyle>
            <a:lvl1pPr>
              <a:defRPr/>
            </a:lvl1pPr>
          </a:lstStyle>
          <a:p>
            <a:pPr>
              <a:defRPr/>
            </a:pPr>
            <a:fld id="{D103FBCD-6E1C-4561-8A5E-1BC648362AD8}" type="slidenum">
              <a:rPr lang="en-US">
                <a:solidFill>
                  <a:srgbClr val="000000"/>
                </a:solidFill>
              </a:rPr>
              <a:pPr>
                <a:defRPr/>
              </a:pPr>
              <a:t>‹#›</a:t>
            </a:fld>
            <a:endParaRPr lang="en-US" dirty="0">
              <a:solidFill>
                <a:srgbClr val="000000"/>
              </a:solidFill>
            </a:endParaRPr>
          </a:p>
        </p:txBody>
      </p:sp>
      <p:sp>
        <p:nvSpPr>
          <p:cNvPr id="4"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2DF88F-B6C1-4F75-8A51-192215D6A9D7}" type="datetime1">
              <a:rPr lang="en-US"/>
              <a:pPr>
                <a:defRPr/>
              </a:pPr>
              <a:t>3/21/2011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 Riegler, Particle Detectors</a:t>
            </a:r>
          </a:p>
        </p:txBody>
      </p:sp>
      <p:sp>
        <p:nvSpPr>
          <p:cNvPr id="6" name="Slide Number Placeholder 5"/>
          <p:cNvSpPr>
            <a:spLocks noGrp="1"/>
          </p:cNvSpPr>
          <p:nvPr>
            <p:ph type="sldNum" sz="quarter" idx="12"/>
          </p:nvPr>
        </p:nvSpPr>
        <p:spPr/>
        <p:txBody>
          <a:bodyPr/>
          <a:lstStyle>
            <a:lvl1pPr>
              <a:defRPr/>
            </a:lvl1pPr>
          </a:lstStyle>
          <a:p>
            <a:pPr>
              <a:defRPr/>
            </a:pPr>
            <a:fld id="{5E439C7B-D3AC-46A6-B25D-2F38452E84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AA219FF9-11E2-41A9-AA2A-EDAA2E0BFB73}"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0930EB9C-1DDF-400D-AD11-3C00A7BC917D}" type="slidenum">
              <a:rPr lang="en-US">
                <a:solidFill>
                  <a:srgbClr val="000000"/>
                </a:solidFill>
              </a:rPr>
              <a:pPr>
                <a:defRPr/>
              </a:pPr>
              <a:t>‹#›</a:t>
            </a:fld>
            <a:endParaRPr lang="en-US" dirty="0">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W. Riegler/CERN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924800" y="0"/>
            <a:ext cx="1219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title"/>
          </p:nvPr>
        </p:nvSpPr>
        <p:spPr bwMode="auto">
          <a:xfrm>
            <a:off x="1295400" y="381000"/>
            <a:ext cx="6019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Slide Title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9" name="Rectangle 15"/>
          <p:cNvSpPr>
            <a:spLocks noGrp="1" noChangeArrowheads="1"/>
          </p:cNvSpPr>
          <p:nvPr>
            <p:ph type="sldNum" sz="quarter" idx="4"/>
          </p:nvPr>
        </p:nvSpPr>
        <p:spPr bwMode="auto">
          <a:xfrm>
            <a:off x="8534400" y="6477000"/>
            <a:ext cx="533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eaLnBrk="0" hangingPunct="0">
              <a:defRPr/>
            </a:pPr>
            <a:fld id="{7455C5BE-8339-4D8E-8B9B-805981CF56C5}" type="slidenum">
              <a:rPr lang="en-US">
                <a:solidFill>
                  <a:srgbClr val="000000"/>
                </a:solidFill>
              </a:rPr>
              <a:pPr eaLnBrk="0" hangingPunct="0">
                <a:defRPr/>
              </a:pPr>
              <a:t>‹#›</a:t>
            </a:fld>
            <a:endParaRPr lang="en-US" dirty="0">
              <a:solidFill>
                <a:srgbClr val="000000"/>
              </a:solidFill>
            </a:endParaRPr>
          </a:p>
        </p:txBody>
      </p:sp>
      <p:sp>
        <p:nvSpPr>
          <p:cNvPr id="1027" name="Rectangle 3"/>
          <p:cNvSpPr>
            <a:spLocks noGrp="1" noChangeArrowheads="1"/>
          </p:cNvSpPr>
          <p:nvPr>
            <p:ph type="ftr" sz="quarter" idx="3"/>
          </p:nvPr>
        </p:nvSpPr>
        <p:spPr bwMode="auto">
          <a:xfrm>
            <a:off x="-152400" y="6477000"/>
            <a:ext cx="152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eaLnBrk="0" hangingPunct="0">
              <a:defRPr/>
            </a:pPr>
            <a:r>
              <a:rPr lang="en-US">
                <a:solidFill>
                  <a:srgbClr val="000000"/>
                </a:solidFill>
              </a:rPr>
              <a:t>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eaLnBrk="0" hangingPunct="0">
              <a:lnSpc>
                <a:spcPct val="90000"/>
              </a:lnSpc>
              <a:spcBef>
                <a:spcPct val="30000"/>
              </a:spcBef>
              <a:buClr>
                <a:srgbClr val="008000"/>
              </a:buClr>
              <a:buSzPct val="70000"/>
              <a:buFont typeface="Wingdings" pitchFamily="2" charset="2"/>
              <a:buNone/>
              <a:defRPr/>
            </a:pPr>
            <a:endParaRPr lang="en-US" sz="15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dt="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6934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304800" y="990600"/>
            <a:ext cx="8534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4"/>
          <p:cNvSpPr>
            <a:spLocks noGrp="1" noChangeArrowheads="1"/>
          </p:cNvSpPr>
          <p:nvPr>
            <p:ph type="dt" sz="half" idx="2"/>
          </p:nvPr>
        </p:nvSpPr>
        <p:spPr bwMode="auto">
          <a:xfrm>
            <a:off x="3048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69342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191518F-6855-4990-96AD-F82B7090A3DB}" type="slidenum">
              <a:rPr lang="en-GB">
                <a:solidFill>
                  <a:srgbClr val="000000"/>
                </a:solidFill>
                <a:latin typeface="Arial" charset="0"/>
              </a:rPr>
              <a:pPr/>
              <a:t>‹#›</a:t>
            </a:fld>
            <a:endParaRPr lang="en-GB">
              <a:solidFill>
                <a:srgbClr val="000000"/>
              </a:solidFill>
              <a:latin typeface="Arial" charset="0"/>
            </a:endParaRPr>
          </a:p>
        </p:txBody>
      </p:sp>
      <p:pic>
        <p:nvPicPr>
          <p:cNvPr id="1031" name="Picture 7" descr="E18_logo"/>
          <p:cNvPicPr>
            <a:picLocks noChangeAspect="1" noChangeArrowheads="1"/>
          </p:cNvPicPr>
          <p:nvPr/>
        </p:nvPicPr>
        <p:blipFill>
          <a:blip r:embed="rId6" cstate="print"/>
          <a:srcRect/>
          <a:stretch>
            <a:fillRect/>
          </a:stretch>
        </p:blipFill>
        <p:spPr bwMode="auto">
          <a:xfrm>
            <a:off x="228600" y="152400"/>
            <a:ext cx="609600" cy="609600"/>
          </a:xfrm>
          <a:prstGeom prst="rect">
            <a:avLst/>
          </a:prstGeom>
          <a:noFill/>
        </p:spPr>
      </p:pic>
      <p:pic>
        <p:nvPicPr>
          <p:cNvPr id="1032" name="Picture 8" descr="tum-logo"/>
          <p:cNvPicPr>
            <a:picLocks noChangeAspect="1" noChangeArrowheads="1"/>
          </p:cNvPicPr>
          <p:nvPr/>
        </p:nvPicPr>
        <p:blipFill>
          <a:blip r:embed="rId7" cstate="print"/>
          <a:srcRect/>
          <a:stretch>
            <a:fillRect/>
          </a:stretch>
        </p:blipFill>
        <p:spPr bwMode="auto">
          <a:xfrm>
            <a:off x="8077200" y="0"/>
            <a:ext cx="1066800" cy="865188"/>
          </a:xfrm>
          <a:prstGeom prst="rect">
            <a:avLst/>
          </a:prstGeom>
          <a:noFill/>
        </p:spPr>
      </p:pic>
      <p:sp>
        <p:nvSpPr>
          <p:cNvPr id="1033" name="Rectangle 9"/>
          <p:cNvSpPr>
            <a:spLocks noChangeArrowheads="1"/>
          </p:cNvSpPr>
          <p:nvPr/>
        </p:nvSpPr>
        <p:spPr bwMode="auto">
          <a:xfrm>
            <a:off x="152400" y="838200"/>
            <a:ext cx="8839200" cy="76200"/>
          </a:xfrm>
          <a:prstGeom prst="rect">
            <a:avLst/>
          </a:prstGeom>
          <a:gradFill rotWithShape="0">
            <a:gsLst>
              <a:gs pos="0">
                <a:srgbClr val="3366FF">
                  <a:gamma/>
                  <a:shade val="46275"/>
                  <a:invGamma/>
                </a:srgbClr>
              </a:gs>
              <a:gs pos="100000">
                <a:srgbClr val="3366FF"/>
              </a:gs>
            </a:gsLst>
            <a:lin ang="0" scaled="1"/>
          </a:gradFill>
          <a:ln w="9525">
            <a:solidFill>
              <a:schemeClr val="tx1"/>
            </a:solidFill>
            <a:miter lim="800000"/>
            <a:headEnd/>
            <a:tailEnd/>
          </a:ln>
          <a:effectLst>
            <a:outerShdw dist="91581" dir="2021404" algn="ctr" rotWithShape="0">
              <a:schemeClr val="bg2"/>
            </a:outerShdw>
          </a:effectLst>
        </p:spPr>
        <p:txBody>
          <a:bodyPr wrap="none" anchor="ctr"/>
          <a:lstStyle/>
          <a:p>
            <a:endParaRPr lang="de-DE" sz="2000">
              <a:solidFill>
                <a:srgbClr val="000000"/>
              </a:solidFill>
              <a:latin typeface="Arial" charset="0"/>
            </a:endParaRPr>
          </a:p>
        </p:txBody>
      </p:sp>
      <p:sp>
        <p:nvSpPr>
          <p:cNvPr id="10" name="Footer Placeholder 9"/>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366FF"/>
                </a:solidFill>
              </a:defRPr>
            </a:lvl1pPr>
          </a:lstStyle>
          <a:p>
            <a:r>
              <a:rPr lang="en-US" dirty="0" smtClean="0">
                <a:latin typeface="Arial" charset="0"/>
              </a:rPr>
              <a:t>Particle Detectors – B. </a:t>
            </a:r>
            <a:r>
              <a:rPr lang="en-US" dirty="0" err="1" smtClean="0">
                <a:latin typeface="Arial" charset="0"/>
              </a:rPr>
              <a:t>Ketzer</a:t>
            </a:r>
            <a:endParaRPr lang="de-DE" dirty="0">
              <a:latin typeface="Arial" charset="0"/>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Lst>
  <p:hf sldNum="0" hdr="0" dt="0"/>
  <p:txStyles>
    <p:titleStyle>
      <a:lvl1pPr algn="ctr" rtl="0" fontAlgn="base">
        <a:spcBef>
          <a:spcPct val="0"/>
        </a:spcBef>
        <a:spcAft>
          <a:spcPct val="0"/>
        </a:spcAft>
        <a:defRPr sz="3200" b="1">
          <a:solidFill>
            <a:srgbClr val="000096"/>
          </a:solidFill>
          <a:latin typeface="+mj-lt"/>
          <a:ea typeface="+mj-ea"/>
          <a:cs typeface="+mj-cs"/>
        </a:defRPr>
      </a:lvl1pPr>
      <a:lvl2pPr algn="ctr" rtl="0" fontAlgn="base">
        <a:spcBef>
          <a:spcPct val="0"/>
        </a:spcBef>
        <a:spcAft>
          <a:spcPct val="0"/>
        </a:spcAft>
        <a:defRPr sz="3200" b="1">
          <a:solidFill>
            <a:srgbClr val="3366FF"/>
          </a:solidFill>
          <a:latin typeface="Arial" charset="0"/>
        </a:defRPr>
      </a:lvl2pPr>
      <a:lvl3pPr algn="ctr" rtl="0" fontAlgn="base">
        <a:spcBef>
          <a:spcPct val="0"/>
        </a:spcBef>
        <a:spcAft>
          <a:spcPct val="0"/>
        </a:spcAft>
        <a:defRPr sz="3200" b="1">
          <a:solidFill>
            <a:srgbClr val="3366FF"/>
          </a:solidFill>
          <a:latin typeface="Arial" charset="0"/>
        </a:defRPr>
      </a:lvl3pPr>
      <a:lvl4pPr algn="ctr" rtl="0" fontAlgn="base">
        <a:spcBef>
          <a:spcPct val="0"/>
        </a:spcBef>
        <a:spcAft>
          <a:spcPct val="0"/>
        </a:spcAft>
        <a:defRPr sz="3200" b="1">
          <a:solidFill>
            <a:srgbClr val="3366FF"/>
          </a:solidFill>
          <a:latin typeface="Arial" charset="0"/>
        </a:defRPr>
      </a:lvl4pPr>
      <a:lvl5pPr algn="ctr" rtl="0" fontAlgn="base">
        <a:spcBef>
          <a:spcPct val="0"/>
        </a:spcBef>
        <a:spcAft>
          <a:spcPct val="0"/>
        </a:spcAft>
        <a:defRPr sz="3200" b="1">
          <a:solidFill>
            <a:srgbClr val="3366FF"/>
          </a:solidFill>
          <a:latin typeface="Arial" charset="0"/>
        </a:defRPr>
      </a:lvl5pPr>
      <a:lvl6pPr marL="457200" algn="ctr" rtl="0" fontAlgn="base">
        <a:spcBef>
          <a:spcPct val="0"/>
        </a:spcBef>
        <a:spcAft>
          <a:spcPct val="0"/>
        </a:spcAft>
        <a:defRPr sz="3200" b="1">
          <a:solidFill>
            <a:srgbClr val="3366FF"/>
          </a:solidFill>
          <a:latin typeface="Arial" charset="0"/>
        </a:defRPr>
      </a:lvl6pPr>
      <a:lvl7pPr marL="914400" algn="ctr" rtl="0" fontAlgn="base">
        <a:spcBef>
          <a:spcPct val="0"/>
        </a:spcBef>
        <a:spcAft>
          <a:spcPct val="0"/>
        </a:spcAft>
        <a:defRPr sz="3200" b="1">
          <a:solidFill>
            <a:srgbClr val="3366FF"/>
          </a:solidFill>
          <a:latin typeface="Arial" charset="0"/>
        </a:defRPr>
      </a:lvl7pPr>
      <a:lvl8pPr marL="1371600" algn="ctr" rtl="0" fontAlgn="base">
        <a:spcBef>
          <a:spcPct val="0"/>
        </a:spcBef>
        <a:spcAft>
          <a:spcPct val="0"/>
        </a:spcAft>
        <a:defRPr sz="3200" b="1">
          <a:solidFill>
            <a:srgbClr val="3366FF"/>
          </a:solidFill>
          <a:latin typeface="Arial" charset="0"/>
        </a:defRPr>
      </a:lvl8pPr>
      <a:lvl9pPr marL="1828800" algn="ctr" rtl="0" fontAlgn="base">
        <a:spcBef>
          <a:spcPct val="0"/>
        </a:spcBef>
        <a:spcAft>
          <a:spcPct val="0"/>
        </a:spcAft>
        <a:defRPr sz="3200" b="1">
          <a:solidFill>
            <a:srgbClr val="3366FF"/>
          </a:solidFill>
          <a:latin typeface="Arial" charset="0"/>
        </a:defRPr>
      </a:lvl9pPr>
    </p:titleStyle>
    <p:bodyStyle>
      <a:lvl1pPr marL="342900" indent="-342900" algn="l" rtl="0" fontAlgn="base">
        <a:spcBef>
          <a:spcPct val="20000"/>
        </a:spcBef>
        <a:spcAft>
          <a:spcPct val="0"/>
        </a:spcAft>
        <a:buBlip>
          <a:blip r:embed="rId8"/>
        </a:buBlip>
        <a:defRPr sz="2000">
          <a:solidFill>
            <a:schemeClr val="accent2"/>
          </a:solidFill>
          <a:latin typeface="+mn-lt"/>
          <a:ea typeface="+mn-ea"/>
          <a:cs typeface="+mn-cs"/>
        </a:defRPr>
      </a:lvl1pPr>
      <a:lvl2pPr marL="742950" indent="-285750" algn="l" rtl="0" fontAlgn="base">
        <a:spcBef>
          <a:spcPct val="20000"/>
        </a:spcBef>
        <a:spcAft>
          <a:spcPct val="0"/>
        </a:spcAft>
        <a:buBlip>
          <a:blip r:embed="rId9"/>
        </a:buBlip>
        <a:defRPr sz="2000">
          <a:solidFill>
            <a:schemeClr val="accent2"/>
          </a:solidFill>
          <a:latin typeface="+mn-lt"/>
        </a:defRPr>
      </a:lvl2pPr>
      <a:lvl3pPr marL="1143000" indent="-228600" algn="l" rtl="0" fontAlgn="base">
        <a:spcBef>
          <a:spcPct val="20000"/>
        </a:spcBef>
        <a:spcAft>
          <a:spcPct val="0"/>
        </a:spcAft>
        <a:buChar char="•"/>
        <a:defRPr sz="2000">
          <a:solidFill>
            <a:schemeClr val="accent2"/>
          </a:solidFill>
          <a:latin typeface="+mn-lt"/>
        </a:defRPr>
      </a:lvl3pPr>
      <a:lvl4pPr marL="1600200" indent="-228600" algn="l" rtl="0" fontAlgn="base">
        <a:spcBef>
          <a:spcPct val="20000"/>
        </a:spcBef>
        <a:spcAft>
          <a:spcPct val="0"/>
        </a:spcAft>
        <a:buChar char="–"/>
        <a:defRPr sz="2000">
          <a:solidFill>
            <a:schemeClr val="accent2"/>
          </a:solidFill>
          <a:latin typeface="+mn-lt"/>
        </a:defRPr>
      </a:lvl4pPr>
      <a:lvl5pPr marL="2057400" indent="-228600" algn="l" rtl="0" fontAlgn="base">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924800" y="0"/>
            <a:ext cx="1219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title"/>
          </p:nvPr>
        </p:nvSpPr>
        <p:spPr bwMode="auto">
          <a:xfrm>
            <a:off x="1295400" y="381000"/>
            <a:ext cx="6019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Slide Title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9" name="Rectangle 15"/>
          <p:cNvSpPr>
            <a:spLocks noGrp="1" noChangeArrowheads="1"/>
          </p:cNvSpPr>
          <p:nvPr>
            <p:ph type="sldNum" sz="quarter" idx="4"/>
          </p:nvPr>
        </p:nvSpPr>
        <p:spPr bwMode="auto">
          <a:xfrm>
            <a:off x="8534400" y="6477000"/>
            <a:ext cx="533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eaLnBrk="0" hangingPunct="0">
              <a:defRPr/>
            </a:pPr>
            <a:fld id="{0DAE7049-EBA3-4F57-AAD5-0718E577CF8C}" type="slidenum">
              <a:rPr lang="en-US">
                <a:solidFill>
                  <a:srgbClr val="000000"/>
                </a:solidFill>
              </a:rPr>
              <a:pPr eaLnBrk="0" hangingPunct="0">
                <a:defRPr/>
              </a:pPr>
              <a:t>‹#›</a:t>
            </a:fld>
            <a:endParaRPr lang="en-US" dirty="0">
              <a:solidFill>
                <a:srgbClr val="000000"/>
              </a:solidFill>
            </a:endParaRPr>
          </a:p>
        </p:txBody>
      </p:sp>
      <p:sp>
        <p:nvSpPr>
          <p:cNvPr id="1027" name="Rectangle 3"/>
          <p:cNvSpPr>
            <a:spLocks noGrp="1" noChangeArrowheads="1"/>
          </p:cNvSpPr>
          <p:nvPr>
            <p:ph type="ftr" sz="quarter" idx="3"/>
          </p:nvPr>
        </p:nvSpPr>
        <p:spPr bwMode="auto">
          <a:xfrm>
            <a:off x="-152400" y="6477000"/>
            <a:ext cx="152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eaLnBrk="0" hangingPunct="0">
              <a:defRPr/>
            </a:pPr>
            <a:r>
              <a:rPr lang="en-US">
                <a:solidFill>
                  <a:srgbClr val="000000"/>
                </a:solidFill>
              </a:rPr>
              <a:t>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eaLnBrk="0" hangingPunct="0">
              <a:lnSpc>
                <a:spcPct val="90000"/>
              </a:lnSpc>
              <a:spcBef>
                <a:spcPct val="30000"/>
              </a:spcBef>
              <a:buClr>
                <a:srgbClr val="008000"/>
              </a:buClr>
              <a:buSzPct val="70000"/>
              <a:buFont typeface="Wingdings" pitchFamily="2" charset="2"/>
              <a:buNone/>
              <a:defRPr/>
            </a:pPr>
            <a:endParaRPr lang="en-US" sz="15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dt="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03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4829"/>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r>
              <a:rPr lang="en-US">
                <a:solidFill>
                  <a:srgbClr val="000000"/>
                </a:solidFill>
              </a:rPr>
              <a:t>W. Riegler/CERN</a:t>
            </a:r>
          </a:p>
        </p:txBody>
      </p:sp>
      <p:sp>
        <p:nvSpPr>
          <p:cNvPr id="1030" name="Rectangle 6"/>
          <p:cNvSpPr>
            <a:spLocks noGrp="1" noChangeArrowheads="1"/>
          </p:cNvSpPr>
          <p:nvPr>
            <p:ph type="sldNum" sz="quarter" idx="4"/>
          </p:nvPr>
        </p:nvSpPr>
        <p:spPr bwMode="auto">
          <a:xfrm>
            <a:off x="6553200" y="6244829"/>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6D7A5BD0-9394-4863-B8F3-173BCFB9B738}"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924800" y="0"/>
            <a:ext cx="1219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title"/>
          </p:nvPr>
        </p:nvSpPr>
        <p:spPr bwMode="auto">
          <a:xfrm>
            <a:off x="1295400" y="381000"/>
            <a:ext cx="6019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Slide Title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9" name="Rectangle 15"/>
          <p:cNvSpPr>
            <a:spLocks noGrp="1" noChangeArrowheads="1"/>
          </p:cNvSpPr>
          <p:nvPr>
            <p:ph type="sldNum" sz="quarter" idx="4"/>
          </p:nvPr>
        </p:nvSpPr>
        <p:spPr bwMode="auto">
          <a:xfrm>
            <a:off x="8534400" y="6477000"/>
            <a:ext cx="533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eaLnBrk="0" hangingPunct="0">
              <a:defRPr/>
            </a:pPr>
            <a:fld id="{0DAE7049-EBA3-4F57-AAD5-0718E577CF8C}" type="slidenum">
              <a:rPr lang="en-US">
                <a:solidFill>
                  <a:srgbClr val="000000"/>
                </a:solidFill>
              </a:rPr>
              <a:pPr eaLnBrk="0" hangingPunct="0">
                <a:defRPr/>
              </a:pPr>
              <a:t>‹#›</a:t>
            </a:fld>
            <a:endParaRPr lang="en-US" dirty="0">
              <a:solidFill>
                <a:srgbClr val="000000"/>
              </a:solidFill>
            </a:endParaRPr>
          </a:p>
        </p:txBody>
      </p:sp>
      <p:sp>
        <p:nvSpPr>
          <p:cNvPr id="1027" name="Rectangle 3"/>
          <p:cNvSpPr>
            <a:spLocks noGrp="1" noChangeArrowheads="1"/>
          </p:cNvSpPr>
          <p:nvPr>
            <p:ph type="ftr" sz="quarter" idx="3"/>
          </p:nvPr>
        </p:nvSpPr>
        <p:spPr bwMode="auto">
          <a:xfrm>
            <a:off x="-152400" y="6477000"/>
            <a:ext cx="152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eaLnBrk="0" hangingPunct="0">
              <a:defRPr/>
            </a:pPr>
            <a:r>
              <a:rPr lang="en-US">
                <a:solidFill>
                  <a:srgbClr val="000000"/>
                </a:solidFill>
              </a:rPr>
              <a:t>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eaLnBrk="0" hangingPunct="0">
              <a:lnSpc>
                <a:spcPct val="90000"/>
              </a:lnSpc>
              <a:spcBef>
                <a:spcPct val="30000"/>
              </a:spcBef>
              <a:buClr>
                <a:srgbClr val="008000"/>
              </a:buClr>
              <a:buSzPct val="70000"/>
              <a:buFont typeface="Wingdings" pitchFamily="2" charset="2"/>
              <a:buNone/>
              <a:defRPr/>
            </a:pPr>
            <a:endParaRPr lang="en-US" sz="15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dt="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228600" y="6553200"/>
            <a:ext cx="16764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pPr>
              <a:defRPr/>
            </a:pPr>
            <a:r>
              <a:rPr lang="en-US">
                <a:solidFill>
                  <a:srgbClr val="000000"/>
                </a:solidFill>
              </a:rPr>
              <a:t>W. Riegler/CERN</a:t>
            </a:r>
          </a:p>
        </p:txBody>
      </p:sp>
      <p:sp>
        <p:nvSpPr>
          <p:cNvPr id="1030" name="Rectangle 6"/>
          <p:cNvSpPr>
            <a:spLocks noGrp="1" noChangeArrowheads="1"/>
          </p:cNvSpPr>
          <p:nvPr>
            <p:ph type="sldNum" sz="quarter" idx="4"/>
          </p:nvPr>
        </p:nvSpPr>
        <p:spPr bwMode="auto">
          <a:xfrm>
            <a:off x="8763000" y="6610350"/>
            <a:ext cx="3810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a:defRPr/>
            </a:pPr>
            <a:fld id="{5663E4EE-CF60-4C58-9757-1F9FD3EB3171}"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BB9A0938-DC9C-4347-8F3B-4F1274B7523D}" type="datetime1">
              <a:rPr lang="en-US"/>
              <a:pPr>
                <a:defRPr/>
              </a:pPr>
              <a:t>3/21/2011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r>
              <a:rPr lang="en-US"/>
              <a:t>W. Riegler, Particle Detectors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0CE8D84D-D1D9-4FA5-87A1-EFE7158E49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rner.riegler@cern.ch"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upload.wikimedia.org/wikipedia/commons/3/3d/Freeman_Dyson.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6.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6.wmf"/><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5.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oleObject" Target="../embeddings/oleObject3.bin"/><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upload.wikimedia.org/wikipedia/commons/c/c5/PPTMooresLawai.jpg" TargetMode="Externa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6.xml"/><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6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5.xml"/><Relationship Id="rId4" Type="http://schemas.openxmlformats.org/officeDocument/2006/relationships/image" Target="../media/image96.wmf"/></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5.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wmf"/><Relationship Id="rId1" Type="http://schemas.openxmlformats.org/officeDocument/2006/relationships/slideLayout" Target="../slideLayouts/slideLayout55.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55.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wmf"/><Relationship Id="rId2" Type="http://schemas.openxmlformats.org/officeDocument/2006/relationships/image" Target="../media/image106.wmf"/><Relationship Id="rId1" Type="http://schemas.openxmlformats.org/officeDocument/2006/relationships/slideLayout" Target="../slideLayouts/slideLayout55.xml"/><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55.xml"/><Relationship Id="rId5" Type="http://schemas.openxmlformats.org/officeDocument/2006/relationships/image" Target="../media/image116.jpeg"/><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5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5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5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5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wmf"/></Relationships>
</file>

<file path=ppt/slides/_rels/slide6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png"/><Relationship Id="rId1" Type="http://schemas.openxmlformats.org/officeDocument/2006/relationships/slideLayout" Target="../slideLayouts/slideLayout55.xml"/><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55.xml"/><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jpeg"/><Relationship Id="rId1" Type="http://schemas.openxmlformats.org/officeDocument/2006/relationships/slideLayout" Target="../slideLayouts/slideLayout55.xml"/><Relationship Id="rId4" Type="http://schemas.openxmlformats.org/officeDocument/2006/relationships/image" Target="../media/image157.wmf"/></Relationships>
</file>

<file path=ppt/slides/_rels/slide7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5.xml"/><Relationship Id="rId4" Type="http://schemas.openxmlformats.org/officeDocument/2006/relationships/image" Target="../media/image168.png"/></Relationships>
</file>

<file path=ppt/slides/_rels/slide8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5.xml"/><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55.xml"/><Relationship Id="rId5" Type="http://schemas.openxmlformats.org/officeDocument/2006/relationships/image" Target="../media/image175.png"/><Relationship Id="rId4" Type="http://schemas.openxmlformats.org/officeDocument/2006/relationships/image" Target="../media/image174.png"/></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5.xml"/><Relationship Id="rId4" Type="http://schemas.openxmlformats.org/officeDocument/2006/relationships/image" Target="../media/image17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1"/>
          </p:nvPr>
        </p:nvSpPr>
        <p:spPr>
          <a:noFill/>
        </p:spPr>
        <p:txBody>
          <a:bodyPr/>
          <a:lstStyle/>
          <a:p>
            <a:fld id="{767225FE-4B18-4D24-A8A6-495B3F163A25}" type="slidenum">
              <a:rPr lang="en-US" smtClean="0">
                <a:solidFill>
                  <a:srgbClr val="000000"/>
                </a:solidFill>
              </a:rPr>
              <a:pPr/>
              <a:t>1</a:t>
            </a:fld>
            <a:endParaRPr lang="en-US" smtClean="0">
              <a:solidFill>
                <a:srgbClr val="000000"/>
              </a:solidFill>
            </a:endParaRPr>
          </a:p>
        </p:txBody>
      </p:sp>
      <p:sp>
        <p:nvSpPr>
          <p:cNvPr id="3075" name="Footer Placeholder 5"/>
          <p:cNvSpPr>
            <a:spLocks noGrp="1"/>
          </p:cNvSpPr>
          <p:nvPr>
            <p:ph type="ftr" sz="quarter" idx="12"/>
          </p:nvPr>
        </p:nvSpPr>
        <p:spPr/>
        <p:txBody>
          <a:bodyPr/>
          <a:lstStyle/>
          <a:p>
            <a:pPr>
              <a:defRPr/>
            </a:pPr>
            <a:r>
              <a:rPr lang="en-US" smtClean="0">
                <a:solidFill>
                  <a:srgbClr val="000000"/>
                </a:solidFill>
              </a:rPr>
              <a:t>W. Riegler/CERN</a:t>
            </a:r>
          </a:p>
        </p:txBody>
      </p:sp>
      <p:sp>
        <p:nvSpPr>
          <p:cNvPr id="4100" name="Rectangle 4"/>
          <p:cNvSpPr>
            <a:spLocks noGrp="1" noChangeArrowheads="1"/>
          </p:cNvSpPr>
          <p:nvPr>
            <p:ph type="title" idx="4294967295"/>
          </p:nvPr>
        </p:nvSpPr>
        <p:spPr>
          <a:xfrm>
            <a:off x="0" y="381000"/>
            <a:ext cx="9144000" cy="838200"/>
          </a:xfrm>
          <a:noFill/>
        </p:spPr>
        <p:txBody>
          <a:bodyPr/>
          <a:lstStyle/>
          <a:p>
            <a:r>
              <a:rPr lang="en-US" sz="2800" dirty="0" smtClean="0">
                <a:effectLst/>
              </a:rPr>
              <a:t>Particle Physics Instrumentation</a:t>
            </a:r>
          </a:p>
        </p:txBody>
      </p:sp>
      <p:sp>
        <p:nvSpPr>
          <p:cNvPr id="3077" name="Text Box 9"/>
          <p:cNvSpPr txBox="1">
            <a:spLocks noChangeArrowheads="1"/>
          </p:cNvSpPr>
          <p:nvPr/>
        </p:nvSpPr>
        <p:spPr bwMode="auto">
          <a:xfrm>
            <a:off x="0" y="1584325"/>
            <a:ext cx="9144000" cy="1548758"/>
          </a:xfrm>
          <a:prstGeom prst="rect">
            <a:avLst/>
          </a:prstGeom>
          <a:noFill/>
          <a:ln w="9525">
            <a:noFill/>
            <a:miter lim="800000"/>
            <a:headEnd/>
            <a:tailEnd/>
          </a:ln>
        </p:spPr>
        <p:txBody>
          <a:bodyPr lIns="92075" tIns="46038" rIns="92075" bIns="46038">
            <a:spAutoFit/>
          </a:bodyPr>
          <a:lstStyle/>
          <a:p>
            <a:pPr algn="ctr" eaLnBrk="0" hangingPunct="0">
              <a:lnSpc>
                <a:spcPct val="90000"/>
              </a:lnSpc>
              <a:spcBef>
                <a:spcPct val="30000"/>
              </a:spcBef>
              <a:buClr>
                <a:srgbClr val="008000"/>
              </a:buClr>
              <a:buSzPct val="70000"/>
              <a:buFont typeface="Wingdings" pitchFamily="2" charset="2"/>
              <a:buNone/>
              <a:defRPr/>
            </a:pPr>
            <a:r>
              <a:rPr lang="en-US" b="1" dirty="0">
                <a:solidFill>
                  <a:srgbClr val="000000"/>
                </a:solidFill>
              </a:rPr>
              <a:t> </a:t>
            </a:r>
            <a:r>
              <a:rPr lang="en-US" sz="1600" b="1" dirty="0">
                <a:solidFill>
                  <a:srgbClr val="002060"/>
                </a:solidFill>
              </a:rPr>
              <a:t>Werner Riegler, CERN,  </a:t>
            </a:r>
            <a:r>
              <a:rPr lang="en-US" sz="1400" b="1" dirty="0" smtClean="0">
                <a:solidFill>
                  <a:srgbClr val="009D00"/>
                </a:solidFill>
                <a:hlinkClick r:id="rId3"/>
              </a:rPr>
              <a:t>werner.riegler@cern.ch</a:t>
            </a:r>
            <a:endParaRPr lang="en-US" sz="1400" b="1" dirty="0" smtClean="0">
              <a:solidFill>
                <a:srgbClr val="009D00"/>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smtClean="0">
              <a:solidFill>
                <a:srgbClr val="009D00"/>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a:solidFill>
                <a:srgbClr val="009D00"/>
              </a:solidFill>
            </a:endParaRPr>
          </a:p>
          <a:p>
            <a:pPr algn="ctr"/>
            <a:r>
              <a:rPr lang="en-US" sz="1400" b="1" dirty="0" smtClean="0">
                <a:solidFill>
                  <a:schemeClr val="accent6">
                    <a:lumMod val="50000"/>
                  </a:schemeClr>
                </a:solidFill>
              </a:rPr>
              <a:t>The 2011 CERN – Latin-American School of High-Energy Physics</a:t>
            </a:r>
            <a:br>
              <a:rPr lang="en-US" sz="1400" b="1" dirty="0" smtClean="0">
                <a:solidFill>
                  <a:schemeClr val="accent6">
                    <a:lumMod val="50000"/>
                  </a:schemeClr>
                </a:solidFill>
              </a:rPr>
            </a:br>
            <a:r>
              <a:rPr lang="en-US" sz="1400" b="1" dirty="0" smtClean="0">
                <a:solidFill>
                  <a:schemeClr val="accent6">
                    <a:lumMod val="50000"/>
                  </a:schemeClr>
                </a:solidFill>
              </a:rPr>
              <a:t>Natal, Brazil, 23 March - 5 April 2011</a:t>
            </a:r>
            <a:endParaRPr lang="en-US" sz="1400" dirty="0" smtClean="0">
              <a:solidFill>
                <a:schemeClr val="accent6">
                  <a:lumMod val="50000"/>
                </a:schemeClr>
              </a:solidFill>
            </a:endParaRPr>
          </a:p>
          <a:p>
            <a:pPr algn="ctr" eaLnBrk="0" hangingPunct="0">
              <a:lnSpc>
                <a:spcPct val="90000"/>
              </a:lnSpc>
              <a:spcBef>
                <a:spcPct val="30000"/>
              </a:spcBef>
              <a:buClr>
                <a:srgbClr val="008000"/>
              </a:buClr>
              <a:buSzPct val="70000"/>
              <a:buFont typeface="Wingdings" pitchFamily="2" charset="2"/>
              <a:buNone/>
              <a:defRPr/>
            </a:pPr>
            <a:endParaRPr lang="en-US" sz="1400" b="1" dirty="0">
              <a:solidFill>
                <a:srgbClr val="009D00"/>
              </a:solidFill>
            </a:endParaRPr>
          </a:p>
        </p:txBody>
      </p:sp>
      <p:sp>
        <p:nvSpPr>
          <p:cNvPr id="4102" name="Rectangle 7"/>
          <p:cNvSpPr>
            <a:spLocks noChangeArrowheads="1"/>
          </p:cNvSpPr>
          <p:nvPr/>
        </p:nvSpPr>
        <p:spPr bwMode="auto">
          <a:xfrm>
            <a:off x="0" y="3429000"/>
            <a:ext cx="9144000" cy="824841"/>
          </a:xfrm>
          <a:prstGeom prst="rect">
            <a:avLst/>
          </a:prstGeom>
          <a:noFill/>
          <a:ln w="9525">
            <a:noFill/>
            <a:miter lim="800000"/>
            <a:headEnd/>
            <a:tailEnd/>
          </a:ln>
        </p:spPr>
        <p:txBody>
          <a:bodyPr wrap="square">
            <a:spAutoFit/>
          </a:bodyPr>
          <a:lstStyle/>
          <a:p>
            <a:pPr algn="ctr" eaLnBrk="0" hangingPunct="0">
              <a:lnSpc>
                <a:spcPct val="70000"/>
              </a:lnSpc>
              <a:spcBef>
                <a:spcPct val="30000"/>
              </a:spcBef>
              <a:buClr>
                <a:srgbClr val="008000"/>
              </a:buClr>
              <a:buSzPts val="1300"/>
              <a:buFont typeface="Wingdings" pitchFamily="2" charset="2"/>
              <a:buNone/>
            </a:pPr>
            <a:r>
              <a:rPr lang="en-US" sz="2800" b="1" dirty="0" smtClean="0">
                <a:solidFill>
                  <a:srgbClr val="002060"/>
                </a:solidFill>
                <a:latin typeface="Arial" charset="0"/>
              </a:rPr>
              <a:t>Lecture1/3</a:t>
            </a:r>
          </a:p>
          <a:p>
            <a:pPr algn="ctr" eaLnBrk="0" hangingPunct="0">
              <a:lnSpc>
                <a:spcPct val="70000"/>
              </a:lnSpc>
              <a:spcBef>
                <a:spcPct val="30000"/>
              </a:spcBef>
              <a:buClr>
                <a:srgbClr val="008000"/>
              </a:buClr>
              <a:buSzPts val="1300"/>
              <a:buFont typeface="Wingdings" pitchFamily="2" charset="2"/>
              <a:buNone/>
            </a:pPr>
            <a:r>
              <a:rPr lang="en-US" sz="2800" b="1" dirty="0" smtClean="0">
                <a:solidFill>
                  <a:srgbClr val="FF0000"/>
                </a:solidFill>
                <a:latin typeface="Arial" charset="0"/>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1"/>
          <p:cNvSpPr>
            <a:spLocks noGrp="1"/>
          </p:cNvSpPr>
          <p:nvPr>
            <p:ph type="ftr" sz="quarter" idx="11"/>
          </p:nvPr>
        </p:nvSpPr>
        <p:spPr>
          <a:noFill/>
        </p:spPr>
        <p:txBody>
          <a:bodyPr/>
          <a:lstStyle/>
          <a:p>
            <a:r>
              <a:rPr lang="en-US" smtClean="0"/>
              <a:t>W. Riegler/CERN</a:t>
            </a:r>
          </a:p>
        </p:txBody>
      </p:sp>
      <p:sp>
        <p:nvSpPr>
          <p:cNvPr id="57347" name="Slide Number Placeholder 2"/>
          <p:cNvSpPr>
            <a:spLocks noGrp="1"/>
          </p:cNvSpPr>
          <p:nvPr>
            <p:ph type="sldNum" sz="quarter" idx="12"/>
          </p:nvPr>
        </p:nvSpPr>
        <p:spPr>
          <a:noFill/>
        </p:spPr>
        <p:txBody>
          <a:bodyPr/>
          <a:lstStyle/>
          <a:p>
            <a:fld id="{553E8FD5-4394-4D7E-BACF-0F8D67E30D7C}" type="slidenum">
              <a:rPr lang="en-US" smtClean="0"/>
              <a:pPr/>
              <a:t>10</a:t>
            </a:fld>
            <a:endParaRPr lang="en-US" smtClean="0"/>
          </a:p>
        </p:txBody>
      </p:sp>
      <p:pic>
        <p:nvPicPr>
          <p:cNvPr id="57348" name="Picture 2" descr="C:\Dokumente und Einstellungen\Heinrich\Eigene Dateien\Eigene Bilder\ALICE.bmp"/>
          <p:cNvPicPr>
            <a:picLocks noChangeAspect="1" noChangeArrowheads="1"/>
          </p:cNvPicPr>
          <p:nvPr/>
        </p:nvPicPr>
        <p:blipFill>
          <a:blip r:embed="rId2" cstate="print"/>
          <a:srcRect/>
          <a:stretch>
            <a:fillRect/>
          </a:stretch>
        </p:blipFill>
        <p:spPr bwMode="auto">
          <a:xfrm>
            <a:off x="20638" y="838200"/>
            <a:ext cx="9123362" cy="5453063"/>
          </a:xfrm>
          <a:prstGeom prst="rect">
            <a:avLst/>
          </a:prstGeom>
          <a:noFill/>
          <a:ln w="9525">
            <a:noFill/>
            <a:miter lim="800000"/>
            <a:headEnd/>
            <a:tailEnd/>
          </a:ln>
        </p:spPr>
      </p:pic>
      <p:sp>
        <p:nvSpPr>
          <p:cNvPr id="57349" name="TextBox 4"/>
          <p:cNvSpPr txBox="1">
            <a:spLocks noChangeArrowheads="1"/>
          </p:cNvSpPr>
          <p:nvPr/>
        </p:nvSpPr>
        <p:spPr bwMode="auto">
          <a:xfrm>
            <a:off x="3352800" y="228600"/>
            <a:ext cx="1722438" cy="708025"/>
          </a:xfrm>
          <a:prstGeom prst="rect">
            <a:avLst/>
          </a:prstGeom>
          <a:noFill/>
          <a:ln w="9525">
            <a:noFill/>
            <a:miter lim="800000"/>
            <a:headEnd/>
            <a:tailEnd/>
          </a:ln>
        </p:spPr>
        <p:txBody>
          <a:bodyPr wrap="none">
            <a:spAutoFit/>
          </a:bodyPr>
          <a:lstStyle/>
          <a:p>
            <a:pPr algn="ctr"/>
            <a:r>
              <a:rPr lang="en-US" sz="4000" b="1">
                <a:solidFill>
                  <a:srgbClr val="FF0000"/>
                </a:solidFill>
              </a:rPr>
              <a:t>ALICE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1"/>
          <p:cNvSpPr>
            <a:spLocks noGrp="1"/>
          </p:cNvSpPr>
          <p:nvPr>
            <p:ph type="ftr" sz="quarter" idx="11"/>
          </p:nvPr>
        </p:nvSpPr>
        <p:spPr>
          <a:noFill/>
        </p:spPr>
        <p:txBody>
          <a:bodyPr/>
          <a:lstStyle/>
          <a:p>
            <a:r>
              <a:rPr lang="en-US" smtClean="0"/>
              <a:t>W. Riegler/CERN</a:t>
            </a:r>
          </a:p>
        </p:txBody>
      </p:sp>
      <p:sp>
        <p:nvSpPr>
          <p:cNvPr id="58371" name="Slide Number Placeholder 2"/>
          <p:cNvSpPr>
            <a:spLocks noGrp="1"/>
          </p:cNvSpPr>
          <p:nvPr>
            <p:ph type="sldNum" sz="quarter" idx="12"/>
          </p:nvPr>
        </p:nvSpPr>
        <p:spPr>
          <a:noFill/>
        </p:spPr>
        <p:txBody>
          <a:bodyPr/>
          <a:lstStyle/>
          <a:p>
            <a:fld id="{019869FB-5845-418E-B2E0-C902D78DB6B9}" type="slidenum">
              <a:rPr lang="en-US" smtClean="0"/>
              <a:pPr/>
              <a:t>11</a:t>
            </a:fld>
            <a:endParaRPr lang="en-US" smtClean="0"/>
          </a:p>
        </p:txBody>
      </p:sp>
      <p:sp>
        <p:nvSpPr>
          <p:cNvPr id="50" name="Rectangle 4"/>
          <p:cNvSpPr>
            <a:spLocks noChangeArrowheads="1"/>
          </p:cNvSpPr>
          <p:nvPr/>
        </p:nvSpPr>
        <p:spPr bwMode="auto">
          <a:xfrm>
            <a:off x="130175" y="1701800"/>
            <a:ext cx="917575" cy="1114425"/>
          </a:xfrm>
          <a:prstGeom prst="rect">
            <a:avLst/>
          </a:prstGeom>
          <a:solidFill>
            <a:srgbClr val="FFFFFF"/>
          </a:solidFill>
          <a:ln w="9525">
            <a:noFill/>
            <a:miter lim="800000"/>
            <a:headEnd/>
            <a:tailEnd/>
          </a:ln>
          <a:effectLst/>
        </p:spPr>
        <p:txBody>
          <a:bodyPr wrap="none" lIns="86877" tIns="43439" rIns="86877" bIns="43439" anchor="ctr">
            <a:spAutoFit/>
          </a:bodyPr>
          <a:lstStyle/>
          <a:p>
            <a:pPr fontAlgn="auto">
              <a:spcBef>
                <a:spcPts val="0"/>
              </a:spcBef>
              <a:spcAft>
                <a:spcPts val="0"/>
              </a:spcAft>
              <a:defRPr/>
            </a:pPr>
            <a:endParaRPr lang="en-US" kern="0">
              <a:solidFill>
                <a:sysClr val="windowText" lastClr="000000"/>
              </a:solidFill>
              <a:latin typeface="Arial" charset="0"/>
            </a:endParaRPr>
          </a:p>
        </p:txBody>
      </p:sp>
      <p:sp>
        <p:nvSpPr>
          <p:cNvPr id="51" name="Line 5"/>
          <p:cNvSpPr>
            <a:spLocks noChangeShapeType="1"/>
          </p:cNvSpPr>
          <p:nvPr/>
        </p:nvSpPr>
        <p:spPr bwMode="auto">
          <a:xfrm>
            <a:off x="1600200" y="3987800"/>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2" name="Line 6"/>
          <p:cNvSpPr>
            <a:spLocks noChangeShapeType="1"/>
          </p:cNvSpPr>
          <p:nvPr/>
        </p:nvSpPr>
        <p:spPr bwMode="auto">
          <a:xfrm>
            <a:off x="2895600" y="3987800"/>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3" name="Line 7"/>
          <p:cNvSpPr>
            <a:spLocks noChangeShapeType="1"/>
          </p:cNvSpPr>
          <p:nvPr/>
        </p:nvSpPr>
        <p:spPr bwMode="auto">
          <a:xfrm>
            <a:off x="41910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4" name="Line 8"/>
          <p:cNvSpPr>
            <a:spLocks noChangeShapeType="1"/>
          </p:cNvSpPr>
          <p:nvPr/>
        </p:nvSpPr>
        <p:spPr bwMode="auto">
          <a:xfrm>
            <a:off x="54864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5" name="Line 9"/>
          <p:cNvSpPr>
            <a:spLocks noChangeShapeType="1"/>
          </p:cNvSpPr>
          <p:nvPr/>
        </p:nvSpPr>
        <p:spPr bwMode="auto">
          <a:xfrm>
            <a:off x="67818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6" name="Text Box 10"/>
          <p:cNvSpPr txBox="1">
            <a:spLocks noChangeArrowheads="1"/>
          </p:cNvSpPr>
          <p:nvPr/>
        </p:nvSpPr>
        <p:spPr bwMode="auto">
          <a:xfrm>
            <a:off x="1371600" y="3973513"/>
            <a:ext cx="7791450" cy="366712"/>
          </a:xfrm>
          <a:prstGeom prst="rect">
            <a:avLst/>
          </a:prstGeom>
          <a:noFill/>
          <a:ln w="12700" cap="sq">
            <a:noFill/>
            <a:miter lim="800000"/>
            <a:headEnd type="none" w="sm" len="sm"/>
            <a:tailEnd type="none" w="sm" len="sm"/>
          </a:ln>
          <a:effectLst/>
        </p:spPr>
        <p:txBody>
          <a:bodyPr wrap="none">
            <a:spAutoFit/>
          </a:bodyPr>
          <a:lstStyle/>
          <a:p>
            <a:pPr fontAlgn="auto">
              <a:spcAft>
                <a:spcPts val="0"/>
              </a:spcAft>
              <a:defRPr/>
            </a:pPr>
            <a:r>
              <a:rPr lang="en-US" kern="0">
                <a:solidFill>
                  <a:srgbClr val="919191"/>
                </a:solidFill>
                <a:latin typeface="Times New Roman" pitchFamily="18" charset="0"/>
              </a:rPr>
              <a:t>0                     1                     2                    3                     4                    5  p (GeV/c)</a:t>
            </a:r>
          </a:p>
        </p:txBody>
      </p:sp>
      <p:sp>
        <p:nvSpPr>
          <p:cNvPr id="57" name="Line 11"/>
          <p:cNvSpPr>
            <a:spLocks noChangeShapeType="1"/>
          </p:cNvSpPr>
          <p:nvPr/>
        </p:nvSpPr>
        <p:spPr bwMode="auto">
          <a:xfrm>
            <a:off x="1752600" y="1998663"/>
            <a:ext cx="282575"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8" name="Line 12"/>
          <p:cNvSpPr>
            <a:spLocks noChangeShapeType="1"/>
          </p:cNvSpPr>
          <p:nvPr/>
        </p:nvSpPr>
        <p:spPr bwMode="auto">
          <a:xfrm>
            <a:off x="1752600" y="2209800"/>
            <a:ext cx="815975"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9" name="Line 13"/>
          <p:cNvSpPr>
            <a:spLocks noChangeShapeType="1"/>
          </p:cNvSpPr>
          <p:nvPr/>
        </p:nvSpPr>
        <p:spPr bwMode="auto">
          <a:xfrm>
            <a:off x="2255838" y="2897188"/>
            <a:ext cx="1852612"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0" name="Line 14"/>
          <p:cNvSpPr>
            <a:spLocks noChangeShapeType="1"/>
          </p:cNvSpPr>
          <p:nvPr/>
        </p:nvSpPr>
        <p:spPr bwMode="auto">
          <a:xfrm>
            <a:off x="2255838" y="3124200"/>
            <a:ext cx="3994150"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1" name="Line 15"/>
          <p:cNvSpPr>
            <a:spLocks noChangeShapeType="1"/>
          </p:cNvSpPr>
          <p:nvPr/>
        </p:nvSpPr>
        <p:spPr bwMode="auto">
          <a:xfrm>
            <a:off x="2997200" y="3548063"/>
            <a:ext cx="2293938"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2" name="Line 16"/>
          <p:cNvSpPr>
            <a:spLocks noChangeShapeType="1"/>
          </p:cNvSpPr>
          <p:nvPr/>
        </p:nvSpPr>
        <p:spPr bwMode="auto">
          <a:xfrm>
            <a:off x="2997200" y="3770313"/>
            <a:ext cx="4927600"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3" name="Line 17"/>
          <p:cNvSpPr>
            <a:spLocks noChangeShapeType="1"/>
          </p:cNvSpPr>
          <p:nvPr/>
        </p:nvSpPr>
        <p:spPr bwMode="auto">
          <a:xfrm>
            <a:off x="2797175" y="5330825"/>
            <a:ext cx="1012825"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4" name="Line 18"/>
          <p:cNvSpPr>
            <a:spLocks noChangeShapeType="1"/>
          </p:cNvSpPr>
          <p:nvPr/>
        </p:nvSpPr>
        <p:spPr bwMode="auto">
          <a:xfrm>
            <a:off x="3986213" y="5330825"/>
            <a:ext cx="1728787"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5" name="Line 19"/>
          <p:cNvSpPr>
            <a:spLocks noChangeShapeType="1"/>
          </p:cNvSpPr>
          <p:nvPr/>
        </p:nvSpPr>
        <p:spPr bwMode="auto">
          <a:xfrm>
            <a:off x="5891213" y="5330825"/>
            <a:ext cx="1728787"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6" name="Text Box 20"/>
          <p:cNvSpPr txBox="1">
            <a:spLocks noChangeArrowheads="1"/>
          </p:cNvSpPr>
          <p:nvPr/>
        </p:nvSpPr>
        <p:spPr bwMode="auto">
          <a:xfrm>
            <a:off x="3352800" y="5345113"/>
            <a:ext cx="5715000" cy="366712"/>
          </a:xfrm>
          <a:prstGeom prst="rect">
            <a:avLst/>
          </a:prstGeom>
          <a:noFill/>
          <a:ln w="12700" cap="sq">
            <a:noFill/>
            <a:miter lim="800000"/>
            <a:headEnd type="none" w="sm" len="sm"/>
            <a:tailEnd type="none" w="sm" len="sm"/>
          </a:ln>
          <a:effectLst/>
        </p:spPr>
        <p:txBody>
          <a:bodyPr>
            <a:spAutoFit/>
          </a:bodyPr>
          <a:lstStyle/>
          <a:p>
            <a:pPr fontAlgn="auto">
              <a:spcAft>
                <a:spcPts val="0"/>
              </a:spcAft>
              <a:defRPr/>
            </a:pPr>
            <a:r>
              <a:rPr lang="en-US" kern="0" dirty="0">
                <a:solidFill>
                  <a:srgbClr val="919191"/>
                </a:solidFill>
                <a:latin typeface="Times New Roman" pitchFamily="18" charset="0"/>
              </a:rPr>
              <a:t>       1                              10                            100   p (</a:t>
            </a:r>
            <a:r>
              <a:rPr lang="en-US" kern="0" dirty="0" err="1">
                <a:solidFill>
                  <a:srgbClr val="919191"/>
                </a:solidFill>
                <a:latin typeface="Times New Roman" pitchFamily="18" charset="0"/>
              </a:rPr>
              <a:t>GeV</a:t>
            </a:r>
            <a:r>
              <a:rPr lang="en-US" kern="0" dirty="0">
                <a:solidFill>
                  <a:srgbClr val="919191"/>
                </a:solidFill>
                <a:latin typeface="Times New Roman" pitchFamily="18" charset="0"/>
              </a:rPr>
              <a:t>/c) </a:t>
            </a:r>
          </a:p>
        </p:txBody>
      </p:sp>
      <p:sp>
        <p:nvSpPr>
          <p:cNvPr id="67" name="Line 21"/>
          <p:cNvSpPr>
            <a:spLocks noChangeShapeType="1"/>
          </p:cNvSpPr>
          <p:nvPr/>
        </p:nvSpPr>
        <p:spPr bwMode="auto">
          <a:xfrm>
            <a:off x="7772400" y="5330825"/>
            <a:ext cx="822325"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8" name="Line 22"/>
          <p:cNvSpPr>
            <a:spLocks noChangeShapeType="1"/>
          </p:cNvSpPr>
          <p:nvPr/>
        </p:nvSpPr>
        <p:spPr bwMode="auto">
          <a:xfrm>
            <a:off x="3986213" y="4713288"/>
            <a:ext cx="3633787" cy="0"/>
          </a:xfrm>
          <a:prstGeom prst="line">
            <a:avLst/>
          </a:prstGeom>
          <a:noFill/>
          <a:ln w="190500" cap="sq">
            <a:solidFill>
              <a:srgbClr val="00FF00"/>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9" name="Line 23"/>
          <p:cNvSpPr>
            <a:spLocks noChangeShapeType="1"/>
          </p:cNvSpPr>
          <p:nvPr/>
        </p:nvSpPr>
        <p:spPr bwMode="auto">
          <a:xfrm>
            <a:off x="4108450" y="5051425"/>
            <a:ext cx="3130550" cy="0"/>
          </a:xfrm>
          <a:prstGeom prst="line">
            <a:avLst/>
          </a:prstGeom>
          <a:noFill/>
          <a:ln w="193675" cap="sq">
            <a:solidFill>
              <a:srgbClr val="3366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0" name="Line 24"/>
          <p:cNvSpPr>
            <a:spLocks noChangeShapeType="1"/>
          </p:cNvSpPr>
          <p:nvPr/>
        </p:nvSpPr>
        <p:spPr bwMode="auto">
          <a:xfrm>
            <a:off x="1789113" y="2962275"/>
            <a:ext cx="268287" cy="6350"/>
          </a:xfrm>
          <a:prstGeom prst="line">
            <a:avLst/>
          </a:prstGeom>
          <a:noFill/>
          <a:ln w="190500" cap="sq">
            <a:pattFill prst="wdUpDiag">
              <a:fgClr>
                <a:srgbClr val="00FF00"/>
              </a:fgClr>
              <a:bgClr>
                <a:srgbClr val="FFFFFF"/>
              </a:bgClr>
            </a:patt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1" name="Line 25"/>
          <p:cNvSpPr>
            <a:spLocks noChangeShapeType="1"/>
          </p:cNvSpPr>
          <p:nvPr/>
        </p:nvSpPr>
        <p:spPr bwMode="auto">
          <a:xfrm>
            <a:off x="1600200" y="2209800"/>
            <a:ext cx="0" cy="0"/>
          </a:xfrm>
          <a:prstGeom prst="line">
            <a:avLst/>
          </a:prstGeom>
          <a:noFill/>
          <a:ln w="12700"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2" name="Rectangle 26"/>
          <p:cNvSpPr>
            <a:spLocks noChangeArrowheads="1"/>
          </p:cNvSpPr>
          <p:nvPr/>
        </p:nvSpPr>
        <p:spPr bwMode="auto">
          <a:xfrm>
            <a:off x="1600200" y="2295525"/>
            <a:ext cx="152400" cy="142875"/>
          </a:xfrm>
          <a:prstGeom prst="rect">
            <a:avLst/>
          </a:prstGeom>
          <a:solidFill>
            <a:srgbClr val="00FF00"/>
          </a:solidFill>
          <a:ln w="12700" cap="sq">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3" name="Rectangle 27" descr="Wide upward diagonal"/>
          <p:cNvSpPr>
            <a:spLocks noChangeArrowheads="1"/>
          </p:cNvSpPr>
          <p:nvPr/>
        </p:nvSpPr>
        <p:spPr bwMode="auto">
          <a:xfrm>
            <a:off x="2035175" y="2282825"/>
            <a:ext cx="784225" cy="152400"/>
          </a:xfrm>
          <a:prstGeom prst="rect">
            <a:avLst/>
          </a:prstGeom>
          <a:pattFill prst="wdUpDiag">
            <a:fgClr>
              <a:srgbClr val="00FF00"/>
            </a:fgClr>
            <a:bgClr>
              <a:srgbClr val="FFFFFF"/>
            </a:bgClr>
          </a:pattFill>
          <a:ln w="12700" cap="sq">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4" name="Text Box 28"/>
          <p:cNvSpPr txBox="1">
            <a:spLocks noChangeArrowheads="1"/>
          </p:cNvSpPr>
          <p:nvPr/>
        </p:nvSpPr>
        <p:spPr bwMode="auto">
          <a:xfrm>
            <a:off x="1279525" y="4232275"/>
            <a:ext cx="2433638" cy="915988"/>
          </a:xfrm>
          <a:prstGeom prst="rect">
            <a:avLst/>
          </a:prstGeom>
          <a:noFill/>
          <a:ln w="9525">
            <a:noFill/>
            <a:miter lim="800000"/>
            <a:headEnd/>
            <a:tailEnd/>
          </a:ln>
          <a:effectLst/>
        </p:spPr>
        <p:txBody>
          <a:bodyPr>
            <a:spAutoFit/>
          </a:bodyPr>
          <a:lstStyle/>
          <a:p>
            <a:pPr fontAlgn="auto">
              <a:spcAft>
                <a:spcPts val="0"/>
              </a:spcAft>
              <a:defRPr/>
            </a:pPr>
            <a:r>
              <a:rPr lang="en-US" kern="0">
                <a:solidFill>
                  <a:srgbClr val="CC0000"/>
                </a:solidFill>
                <a:latin typeface="Arial" charset="0"/>
              </a:rPr>
              <a:t>TPC </a:t>
            </a:r>
            <a:r>
              <a:rPr lang="en-US" kern="0">
                <a:solidFill>
                  <a:srgbClr val="000000"/>
                </a:solidFill>
                <a:latin typeface="Arial" charset="0"/>
              </a:rPr>
              <a:t>(rel. rise) </a:t>
            </a:r>
            <a:r>
              <a:rPr lang="en-US" kern="0">
                <a:solidFill>
                  <a:srgbClr val="000000"/>
                </a:solidFill>
                <a:latin typeface="Symbol" pitchFamily="18" charset="2"/>
              </a:rPr>
              <a:t>p</a:t>
            </a:r>
            <a:r>
              <a:rPr lang="en-US" kern="0">
                <a:solidFill>
                  <a:sysClr val="windowText" lastClr="000000"/>
                </a:solidFill>
                <a:latin typeface="Arial" charset="0"/>
              </a:rPr>
              <a:t> </a:t>
            </a:r>
            <a:r>
              <a:rPr lang="en-US" kern="0">
                <a:solidFill>
                  <a:srgbClr val="000000"/>
                </a:solidFill>
                <a:latin typeface="Arial" charset="0"/>
              </a:rPr>
              <a:t>/K/p</a:t>
            </a:r>
            <a:endParaRPr lang="en-US" kern="0">
              <a:solidFill>
                <a:srgbClr val="CC0000"/>
              </a:solidFill>
              <a:latin typeface="Arial" charset="0"/>
            </a:endParaRPr>
          </a:p>
          <a:p>
            <a:pPr fontAlgn="auto">
              <a:spcAft>
                <a:spcPts val="0"/>
              </a:spcAft>
              <a:defRPr/>
            </a:pPr>
            <a:r>
              <a:rPr lang="en-US" kern="0">
                <a:solidFill>
                  <a:srgbClr val="CC0000"/>
                </a:solidFill>
                <a:latin typeface="Arial" charset="0"/>
              </a:rPr>
              <a:t>TRD         </a:t>
            </a:r>
            <a:r>
              <a:rPr lang="en-US" kern="0">
                <a:solidFill>
                  <a:srgbClr val="000000"/>
                </a:solidFill>
                <a:latin typeface="Times New Roman" pitchFamily="18" charset="0"/>
              </a:rPr>
              <a:t>e /</a:t>
            </a:r>
            <a:r>
              <a:rPr lang="en-US" kern="0">
                <a:solidFill>
                  <a:srgbClr val="000000"/>
                </a:solidFill>
                <a:latin typeface="Symbol" pitchFamily="18" charset="2"/>
              </a:rPr>
              <a:t>p</a:t>
            </a:r>
            <a:r>
              <a:rPr lang="en-US" kern="0">
                <a:solidFill>
                  <a:sysClr val="windowText" lastClr="000000"/>
                </a:solidFill>
                <a:latin typeface="Arial" charset="0"/>
              </a:rPr>
              <a:t>                                               </a:t>
            </a:r>
            <a:endParaRPr lang="en-US" kern="0">
              <a:solidFill>
                <a:srgbClr val="000000"/>
              </a:solidFill>
              <a:latin typeface="Arial" charset="0"/>
            </a:endParaRPr>
          </a:p>
          <a:p>
            <a:pPr fontAlgn="auto">
              <a:spcAft>
                <a:spcPts val="0"/>
              </a:spcAft>
              <a:defRPr/>
            </a:pPr>
            <a:r>
              <a:rPr lang="en-US" kern="0">
                <a:solidFill>
                  <a:srgbClr val="CC0000"/>
                </a:solidFill>
                <a:latin typeface="Arial" charset="0"/>
              </a:rPr>
              <a:t>PHOS      </a:t>
            </a:r>
            <a:r>
              <a:rPr lang="en-US" kern="0">
                <a:solidFill>
                  <a:srgbClr val="000000"/>
                </a:solidFill>
                <a:latin typeface="Symbol" pitchFamily="18" charset="2"/>
              </a:rPr>
              <a:t>g </a:t>
            </a:r>
            <a:r>
              <a:rPr lang="en-US" kern="0">
                <a:solidFill>
                  <a:srgbClr val="000000"/>
                </a:solidFill>
                <a:latin typeface="Arial" charset="0"/>
              </a:rPr>
              <a:t>/</a:t>
            </a:r>
            <a:r>
              <a:rPr lang="en-US" kern="0">
                <a:solidFill>
                  <a:srgbClr val="000000"/>
                </a:solidFill>
                <a:latin typeface="Symbol" pitchFamily="18" charset="2"/>
              </a:rPr>
              <a:t>p</a:t>
            </a:r>
            <a:r>
              <a:rPr lang="en-US" kern="0" baseline="30000">
                <a:solidFill>
                  <a:srgbClr val="000000"/>
                </a:solidFill>
                <a:latin typeface="Symbol" pitchFamily="18" charset="2"/>
              </a:rPr>
              <a:t>0</a:t>
            </a:r>
          </a:p>
        </p:txBody>
      </p:sp>
      <p:sp>
        <p:nvSpPr>
          <p:cNvPr id="75" name="Text Box 29"/>
          <p:cNvSpPr txBox="1">
            <a:spLocks noChangeArrowheads="1"/>
          </p:cNvSpPr>
          <p:nvPr/>
        </p:nvSpPr>
        <p:spPr bwMode="auto">
          <a:xfrm>
            <a:off x="0" y="1870075"/>
            <a:ext cx="1371600" cy="641350"/>
          </a:xfrm>
          <a:prstGeom prst="rect">
            <a:avLst/>
          </a:prstGeom>
          <a:noFill/>
          <a:ln w="9525">
            <a:noFill/>
            <a:miter lim="800000"/>
            <a:headEnd/>
            <a:tailEnd/>
          </a:ln>
          <a:effectLst/>
        </p:spPr>
        <p:txBody>
          <a:bodyPr>
            <a:spAutoFit/>
          </a:bodyPr>
          <a:lstStyle/>
          <a:p>
            <a:pPr fontAlgn="auto">
              <a:spcAft>
                <a:spcPts val="0"/>
              </a:spcAft>
              <a:defRPr/>
            </a:pPr>
            <a:r>
              <a:rPr lang="en-US" kern="0">
                <a:solidFill>
                  <a:srgbClr val="3333FF"/>
                </a:solidFill>
                <a:latin typeface="Arial" charset="0"/>
              </a:rPr>
              <a:t>TPC + ITS</a:t>
            </a:r>
            <a:r>
              <a:rPr lang="en-US" kern="0">
                <a:solidFill>
                  <a:srgbClr val="000000"/>
                </a:solidFill>
                <a:latin typeface="Arial" charset="0"/>
              </a:rPr>
              <a:t> </a:t>
            </a:r>
          </a:p>
          <a:p>
            <a:pPr fontAlgn="auto">
              <a:spcAft>
                <a:spcPts val="0"/>
              </a:spcAft>
              <a:defRPr/>
            </a:pPr>
            <a:r>
              <a:rPr lang="en-US" kern="0">
                <a:solidFill>
                  <a:srgbClr val="000000"/>
                </a:solidFill>
                <a:latin typeface="Arial" charset="0"/>
              </a:rPr>
              <a:t>(dE/dx)</a:t>
            </a:r>
            <a:r>
              <a:rPr lang="en-US" kern="0">
                <a:solidFill>
                  <a:srgbClr val="000000"/>
                </a:solidFill>
                <a:latin typeface="Times New Roman" pitchFamily="18" charset="0"/>
              </a:rPr>
              <a:t> </a:t>
            </a:r>
          </a:p>
        </p:txBody>
      </p:sp>
      <p:sp>
        <p:nvSpPr>
          <p:cNvPr id="76" name="Text Box 30"/>
          <p:cNvSpPr txBox="1">
            <a:spLocks noChangeArrowheads="1"/>
          </p:cNvSpPr>
          <p:nvPr/>
        </p:nvSpPr>
        <p:spPr bwMode="auto">
          <a:xfrm>
            <a:off x="2209800" y="18256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7" name="Text Box 31"/>
          <p:cNvSpPr txBox="1">
            <a:spLocks noChangeArrowheads="1"/>
          </p:cNvSpPr>
          <p:nvPr/>
        </p:nvSpPr>
        <p:spPr bwMode="auto">
          <a:xfrm>
            <a:off x="4343400" y="27400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8" name="Text Box 32"/>
          <p:cNvSpPr txBox="1">
            <a:spLocks noChangeArrowheads="1"/>
          </p:cNvSpPr>
          <p:nvPr/>
        </p:nvSpPr>
        <p:spPr bwMode="auto">
          <a:xfrm>
            <a:off x="5486400" y="34258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9" name="Text Box 33"/>
          <p:cNvSpPr txBox="1">
            <a:spLocks noChangeArrowheads="1"/>
          </p:cNvSpPr>
          <p:nvPr/>
        </p:nvSpPr>
        <p:spPr bwMode="auto">
          <a:xfrm>
            <a:off x="2673350" y="19780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0" name="Text Box 34"/>
          <p:cNvSpPr txBox="1">
            <a:spLocks noChangeArrowheads="1"/>
          </p:cNvSpPr>
          <p:nvPr/>
        </p:nvSpPr>
        <p:spPr bwMode="auto">
          <a:xfrm>
            <a:off x="6407150" y="29686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1" name="Text Box 35"/>
          <p:cNvSpPr txBox="1">
            <a:spLocks noChangeArrowheads="1"/>
          </p:cNvSpPr>
          <p:nvPr/>
        </p:nvSpPr>
        <p:spPr bwMode="auto">
          <a:xfrm>
            <a:off x="8007350" y="36544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2" name="Text Box 36"/>
          <p:cNvSpPr txBox="1">
            <a:spLocks noChangeArrowheads="1"/>
          </p:cNvSpPr>
          <p:nvPr/>
        </p:nvSpPr>
        <p:spPr bwMode="auto">
          <a:xfrm>
            <a:off x="2971800" y="2206625"/>
            <a:ext cx="454025"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e /</a:t>
            </a:r>
            <a:r>
              <a:rPr lang="en-US" sz="1400" kern="0">
                <a:solidFill>
                  <a:srgbClr val="000000"/>
                </a:solidFill>
                <a:latin typeface="Symbol" pitchFamily="18" charset="2"/>
              </a:rPr>
              <a:t>p</a:t>
            </a:r>
            <a:endParaRPr lang="en-US" kern="0">
              <a:solidFill>
                <a:srgbClr val="000000"/>
              </a:solidFill>
              <a:latin typeface="Symbol" pitchFamily="18" charset="2"/>
            </a:endParaRPr>
          </a:p>
        </p:txBody>
      </p:sp>
      <p:sp>
        <p:nvSpPr>
          <p:cNvPr id="83" name="Text Box 37"/>
          <p:cNvSpPr txBox="1">
            <a:spLocks noChangeArrowheads="1"/>
          </p:cNvSpPr>
          <p:nvPr/>
        </p:nvSpPr>
        <p:spPr bwMode="auto">
          <a:xfrm>
            <a:off x="1219200" y="2816225"/>
            <a:ext cx="454025"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e /</a:t>
            </a:r>
            <a:r>
              <a:rPr lang="en-US" sz="1400" kern="0">
                <a:solidFill>
                  <a:srgbClr val="000000"/>
                </a:solidFill>
                <a:latin typeface="Symbol" pitchFamily="18" charset="2"/>
              </a:rPr>
              <a:t>p</a:t>
            </a:r>
            <a:endParaRPr lang="en-US" kern="0">
              <a:solidFill>
                <a:srgbClr val="000000"/>
              </a:solidFill>
              <a:latin typeface="Symbol" pitchFamily="18" charset="2"/>
            </a:endParaRPr>
          </a:p>
        </p:txBody>
      </p:sp>
      <p:sp>
        <p:nvSpPr>
          <p:cNvPr id="84" name="Text Box 38"/>
          <p:cNvSpPr txBox="1">
            <a:spLocks noChangeArrowheads="1"/>
          </p:cNvSpPr>
          <p:nvPr/>
        </p:nvSpPr>
        <p:spPr bwMode="auto">
          <a:xfrm>
            <a:off x="0" y="3425825"/>
            <a:ext cx="1047750" cy="611188"/>
          </a:xfrm>
          <a:prstGeom prst="rect">
            <a:avLst/>
          </a:prstGeom>
          <a:noFill/>
          <a:ln w="9525">
            <a:noFill/>
            <a:miter lim="800000"/>
            <a:headEnd/>
            <a:tailEnd/>
          </a:ln>
          <a:effectLst/>
        </p:spPr>
        <p:txBody>
          <a:bodyPr wrap="none">
            <a:spAutoFit/>
          </a:bodyPr>
          <a:lstStyle/>
          <a:p>
            <a:pPr fontAlgn="auto">
              <a:spcAft>
                <a:spcPts val="0"/>
              </a:spcAft>
              <a:defRPr/>
            </a:pPr>
            <a:r>
              <a:rPr lang="en-US" kern="0">
                <a:solidFill>
                  <a:srgbClr val="3333FF"/>
                </a:solidFill>
                <a:latin typeface="Arial" charset="0"/>
              </a:rPr>
              <a:t>HMPID  </a:t>
            </a:r>
          </a:p>
          <a:p>
            <a:pPr fontAlgn="auto">
              <a:spcAft>
                <a:spcPts val="0"/>
              </a:spcAft>
              <a:defRPr/>
            </a:pPr>
            <a:r>
              <a:rPr lang="en-US" kern="0">
                <a:solidFill>
                  <a:srgbClr val="000000"/>
                </a:solidFill>
                <a:latin typeface="Arial" charset="0"/>
              </a:rPr>
              <a:t>(RICH)</a:t>
            </a:r>
          </a:p>
        </p:txBody>
      </p:sp>
      <p:sp>
        <p:nvSpPr>
          <p:cNvPr id="85" name="Text Box 39"/>
          <p:cNvSpPr txBox="1">
            <a:spLocks noChangeArrowheads="1"/>
          </p:cNvSpPr>
          <p:nvPr/>
        </p:nvSpPr>
        <p:spPr bwMode="auto">
          <a:xfrm>
            <a:off x="0" y="2816225"/>
            <a:ext cx="641350" cy="366713"/>
          </a:xfrm>
          <a:prstGeom prst="rect">
            <a:avLst/>
          </a:prstGeom>
          <a:noFill/>
          <a:ln w="9525">
            <a:noFill/>
            <a:miter lim="800000"/>
            <a:headEnd/>
            <a:tailEnd/>
          </a:ln>
          <a:effectLst/>
        </p:spPr>
        <p:txBody>
          <a:bodyPr wrap="none">
            <a:spAutoFit/>
          </a:bodyPr>
          <a:lstStyle/>
          <a:p>
            <a:pPr fontAlgn="auto">
              <a:spcAft>
                <a:spcPts val="0"/>
              </a:spcAft>
              <a:defRPr/>
            </a:pPr>
            <a:r>
              <a:rPr lang="en-US" kern="0">
                <a:solidFill>
                  <a:srgbClr val="3333FF"/>
                </a:solidFill>
                <a:latin typeface="Arial" charset="0"/>
              </a:rPr>
              <a:t>TOF</a:t>
            </a:r>
            <a:endParaRPr lang="en-US" kern="0">
              <a:solidFill>
                <a:srgbClr val="000000"/>
              </a:solidFill>
              <a:latin typeface="Arial" charset="0"/>
            </a:endParaRPr>
          </a:p>
        </p:txBody>
      </p:sp>
      <p:grpSp>
        <p:nvGrpSpPr>
          <p:cNvPr id="2" name="Group 45"/>
          <p:cNvGrpSpPr>
            <a:grpSpLocks/>
          </p:cNvGrpSpPr>
          <p:nvPr/>
        </p:nvGrpSpPr>
        <p:grpSpPr bwMode="auto">
          <a:xfrm>
            <a:off x="5867400" y="1295400"/>
            <a:ext cx="2692400" cy="1038225"/>
            <a:chOff x="4272" y="940"/>
            <a:chExt cx="1696" cy="654"/>
          </a:xfrm>
        </p:grpSpPr>
        <p:sp>
          <p:nvSpPr>
            <p:cNvPr id="87" name="Oval 40"/>
            <p:cNvSpPr>
              <a:spLocks noChangeArrowheads="1"/>
            </p:cNvSpPr>
            <p:nvPr/>
          </p:nvSpPr>
          <p:spPr bwMode="auto">
            <a:xfrm>
              <a:off x="4272" y="940"/>
              <a:ext cx="1413" cy="654"/>
            </a:xfrm>
            <a:prstGeom prst="ellipse">
              <a:avLst/>
            </a:prstGeom>
            <a:solidFill>
              <a:srgbClr val="FFFF99"/>
            </a:solidFill>
            <a:ln w="9525">
              <a:solidFill>
                <a:srgbClr val="000000"/>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88" name="Text Box 41"/>
            <p:cNvSpPr txBox="1">
              <a:spLocks noChangeArrowheads="1"/>
            </p:cNvSpPr>
            <p:nvPr/>
          </p:nvSpPr>
          <p:spPr bwMode="auto">
            <a:xfrm>
              <a:off x="4363" y="1036"/>
              <a:ext cx="1605" cy="442"/>
            </a:xfrm>
            <a:prstGeom prst="rect">
              <a:avLst/>
            </a:prstGeom>
            <a:noFill/>
            <a:ln w="9525">
              <a:noFill/>
              <a:miter lim="800000"/>
              <a:headEnd/>
              <a:tailEnd/>
            </a:ln>
            <a:effectLst/>
          </p:spPr>
          <p:txBody>
            <a:bodyPr>
              <a:spAutoFit/>
            </a:bodyPr>
            <a:lstStyle/>
            <a:p>
              <a:pPr fontAlgn="auto">
                <a:spcAft>
                  <a:spcPts val="0"/>
                </a:spcAft>
                <a:defRPr/>
              </a:pPr>
              <a:r>
                <a:rPr lang="en-US" sz="2000" b="1" kern="0" dirty="0">
                  <a:solidFill>
                    <a:srgbClr val="000000"/>
                  </a:solidFill>
                  <a:latin typeface="Times New Roman" pitchFamily="18" charset="0"/>
                </a:rPr>
                <a:t>Alice uses ~ all </a:t>
              </a:r>
            </a:p>
            <a:p>
              <a:pPr fontAlgn="auto">
                <a:spcAft>
                  <a:spcPts val="0"/>
                </a:spcAft>
                <a:defRPr/>
              </a:pPr>
              <a:r>
                <a:rPr lang="en-US" sz="2000" b="1" kern="0" dirty="0">
                  <a:solidFill>
                    <a:srgbClr val="000000"/>
                  </a:solidFill>
                  <a:latin typeface="Times New Roman" pitchFamily="18" charset="0"/>
                </a:rPr>
                <a:t>known techniques!</a:t>
              </a:r>
            </a:p>
          </p:txBody>
        </p:sp>
      </p:grpSp>
      <p:sp>
        <p:nvSpPr>
          <p:cNvPr id="89" name="Line 42"/>
          <p:cNvSpPr>
            <a:spLocks noChangeShapeType="1"/>
          </p:cNvSpPr>
          <p:nvPr/>
        </p:nvSpPr>
        <p:spPr bwMode="auto">
          <a:xfrm>
            <a:off x="5019675" y="4352925"/>
            <a:ext cx="2293938"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90" name="Line 43"/>
          <p:cNvSpPr>
            <a:spLocks noChangeShapeType="1"/>
          </p:cNvSpPr>
          <p:nvPr/>
        </p:nvSpPr>
        <p:spPr bwMode="auto">
          <a:xfrm>
            <a:off x="5013325" y="4492625"/>
            <a:ext cx="2300288" cy="1270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91" name="Text Box 44"/>
          <p:cNvSpPr txBox="1">
            <a:spLocks noChangeArrowheads="1"/>
          </p:cNvSpPr>
          <p:nvPr/>
        </p:nvSpPr>
        <p:spPr bwMode="auto">
          <a:xfrm>
            <a:off x="7439025" y="4143375"/>
            <a:ext cx="449263" cy="517525"/>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a:p>
            <a:pPr fontAlgn="auto">
              <a:spcAft>
                <a:spcPts val="0"/>
              </a:spcAft>
              <a:defRPr/>
            </a:pPr>
            <a:r>
              <a:rPr lang="en-US" sz="1400" kern="0">
                <a:solidFill>
                  <a:srgbClr val="000000"/>
                </a:solidFill>
                <a:latin typeface="Arial" charset="0"/>
              </a:rPr>
              <a:t>K/p</a:t>
            </a:r>
          </a:p>
        </p:txBody>
      </p:sp>
      <p:sp>
        <p:nvSpPr>
          <p:cNvPr id="58412" name="TextBox 45"/>
          <p:cNvSpPr txBox="1">
            <a:spLocks noChangeArrowheads="1"/>
          </p:cNvSpPr>
          <p:nvPr/>
        </p:nvSpPr>
        <p:spPr bwMode="auto">
          <a:xfrm>
            <a:off x="2362200" y="228600"/>
            <a:ext cx="4375150" cy="708025"/>
          </a:xfrm>
          <a:prstGeom prst="rect">
            <a:avLst/>
          </a:prstGeom>
          <a:noFill/>
          <a:ln w="9525">
            <a:noFill/>
            <a:miter lim="800000"/>
            <a:headEnd/>
            <a:tailEnd/>
          </a:ln>
        </p:spPr>
        <p:txBody>
          <a:bodyPr wrap="none">
            <a:spAutoFit/>
          </a:bodyPr>
          <a:lstStyle/>
          <a:p>
            <a:pPr algn="ctr"/>
            <a:r>
              <a:rPr lang="en-US" sz="4000" b="1">
                <a:solidFill>
                  <a:srgbClr val="FF0000"/>
                </a:solidFill>
              </a:rPr>
              <a:t>ALICE Particle 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Ion Collisions</a:t>
            </a:r>
            <a:endParaRPr lang="de-DE" dirty="0"/>
          </a:p>
        </p:txBody>
      </p:sp>
      <p:sp>
        <p:nvSpPr>
          <p:cNvPr id="3" name="Footer Placeholder 2"/>
          <p:cNvSpPr>
            <a:spLocks noGrp="1"/>
          </p:cNvSpPr>
          <p:nvPr>
            <p:ph type="ftr" sz="quarter" idx="12"/>
          </p:nvPr>
        </p:nvSpPr>
        <p:spPr/>
        <p:txBody>
          <a:bodyPr/>
          <a:lstStyle/>
          <a:p>
            <a:r>
              <a:rPr lang="en-US" smtClean="0"/>
              <a:t>Particle Detectors – B. Ketzer</a:t>
            </a:r>
            <a:endParaRPr lang="de-DE" dirty="0"/>
          </a:p>
        </p:txBody>
      </p:sp>
      <p:pic>
        <p:nvPicPr>
          <p:cNvPr id="4" name="Picture 3" descr="1011251_01.jpg"/>
          <p:cNvPicPr>
            <a:picLocks noChangeAspect="1"/>
          </p:cNvPicPr>
          <p:nvPr/>
        </p:nvPicPr>
        <p:blipFill>
          <a:blip r:embed="rId2" cstate="print"/>
          <a:stretch>
            <a:fillRect/>
          </a:stretch>
        </p:blipFill>
        <p:spPr>
          <a:xfrm>
            <a:off x="576064" y="955729"/>
            <a:ext cx="7956376" cy="585764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ZZ→4</a:t>
            </a:r>
            <a:r>
              <a:rPr lang="en-US" dirty="0" smtClean="0">
                <a:latin typeface="Symbol" pitchFamily="18" charset="2"/>
              </a:rPr>
              <a:t>m </a:t>
            </a:r>
            <a:r>
              <a:rPr lang="en-US" dirty="0" smtClean="0"/>
              <a:t>Event</a:t>
            </a:r>
            <a:endParaRPr lang="de-DE" dirty="0"/>
          </a:p>
        </p:txBody>
      </p:sp>
      <p:pic>
        <p:nvPicPr>
          <p:cNvPr id="805890" name="Picture 2"/>
          <p:cNvPicPr>
            <a:picLocks noChangeAspect="1" noChangeArrowheads="1"/>
          </p:cNvPicPr>
          <p:nvPr/>
        </p:nvPicPr>
        <p:blipFill>
          <a:blip r:embed="rId2" cstate="print"/>
          <a:srcRect/>
          <a:stretch>
            <a:fillRect/>
          </a:stretch>
        </p:blipFill>
        <p:spPr bwMode="auto">
          <a:xfrm>
            <a:off x="251520" y="1052736"/>
            <a:ext cx="8604448" cy="5116158"/>
          </a:xfrm>
          <a:prstGeom prst="rect">
            <a:avLst/>
          </a:prstGeom>
          <a:noFill/>
          <a:ln w="9525">
            <a:noFill/>
            <a:miter lim="800000"/>
            <a:headEnd/>
            <a:tailEnd/>
          </a:ln>
        </p:spPr>
      </p:pic>
      <p:sp>
        <p:nvSpPr>
          <p:cNvPr id="6" name="TextBox 5"/>
          <p:cNvSpPr txBox="1"/>
          <p:nvPr/>
        </p:nvSpPr>
        <p:spPr>
          <a:xfrm>
            <a:off x="5580112" y="1124744"/>
            <a:ext cx="3230372" cy="1323439"/>
          </a:xfrm>
          <a:prstGeom prst="rect">
            <a:avLst/>
          </a:prstGeom>
          <a:noFill/>
        </p:spPr>
        <p:txBody>
          <a:bodyPr wrap="none" rtlCol="0">
            <a:spAutoFit/>
          </a:bodyPr>
          <a:lstStyle/>
          <a:p>
            <a:r>
              <a:rPr lang="en-US" sz="2000" dirty="0" smtClean="0">
                <a:solidFill>
                  <a:srgbClr val="FF0000"/>
                </a:solidFill>
                <a:latin typeface="Arial" charset="0"/>
              </a:rPr>
              <a:t>All 4 </a:t>
            </a:r>
            <a:r>
              <a:rPr lang="en-US" sz="2000" dirty="0" err="1" smtClean="0">
                <a:solidFill>
                  <a:srgbClr val="FF0000"/>
                </a:solidFill>
                <a:latin typeface="Arial" charset="0"/>
              </a:rPr>
              <a:t>muons</a:t>
            </a:r>
            <a:r>
              <a:rPr lang="en-US" sz="2000" dirty="0" smtClean="0">
                <a:solidFill>
                  <a:srgbClr val="FF0000"/>
                </a:solidFill>
                <a:latin typeface="Arial" charset="0"/>
              </a:rPr>
              <a:t> from the same</a:t>
            </a:r>
          </a:p>
          <a:p>
            <a:r>
              <a:rPr lang="de-DE" sz="2000" dirty="0" err="1" smtClean="0">
                <a:solidFill>
                  <a:srgbClr val="FF0000"/>
                </a:solidFill>
                <a:latin typeface="Arial" charset="0"/>
              </a:rPr>
              <a:t>vertex</a:t>
            </a:r>
            <a:r>
              <a:rPr lang="de-DE" sz="2000" dirty="0" smtClean="0">
                <a:solidFill>
                  <a:srgbClr val="FF0000"/>
                </a:solidFill>
                <a:latin typeface="Arial" charset="0"/>
              </a:rPr>
              <a:t>:</a:t>
            </a:r>
          </a:p>
          <a:p>
            <a:r>
              <a:rPr lang="el-GR" sz="2000" dirty="0" smtClean="0">
                <a:solidFill>
                  <a:srgbClr val="FF0000"/>
                </a:solidFill>
                <a:latin typeface="Arial" charset="0"/>
              </a:rPr>
              <a:t>μ</a:t>
            </a:r>
            <a:r>
              <a:rPr lang="el-GR" sz="2000" baseline="-25000" dirty="0" smtClean="0">
                <a:solidFill>
                  <a:srgbClr val="FF0000"/>
                </a:solidFill>
                <a:latin typeface="Arial" charset="0"/>
              </a:rPr>
              <a:t>-1</a:t>
            </a:r>
            <a:r>
              <a:rPr lang="el-GR" sz="2000" dirty="0" smtClean="0">
                <a:solidFill>
                  <a:srgbClr val="FF0000"/>
                </a:solidFill>
                <a:latin typeface="Arial" charset="0"/>
              </a:rPr>
              <a:t> 48.1; μ</a:t>
            </a:r>
            <a:r>
              <a:rPr lang="el-GR" sz="2000" baseline="-25000" dirty="0" smtClean="0">
                <a:solidFill>
                  <a:srgbClr val="FF0000"/>
                </a:solidFill>
                <a:latin typeface="Arial" charset="0"/>
              </a:rPr>
              <a:t>+2</a:t>
            </a:r>
            <a:r>
              <a:rPr lang="el-GR" sz="2000" dirty="0" smtClean="0">
                <a:solidFill>
                  <a:srgbClr val="FF0000"/>
                </a:solidFill>
                <a:latin typeface="Arial" charset="0"/>
              </a:rPr>
              <a:t> 43.4 GeV</a:t>
            </a:r>
          </a:p>
          <a:p>
            <a:r>
              <a:rPr lang="el-GR" sz="2000" dirty="0" smtClean="0">
                <a:solidFill>
                  <a:srgbClr val="FF0000"/>
                </a:solidFill>
                <a:latin typeface="Arial" charset="0"/>
              </a:rPr>
              <a:t>μ</a:t>
            </a:r>
            <a:r>
              <a:rPr lang="el-GR" sz="2000" baseline="-25000" dirty="0" smtClean="0">
                <a:solidFill>
                  <a:srgbClr val="FF0000"/>
                </a:solidFill>
                <a:latin typeface="Arial" charset="0"/>
              </a:rPr>
              <a:t>+3</a:t>
            </a:r>
            <a:r>
              <a:rPr lang="el-GR" sz="2000" dirty="0" smtClean="0">
                <a:solidFill>
                  <a:srgbClr val="FF0000"/>
                </a:solidFill>
                <a:latin typeface="Arial" charset="0"/>
              </a:rPr>
              <a:t> 25.9; μ</a:t>
            </a:r>
            <a:r>
              <a:rPr lang="el-GR" sz="2000" baseline="-25000" dirty="0" smtClean="0">
                <a:solidFill>
                  <a:srgbClr val="FF0000"/>
                </a:solidFill>
                <a:latin typeface="Arial" charset="0"/>
              </a:rPr>
              <a:t>−4</a:t>
            </a:r>
            <a:r>
              <a:rPr lang="el-GR" sz="2000" dirty="0" smtClean="0">
                <a:solidFill>
                  <a:srgbClr val="FF0000"/>
                </a:solidFill>
                <a:latin typeface="Arial" charset="0"/>
              </a:rPr>
              <a:t> 19.6 </a:t>
            </a:r>
            <a:r>
              <a:rPr lang="de-DE" sz="2000" dirty="0" err="1" smtClean="0">
                <a:solidFill>
                  <a:srgbClr val="FF0000"/>
                </a:solidFill>
                <a:latin typeface="Arial" charset="0"/>
              </a:rPr>
              <a:t>GeV</a:t>
            </a:r>
            <a:endParaRPr lang="de-DE" sz="2000" dirty="0">
              <a:solidFill>
                <a:srgbClr val="FF0000"/>
              </a:solidFill>
              <a:latin typeface="Arial" charset="0"/>
            </a:endParaRPr>
          </a:p>
        </p:txBody>
      </p:sp>
      <p:sp>
        <p:nvSpPr>
          <p:cNvPr id="7" name="TextBox 6"/>
          <p:cNvSpPr txBox="1"/>
          <p:nvPr/>
        </p:nvSpPr>
        <p:spPr>
          <a:xfrm>
            <a:off x="323528" y="4365104"/>
            <a:ext cx="3119765" cy="1015663"/>
          </a:xfrm>
          <a:prstGeom prst="rect">
            <a:avLst/>
          </a:prstGeom>
          <a:noFill/>
        </p:spPr>
        <p:txBody>
          <a:bodyPr wrap="none" rtlCol="0">
            <a:spAutoFit/>
          </a:bodyPr>
          <a:lstStyle/>
          <a:p>
            <a:r>
              <a:rPr lang="de-DE" sz="2000" dirty="0" smtClean="0">
                <a:solidFill>
                  <a:srgbClr val="FF0000"/>
                </a:solidFill>
                <a:latin typeface="Arial" charset="0"/>
              </a:rPr>
              <a:t>Z</a:t>
            </a:r>
            <a:r>
              <a:rPr lang="de-DE" sz="2000" baseline="-25000" dirty="0" smtClean="0">
                <a:solidFill>
                  <a:srgbClr val="FF0000"/>
                </a:solidFill>
                <a:latin typeface="Arial" charset="0"/>
              </a:rPr>
              <a:t>1</a:t>
            </a:r>
            <a:r>
              <a:rPr lang="de-DE" sz="2000" dirty="0" smtClean="0">
                <a:solidFill>
                  <a:srgbClr val="FF0000"/>
                </a:solidFill>
                <a:latin typeface="Arial" charset="0"/>
              </a:rPr>
              <a:t>= 92.15 </a:t>
            </a:r>
            <a:r>
              <a:rPr lang="de-DE" sz="2000" dirty="0" err="1" smtClean="0">
                <a:solidFill>
                  <a:srgbClr val="FF0000"/>
                </a:solidFill>
                <a:latin typeface="Arial" charset="0"/>
              </a:rPr>
              <a:t>GeV</a:t>
            </a:r>
            <a:endParaRPr lang="de-DE" sz="2000" dirty="0" smtClean="0">
              <a:solidFill>
                <a:srgbClr val="FF0000"/>
              </a:solidFill>
              <a:latin typeface="Arial" charset="0"/>
            </a:endParaRPr>
          </a:p>
          <a:p>
            <a:r>
              <a:rPr lang="de-DE" sz="2000" dirty="0" smtClean="0">
                <a:solidFill>
                  <a:srgbClr val="FF0000"/>
                </a:solidFill>
                <a:latin typeface="Arial" charset="0"/>
              </a:rPr>
              <a:t>Z</a:t>
            </a:r>
            <a:r>
              <a:rPr lang="de-DE" sz="2000" baseline="-25000" dirty="0" smtClean="0">
                <a:solidFill>
                  <a:srgbClr val="FF0000"/>
                </a:solidFill>
                <a:latin typeface="Arial" charset="0"/>
              </a:rPr>
              <a:t>2</a:t>
            </a:r>
            <a:r>
              <a:rPr lang="de-DE" sz="2000" dirty="0" smtClean="0">
                <a:solidFill>
                  <a:srgbClr val="FF0000"/>
                </a:solidFill>
                <a:latin typeface="Arial" charset="0"/>
              </a:rPr>
              <a:t>= 92.24 </a:t>
            </a:r>
            <a:r>
              <a:rPr lang="de-DE" sz="2000" dirty="0" err="1" smtClean="0">
                <a:solidFill>
                  <a:srgbClr val="FF0000"/>
                </a:solidFill>
                <a:latin typeface="Arial" charset="0"/>
              </a:rPr>
              <a:t>GeV</a:t>
            </a:r>
            <a:endParaRPr lang="de-DE" sz="2000" dirty="0" smtClean="0">
              <a:solidFill>
                <a:srgbClr val="FF0000"/>
              </a:solidFill>
              <a:latin typeface="Arial" charset="0"/>
            </a:endParaRPr>
          </a:p>
          <a:p>
            <a:r>
              <a:rPr lang="de-DE" sz="2000" dirty="0" err="1" smtClean="0">
                <a:solidFill>
                  <a:srgbClr val="FF0000"/>
                </a:solidFill>
                <a:latin typeface="Arial" charset="0"/>
              </a:rPr>
              <a:t>Combined</a:t>
            </a:r>
            <a:r>
              <a:rPr lang="de-DE" sz="2000" dirty="0" smtClean="0">
                <a:solidFill>
                  <a:srgbClr val="FF0000"/>
                </a:solidFill>
                <a:latin typeface="Arial" charset="0"/>
              </a:rPr>
              <a:t> </a:t>
            </a:r>
            <a:r>
              <a:rPr lang="de-DE" sz="2000" dirty="0" err="1" smtClean="0">
                <a:solidFill>
                  <a:srgbClr val="FF0000"/>
                </a:solidFill>
                <a:latin typeface="Arial" charset="0"/>
              </a:rPr>
              <a:t>mass</a:t>
            </a:r>
            <a:r>
              <a:rPr lang="de-DE" sz="2000" dirty="0" smtClean="0">
                <a:solidFill>
                  <a:srgbClr val="FF0000"/>
                </a:solidFill>
                <a:latin typeface="Arial" charset="0"/>
              </a:rPr>
              <a:t>: 201GeV</a:t>
            </a:r>
            <a:endParaRPr lang="de-DE" sz="2000" dirty="0">
              <a:solidFill>
                <a:srgbClr val="FF0000"/>
              </a:solidFill>
              <a:latin typeface="Arial" charset="0"/>
            </a:endParaRPr>
          </a:p>
        </p:txBody>
      </p:sp>
      <p:sp>
        <p:nvSpPr>
          <p:cNvPr id="8" name="TextBox 7"/>
          <p:cNvSpPr txBox="1"/>
          <p:nvPr/>
        </p:nvSpPr>
        <p:spPr>
          <a:xfrm>
            <a:off x="5148064" y="4725144"/>
            <a:ext cx="3783408" cy="1015663"/>
          </a:xfrm>
          <a:prstGeom prst="rect">
            <a:avLst/>
          </a:prstGeom>
          <a:noFill/>
        </p:spPr>
        <p:txBody>
          <a:bodyPr wrap="none" rtlCol="0">
            <a:spAutoFit/>
          </a:bodyPr>
          <a:lstStyle/>
          <a:p>
            <a:r>
              <a:rPr lang="en-US" sz="2000" dirty="0" smtClean="0">
                <a:solidFill>
                  <a:srgbClr val="FF0000"/>
                </a:solidFill>
                <a:latin typeface="Arial" charset="0"/>
              </a:rPr>
              <a:t>Probability to find such an</a:t>
            </a:r>
          </a:p>
          <a:p>
            <a:r>
              <a:rPr lang="en-US" sz="2000" dirty="0" smtClean="0">
                <a:solidFill>
                  <a:srgbClr val="FF0000"/>
                </a:solidFill>
                <a:latin typeface="Arial" charset="0"/>
              </a:rPr>
              <a:t>event in the first 22pb</a:t>
            </a:r>
            <a:r>
              <a:rPr lang="en-US" sz="2000" baseline="30000" dirty="0" smtClean="0">
                <a:solidFill>
                  <a:srgbClr val="FF0000"/>
                </a:solidFill>
                <a:latin typeface="Arial" charset="0"/>
              </a:rPr>
              <a:t>-1</a:t>
            </a:r>
            <a:r>
              <a:rPr lang="en-US" sz="2000" dirty="0" smtClean="0">
                <a:solidFill>
                  <a:srgbClr val="FF0000"/>
                </a:solidFill>
                <a:latin typeface="Arial" charset="0"/>
              </a:rPr>
              <a:t> of data:</a:t>
            </a:r>
          </a:p>
          <a:p>
            <a:r>
              <a:rPr lang="de-DE" sz="2000" dirty="0" smtClean="0">
                <a:solidFill>
                  <a:srgbClr val="FF0000"/>
                </a:solidFill>
                <a:latin typeface="Arial" charset="0"/>
              </a:rPr>
              <a:t>16%.</a:t>
            </a:r>
            <a:endParaRPr lang="de-DE" sz="2000" dirty="0">
              <a:solidFill>
                <a:srgbClr val="FF0000"/>
              </a:solidFill>
              <a:latin typeface="Arial" charset="0"/>
            </a:endParaRPr>
          </a:p>
        </p:txBody>
      </p:sp>
      <p:sp>
        <p:nvSpPr>
          <p:cNvPr id="9" name="TextBox 8"/>
          <p:cNvSpPr txBox="1"/>
          <p:nvPr/>
        </p:nvSpPr>
        <p:spPr>
          <a:xfrm>
            <a:off x="2555776" y="6165304"/>
            <a:ext cx="3630353" cy="276999"/>
          </a:xfrm>
          <a:prstGeom prst="rect">
            <a:avLst/>
          </a:prstGeom>
          <a:noFill/>
        </p:spPr>
        <p:txBody>
          <a:bodyPr wrap="none" rtlCol="0">
            <a:spAutoFit/>
          </a:bodyPr>
          <a:lstStyle/>
          <a:p>
            <a:r>
              <a:rPr lang="en-US" sz="1200" dirty="0" smtClean="0">
                <a:solidFill>
                  <a:srgbClr val="000096"/>
                </a:solidFill>
                <a:latin typeface="Arial" charset="0"/>
              </a:rPr>
              <a:t>[N. </a:t>
            </a:r>
            <a:r>
              <a:rPr lang="en-US" sz="1200" dirty="0" err="1" smtClean="0">
                <a:solidFill>
                  <a:srgbClr val="000096"/>
                </a:solidFill>
                <a:latin typeface="Arial" charset="0"/>
              </a:rPr>
              <a:t>Pastrone</a:t>
            </a:r>
            <a:r>
              <a:rPr lang="en-US" sz="1200" dirty="0" smtClean="0">
                <a:solidFill>
                  <a:srgbClr val="000096"/>
                </a:solidFill>
                <a:latin typeface="Arial" charset="0"/>
              </a:rPr>
              <a:t>, Talk at </a:t>
            </a:r>
            <a:r>
              <a:rPr lang="en-US" sz="1200" dirty="0" err="1" smtClean="0">
                <a:solidFill>
                  <a:srgbClr val="000096"/>
                </a:solidFill>
                <a:latin typeface="Arial" charset="0"/>
              </a:rPr>
              <a:t>Bormio</a:t>
            </a:r>
            <a:r>
              <a:rPr lang="en-US" sz="1200" dirty="0" smtClean="0">
                <a:solidFill>
                  <a:srgbClr val="000096"/>
                </a:solidFill>
                <a:latin typeface="Arial" charset="0"/>
              </a:rPr>
              <a:t> Winter Meeting, 2011]</a:t>
            </a:r>
            <a:endParaRPr lang="de-DE" sz="1200" dirty="0">
              <a:solidFill>
                <a:srgbClr val="000096"/>
              </a:solidFill>
              <a:latin typeface="Arial" charset="0"/>
            </a:endParaRPr>
          </a:p>
        </p:txBody>
      </p:sp>
      <p:sp>
        <p:nvSpPr>
          <p:cNvPr id="10" name="TextBox 9"/>
          <p:cNvSpPr txBox="1"/>
          <p:nvPr/>
        </p:nvSpPr>
        <p:spPr>
          <a:xfrm>
            <a:off x="323528" y="1124744"/>
            <a:ext cx="755335" cy="400110"/>
          </a:xfrm>
          <a:prstGeom prst="rect">
            <a:avLst/>
          </a:prstGeom>
          <a:noFill/>
        </p:spPr>
        <p:txBody>
          <a:bodyPr wrap="none" rtlCol="0">
            <a:spAutoFit/>
          </a:bodyPr>
          <a:lstStyle/>
          <a:p>
            <a:r>
              <a:rPr lang="en-US" sz="2000" b="1" dirty="0" smtClean="0">
                <a:solidFill>
                  <a:srgbClr val="FFFF00"/>
                </a:solidFill>
                <a:latin typeface="Arial" charset="0"/>
              </a:rPr>
              <a:t>CMS</a:t>
            </a:r>
            <a:endParaRPr lang="de-DE" sz="2000" b="1"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is Beautiful</a:t>
            </a:r>
            <a:endParaRPr lang="de-DE" dirty="0"/>
          </a:p>
        </p:txBody>
      </p:sp>
      <p:sp>
        <p:nvSpPr>
          <p:cNvPr id="5" name="Text Box 4"/>
          <p:cNvSpPr txBox="1">
            <a:spLocks noChangeArrowheads="1"/>
          </p:cNvSpPr>
          <p:nvPr/>
        </p:nvSpPr>
        <p:spPr bwMode="auto">
          <a:xfrm>
            <a:off x="2339752" y="6525344"/>
            <a:ext cx="4920208" cy="184666"/>
          </a:xfrm>
          <a:prstGeom prst="rect">
            <a:avLst/>
          </a:prstGeom>
          <a:noFill/>
          <a:ln w="9525">
            <a:noFill/>
            <a:miter lim="800000"/>
            <a:headEnd/>
            <a:tailEnd/>
          </a:ln>
        </p:spPr>
        <p:txBody>
          <a:bodyPr wrap="square" lIns="0" tIns="0" rIns="0" bIns="0">
            <a:spAutoFit/>
          </a:bodyPr>
          <a:lstStyle/>
          <a:p>
            <a:pPr defTabSz="828675">
              <a:tabLst>
                <a:tab pos="657225" algn="l"/>
                <a:tab pos="1312863" algn="l"/>
                <a:tab pos="1970088" algn="l"/>
                <a:tab pos="2627313" algn="l"/>
                <a:tab pos="3282950" algn="l"/>
                <a:tab pos="3940175" algn="l"/>
                <a:tab pos="4595813" algn="l"/>
                <a:tab pos="5253038" algn="l"/>
                <a:tab pos="5910263" algn="l"/>
              </a:tabLst>
            </a:pPr>
            <a:r>
              <a:rPr lang="en-GB" sz="1200" dirty="0">
                <a:solidFill>
                  <a:srgbClr val="000096"/>
                </a:solidFill>
                <a:latin typeface="Arial" charset="0"/>
              </a:rPr>
              <a:t>GB Andresen </a:t>
            </a:r>
            <a:r>
              <a:rPr lang="en-GB" sz="1200" i="1" dirty="0">
                <a:solidFill>
                  <a:srgbClr val="000096"/>
                </a:solidFill>
                <a:latin typeface="Arial" charset="0"/>
              </a:rPr>
              <a:t>et al.</a:t>
            </a:r>
            <a:r>
              <a:rPr lang="en-GB" sz="1200" dirty="0">
                <a:solidFill>
                  <a:srgbClr val="000096"/>
                </a:solidFill>
                <a:latin typeface="Arial" charset="0"/>
              </a:rPr>
              <a:t> </a:t>
            </a:r>
            <a:r>
              <a:rPr lang="en-GB" sz="1200" i="1" dirty="0">
                <a:solidFill>
                  <a:srgbClr val="000096"/>
                </a:solidFill>
                <a:latin typeface="Arial" charset="0"/>
              </a:rPr>
              <a:t>Nature</a:t>
            </a:r>
            <a:r>
              <a:rPr lang="en-GB" sz="1200" dirty="0">
                <a:solidFill>
                  <a:srgbClr val="000096"/>
                </a:solidFill>
                <a:latin typeface="Arial" charset="0"/>
              </a:rPr>
              <a:t> </a:t>
            </a:r>
            <a:r>
              <a:rPr lang="en-GB" sz="1200" b="1" dirty="0">
                <a:solidFill>
                  <a:srgbClr val="000096"/>
                </a:solidFill>
                <a:latin typeface="Arial" charset="0"/>
              </a:rPr>
              <a:t>000</a:t>
            </a:r>
            <a:r>
              <a:rPr lang="en-GB" sz="1200" dirty="0">
                <a:solidFill>
                  <a:srgbClr val="000096"/>
                </a:solidFill>
                <a:latin typeface="Arial" charset="0"/>
              </a:rPr>
              <a:t>, 1-4 (2010) doi:10.1038/nature09610</a:t>
            </a:r>
          </a:p>
        </p:txBody>
      </p:sp>
      <p:sp>
        <p:nvSpPr>
          <p:cNvPr id="6" name="Text Box 8"/>
          <p:cNvSpPr txBox="1">
            <a:spLocks noChangeArrowheads="1"/>
          </p:cNvSpPr>
          <p:nvPr/>
        </p:nvSpPr>
        <p:spPr bwMode="auto">
          <a:xfrm>
            <a:off x="3851920" y="1052736"/>
            <a:ext cx="1512168" cy="400110"/>
          </a:xfrm>
          <a:prstGeom prst="rect">
            <a:avLst/>
          </a:prstGeom>
          <a:noFill/>
          <a:ln w="9525">
            <a:noFill/>
            <a:miter lim="800000"/>
            <a:headEnd/>
            <a:tailEnd/>
          </a:ln>
          <a:effectLst/>
        </p:spPr>
        <p:txBody>
          <a:bodyPr wrap="square" anchor="b" anchorCtr="1">
            <a:spAutoFit/>
          </a:bodyPr>
          <a:lstStyle/>
          <a:p>
            <a:r>
              <a:rPr lang="en-US" sz="2000" b="1" dirty="0" smtClean="0">
                <a:solidFill>
                  <a:srgbClr val="FF0000"/>
                </a:solidFill>
                <a:latin typeface="Arial" charset="0"/>
              </a:rPr>
              <a:t>ALPHA</a:t>
            </a:r>
            <a:endParaRPr lang="en-US" sz="2000" b="1" dirty="0">
              <a:solidFill>
                <a:srgbClr val="FF0000"/>
              </a:solidFill>
              <a:latin typeface="Arial" charset="0"/>
            </a:endParaRPr>
          </a:p>
        </p:txBody>
      </p:sp>
      <p:pic>
        <p:nvPicPr>
          <p:cNvPr id="7" name="Picture 138" descr="nature09610-f1"/>
          <p:cNvPicPr>
            <a:picLocks noChangeAspect="1" noChangeArrowheads="1"/>
          </p:cNvPicPr>
          <p:nvPr/>
        </p:nvPicPr>
        <p:blipFill>
          <a:blip r:embed="rId2" cstate="print"/>
          <a:srcRect/>
          <a:stretch>
            <a:fillRect/>
          </a:stretch>
        </p:blipFill>
        <p:spPr bwMode="auto">
          <a:xfrm>
            <a:off x="395536" y="1556792"/>
            <a:ext cx="3390900" cy="3505200"/>
          </a:xfrm>
          <a:prstGeom prst="rect">
            <a:avLst/>
          </a:prstGeom>
          <a:noFill/>
        </p:spPr>
      </p:pic>
      <p:pic>
        <p:nvPicPr>
          <p:cNvPr id="8" name="Picture 138" descr="nature09610-f2"/>
          <p:cNvPicPr>
            <a:picLocks noChangeAspect="1" noChangeArrowheads="1"/>
          </p:cNvPicPr>
          <p:nvPr/>
        </p:nvPicPr>
        <p:blipFill>
          <a:blip r:embed="rId3" cstate="print"/>
          <a:srcRect/>
          <a:stretch>
            <a:fillRect/>
          </a:stretch>
        </p:blipFill>
        <p:spPr bwMode="auto">
          <a:xfrm>
            <a:off x="4130507" y="1916832"/>
            <a:ext cx="4864541" cy="2304256"/>
          </a:xfrm>
          <a:prstGeom prst="rect">
            <a:avLst/>
          </a:prstGeom>
          <a:noFill/>
        </p:spPr>
      </p:pic>
      <p:sp>
        <p:nvSpPr>
          <p:cNvPr id="9" name="TextBox 8"/>
          <p:cNvSpPr txBox="1"/>
          <p:nvPr/>
        </p:nvSpPr>
        <p:spPr>
          <a:xfrm>
            <a:off x="3995936" y="4365104"/>
            <a:ext cx="2723823" cy="400110"/>
          </a:xfrm>
          <a:prstGeom prst="rect">
            <a:avLst/>
          </a:prstGeom>
          <a:noFill/>
        </p:spPr>
        <p:txBody>
          <a:bodyPr wrap="none" rtlCol="0">
            <a:spAutoFit/>
          </a:bodyPr>
          <a:lstStyle/>
          <a:p>
            <a:r>
              <a:rPr lang="en-US" sz="2000" dirty="0" smtClean="0">
                <a:solidFill>
                  <a:srgbClr val="000096"/>
                </a:solidFill>
                <a:latin typeface="Arial" charset="0"/>
              </a:rPr>
              <a:t>Antiproton annihilation</a:t>
            </a:r>
            <a:endParaRPr lang="de-DE" sz="2000" dirty="0">
              <a:solidFill>
                <a:srgbClr val="000096"/>
              </a:solidFill>
              <a:latin typeface="Arial" charset="0"/>
            </a:endParaRPr>
          </a:p>
        </p:txBody>
      </p:sp>
      <p:sp>
        <p:nvSpPr>
          <p:cNvPr id="10" name="TextBox 9"/>
          <p:cNvSpPr txBox="1"/>
          <p:nvPr/>
        </p:nvSpPr>
        <p:spPr>
          <a:xfrm>
            <a:off x="7236296" y="4365104"/>
            <a:ext cx="1040670" cy="400110"/>
          </a:xfrm>
          <a:prstGeom prst="rect">
            <a:avLst/>
          </a:prstGeom>
          <a:noFill/>
        </p:spPr>
        <p:txBody>
          <a:bodyPr wrap="none" rtlCol="0">
            <a:spAutoFit/>
          </a:bodyPr>
          <a:lstStyle/>
          <a:p>
            <a:r>
              <a:rPr lang="en-US" sz="2000" dirty="0" smtClean="0">
                <a:solidFill>
                  <a:srgbClr val="000096"/>
                </a:solidFill>
                <a:latin typeface="Arial" charset="0"/>
              </a:rPr>
              <a:t>Cosmic</a:t>
            </a:r>
            <a:endParaRPr lang="de-DE" sz="2000" dirty="0">
              <a:solidFill>
                <a:srgbClr val="000096"/>
              </a:solidFill>
              <a:latin typeface="Arial" charset="0"/>
            </a:endParaRPr>
          </a:p>
        </p:txBody>
      </p:sp>
      <p:pic>
        <p:nvPicPr>
          <p:cNvPr id="1019905" name="Picture 1"/>
          <p:cNvPicPr>
            <a:picLocks noChangeAspect="1" noChangeArrowheads="1"/>
          </p:cNvPicPr>
          <p:nvPr/>
        </p:nvPicPr>
        <p:blipFill>
          <a:blip r:embed="rId4" cstate="print"/>
          <a:srcRect/>
          <a:stretch>
            <a:fillRect/>
          </a:stretch>
        </p:blipFill>
        <p:spPr bwMode="auto">
          <a:xfrm>
            <a:off x="4716016" y="5013176"/>
            <a:ext cx="3810000" cy="1114425"/>
          </a:xfrm>
          <a:prstGeom prst="rect">
            <a:avLst/>
          </a:prstGeom>
          <a:noFill/>
          <a:ln w="9525">
            <a:noFill/>
            <a:miter lim="800000"/>
            <a:headEnd/>
            <a:tailEnd/>
          </a:ln>
        </p:spPr>
      </p:pic>
      <p:sp>
        <p:nvSpPr>
          <p:cNvPr id="11" name="TextBox 10"/>
          <p:cNvSpPr txBox="1"/>
          <p:nvPr/>
        </p:nvSpPr>
        <p:spPr>
          <a:xfrm>
            <a:off x="179512" y="5517232"/>
            <a:ext cx="4524124" cy="400110"/>
          </a:xfrm>
          <a:prstGeom prst="rect">
            <a:avLst/>
          </a:prstGeom>
          <a:noFill/>
        </p:spPr>
        <p:txBody>
          <a:bodyPr wrap="none" rtlCol="0">
            <a:spAutoFit/>
          </a:bodyPr>
          <a:lstStyle/>
          <a:p>
            <a:r>
              <a:rPr lang="en-US" sz="2000" dirty="0" smtClean="0">
                <a:solidFill>
                  <a:srgbClr val="FF0000"/>
                </a:solidFill>
                <a:latin typeface="Arial" charset="0"/>
              </a:rPr>
              <a:t>Trapping of </a:t>
            </a:r>
            <a:r>
              <a:rPr lang="en-US" sz="2000" dirty="0" err="1" smtClean="0">
                <a:solidFill>
                  <a:srgbClr val="FF0000"/>
                </a:solidFill>
                <a:latin typeface="Arial" charset="0"/>
              </a:rPr>
              <a:t>antihydrogen</a:t>
            </a:r>
            <a:r>
              <a:rPr lang="en-US" sz="2000" dirty="0" smtClean="0">
                <a:solidFill>
                  <a:srgbClr val="FF0000"/>
                </a:solidFill>
                <a:latin typeface="Arial" charset="0"/>
              </a:rPr>
              <a:t> for &gt; 178 ms</a:t>
            </a:r>
            <a:endParaRPr lang="de-DE" sz="2000"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1"/>
          <p:cNvSpPr>
            <a:spLocks noGrp="1"/>
          </p:cNvSpPr>
          <p:nvPr>
            <p:ph type="ftr" sz="quarter" idx="11"/>
          </p:nvPr>
        </p:nvSpPr>
        <p:spPr>
          <a:noFill/>
        </p:spPr>
        <p:txBody>
          <a:bodyPr/>
          <a:lstStyle/>
          <a:p>
            <a:r>
              <a:rPr lang="en-US" smtClean="0"/>
              <a:t>W. Riegler/CERN</a:t>
            </a:r>
          </a:p>
        </p:txBody>
      </p:sp>
      <p:sp>
        <p:nvSpPr>
          <p:cNvPr id="60419" name="Slide Number Placeholder 2"/>
          <p:cNvSpPr>
            <a:spLocks noGrp="1"/>
          </p:cNvSpPr>
          <p:nvPr>
            <p:ph type="sldNum" sz="quarter" idx="12"/>
          </p:nvPr>
        </p:nvSpPr>
        <p:spPr>
          <a:noFill/>
        </p:spPr>
        <p:txBody>
          <a:bodyPr/>
          <a:lstStyle/>
          <a:p>
            <a:fld id="{C3C91069-131A-4C51-BA81-10DBBA451152}" type="slidenum">
              <a:rPr lang="en-US" smtClean="0"/>
              <a:pPr/>
              <a:t>15</a:t>
            </a:fld>
            <a:endParaRPr lang="en-US" smtClean="0"/>
          </a:p>
        </p:txBody>
      </p:sp>
      <p:sp>
        <p:nvSpPr>
          <p:cNvPr id="60420" name="TextBox 3"/>
          <p:cNvSpPr txBox="1">
            <a:spLocks noChangeArrowheads="1"/>
          </p:cNvSpPr>
          <p:nvPr/>
        </p:nvSpPr>
        <p:spPr bwMode="auto">
          <a:xfrm>
            <a:off x="2971800" y="2667000"/>
            <a:ext cx="2463800" cy="708025"/>
          </a:xfrm>
          <a:prstGeom prst="rect">
            <a:avLst/>
          </a:prstGeom>
          <a:noFill/>
          <a:ln w="9525">
            <a:noFill/>
            <a:miter lim="800000"/>
            <a:headEnd/>
            <a:tailEnd/>
          </a:ln>
        </p:spPr>
        <p:txBody>
          <a:bodyPr wrap="none">
            <a:spAutoFit/>
          </a:bodyPr>
          <a:lstStyle/>
          <a:p>
            <a:pPr algn="ctr"/>
            <a:r>
              <a:rPr lang="en-US" sz="4000" b="1">
                <a:solidFill>
                  <a:srgbClr val="FF0000"/>
                </a:solidFill>
              </a:rPr>
              <a:t>AMANDA</a:t>
            </a:r>
          </a:p>
        </p:txBody>
      </p:sp>
      <p:pic>
        <p:nvPicPr>
          <p:cNvPr id="60421" name="Picture 3"/>
          <p:cNvPicPr>
            <a:picLocks noChangeAspect="1" noChangeArrowheads="1"/>
          </p:cNvPicPr>
          <p:nvPr/>
        </p:nvPicPr>
        <p:blipFill>
          <a:blip r:embed="rId2" cstate="print"/>
          <a:srcRect/>
          <a:stretch>
            <a:fillRect/>
          </a:stretch>
        </p:blipFill>
        <p:spPr bwMode="auto">
          <a:xfrm>
            <a:off x="0" y="0"/>
            <a:ext cx="2024063" cy="2819400"/>
          </a:xfrm>
          <a:prstGeom prst="rect">
            <a:avLst/>
          </a:prstGeom>
          <a:noFill/>
          <a:ln w="9525">
            <a:noFill/>
            <a:miter lim="800000"/>
            <a:headEnd/>
            <a:tailEnd/>
          </a:ln>
        </p:spPr>
      </p:pic>
      <p:pic>
        <p:nvPicPr>
          <p:cNvPr id="60422" name="Picture 2"/>
          <p:cNvPicPr>
            <a:picLocks noChangeAspect="1" noChangeArrowheads="1"/>
          </p:cNvPicPr>
          <p:nvPr/>
        </p:nvPicPr>
        <p:blipFill>
          <a:blip r:embed="rId3" cstate="print"/>
          <a:srcRect/>
          <a:stretch>
            <a:fillRect/>
          </a:stretch>
        </p:blipFill>
        <p:spPr bwMode="auto">
          <a:xfrm>
            <a:off x="6819900" y="0"/>
            <a:ext cx="2324100" cy="2617788"/>
          </a:xfrm>
          <a:prstGeom prst="rect">
            <a:avLst/>
          </a:prstGeom>
          <a:noFill/>
          <a:ln w="9525">
            <a:noFill/>
            <a:miter lim="800000"/>
            <a:headEnd/>
            <a:tailEnd/>
          </a:ln>
        </p:spPr>
      </p:pic>
      <p:sp>
        <p:nvSpPr>
          <p:cNvPr id="60423" name="Rectangle 6"/>
          <p:cNvSpPr>
            <a:spLocks noChangeArrowheads="1"/>
          </p:cNvSpPr>
          <p:nvPr/>
        </p:nvSpPr>
        <p:spPr bwMode="auto">
          <a:xfrm>
            <a:off x="1828800" y="3810000"/>
            <a:ext cx="5410200" cy="369888"/>
          </a:xfrm>
          <a:prstGeom prst="rect">
            <a:avLst/>
          </a:prstGeom>
          <a:noFill/>
          <a:ln w="9525">
            <a:noFill/>
            <a:miter lim="800000"/>
            <a:headEnd/>
            <a:tailEnd/>
          </a:ln>
        </p:spPr>
        <p:txBody>
          <a:bodyPr>
            <a:spAutoFit/>
          </a:bodyPr>
          <a:lstStyle/>
          <a:p>
            <a:r>
              <a:rPr lang="en-US" b="1"/>
              <a:t>A</a:t>
            </a:r>
            <a:r>
              <a:rPr lang="en-US"/>
              <a:t>ntarctic </a:t>
            </a:r>
            <a:r>
              <a:rPr lang="en-US" b="1"/>
              <a:t>M</a:t>
            </a:r>
            <a:r>
              <a:rPr lang="en-US"/>
              <a:t>uon </a:t>
            </a:r>
            <a:r>
              <a:rPr lang="en-US" b="1"/>
              <a:t>A</a:t>
            </a:r>
            <a:r>
              <a:rPr lang="en-US"/>
              <a:t>nd </a:t>
            </a:r>
            <a:r>
              <a:rPr lang="en-US" b="1"/>
              <a:t>N</a:t>
            </a:r>
            <a:r>
              <a:rPr lang="en-US"/>
              <a:t>eutrino </a:t>
            </a:r>
            <a:r>
              <a:rPr lang="en-US" b="1"/>
              <a:t>D</a:t>
            </a:r>
            <a:r>
              <a:rPr lang="en-US"/>
              <a:t>etector </a:t>
            </a:r>
            <a:r>
              <a:rPr lang="en-US" b="1"/>
              <a:t>A</a:t>
            </a:r>
            <a:r>
              <a:rPr lang="en-US"/>
              <a:t>rray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 descr="darksector2"/>
          <p:cNvPicPr>
            <a:picLocks noChangeAspect="1" noChangeArrowheads="1"/>
          </p:cNvPicPr>
          <p:nvPr/>
        </p:nvPicPr>
        <p:blipFill>
          <a:blip r:embed="rId2" cstate="print">
            <a:lum contrast="12000"/>
          </a:blip>
          <a:srcRect/>
          <a:stretch>
            <a:fillRect/>
          </a:stretch>
        </p:blipFill>
        <p:spPr bwMode="auto">
          <a:xfrm>
            <a:off x="3429000" y="2971800"/>
            <a:ext cx="5432425" cy="3611563"/>
          </a:xfrm>
          <a:prstGeom prst="rect">
            <a:avLst/>
          </a:prstGeom>
          <a:noFill/>
          <a:ln w="9525">
            <a:noFill/>
            <a:miter lim="800000"/>
            <a:headEnd/>
            <a:tailEnd/>
          </a:ln>
        </p:spPr>
      </p:pic>
      <p:pic>
        <p:nvPicPr>
          <p:cNvPr id="61443" name="Picture 9" descr="southpole2"/>
          <p:cNvPicPr>
            <a:picLocks noGrp="1" noChangeAspect="1" noChangeArrowheads="1"/>
          </p:cNvPicPr>
          <p:nvPr>
            <p:ph idx="1"/>
          </p:nvPr>
        </p:nvPicPr>
        <p:blipFill>
          <a:blip r:embed="rId3" cstate="print"/>
          <a:srcRect/>
          <a:stretch>
            <a:fillRect/>
          </a:stretch>
        </p:blipFill>
        <p:spPr>
          <a:xfrm>
            <a:off x="228600" y="1143000"/>
            <a:ext cx="4343400" cy="2887663"/>
          </a:xfrm>
        </p:spPr>
      </p:pic>
      <p:sp>
        <p:nvSpPr>
          <p:cNvPr id="61444" name="TextBox 5"/>
          <p:cNvSpPr txBox="1">
            <a:spLocks noChangeArrowheads="1"/>
          </p:cNvSpPr>
          <p:nvPr/>
        </p:nvSpPr>
        <p:spPr bwMode="auto">
          <a:xfrm>
            <a:off x="2743200" y="152400"/>
            <a:ext cx="2236788" cy="646113"/>
          </a:xfrm>
          <a:prstGeom prst="rect">
            <a:avLst/>
          </a:prstGeom>
          <a:noFill/>
          <a:ln w="9525">
            <a:noFill/>
            <a:miter lim="800000"/>
            <a:headEnd/>
            <a:tailEnd/>
          </a:ln>
        </p:spPr>
        <p:txBody>
          <a:bodyPr wrap="none">
            <a:spAutoFit/>
          </a:bodyPr>
          <a:lstStyle/>
          <a:p>
            <a:pPr algn="ctr"/>
            <a:r>
              <a:rPr lang="en-US" sz="3600" b="1">
                <a:solidFill>
                  <a:srgbClr val="FF0000"/>
                </a:solidFill>
              </a:rPr>
              <a:t>AMANDA</a:t>
            </a:r>
          </a:p>
        </p:txBody>
      </p:sp>
      <p:sp>
        <p:nvSpPr>
          <p:cNvPr id="61445" name="TextBox 6"/>
          <p:cNvSpPr txBox="1">
            <a:spLocks noChangeArrowheads="1"/>
          </p:cNvSpPr>
          <p:nvPr/>
        </p:nvSpPr>
        <p:spPr bwMode="auto">
          <a:xfrm>
            <a:off x="5715000" y="1676400"/>
            <a:ext cx="1390650" cy="369888"/>
          </a:xfrm>
          <a:prstGeom prst="rect">
            <a:avLst/>
          </a:prstGeom>
          <a:noFill/>
          <a:ln w="9525">
            <a:noFill/>
            <a:miter lim="800000"/>
            <a:headEnd/>
            <a:tailEnd/>
          </a:ln>
        </p:spPr>
        <p:txBody>
          <a:bodyPr wrap="none">
            <a:spAutoFit/>
          </a:bodyPr>
          <a:lstStyle/>
          <a:p>
            <a:r>
              <a:rPr lang="en-US" b="1">
                <a:solidFill>
                  <a:srgbClr val="009900"/>
                </a:solidFill>
              </a:rPr>
              <a:t>South Pole</a:t>
            </a:r>
          </a:p>
        </p:txBody>
      </p:sp>
      <p:sp>
        <p:nvSpPr>
          <p:cNvPr id="61446" name="Slide Number Placeholder 7"/>
          <p:cNvSpPr>
            <a:spLocks noGrp="1"/>
          </p:cNvSpPr>
          <p:nvPr>
            <p:ph type="sldNum" sz="quarter" idx="12"/>
          </p:nvPr>
        </p:nvSpPr>
        <p:spPr>
          <a:noFill/>
        </p:spPr>
        <p:txBody>
          <a:bodyPr/>
          <a:lstStyle/>
          <a:p>
            <a:fld id="{252A9857-676F-4DE1-B45C-5E4922E345FD}" type="slidenum">
              <a:rPr lang="en-US" smtClean="0"/>
              <a:pPr/>
              <a:t>16</a:t>
            </a:fld>
            <a:endParaRPr lang="en-US" smtClean="0"/>
          </a:p>
        </p:txBody>
      </p:sp>
      <p:sp>
        <p:nvSpPr>
          <p:cNvPr id="61447" name="Footer Placeholder 8"/>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sz="half" idx="4294967295"/>
          </p:nvPr>
        </p:nvPicPr>
        <p:blipFill>
          <a:blip r:embed="rId2" cstate="print"/>
          <a:srcRect/>
          <a:stretch>
            <a:fillRect/>
          </a:stretch>
        </p:blipFill>
        <p:spPr>
          <a:xfrm>
            <a:off x="6019800" y="304800"/>
            <a:ext cx="2514600" cy="1885950"/>
          </a:xfrm>
        </p:spPr>
      </p:pic>
      <p:pic>
        <p:nvPicPr>
          <p:cNvPr id="62467" name="Picture 3"/>
          <p:cNvPicPr>
            <a:picLocks noGrp="1" noChangeAspect="1" noChangeArrowheads="1"/>
          </p:cNvPicPr>
          <p:nvPr>
            <p:ph sz="half" idx="4294967295"/>
          </p:nvPr>
        </p:nvPicPr>
        <p:blipFill>
          <a:blip r:embed="rId3" cstate="print"/>
          <a:srcRect l="9435"/>
          <a:stretch>
            <a:fillRect/>
          </a:stretch>
        </p:blipFill>
        <p:spPr>
          <a:xfrm>
            <a:off x="5943600" y="4495800"/>
            <a:ext cx="2898775" cy="2133600"/>
          </a:xfrm>
        </p:spPr>
      </p:pic>
      <p:pic>
        <p:nvPicPr>
          <p:cNvPr id="62468" name="Picture 2" descr="amanda-ii_eiffel_notxt.jpg                                     00000010Macintosh HD                   ABA78158:"/>
          <p:cNvPicPr>
            <a:picLocks noChangeAspect="1" noChangeArrowheads="1"/>
          </p:cNvPicPr>
          <p:nvPr/>
        </p:nvPicPr>
        <p:blipFill>
          <a:blip r:embed="rId4" cstate="print"/>
          <a:srcRect/>
          <a:stretch>
            <a:fillRect/>
          </a:stretch>
        </p:blipFill>
        <p:spPr bwMode="auto">
          <a:xfrm>
            <a:off x="228600" y="609600"/>
            <a:ext cx="2667000" cy="5894388"/>
          </a:xfrm>
          <a:prstGeom prst="rect">
            <a:avLst/>
          </a:prstGeom>
          <a:noFill/>
          <a:ln w="9525">
            <a:noFill/>
            <a:miter lim="800000"/>
            <a:headEnd/>
            <a:tailEnd/>
          </a:ln>
        </p:spPr>
      </p:pic>
      <p:pic>
        <p:nvPicPr>
          <p:cNvPr id="62469" name="Picture 5"/>
          <p:cNvPicPr>
            <a:picLocks noChangeAspect="1" noChangeArrowheads="1"/>
          </p:cNvPicPr>
          <p:nvPr/>
        </p:nvPicPr>
        <p:blipFill>
          <a:blip r:embed="rId5" cstate="print"/>
          <a:srcRect/>
          <a:stretch>
            <a:fillRect/>
          </a:stretch>
        </p:blipFill>
        <p:spPr bwMode="auto">
          <a:xfrm>
            <a:off x="3429000" y="2209800"/>
            <a:ext cx="2743200" cy="2193925"/>
          </a:xfrm>
          <a:prstGeom prst="rect">
            <a:avLst/>
          </a:prstGeom>
          <a:noFill/>
          <a:ln w="9525">
            <a:noFill/>
            <a:miter lim="800000"/>
            <a:headEnd/>
            <a:tailEnd/>
          </a:ln>
        </p:spPr>
      </p:pic>
      <p:sp>
        <p:nvSpPr>
          <p:cNvPr id="62470" name="TextBox 5"/>
          <p:cNvSpPr txBox="1">
            <a:spLocks noChangeArrowheads="1"/>
          </p:cNvSpPr>
          <p:nvPr/>
        </p:nvSpPr>
        <p:spPr bwMode="auto">
          <a:xfrm>
            <a:off x="2971800" y="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sp>
        <p:nvSpPr>
          <p:cNvPr id="62471" name="Slide Number Placeholder 6"/>
          <p:cNvSpPr>
            <a:spLocks noGrp="1"/>
          </p:cNvSpPr>
          <p:nvPr>
            <p:ph type="sldNum" sz="quarter" idx="12"/>
          </p:nvPr>
        </p:nvSpPr>
        <p:spPr>
          <a:noFill/>
        </p:spPr>
        <p:txBody>
          <a:bodyPr/>
          <a:lstStyle/>
          <a:p>
            <a:fld id="{CA9F8EF9-1E72-4678-9D04-3DE799E58A1D}" type="slidenum">
              <a:rPr lang="en-US" smtClean="0"/>
              <a:pPr/>
              <a:t>17</a:t>
            </a:fld>
            <a:endParaRPr lang="en-US" smtClean="0"/>
          </a:p>
        </p:txBody>
      </p:sp>
      <p:sp>
        <p:nvSpPr>
          <p:cNvPr id="62472" name="Footer Placeholder 7"/>
          <p:cNvSpPr>
            <a:spLocks noGrp="1"/>
          </p:cNvSpPr>
          <p:nvPr>
            <p:ph type="ftr" sz="quarter" idx="11"/>
          </p:nvPr>
        </p:nvSpPr>
        <p:spPr>
          <a:noFill/>
        </p:spPr>
        <p:txBody>
          <a:bodyPr/>
          <a:lstStyle/>
          <a:p>
            <a:r>
              <a:rPr lang="en-US" smtClean="0"/>
              <a:t>W. Riegler/CERN</a:t>
            </a:r>
          </a:p>
        </p:txBody>
      </p:sp>
      <p:sp>
        <p:nvSpPr>
          <p:cNvPr id="62473" name="TextBox 8"/>
          <p:cNvSpPr txBox="1">
            <a:spLocks noChangeArrowheads="1"/>
          </p:cNvSpPr>
          <p:nvPr/>
        </p:nvSpPr>
        <p:spPr bwMode="auto">
          <a:xfrm>
            <a:off x="2286000" y="5181600"/>
            <a:ext cx="2579688" cy="738188"/>
          </a:xfrm>
          <a:prstGeom prst="rect">
            <a:avLst/>
          </a:prstGeom>
          <a:noFill/>
          <a:ln w="9525">
            <a:noFill/>
            <a:miter lim="800000"/>
            <a:headEnd/>
            <a:tailEnd/>
          </a:ln>
        </p:spPr>
        <p:txBody>
          <a:bodyPr wrap="none">
            <a:spAutoFit/>
          </a:bodyPr>
          <a:lstStyle/>
          <a:p>
            <a:r>
              <a:rPr lang="en-US" sz="1400" b="1">
                <a:solidFill>
                  <a:srgbClr val="009900"/>
                </a:solidFill>
              </a:rPr>
              <a:t>Photomultipliers in the Ice,  </a:t>
            </a:r>
          </a:p>
          <a:p>
            <a:r>
              <a:rPr lang="en-US" sz="1400" b="1">
                <a:solidFill>
                  <a:srgbClr val="009900"/>
                </a:solidFill>
              </a:rPr>
              <a:t>looking downwards.</a:t>
            </a:r>
          </a:p>
          <a:p>
            <a:r>
              <a:rPr lang="en-US" sz="1400" b="1">
                <a:solidFill>
                  <a:srgbClr val="009900"/>
                </a:solidFill>
              </a:rPr>
              <a:t>Ice is the detecting medium.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228600" y="2209800"/>
            <a:ext cx="4095750" cy="4400550"/>
          </a:xfrm>
          <a:prstGeom prst="rect">
            <a:avLst/>
          </a:prstGeom>
          <a:noFill/>
          <a:ln w="9525">
            <a:noFill/>
            <a:miter lim="800000"/>
            <a:headEnd/>
            <a:tailEnd/>
          </a:ln>
        </p:spPr>
      </p:pic>
      <p:pic>
        <p:nvPicPr>
          <p:cNvPr id="63491" name="Picture 2051" descr="F:\neuesc\amanda"/>
          <p:cNvPicPr>
            <a:picLocks noChangeAspect="1" noChangeArrowheads="1"/>
          </p:cNvPicPr>
          <p:nvPr/>
        </p:nvPicPr>
        <p:blipFill>
          <a:blip r:embed="rId3" cstate="print"/>
          <a:srcRect/>
          <a:stretch>
            <a:fillRect/>
          </a:stretch>
        </p:blipFill>
        <p:spPr bwMode="auto">
          <a:xfrm>
            <a:off x="5562600" y="914400"/>
            <a:ext cx="3200400" cy="5727700"/>
          </a:xfrm>
          <a:prstGeom prst="rect">
            <a:avLst/>
          </a:prstGeom>
          <a:noFill/>
          <a:ln w="9525">
            <a:noFill/>
            <a:miter lim="800000"/>
            <a:headEnd/>
            <a:tailEnd/>
          </a:ln>
        </p:spPr>
      </p:pic>
      <p:sp>
        <p:nvSpPr>
          <p:cNvPr id="63492" name="TextBox 3"/>
          <p:cNvSpPr txBox="1">
            <a:spLocks noChangeArrowheads="1"/>
          </p:cNvSpPr>
          <p:nvPr/>
        </p:nvSpPr>
        <p:spPr bwMode="auto">
          <a:xfrm>
            <a:off x="2971800" y="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sp>
        <p:nvSpPr>
          <p:cNvPr id="63493" name="TextBox 4"/>
          <p:cNvSpPr txBox="1">
            <a:spLocks noChangeArrowheads="1"/>
          </p:cNvSpPr>
          <p:nvPr/>
        </p:nvSpPr>
        <p:spPr bwMode="auto">
          <a:xfrm>
            <a:off x="152400" y="762000"/>
            <a:ext cx="5934075" cy="1077913"/>
          </a:xfrm>
          <a:prstGeom prst="rect">
            <a:avLst/>
          </a:prstGeom>
          <a:noFill/>
          <a:ln w="9525">
            <a:noFill/>
            <a:miter lim="800000"/>
            <a:headEnd/>
            <a:tailEnd/>
          </a:ln>
        </p:spPr>
        <p:txBody>
          <a:bodyPr wrap="none">
            <a:spAutoFit/>
          </a:bodyPr>
          <a:lstStyle/>
          <a:p>
            <a:r>
              <a:rPr lang="en-US" sz="1600" b="1">
                <a:solidFill>
                  <a:srgbClr val="009900"/>
                </a:solidFill>
              </a:rPr>
              <a:t>Look for upwards going Muons from Neutrino Interactions.</a:t>
            </a:r>
          </a:p>
          <a:p>
            <a:r>
              <a:rPr lang="en-US" sz="1600" b="1">
                <a:solidFill>
                  <a:srgbClr val="009900"/>
                </a:solidFill>
              </a:rPr>
              <a:t>Cherekov Light propagating through the ice.</a:t>
            </a:r>
          </a:p>
          <a:p>
            <a:endParaRPr lang="en-US" sz="1600" b="1">
              <a:solidFill>
                <a:srgbClr val="009900"/>
              </a:solidFill>
            </a:endParaRPr>
          </a:p>
          <a:p>
            <a:pPr>
              <a:buFont typeface="Wingdings" pitchFamily="2" charset="2"/>
              <a:buChar char="à"/>
            </a:pPr>
            <a:r>
              <a:rPr lang="en-US" sz="1600" b="1">
                <a:solidFill>
                  <a:srgbClr val="002060"/>
                </a:solidFill>
                <a:sym typeface="Wingdings" pitchFamily="2" charset="2"/>
              </a:rPr>
              <a:t> Find neutrino point sources in the universe !</a:t>
            </a:r>
            <a:endParaRPr lang="en-US" sz="1600" b="1">
              <a:solidFill>
                <a:srgbClr val="002060"/>
              </a:solidFill>
            </a:endParaRPr>
          </a:p>
        </p:txBody>
      </p:sp>
      <p:sp>
        <p:nvSpPr>
          <p:cNvPr id="63494" name="Slide Number Placeholder 5"/>
          <p:cNvSpPr>
            <a:spLocks noGrp="1"/>
          </p:cNvSpPr>
          <p:nvPr>
            <p:ph type="sldNum" sz="quarter" idx="12"/>
          </p:nvPr>
        </p:nvSpPr>
        <p:spPr>
          <a:noFill/>
        </p:spPr>
        <p:txBody>
          <a:bodyPr/>
          <a:lstStyle/>
          <a:p>
            <a:fld id="{A70886BA-2C5A-4914-8BD8-9407FB72E40E}" type="slidenum">
              <a:rPr lang="en-US" smtClean="0"/>
              <a:pPr/>
              <a:t>18</a:t>
            </a:fld>
            <a:endParaRPr lang="en-US" smtClean="0"/>
          </a:p>
        </p:txBody>
      </p:sp>
      <p:sp>
        <p:nvSpPr>
          <p:cNvPr id="63495" name="Footer Placeholder 6"/>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5" descr="D:\PIX\Vortrag\amanda\event2.JPG"/>
          <p:cNvPicPr>
            <a:picLocks noChangeAspect="1" noChangeArrowheads="1"/>
          </p:cNvPicPr>
          <p:nvPr/>
        </p:nvPicPr>
        <p:blipFill>
          <a:blip r:embed="rId2" cstate="print"/>
          <a:srcRect/>
          <a:stretch>
            <a:fillRect/>
          </a:stretch>
        </p:blipFill>
        <p:spPr bwMode="auto">
          <a:xfrm>
            <a:off x="0" y="838200"/>
            <a:ext cx="2203450" cy="5562600"/>
          </a:xfrm>
          <a:prstGeom prst="rect">
            <a:avLst/>
          </a:prstGeom>
          <a:noFill/>
          <a:ln w="9525">
            <a:noFill/>
            <a:miter lim="800000"/>
            <a:headEnd/>
            <a:tailEnd/>
          </a:ln>
        </p:spPr>
      </p:pic>
      <p:sp>
        <p:nvSpPr>
          <p:cNvPr id="64515" name="TextBox 3"/>
          <p:cNvSpPr txBox="1">
            <a:spLocks noChangeArrowheads="1"/>
          </p:cNvSpPr>
          <p:nvPr/>
        </p:nvSpPr>
        <p:spPr bwMode="auto">
          <a:xfrm>
            <a:off x="2971800" y="15240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pic>
        <p:nvPicPr>
          <p:cNvPr id="64516" name="Picture 4"/>
          <p:cNvPicPr>
            <a:picLocks noChangeAspect="1" noChangeArrowheads="1"/>
          </p:cNvPicPr>
          <p:nvPr/>
        </p:nvPicPr>
        <p:blipFill>
          <a:blip r:embed="rId3" cstate="print"/>
          <a:srcRect b="29730"/>
          <a:stretch>
            <a:fillRect/>
          </a:stretch>
        </p:blipFill>
        <p:spPr bwMode="auto">
          <a:xfrm>
            <a:off x="1905000" y="1143000"/>
            <a:ext cx="4151313" cy="2667000"/>
          </a:xfrm>
          <a:prstGeom prst="rect">
            <a:avLst/>
          </a:prstGeom>
          <a:noFill/>
          <a:ln w="9525">
            <a:noFill/>
            <a:miter lim="800000"/>
            <a:headEnd/>
            <a:tailEnd/>
          </a:ln>
        </p:spPr>
      </p:pic>
      <p:sp>
        <p:nvSpPr>
          <p:cNvPr id="64517" name="TextBox 5"/>
          <p:cNvSpPr txBox="1">
            <a:spLocks noChangeArrowheads="1"/>
          </p:cNvSpPr>
          <p:nvPr/>
        </p:nvSpPr>
        <p:spPr bwMode="auto">
          <a:xfrm>
            <a:off x="2438400" y="4038600"/>
            <a:ext cx="3276600" cy="2308225"/>
          </a:xfrm>
          <a:prstGeom prst="rect">
            <a:avLst/>
          </a:prstGeom>
          <a:noFill/>
          <a:ln w="9525">
            <a:noFill/>
            <a:miter lim="800000"/>
            <a:headEnd/>
            <a:tailEnd/>
          </a:ln>
        </p:spPr>
        <p:txBody>
          <a:bodyPr>
            <a:spAutoFit/>
          </a:bodyPr>
          <a:lstStyle/>
          <a:p>
            <a:r>
              <a:rPr lang="en-US" b="1">
                <a:solidFill>
                  <a:srgbClr val="009900"/>
                </a:solidFill>
              </a:rPr>
              <a:t>Up to now: No significant point sources but just neutrinos from cosmic ray interactions in the atmosphere were found .</a:t>
            </a:r>
          </a:p>
          <a:p>
            <a:endParaRPr lang="en-US" b="1">
              <a:solidFill>
                <a:srgbClr val="009900"/>
              </a:solidFill>
            </a:endParaRPr>
          </a:p>
          <a:p>
            <a:r>
              <a:rPr lang="en-US" b="1">
                <a:solidFill>
                  <a:srgbClr val="002060"/>
                </a:solidFill>
                <a:sym typeface="Wingdings" pitchFamily="2" charset="2"/>
              </a:rPr>
              <a:t> Ice Cube for more statistics !</a:t>
            </a:r>
            <a:endParaRPr lang="en-US" b="1">
              <a:solidFill>
                <a:srgbClr val="002060"/>
              </a:solidFill>
            </a:endParaRPr>
          </a:p>
        </p:txBody>
      </p:sp>
      <p:sp>
        <p:nvSpPr>
          <p:cNvPr id="64518" name="TextBox 6"/>
          <p:cNvSpPr txBox="1">
            <a:spLocks noChangeArrowheads="1"/>
          </p:cNvSpPr>
          <p:nvPr/>
        </p:nvSpPr>
        <p:spPr bwMode="auto">
          <a:xfrm>
            <a:off x="381000" y="762000"/>
            <a:ext cx="1698625" cy="369888"/>
          </a:xfrm>
          <a:prstGeom prst="rect">
            <a:avLst/>
          </a:prstGeom>
          <a:noFill/>
          <a:ln w="9525">
            <a:noFill/>
            <a:miter lim="800000"/>
            <a:headEnd/>
            <a:tailEnd/>
          </a:ln>
        </p:spPr>
        <p:txBody>
          <a:bodyPr wrap="none">
            <a:spAutoFit/>
          </a:bodyPr>
          <a:lstStyle/>
          <a:p>
            <a:r>
              <a:rPr lang="en-US" b="1">
                <a:solidFill>
                  <a:srgbClr val="009900"/>
                </a:solidFill>
              </a:rPr>
              <a:t>Event Display</a:t>
            </a:r>
          </a:p>
        </p:txBody>
      </p:sp>
      <p:pic>
        <p:nvPicPr>
          <p:cNvPr id="64519" name="Picture 2"/>
          <p:cNvPicPr>
            <a:picLocks noChangeAspect="1" noChangeArrowheads="1"/>
          </p:cNvPicPr>
          <p:nvPr/>
        </p:nvPicPr>
        <p:blipFill>
          <a:blip r:embed="rId4" cstate="print"/>
          <a:srcRect/>
          <a:stretch>
            <a:fillRect/>
          </a:stretch>
        </p:blipFill>
        <p:spPr bwMode="auto">
          <a:xfrm>
            <a:off x="6172200" y="1371600"/>
            <a:ext cx="2971800" cy="3910013"/>
          </a:xfrm>
          <a:prstGeom prst="rect">
            <a:avLst/>
          </a:prstGeom>
          <a:noFill/>
          <a:ln w="9525">
            <a:noFill/>
            <a:miter lim="800000"/>
            <a:headEnd/>
            <a:tailEnd/>
          </a:ln>
        </p:spPr>
      </p:pic>
      <p:sp>
        <p:nvSpPr>
          <p:cNvPr id="64520" name="Slide Number Placeholder 8"/>
          <p:cNvSpPr>
            <a:spLocks noGrp="1"/>
          </p:cNvSpPr>
          <p:nvPr>
            <p:ph type="sldNum" sz="quarter" idx="12"/>
          </p:nvPr>
        </p:nvSpPr>
        <p:spPr>
          <a:noFill/>
        </p:spPr>
        <p:txBody>
          <a:bodyPr/>
          <a:lstStyle/>
          <a:p>
            <a:fld id="{A81251CB-1AFF-4B01-89AB-3E776E2F7E7E}" type="slidenum">
              <a:rPr lang="en-US" smtClean="0"/>
              <a:pPr/>
              <a:t>19</a:t>
            </a:fld>
            <a:endParaRPr lang="en-US" smtClean="0"/>
          </a:p>
        </p:txBody>
      </p:sp>
      <p:sp>
        <p:nvSpPr>
          <p:cNvPr id="64521" name="Footer Placeholder 9"/>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1"/>
          </p:nvPr>
        </p:nvSpPr>
        <p:spPr>
          <a:noFill/>
        </p:spPr>
        <p:txBody>
          <a:bodyPr/>
          <a:lstStyle/>
          <a:p>
            <a:fld id="{14F26B06-A319-4992-9D71-645BE4EF981F}" type="slidenum">
              <a:rPr lang="en-US" smtClean="0">
                <a:solidFill>
                  <a:srgbClr val="000000"/>
                </a:solidFill>
              </a:rPr>
              <a:pPr/>
              <a:t>2</a:t>
            </a:fld>
            <a:endParaRPr lang="en-US" smtClean="0">
              <a:solidFill>
                <a:srgbClr val="000000"/>
              </a:solidFill>
            </a:endParaRPr>
          </a:p>
        </p:txBody>
      </p:sp>
      <p:sp>
        <p:nvSpPr>
          <p:cNvPr id="3" name="Footer Placeholder 2"/>
          <p:cNvSpPr>
            <a:spLocks noGrp="1"/>
          </p:cNvSpPr>
          <p:nvPr>
            <p:ph type="ftr" sz="quarter" idx="12"/>
          </p:nvPr>
        </p:nvSpPr>
        <p:spPr/>
        <p:txBody>
          <a:bodyPr/>
          <a:lstStyle/>
          <a:p>
            <a:pPr>
              <a:defRPr/>
            </a:pPr>
            <a:r>
              <a:rPr lang="en-US" smtClean="0">
                <a:solidFill>
                  <a:srgbClr val="000000"/>
                </a:solidFill>
              </a:rPr>
              <a:t>W. Riegler/CERN</a:t>
            </a:r>
            <a:endParaRPr lang="en-US">
              <a:solidFill>
                <a:srgbClr val="000000"/>
              </a:solidFill>
            </a:endParaRPr>
          </a:p>
        </p:txBody>
      </p:sp>
      <p:sp>
        <p:nvSpPr>
          <p:cNvPr id="7172" name="Rectangle 2"/>
          <p:cNvSpPr>
            <a:spLocks noChangeArrowheads="1"/>
          </p:cNvSpPr>
          <p:nvPr/>
        </p:nvSpPr>
        <p:spPr bwMode="auto">
          <a:xfrm>
            <a:off x="838200" y="304800"/>
            <a:ext cx="7086600" cy="457200"/>
          </a:xfrm>
          <a:prstGeom prst="rect">
            <a:avLst/>
          </a:prstGeom>
          <a:noFill/>
          <a:ln w="9525">
            <a:noFill/>
            <a:miter lim="800000"/>
            <a:headEnd/>
            <a:tailEnd/>
          </a:ln>
        </p:spPr>
        <p:txBody>
          <a:bodyPr lIns="92075" tIns="46038" rIns="92075" bIns="46038" anchor="ctr"/>
          <a:lstStyle/>
          <a:p>
            <a:pPr algn="ctr" eaLnBrk="0" hangingPunct="0">
              <a:lnSpc>
                <a:spcPct val="90000"/>
              </a:lnSpc>
            </a:pPr>
            <a:r>
              <a:rPr lang="en-US" sz="2800" b="1" smtClean="0">
                <a:solidFill>
                  <a:srgbClr val="FF0000"/>
                </a:solidFill>
                <a:latin typeface="Arial" charset="0"/>
              </a:rPr>
              <a:t>On Tools and Instrumentation</a:t>
            </a:r>
          </a:p>
        </p:txBody>
      </p:sp>
      <p:sp>
        <p:nvSpPr>
          <p:cNvPr id="7173" name="Rectangle 6"/>
          <p:cNvSpPr>
            <a:spLocks noChangeArrowheads="1"/>
          </p:cNvSpPr>
          <p:nvPr/>
        </p:nvSpPr>
        <p:spPr bwMode="auto">
          <a:xfrm>
            <a:off x="304800" y="1600200"/>
            <a:ext cx="4876800" cy="3679469"/>
          </a:xfrm>
          <a:prstGeom prst="rect">
            <a:avLst/>
          </a:prstGeom>
          <a:noFill/>
          <a:ln w="9525">
            <a:noFill/>
            <a:miter lim="800000"/>
            <a:headEnd/>
            <a:tailEnd/>
          </a:ln>
        </p:spPr>
        <p:txBody>
          <a:bodyPr>
            <a:spAutoFit/>
          </a:bodyPr>
          <a:lstStyle/>
          <a:p>
            <a:pPr eaLnBrk="0" hangingPunct="0">
              <a:lnSpc>
                <a:spcPct val="90000"/>
              </a:lnSpc>
              <a:spcBef>
                <a:spcPct val="30000"/>
              </a:spcBef>
              <a:buClr>
                <a:srgbClr val="008000"/>
              </a:buClr>
              <a:buSzPct val="70000"/>
              <a:buFont typeface="Wingdings" pitchFamily="2" charset="2"/>
              <a:buNone/>
            </a:pPr>
            <a:r>
              <a:rPr lang="en-US" sz="1500" b="1" dirty="0" smtClean="0">
                <a:solidFill>
                  <a:srgbClr val="002060"/>
                </a:solidFill>
                <a:latin typeface="Arial" charset="0"/>
              </a:rPr>
              <a:t>“New directions in science are launched by new tools much more often than by new concepts.</a:t>
            </a: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2060"/>
              </a:solidFill>
              <a:latin typeface="Arial" charset="0"/>
            </a:endParaRPr>
          </a:p>
          <a:p>
            <a:pPr eaLnBrk="0" hangingPunct="0">
              <a:lnSpc>
                <a:spcPct val="90000"/>
              </a:lnSpc>
              <a:spcBef>
                <a:spcPct val="30000"/>
              </a:spcBef>
              <a:buClr>
                <a:srgbClr val="008000"/>
              </a:buClr>
              <a:buSzPct val="70000"/>
              <a:buFont typeface="Wingdings" pitchFamily="2" charset="2"/>
              <a:buNone/>
            </a:pPr>
            <a:r>
              <a:rPr lang="en-US" sz="1500" b="1" dirty="0" smtClean="0">
                <a:solidFill>
                  <a:srgbClr val="008000"/>
                </a:solidFill>
                <a:latin typeface="Arial" charset="0"/>
              </a:rPr>
              <a:t>The effect of a concept-driven revolution is to explain old things in new ways.</a:t>
            </a: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2060"/>
              </a:solidFill>
              <a:latin typeface="Arial" charset="0"/>
            </a:endParaRPr>
          </a:p>
          <a:p>
            <a:pPr eaLnBrk="0" hangingPunct="0">
              <a:lnSpc>
                <a:spcPct val="90000"/>
              </a:lnSpc>
              <a:spcBef>
                <a:spcPct val="30000"/>
              </a:spcBef>
              <a:buClr>
                <a:srgbClr val="008000"/>
              </a:buClr>
              <a:buSzPct val="70000"/>
              <a:buFont typeface="Wingdings" pitchFamily="2" charset="2"/>
              <a:buNone/>
            </a:pPr>
            <a:r>
              <a:rPr lang="en-US" sz="1500" b="1" dirty="0" smtClean="0">
                <a:solidFill>
                  <a:srgbClr val="002060"/>
                </a:solidFill>
                <a:latin typeface="Arial" charset="0"/>
              </a:rPr>
              <a:t>The effect of a tool-driven revolution is to discover new things that have to be explained”</a:t>
            </a: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2060"/>
              </a:solidFill>
              <a:latin typeface="Arial" charset="0"/>
            </a:endParaRPr>
          </a:p>
          <a:p>
            <a:pPr eaLnBrk="0" hangingPunct="0">
              <a:lnSpc>
                <a:spcPct val="90000"/>
              </a:lnSpc>
              <a:spcBef>
                <a:spcPct val="30000"/>
              </a:spcBef>
              <a:buClr>
                <a:srgbClr val="008000"/>
              </a:buClr>
              <a:buSzPct val="70000"/>
              <a:buFont typeface="Wingdings" pitchFamily="2" charset="2"/>
              <a:buNone/>
            </a:pPr>
            <a:r>
              <a:rPr lang="en-US" sz="1500" b="1" dirty="0" smtClean="0">
                <a:solidFill>
                  <a:srgbClr val="008000"/>
                </a:solidFill>
                <a:latin typeface="Arial" charset="0"/>
              </a:rPr>
              <a:t>Freeman Dyson, </a:t>
            </a:r>
            <a:r>
              <a:rPr lang="en-US" sz="1600" b="1" dirty="0" smtClean="0">
                <a:solidFill>
                  <a:srgbClr val="008000"/>
                </a:solidFill>
              </a:rPr>
              <a:t>Imagined Worlds</a:t>
            </a:r>
            <a:endParaRPr lang="en-US" sz="1500" b="1" dirty="0" smtClean="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8000"/>
              </a:solidFill>
              <a:latin typeface="Arial" charset="0"/>
            </a:endParaRPr>
          </a:p>
          <a:p>
            <a:pPr eaLnBrk="0" hangingPunct="0">
              <a:lnSpc>
                <a:spcPct val="90000"/>
              </a:lnSpc>
              <a:spcBef>
                <a:spcPct val="30000"/>
              </a:spcBef>
              <a:buClr>
                <a:srgbClr val="008000"/>
              </a:buClr>
              <a:buSzPct val="70000"/>
              <a:buFont typeface="Wingdings" pitchFamily="2" charset="2"/>
              <a:buNone/>
            </a:pPr>
            <a:r>
              <a:rPr lang="en-US" sz="1500" b="1" dirty="0" smtClean="0">
                <a:solidFill>
                  <a:srgbClr val="002060"/>
                </a:solidFill>
                <a:latin typeface="Arial" charset="0"/>
                <a:sym typeface="Wingdings" pitchFamily="2" charset="2"/>
              </a:rPr>
              <a:t> New tools and technologies will be extremely important to go beyond LHC</a:t>
            </a:r>
            <a:endParaRPr lang="en-US" sz="1500" b="1" dirty="0" smtClean="0">
              <a:solidFill>
                <a:srgbClr val="002060"/>
              </a:solidFill>
              <a:latin typeface="Arial" charset="0"/>
            </a:endParaRPr>
          </a:p>
        </p:txBody>
      </p:sp>
      <p:pic>
        <p:nvPicPr>
          <p:cNvPr id="7174" name="Picture 2" descr="File:Freeman Dyson.jpg">
            <a:hlinkClick r:id="rId2"/>
          </p:cNvPr>
          <p:cNvPicPr>
            <a:picLocks noChangeAspect="1" noChangeArrowheads="1"/>
          </p:cNvPicPr>
          <p:nvPr/>
        </p:nvPicPr>
        <p:blipFill>
          <a:blip r:embed="rId3" cstate="print"/>
          <a:srcRect/>
          <a:stretch>
            <a:fillRect/>
          </a:stretch>
        </p:blipFill>
        <p:spPr bwMode="auto">
          <a:xfrm>
            <a:off x="5486400" y="1371600"/>
            <a:ext cx="3149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1"/>
          <p:cNvSpPr>
            <a:spLocks noGrp="1"/>
          </p:cNvSpPr>
          <p:nvPr>
            <p:ph type="ftr" sz="quarter" idx="11"/>
          </p:nvPr>
        </p:nvSpPr>
        <p:spPr>
          <a:noFill/>
        </p:spPr>
        <p:txBody>
          <a:bodyPr/>
          <a:lstStyle/>
          <a:p>
            <a:r>
              <a:rPr lang="en-US" smtClean="0"/>
              <a:t>W. Riegler/CERN</a:t>
            </a:r>
          </a:p>
        </p:txBody>
      </p:sp>
      <p:sp>
        <p:nvSpPr>
          <p:cNvPr id="70659" name="Slide Number Placeholder 2"/>
          <p:cNvSpPr>
            <a:spLocks noGrp="1"/>
          </p:cNvSpPr>
          <p:nvPr>
            <p:ph type="sldNum" sz="quarter" idx="12"/>
          </p:nvPr>
        </p:nvSpPr>
        <p:spPr>
          <a:noFill/>
        </p:spPr>
        <p:txBody>
          <a:bodyPr/>
          <a:lstStyle/>
          <a:p>
            <a:fld id="{0FCA6C5B-AD17-4F1F-9289-540FE49FC8B0}" type="slidenum">
              <a:rPr lang="en-US" smtClean="0"/>
              <a:pPr/>
              <a:t>20</a:t>
            </a:fld>
            <a:endParaRPr lang="en-US" smtClean="0"/>
          </a:p>
        </p:txBody>
      </p:sp>
      <p:sp>
        <p:nvSpPr>
          <p:cNvPr id="70660" name="TextBox 3"/>
          <p:cNvSpPr txBox="1">
            <a:spLocks noChangeArrowheads="1"/>
          </p:cNvSpPr>
          <p:nvPr/>
        </p:nvSpPr>
        <p:spPr bwMode="auto">
          <a:xfrm>
            <a:off x="990600" y="1905000"/>
            <a:ext cx="6880225" cy="1938338"/>
          </a:xfrm>
          <a:prstGeom prst="rect">
            <a:avLst/>
          </a:prstGeom>
          <a:noFill/>
          <a:ln w="9525">
            <a:noFill/>
            <a:miter lim="800000"/>
            <a:headEnd/>
            <a:tailEnd/>
          </a:ln>
        </p:spPr>
        <p:txBody>
          <a:bodyPr wrap="none">
            <a:spAutoFit/>
          </a:bodyPr>
          <a:lstStyle/>
          <a:p>
            <a:pPr algn="ctr"/>
            <a:r>
              <a:rPr lang="en-US" sz="4000" b="1">
                <a:solidFill>
                  <a:srgbClr val="FF0000"/>
                </a:solidFill>
              </a:rPr>
              <a:t>CERN Neutrino Gran Sasso</a:t>
            </a:r>
          </a:p>
          <a:p>
            <a:pPr algn="ctr"/>
            <a:endParaRPr lang="en-US" sz="4000" b="1">
              <a:solidFill>
                <a:srgbClr val="FF0000"/>
              </a:solidFill>
            </a:endParaRPr>
          </a:p>
          <a:p>
            <a:pPr algn="ctr"/>
            <a:r>
              <a:rPr lang="en-US" sz="4000" b="1">
                <a:solidFill>
                  <a:srgbClr val="FF0000"/>
                </a:solidFill>
              </a:rPr>
              <a:t>(CNGS)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1"/>
          <p:cNvSpPr>
            <a:spLocks noGrp="1"/>
          </p:cNvSpPr>
          <p:nvPr>
            <p:ph type="ftr" sz="quarter" idx="11"/>
          </p:nvPr>
        </p:nvSpPr>
        <p:spPr>
          <a:noFill/>
        </p:spPr>
        <p:txBody>
          <a:bodyPr/>
          <a:lstStyle/>
          <a:p>
            <a:r>
              <a:rPr lang="en-US" smtClean="0"/>
              <a:t>W. Riegler/CERN</a:t>
            </a:r>
          </a:p>
        </p:txBody>
      </p:sp>
      <p:sp>
        <p:nvSpPr>
          <p:cNvPr id="71683" name="Slide Number Placeholder 2"/>
          <p:cNvSpPr>
            <a:spLocks noGrp="1"/>
          </p:cNvSpPr>
          <p:nvPr>
            <p:ph type="sldNum" sz="quarter" idx="12"/>
          </p:nvPr>
        </p:nvSpPr>
        <p:spPr>
          <a:noFill/>
        </p:spPr>
        <p:txBody>
          <a:bodyPr/>
          <a:lstStyle/>
          <a:p>
            <a:fld id="{12924BBA-51D5-40E0-91AD-12CA17DECE4B}" type="slidenum">
              <a:rPr lang="en-US" smtClean="0"/>
              <a:pPr/>
              <a:t>21</a:t>
            </a:fld>
            <a:endParaRPr lang="en-US" smtClean="0"/>
          </a:p>
        </p:txBody>
      </p:sp>
      <p:grpSp>
        <p:nvGrpSpPr>
          <p:cNvPr id="2" name="Group 21"/>
          <p:cNvGrpSpPr>
            <a:grpSpLocks/>
          </p:cNvGrpSpPr>
          <p:nvPr/>
        </p:nvGrpSpPr>
        <p:grpSpPr bwMode="auto">
          <a:xfrm>
            <a:off x="990600" y="3343275"/>
            <a:ext cx="6721475" cy="3194050"/>
            <a:chOff x="1839" y="1596"/>
            <a:chExt cx="4234" cy="2012"/>
          </a:xfrm>
        </p:grpSpPr>
        <p:pic>
          <p:nvPicPr>
            <p:cNvPr id="71695" name="Picture 18" descr="fig02"/>
            <p:cNvPicPr>
              <a:picLocks noChangeAspect="1" noChangeArrowheads="1"/>
            </p:cNvPicPr>
            <p:nvPr/>
          </p:nvPicPr>
          <p:blipFill>
            <a:blip r:embed="rId2" cstate="print"/>
            <a:srcRect/>
            <a:stretch>
              <a:fillRect/>
            </a:stretch>
          </p:blipFill>
          <p:spPr bwMode="auto">
            <a:xfrm>
              <a:off x="1839" y="1622"/>
              <a:ext cx="4234" cy="1986"/>
            </a:xfrm>
            <a:prstGeom prst="rect">
              <a:avLst/>
            </a:prstGeom>
            <a:noFill/>
            <a:ln w="9525">
              <a:noFill/>
              <a:miter lim="800000"/>
              <a:headEnd/>
              <a:tailEnd/>
            </a:ln>
          </p:spPr>
        </p:pic>
        <p:sp>
          <p:nvSpPr>
            <p:cNvPr id="71696" name="Line 19"/>
            <p:cNvSpPr>
              <a:spLocks noChangeShapeType="1"/>
            </p:cNvSpPr>
            <p:nvPr/>
          </p:nvSpPr>
          <p:spPr bwMode="auto">
            <a:xfrm>
              <a:off x="2792" y="1596"/>
              <a:ext cx="0" cy="777"/>
            </a:xfrm>
            <a:prstGeom prst="line">
              <a:avLst/>
            </a:prstGeom>
            <a:noFill/>
            <a:ln w="47625">
              <a:solidFill>
                <a:schemeClr val="hlink"/>
              </a:solidFill>
              <a:round/>
              <a:headEnd type="none" w="sm" len="sm"/>
              <a:tailEnd type="triangle" w="lg" len="lg"/>
            </a:ln>
          </p:spPr>
          <p:txBody>
            <a:bodyPr wrap="none" anchor="ctr"/>
            <a:lstStyle/>
            <a:p>
              <a:endParaRPr lang="en-US"/>
            </a:p>
          </p:txBody>
        </p:sp>
      </p:grpSp>
      <p:grpSp>
        <p:nvGrpSpPr>
          <p:cNvPr id="3" name="Group 22"/>
          <p:cNvGrpSpPr>
            <a:grpSpLocks/>
          </p:cNvGrpSpPr>
          <p:nvPr/>
        </p:nvGrpSpPr>
        <p:grpSpPr bwMode="auto">
          <a:xfrm>
            <a:off x="304800" y="1066800"/>
            <a:ext cx="3092450" cy="1874838"/>
            <a:chOff x="260" y="846"/>
            <a:chExt cx="1948" cy="1181"/>
          </a:xfrm>
        </p:grpSpPr>
        <p:sp>
          <p:nvSpPr>
            <p:cNvPr id="71689" name="Text Box 8"/>
            <p:cNvSpPr txBox="1">
              <a:spLocks noChangeArrowheads="1"/>
            </p:cNvSpPr>
            <p:nvPr/>
          </p:nvSpPr>
          <p:spPr bwMode="auto">
            <a:xfrm>
              <a:off x="1028" y="846"/>
              <a:ext cx="376" cy="407"/>
            </a:xfrm>
            <a:prstGeom prst="rect">
              <a:avLst/>
            </a:prstGeom>
            <a:noFill/>
            <a:ln w="9525">
              <a:noFill/>
              <a:miter lim="800000"/>
              <a:headEnd/>
              <a:tailEnd/>
            </a:ln>
          </p:spPr>
          <p:txBody>
            <a:bodyPr wrap="none">
              <a:spAutoFit/>
            </a:bodyPr>
            <a:lstStyle/>
            <a:p>
              <a:r>
                <a:rPr lang="en-US" sz="3600">
                  <a:latin typeface="Symbol" pitchFamily="18" charset="2"/>
                </a:rPr>
                <a:t>n</a:t>
              </a:r>
              <a:r>
                <a:rPr lang="en-US" sz="3600" baseline="-25000"/>
                <a:t>e</a:t>
              </a:r>
            </a:p>
          </p:txBody>
        </p:sp>
        <p:sp>
          <p:nvSpPr>
            <p:cNvPr id="71690" name="Text Box 9"/>
            <p:cNvSpPr txBox="1">
              <a:spLocks noChangeArrowheads="1"/>
            </p:cNvSpPr>
            <p:nvPr/>
          </p:nvSpPr>
          <p:spPr bwMode="auto">
            <a:xfrm>
              <a:off x="1855" y="1620"/>
              <a:ext cx="353" cy="407"/>
            </a:xfrm>
            <a:prstGeom prst="rect">
              <a:avLst/>
            </a:prstGeom>
            <a:noFill/>
            <a:ln w="9525">
              <a:noFill/>
              <a:miter lim="800000"/>
              <a:headEnd/>
              <a:tailEnd/>
            </a:ln>
          </p:spPr>
          <p:txBody>
            <a:bodyPr wrap="none">
              <a:spAutoFit/>
            </a:bodyPr>
            <a:lstStyle/>
            <a:p>
              <a:r>
                <a:rPr lang="en-US" sz="3600">
                  <a:solidFill>
                    <a:schemeClr val="hlink"/>
                  </a:solidFill>
                  <a:latin typeface="Symbol" pitchFamily="18" charset="2"/>
                </a:rPr>
                <a:t>n</a:t>
              </a:r>
              <a:r>
                <a:rPr lang="en-US" sz="3600" baseline="-25000">
                  <a:solidFill>
                    <a:schemeClr val="hlink"/>
                  </a:solidFill>
                  <a:latin typeface="Symbol" pitchFamily="18" charset="2"/>
                </a:rPr>
                <a:t>t</a:t>
              </a:r>
            </a:p>
          </p:txBody>
        </p:sp>
        <p:sp>
          <p:nvSpPr>
            <p:cNvPr id="71691" name="Text Box 10"/>
            <p:cNvSpPr txBox="1">
              <a:spLocks noChangeArrowheads="1"/>
            </p:cNvSpPr>
            <p:nvPr/>
          </p:nvSpPr>
          <p:spPr bwMode="auto">
            <a:xfrm>
              <a:off x="260" y="1620"/>
              <a:ext cx="380" cy="407"/>
            </a:xfrm>
            <a:prstGeom prst="rect">
              <a:avLst/>
            </a:prstGeom>
            <a:noFill/>
            <a:ln w="9525">
              <a:noFill/>
              <a:miter lim="800000"/>
              <a:headEnd/>
              <a:tailEnd/>
            </a:ln>
          </p:spPr>
          <p:txBody>
            <a:bodyPr wrap="none">
              <a:spAutoFit/>
            </a:bodyPr>
            <a:lstStyle/>
            <a:p>
              <a:r>
                <a:rPr lang="en-US" sz="3600">
                  <a:solidFill>
                    <a:schemeClr val="accent2"/>
                  </a:solidFill>
                  <a:latin typeface="Symbol" pitchFamily="18" charset="2"/>
                </a:rPr>
                <a:t>n</a:t>
              </a:r>
              <a:r>
                <a:rPr lang="en-US" sz="3600" baseline="-25000">
                  <a:solidFill>
                    <a:schemeClr val="accent2"/>
                  </a:solidFill>
                  <a:latin typeface="Symbol" pitchFamily="18" charset="2"/>
                </a:rPr>
                <a:t>m</a:t>
              </a:r>
            </a:p>
          </p:txBody>
        </p:sp>
        <p:sp>
          <p:nvSpPr>
            <p:cNvPr id="71692" name="Line 11"/>
            <p:cNvSpPr>
              <a:spLocks noChangeShapeType="1"/>
            </p:cNvSpPr>
            <p:nvPr/>
          </p:nvSpPr>
          <p:spPr bwMode="auto">
            <a:xfrm flipH="1">
              <a:off x="572" y="1253"/>
              <a:ext cx="467" cy="471"/>
            </a:xfrm>
            <a:prstGeom prst="line">
              <a:avLst/>
            </a:prstGeom>
            <a:noFill/>
            <a:ln w="15875">
              <a:solidFill>
                <a:schemeClr val="bg2"/>
              </a:solidFill>
              <a:round/>
              <a:headEnd type="arrow" w="lg" len="med"/>
              <a:tailEnd type="arrow" w="lg" len="med"/>
            </a:ln>
          </p:spPr>
          <p:txBody>
            <a:bodyPr wrap="none" anchor="ctr"/>
            <a:lstStyle/>
            <a:p>
              <a:endParaRPr lang="en-US"/>
            </a:p>
          </p:txBody>
        </p:sp>
        <p:sp>
          <p:nvSpPr>
            <p:cNvPr id="71693" name="Line 12"/>
            <p:cNvSpPr>
              <a:spLocks noChangeShapeType="1"/>
            </p:cNvSpPr>
            <p:nvPr/>
          </p:nvSpPr>
          <p:spPr bwMode="auto">
            <a:xfrm flipH="1">
              <a:off x="779" y="1852"/>
              <a:ext cx="936" cy="0"/>
            </a:xfrm>
            <a:prstGeom prst="line">
              <a:avLst/>
            </a:prstGeom>
            <a:noFill/>
            <a:ln w="15875">
              <a:solidFill>
                <a:schemeClr val="bg2"/>
              </a:solidFill>
              <a:round/>
              <a:headEnd type="arrow" w="lg" len="med"/>
              <a:tailEnd type="arrow" w="lg" len="med"/>
            </a:ln>
          </p:spPr>
          <p:txBody>
            <a:bodyPr wrap="none" anchor="ctr"/>
            <a:lstStyle/>
            <a:p>
              <a:endParaRPr lang="en-US"/>
            </a:p>
          </p:txBody>
        </p:sp>
        <p:sp>
          <p:nvSpPr>
            <p:cNvPr id="71694" name="Line 13"/>
            <p:cNvSpPr>
              <a:spLocks noChangeShapeType="1"/>
            </p:cNvSpPr>
            <p:nvPr/>
          </p:nvSpPr>
          <p:spPr bwMode="auto">
            <a:xfrm>
              <a:off x="1455" y="1210"/>
              <a:ext cx="519" cy="471"/>
            </a:xfrm>
            <a:prstGeom prst="line">
              <a:avLst/>
            </a:prstGeom>
            <a:noFill/>
            <a:ln w="15875">
              <a:solidFill>
                <a:schemeClr val="bg2"/>
              </a:solidFill>
              <a:round/>
              <a:headEnd type="arrow" w="lg" len="med"/>
              <a:tailEnd type="arrow" w="lg" len="med"/>
            </a:ln>
          </p:spPr>
          <p:txBody>
            <a:bodyPr wrap="none" anchor="ctr"/>
            <a:lstStyle/>
            <a:p>
              <a:endParaRPr lang="en-US"/>
            </a:p>
          </p:txBody>
        </p:sp>
      </p:grpSp>
      <p:sp>
        <p:nvSpPr>
          <p:cNvPr id="15" name="Rectangle 15"/>
          <p:cNvSpPr>
            <a:spLocks noChangeArrowheads="1"/>
          </p:cNvSpPr>
          <p:nvPr/>
        </p:nvSpPr>
        <p:spPr bwMode="auto">
          <a:xfrm>
            <a:off x="152400" y="838200"/>
            <a:ext cx="4564063" cy="400050"/>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If neutrinos have mass: </a:t>
            </a:r>
          </a:p>
        </p:txBody>
      </p:sp>
      <p:sp>
        <p:nvSpPr>
          <p:cNvPr id="71687" name="Rectangle 15"/>
          <p:cNvSpPr>
            <a:spLocks noChangeArrowheads="1"/>
          </p:cNvSpPr>
          <p:nvPr/>
        </p:nvSpPr>
        <p:spPr bwMode="auto">
          <a:xfrm>
            <a:off x="3048000" y="2286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
        <p:nvSpPr>
          <p:cNvPr id="17" name="TextBox 16"/>
          <p:cNvSpPr txBox="1"/>
          <p:nvPr/>
        </p:nvSpPr>
        <p:spPr>
          <a:xfrm>
            <a:off x="4343400" y="1371600"/>
            <a:ext cx="4083050" cy="646113"/>
          </a:xfrm>
          <a:prstGeom prst="rect">
            <a:avLst/>
          </a:prstGeom>
          <a:noFill/>
        </p:spPr>
        <p:txBody>
          <a:bodyPr wrap="none">
            <a:spAutoFit/>
          </a:bodyPr>
          <a:lstStyle/>
          <a:p>
            <a:pPr>
              <a:defRPr/>
            </a:pPr>
            <a:r>
              <a:rPr lang="en-US" b="1" dirty="0" err="1">
                <a:solidFill>
                  <a:schemeClr val="accent6"/>
                </a:solidFill>
                <a:latin typeface="Arial" charset="0"/>
              </a:rPr>
              <a:t>Muon</a:t>
            </a:r>
            <a:r>
              <a:rPr lang="en-US" b="1" dirty="0">
                <a:solidFill>
                  <a:schemeClr val="accent6"/>
                </a:solidFill>
                <a:latin typeface="Arial" charset="0"/>
              </a:rPr>
              <a:t> neutrinos produced at CERN.</a:t>
            </a:r>
          </a:p>
          <a:p>
            <a:pPr>
              <a:defRPr/>
            </a:pPr>
            <a:r>
              <a:rPr lang="en-US" b="1" dirty="0">
                <a:solidFill>
                  <a:schemeClr val="accent6"/>
                </a:solidFill>
                <a:latin typeface="Arial" charset="0"/>
              </a:rPr>
              <a:t>See if tau neutrinos arrive in Italy.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3"/>
          <p:cNvSpPr>
            <a:spLocks noGrp="1"/>
          </p:cNvSpPr>
          <p:nvPr>
            <p:ph type="ftr" sz="quarter" idx="11"/>
          </p:nvPr>
        </p:nvSpPr>
        <p:spPr>
          <a:noFill/>
        </p:spPr>
        <p:txBody>
          <a:bodyPr/>
          <a:lstStyle/>
          <a:p>
            <a:r>
              <a:rPr lang="de-AT" smtClean="0"/>
              <a:t>W. Riegler/CERN</a:t>
            </a:r>
          </a:p>
        </p:txBody>
      </p:sp>
      <p:sp>
        <p:nvSpPr>
          <p:cNvPr id="72707" name="Slide Number Placeholder 4"/>
          <p:cNvSpPr>
            <a:spLocks noGrp="1"/>
          </p:cNvSpPr>
          <p:nvPr>
            <p:ph type="sldNum" sz="quarter" idx="12"/>
          </p:nvPr>
        </p:nvSpPr>
        <p:spPr>
          <a:noFill/>
        </p:spPr>
        <p:txBody>
          <a:bodyPr/>
          <a:lstStyle/>
          <a:p>
            <a:fld id="{09ABA315-A800-4641-A334-F7675B640ABD}" type="slidenum">
              <a:rPr lang="en-US" smtClean="0"/>
              <a:pPr/>
              <a:t>22</a:t>
            </a:fld>
            <a:endParaRPr lang="en-US" smtClean="0"/>
          </a:p>
        </p:txBody>
      </p:sp>
      <p:sp>
        <p:nvSpPr>
          <p:cNvPr id="72708" name="Rectangle 2"/>
          <p:cNvSpPr>
            <a:spLocks noChangeArrowheads="1"/>
          </p:cNvSpPr>
          <p:nvPr/>
        </p:nvSpPr>
        <p:spPr bwMode="auto">
          <a:xfrm>
            <a:off x="228600" y="1219200"/>
            <a:ext cx="8763000" cy="763588"/>
          </a:xfrm>
          <a:prstGeom prst="rect">
            <a:avLst/>
          </a:prstGeom>
          <a:noFill/>
          <a:ln w="9525">
            <a:noFill/>
            <a:miter lim="800000"/>
            <a:headEnd/>
            <a:tailEnd/>
          </a:ln>
        </p:spPr>
        <p:txBody>
          <a:bodyPr>
            <a:spAutoFit/>
          </a:bodyPr>
          <a:lstStyle/>
          <a:p>
            <a:pPr marL="457200" indent="-457200">
              <a:buFont typeface="Wingdings" pitchFamily="2" charset="2"/>
              <a:buNone/>
            </a:pPr>
            <a:r>
              <a:rPr lang="en-US" sz="2800">
                <a:solidFill>
                  <a:schemeClr val="hlink"/>
                </a:solidFill>
                <a:latin typeface="Comic Sans MS" pitchFamily="66" charset="0"/>
                <a:sym typeface="Symbol" pitchFamily="18" charset="2"/>
              </a:rPr>
              <a:t>	                        </a:t>
            </a:r>
            <a:r>
              <a:rPr lang="en-US" sz="1600">
                <a:solidFill>
                  <a:srgbClr val="FF33CC"/>
                </a:solidFill>
                <a:latin typeface="Comic Sans MS" pitchFamily="66" charset="0"/>
                <a:sym typeface="Symbol" pitchFamily="18" charset="2"/>
              </a:rPr>
              <a:t> </a:t>
            </a:r>
            <a:endParaRPr lang="en-US" sz="1600" u="sng">
              <a:solidFill>
                <a:srgbClr val="FF33CC"/>
              </a:solidFill>
              <a:latin typeface="Comic Sans MS" pitchFamily="66" charset="0"/>
              <a:sym typeface="Symbol" pitchFamily="18" charset="2"/>
            </a:endParaRPr>
          </a:p>
          <a:p>
            <a:pPr marL="457200" indent="-457200">
              <a:buFont typeface="Wingdings" pitchFamily="2" charset="2"/>
              <a:buNone/>
            </a:pPr>
            <a:endParaRPr lang="en-US" sz="1600" u="sng">
              <a:solidFill>
                <a:srgbClr val="FF33CC"/>
              </a:solidFill>
              <a:latin typeface="Comic Sans MS" pitchFamily="66" charset="0"/>
              <a:sym typeface="Symbol" pitchFamily="18" charset="2"/>
            </a:endParaRPr>
          </a:p>
        </p:txBody>
      </p:sp>
      <p:grpSp>
        <p:nvGrpSpPr>
          <p:cNvPr id="2" name="Group 3"/>
          <p:cNvGrpSpPr>
            <a:grpSpLocks/>
          </p:cNvGrpSpPr>
          <p:nvPr/>
        </p:nvGrpSpPr>
        <p:grpSpPr bwMode="auto">
          <a:xfrm>
            <a:off x="1493838" y="2527300"/>
            <a:ext cx="5575300" cy="3424238"/>
            <a:chOff x="144" y="2544"/>
            <a:chExt cx="5760" cy="4449"/>
          </a:xfrm>
        </p:grpSpPr>
        <p:grpSp>
          <p:nvGrpSpPr>
            <p:cNvPr id="3" name="Group 4"/>
            <p:cNvGrpSpPr>
              <a:grpSpLocks/>
            </p:cNvGrpSpPr>
            <p:nvPr/>
          </p:nvGrpSpPr>
          <p:grpSpPr bwMode="auto">
            <a:xfrm>
              <a:off x="144" y="2544"/>
              <a:ext cx="5760" cy="4449"/>
              <a:chOff x="144" y="2544"/>
              <a:chExt cx="5760" cy="4449"/>
            </a:xfrm>
          </p:grpSpPr>
          <p:pic>
            <p:nvPicPr>
              <p:cNvPr id="72715" name="Picture 5" descr="GoogleEarth_europe_noborder"/>
              <p:cNvPicPr>
                <a:picLocks noChangeAspect="1" noChangeArrowheads="1"/>
              </p:cNvPicPr>
              <p:nvPr/>
            </p:nvPicPr>
            <p:blipFill>
              <a:blip r:embed="rId2" cstate="print"/>
              <a:srcRect/>
              <a:stretch>
                <a:fillRect/>
              </a:stretch>
            </p:blipFill>
            <p:spPr bwMode="auto">
              <a:xfrm>
                <a:off x="144" y="2544"/>
                <a:ext cx="5760" cy="4449"/>
              </a:xfrm>
              <a:prstGeom prst="rect">
                <a:avLst/>
              </a:prstGeom>
              <a:noFill/>
              <a:ln w="22225">
                <a:solidFill>
                  <a:srgbClr val="00FF00"/>
                </a:solidFill>
                <a:miter lim="800000"/>
                <a:headEnd/>
                <a:tailEnd/>
              </a:ln>
            </p:spPr>
          </p:pic>
          <p:sp>
            <p:nvSpPr>
              <p:cNvPr id="72716" name="Oval 6"/>
              <p:cNvSpPr>
                <a:spLocks noChangeArrowheads="1"/>
              </p:cNvSpPr>
              <p:nvPr/>
            </p:nvSpPr>
            <p:spPr bwMode="auto">
              <a:xfrm>
                <a:off x="2832" y="4512"/>
                <a:ext cx="144" cy="144"/>
              </a:xfrm>
              <a:prstGeom prst="ellipse">
                <a:avLst/>
              </a:prstGeom>
              <a:solidFill>
                <a:srgbClr val="FFFF66"/>
              </a:solidFill>
              <a:ln w="9525">
                <a:solidFill>
                  <a:srgbClr val="FFFF66"/>
                </a:solidFill>
                <a:round/>
                <a:headEnd/>
                <a:tailEnd/>
              </a:ln>
            </p:spPr>
            <p:txBody>
              <a:bodyPr wrap="none" lIns="68406" tIns="34203" rIns="68406" bIns="34203" anchor="ctr"/>
              <a:lstStyle/>
              <a:p>
                <a:pPr algn="ctr" defTabSz="957263"/>
                <a:endParaRPr lang="en-US" sz="1900">
                  <a:solidFill>
                    <a:srgbClr val="FFFF66"/>
                  </a:solidFill>
                </a:endParaRPr>
              </a:p>
            </p:txBody>
          </p:sp>
          <p:sp>
            <p:nvSpPr>
              <p:cNvPr id="72717" name="Oval 7"/>
              <p:cNvSpPr>
                <a:spLocks noChangeArrowheads="1"/>
              </p:cNvSpPr>
              <p:nvPr/>
            </p:nvSpPr>
            <p:spPr bwMode="auto">
              <a:xfrm>
                <a:off x="3360" y="5088"/>
                <a:ext cx="144" cy="144"/>
              </a:xfrm>
              <a:prstGeom prst="ellipse">
                <a:avLst/>
              </a:prstGeom>
              <a:solidFill>
                <a:srgbClr val="FFFF66"/>
              </a:solidFill>
              <a:ln w="9525">
                <a:solidFill>
                  <a:srgbClr val="FFFF66"/>
                </a:solidFill>
                <a:round/>
                <a:headEnd/>
                <a:tailEnd/>
              </a:ln>
            </p:spPr>
            <p:txBody>
              <a:bodyPr wrap="none" lIns="68406" tIns="34203" rIns="68406" bIns="34203" anchor="ctr"/>
              <a:lstStyle/>
              <a:p>
                <a:pPr algn="ctr" defTabSz="957263"/>
                <a:endParaRPr lang="en-US" sz="1900">
                  <a:solidFill>
                    <a:srgbClr val="FFFF66"/>
                  </a:solidFill>
                </a:endParaRPr>
              </a:p>
            </p:txBody>
          </p:sp>
        </p:grpSp>
        <p:sp>
          <p:nvSpPr>
            <p:cNvPr id="72714" name="Line 8"/>
            <p:cNvSpPr>
              <a:spLocks noChangeShapeType="1"/>
            </p:cNvSpPr>
            <p:nvPr/>
          </p:nvSpPr>
          <p:spPr bwMode="auto">
            <a:xfrm>
              <a:off x="2976" y="4656"/>
              <a:ext cx="384" cy="432"/>
            </a:xfrm>
            <a:prstGeom prst="line">
              <a:avLst/>
            </a:prstGeom>
            <a:noFill/>
            <a:ln w="25400">
              <a:solidFill>
                <a:srgbClr val="FFFF66"/>
              </a:solidFill>
              <a:prstDash val="sysDot"/>
              <a:round/>
              <a:headEnd/>
              <a:tailEnd type="stealth" w="lg" len="lg"/>
            </a:ln>
          </p:spPr>
          <p:txBody>
            <a:bodyPr/>
            <a:lstStyle/>
            <a:p>
              <a:endParaRPr lang="en-US"/>
            </a:p>
          </p:txBody>
        </p:sp>
      </p:grpSp>
      <p:sp>
        <p:nvSpPr>
          <p:cNvPr id="72710" name="Rectangle 9"/>
          <p:cNvSpPr>
            <a:spLocks noGrp="1" noChangeArrowheads="1"/>
          </p:cNvSpPr>
          <p:nvPr>
            <p:ph type="title"/>
          </p:nvPr>
        </p:nvSpPr>
        <p:spPr>
          <a:xfrm>
            <a:off x="457200" y="152400"/>
            <a:ext cx="8229600" cy="533400"/>
          </a:xfrm>
        </p:spPr>
        <p:txBody>
          <a:bodyPr/>
          <a:lstStyle/>
          <a:p>
            <a:r>
              <a:rPr lang="en-US" sz="2800" b="1" smtClean="0">
                <a:solidFill>
                  <a:srgbClr val="FF0000"/>
                </a:solidFill>
              </a:rPr>
              <a:t>CNGS Project</a:t>
            </a:r>
          </a:p>
        </p:txBody>
      </p:sp>
      <p:sp>
        <p:nvSpPr>
          <p:cNvPr id="72711" name="Rectangle 10"/>
          <p:cNvSpPr>
            <a:spLocks noGrp="1" noChangeArrowheads="1"/>
          </p:cNvSpPr>
          <p:nvPr>
            <p:ph type="body" idx="4294967295"/>
          </p:nvPr>
        </p:nvSpPr>
        <p:spPr>
          <a:xfrm>
            <a:off x="381000" y="838200"/>
            <a:ext cx="7391400" cy="1357313"/>
          </a:xfrm>
        </p:spPr>
        <p:txBody>
          <a:bodyPr/>
          <a:lstStyle/>
          <a:p>
            <a:pPr>
              <a:buFont typeface="Wingdings" pitchFamily="2" charset="2"/>
              <a:buNone/>
            </a:pPr>
            <a:r>
              <a:rPr lang="en-US" sz="1600" smtClean="0"/>
              <a:t>CNGS (CERN Neutrino Gran Sasso)</a:t>
            </a:r>
          </a:p>
          <a:p>
            <a:pPr marL="1104900" lvl="1" indent="-419100"/>
            <a:r>
              <a:rPr lang="en-US" sz="1600" smtClean="0"/>
              <a:t>A long base-line neutrino beam facility (732km)</a:t>
            </a:r>
          </a:p>
          <a:p>
            <a:pPr marL="1104900" lvl="1" indent="-419100"/>
            <a:r>
              <a:rPr lang="en-US" sz="1600" smtClean="0"/>
              <a:t>send</a:t>
            </a:r>
            <a:r>
              <a:rPr lang="en-US" sz="1600" smtClean="0">
                <a:solidFill>
                  <a:srgbClr val="996600"/>
                </a:solidFill>
              </a:rPr>
              <a:t> </a:t>
            </a:r>
            <a:r>
              <a:rPr lang="en-US" sz="1600" smtClean="0">
                <a:solidFill>
                  <a:schemeClr val="accent2"/>
                </a:solidFill>
                <a:latin typeface="Symbol" pitchFamily="18" charset="2"/>
              </a:rPr>
              <a:t>n</a:t>
            </a:r>
            <a:r>
              <a:rPr lang="en-US" sz="1600" baseline="-25000" smtClean="0">
                <a:solidFill>
                  <a:schemeClr val="accent2"/>
                </a:solidFill>
                <a:latin typeface="Symbol" pitchFamily="18" charset="2"/>
              </a:rPr>
              <a:t>m</a:t>
            </a:r>
            <a:r>
              <a:rPr lang="en-US" sz="1600" smtClean="0">
                <a:solidFill>
                  <a:schemeClr val="accent2"/>
                </a:solidFill>
              </a:rPr>
              <a:t> beam</a:t>
            </a:r>
            <a:r>
              <a:rPr lang="en-US" sz="1600" smtClean="0">
                <a:solidFill>
                  <a:srgbClr val="996600"/>
                </a:solidFill>
              </a:rPr>
              <a:t> </a:t>
            </a:r>
            <a:r>
              <a:rPr lang="en-US" sz="1600" smtClean="0"/>
              <a:t>produced at CERN</a:t>
            </a:r>
            <a:endParaRPr lang="en-US" sz="1600" smtClean="0">
              <a:solidFill>
                <a:srgbClr val="000099"/>
              </a:solidFill>
              <a:sym typeface="Wingdings" pitchFamily="2" charset="2"/>
            </a:endParaRPr>
          </a:p>
          <a:p>
            <a:pPr marL="1104900" lvl="1" indent="-419100"/>
            <a:r>
              <a:rPr lang="en-US" sz="1600" smtClean="0"/>
              <a:t>detect </a:t>
            </a:r>
            <a:r>
              <a:rPr lang="en-US" sz="1600" smtClean="0">
                <a:solidFill>
                  <a:schemeClr val="hlink"/>
                </a:solidFill>
                <a:latin typeface="Symbol" pitchFamily="18" charset="2"/>
              </a:rPr>
              <a:t>n</a:t>
            </a:r>
            <a:r>
              <a:rPr lang="en-US" sz="1600" baseline="-25000" smtClean="0">
                <a:solidFill>
                  <a:schemeClr val="hlink"/>
                </a:solidFill>
                <a:latin typeface="Symbol" pitchFamily="18" charset="2"/>
              </a:rPr>
              <a:t>t</a:t>
            </a:r>
            <a:r>
              <a:rPr lang="en-US" sz="1600" smtClean="0">
                <a:solidFill>
                  <a:schemeClr val="hlink"/>
                </a:solidFill>
              </a:rPr>
              <a:t> appearance </a:t>
            </a:r>
            <a:r>
              <a:rPr lang="en-US" sz="1600" smtClean="0"/>
              <a:t>in OPERA experiment at Gran Sasso</a:t>
            </a:r>
          </a:p>
        </p:txBody>
      </p:sp>
      <p:sp>
        <p:nvSpPr>
          <p:cNvPr id="72712" name="Text Box 11"/>
          <p:cNvSpPr txBox="1">
            <a:spLocks noChangeArrowheads="1"/>
          </p:cNvSpPr>
          <p:nvPr/>
        </p:nvSpPr>
        <p:spPr bwMode="auto">
          <a:xfrm>
            <a:off x="314325" y="5949950"/>
            <a:ext cx="6440488" cy="523875"/>
          </a:xfrm>
          <a:prstGeom prst="rect">
            <a:avLst/>
          </a:prstGeom>
          <a:noFill/>
          <a:ln w="9525">
            <a:noFill/>
            <a:miter lim="800000"/>
            <a:headEnd/>
            <a:tailEnd/>
          </a:ln>
        </p:spPr>
        <p:txBody>
          <a:bodyPr wrap="none" anchor="ctr">
            <a:spAutoFit/>
          </a:bodyPr>
          <a:lstStyle/>
          <a:p>
            <a:pPr algn="ctr"/>
            <a:r>
              <a:rPr lang="en-GB" sz="2800">
                <a:solidFill>
                  <a:srgbClr val="0000CC"/>
                </a:solidFill>
                <a:sym typeface="Wingdings" pitchFamily="2" charset="2"/>
              </a:rPr>
              <a:t> </a:t>
            </a:r>
            <a:r>
              <a:rPr lang="en-GB">
                <a:solidFill>
                  <a:srgbClr val="0000CC"/>
                </a:solidFill>
              </a:rPr>
              <a:t>direct proof of</a:t>
            </a:r>
            <a:r>
              <a:rPr lang="en-GB">
                <a:solidFill>
                  <a:srgbClr val="FFCC00"/>
                </a:solidFill>
              </a:rPr>
              <a:t> </a:t>
            </a:r>
            <a:r>
              <a:rPr lang="en-US">
                <a:solidFill>
                  <a:schemeClr val="accent2"/>
                </a:solidFill>
                <a:latin typeface="Symbol" pitchFamily="18" charset="2"/>
                <a:sym typeface="Symbol" pitchFamily="18" charset="2"/>
              </a:rPr>
              <a:t>n</a:t>
            </a:r>
            <a:r>
              <a:rPr lang="en-US" baseline="-25000">
                <a:solidFill>
                  <a:schemeClr val="accent2"/>
                </a:solidFill>
                <a:latin typeface="Symbol" pitchFamily="18" charset="2"/>
                <a:sym typeface="Symbol" pitchFamily="18" charset="2"/>
              </a:rPr>
              <a:t>m</a:t>
            </a:r>
            <a:r>
              <a:rPr lang="en-GB">
                <a:solidFill>
                  <a:srgbClr val="FFCC00"/>
                </a:solidFill>
              </a:rPr>
              <a:t> </a:t>
            </a:r>
            <a:r>
              <a:rPr lang="en-GB">
                <a:solidFill>
                  <a:srgbClr val="0000CC"/>
                </a:solidFill>
              </a:rPr>
              <a:t>-</a:t>
            </a:r>
            <a:r>
              <a:rPr lang="en-GB">
                <a:solidFill>
                  <a:srgbClr val="FFCC00"/>
                </a:solidFill>
              </a:rPr>
              <a:t> </a:t>
            </a:r>
            <a:r>
              <a:rPr lang="en-US">
                <a:solidFill>
                  <a:schemeClr val="hlink"/>
                </a:solidFill>
                <a:latin typeface="Symbol" pitchFamily="18" charset="2"/>
                <a:sym typeface="Symbol" pitchFamily="18" charset="2"/>
              </a:rPr>
              <a:t>n</a:t>
            </a:r>
            <a:r>
              <a:rPr lang="en-US" baseline="-25000">
                <a:solidFill>
                  <a:schemeClr val="hlink"/>
                </a:solidFill>
                <a:latin typeface="Symbol" pitchFamily="18" charset="2"/>
                <a:sym typeface="Symbol" pitchFamily="18" charset="2"/>
              </a:rPr>
              <a:t>t</a:t>
            </a:r>
            <a:r>
              <a:rPr lang="en-US" baseline="-25000">
                <a:solidFill>
                  <a:srgbClr val="FF9966"/>
                </a:solidFill>
                <a:sym typeface="Symbol" pitchFamily="18" charset="2"/>
              </a:rPr>
              <a:t> </a:t>
            </a:r>
            <a:r>
              <a:rPr lang="en-GB">
                <a:solidFill>
                  <a:srgbClr val="0000CC"/>
                </a:solidFill>
              </a:rPr>
              <a:t>oscillation (appearance experiment)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proj-cngs.web.cern.ch/proj-cngs/Download/GDFIG5/fig05.jpg"/>
          <p:cNvPicPr>
            <a:picLocks noChangeAspect="1" noChangeArrowheads="1"/>
          </p:cNvPicPr>
          <p:nvPr/>
        </p:nvPicPr>
        <p:blipFill>
          <a:blip r:embed="rId2" cstate="print"/>
          <a:srcRect/>
          <a:stretch>
            <a:fillRect/>
          </a:stretch>
        </p:blipFill>
        <p:spPr bwMode="auto">
          <a:xfrm>
            <a:off x="228600" y="1371600"/>
            <a:ext cx="8137525" cy="4495800"/>
          </a:xfrm>
          <a:prstGeom prst="rect">
            <a:avLst/>
          </a:prstGeom>
          <a:noFill/>
          <a:ln w="9525">
            <a:noFill/>
            <a:miter lim="800000"/>
            <a:headEnd/>
            <a:tailEnd/>
          </a:ln>
        </p:spPr>
      </p:pic>
      <p:sp>
        <p:nvSpPr>
          <p:cNvPr id="73731" name="Footer Placeholder 4"/>
          <p:cNvSpPr>
            <a:spLocks noGrp="1"/>
          </p:cNvSpPr>
          <p:nvPr>
            <p:ph type="ftr" sz="quarter" idx="11"/>
          </p:nvPr>
        </p:nvSpPr>
        <p:spPr>
          <a:noFill/>
        </p:spPr>
        <p:txBody>
          <a:bodyPr/>
          <a:lstStyle/>
          <a:p>
            <a:r>
              <a:rPr lang="en-US" smtClean="0"/>
              <a:t>W. Riegler/CERN</a:t>
            </a:r>
          </a:p>
        </p:txBody>
      </p:sp>
      <p:sp>
        <p:nvSpPr>
          <p:cNvPr id="73732" name="Slide Number Placeholder 3"/>
          <p:cNvSpPr>
            <a:spLocks noGrp="1"/>
          </p:cNvSpPr>
          <p:nvPr>
            <p:ph type="sldNum" sz="quarter" idx="12"/>
          </p:nvPr>
        </p:nvSpPr>
        <p:spPr>
          <a:noFill/>
        </p:spPr>
        <p:txBody>
          <a:bodyPr/>
          <a:lstStyle/>
          <a:p>
            <a:fld id="{A4B6324D-4F57-422D-8BAB-CC12CB13A762}" type="slidenum">
              <a:rPr lang="en-US" smtClean="0"/>
              <a:pPr/>
              <a:t>23</a:t>
            </a:fld>
            <a:endParaRPr lang="en-US" smtClean="0"/>
          </a:p>
        </p:txBody>
      </p:sp>
      <p:sp>
        <p:nvSpPr>
          <p:cNvPr id="73733" name="Rectangle 5"/>
          <p:cNvSpPr>
            <a:spLocks noChangeArrowheads="1"/>
          </p:cNvSpPr>
          <p:nvPr/>
        </p:nvSpPr>
        <p:spPr bwMode="auto">
          <a:xfrm>
            <a:off x="3429000" y="3048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proj-cngs.web.cern.ch/proj-cngs/Download/UndergroundStructures/SITUA%20170603m.jpg"/>
          <p:cNvPicPr>
            <a:picLocks noChangeAspect="1" noChangeArrowheads="1"/>
          </p:cNvPicPr>
          <p:nvPr/>
        </p:nvPicPr>
        <p:blipFill>
          <a:blip r:embed="rId2" cstate="print"/>
          <a:srcRect/>
          <a:stretch>
            <a:fillRect/>
          </a:stretch>
        </p:blipFill>
        <p:spPr bwMode="auto">
          <a:xfrm>
            <a:off x="1066800" y="990600"/>
            <a:ext cx="6704013" cy="5029200"/>
          </a:xfrm>
          <a:prstGeom prst="rect">
            <a:avLst/>
          </a:prstGeom>
          <a:noFill/>
          <a:ln w="9525">
            <a:noFill/>
            <a:miter lim="800000"/>
            <a:headEnd/>
            <a:tailEnd/>
          </a:ln>
        </p:spPr>
      </p:pic>
      <p:sp>
        <p:nvSpPr>
          <p:cNvPr id="76803" name="Footer Placeholder 3"/>
          <p:cNvSpPr>
            <a:spLocks noGrp="1"/>
          </p:cNvSpPr>
          <p:nvPr>
            <p:ph type="ftr" sz="quarter" idx="11"/>
          </p:nvPr>
        </p:nvSpPr>
        <p:spPr>
          <a:noFill/>
        </p:spPr>
        <p:txBody>
          <a:bodyPr/>
          <a:lstStyle/>
          <a:p>
            <a:r>
              <a:rPr lang="en-US" smtClean="0"/>
              <a:t>W. Riegler/CERN</a:t>
            </a:r>
          </a:p>
        </p:txBody>
      </p:sp>
      <p:sp>
        <p:nvSpPr>
          <p:cNvPr id="76804" name="Slide Number Placeholder 2"/>
          <p:cNvSpPr>
            <a:spLocks noGrp="1"/>
          </p:cNvSpPr>
          <p:nvPr>
            <p:ph type="sldNum" sz="quarter" idx="12"/>
          </p:nvPr>
        </p:nvSpPr>
        <p:spPr>
          <a:noFill/>
        </p:spPr>
        <p:txBody>
          <a:bodyPr/>
          <a:lstStyle/>
          <a:p>
            <a:fld id="{2470767B-5822-4AA1-8790-86E9EF30E9DE}" type="slidenum">
              <a:rPr lang="en-US" smtClean="0"/>
              <a:pPr/>
              <a:t>24</a:t>
            </a:fld>
            <a:endParaRPr lang="en-US" smtClean="0"/>
          </a:p>
        </p:txBody>
      </p:sp>
      <p:sp>
        <p:nvSpPr>
          <p:cNvPr id="76805" name="Rectangle 4"/>
          <p:cNvSpPr>
            <a:spLocks noChangeArrowheads="1"/>
          </p:cNvSpPr>
          <p:nvPr/>
        </p:nvSpPr>
        <p:spPr bwMode="auto">
          <a:xfrm>
            <a:off x="3581400" y="228600"/>
            <a:ext cx="1222375" cy="523875"/>
          </a:xfrm>
          <a:prstGeom prst="rect">
            <a:avLst/>
          </a:prstGeom>
          <a:noFill/>
          <a:ln w="9525">
            <a:noFill/>
            <a:miter lim="800000"/>
            <a:headEnd/>
            <a:tailEnd/>
          </a:ln>
        </p:spPr>
        <p:txBody>
          <a:bodyPr wrap="none">
            <a:spAutoFit/>
          </a:bodyPr>
          <a:lstStyle/>
          <a:p>
            <a:r>
              <a:rPr lang="en-US" sz="2800" b="1">
                <a:solidFill>
                  <a:srgbClr val="FF0000"/>
                </a:solidFill>
              </a:rPr>
              <a:t>CNGS</a:t>
            </a:r>
            <a:endParaRPr 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proj-cngs.web.cern.ch/proj-cngs/Download/GDFIG11/fig11ve.jpg"/>
          <p:cNvPicPr>
            <a:picLocks noChangeAspect="1" noChangeArrowheads="1"/>
          </p:cNvPicPr>
          <p:nvPr/>
        </p:nvPicPr>
        <p:blipFill>
          <a:blip r:embed="rId2" cstate="print"/>
          <a:srcRect/>
          <a:stretch>
            <a:fillRect/>
          </a:stretch>
        </p:blipFill>
        <p:spPr bwMode="auto">
          <a:xfrm>
            <a:off x="762000" y="1219200"/>
            <a:ext cx="6732588" cy="4953000"/>
          </a:xfrm>
          <a:prstGeom prst="rect">
            <a:avLst/>
          </a:prstGeom>
          <a:noFill/>
          <a:ln w="9525">
            <a:noFill/>
            <a:miter lim="800000"/>
            <a:headEnd/>
            <a:tailEnd/>
          </a:ln>
        </p:spPr>
      </p:pic>
      <p:sp>
        <p:nvSpPr>
          <p:cNvPr id="77827" name="Footer Placeholder 3"/>
          <p:cNvSpPr>
            <a:spLocks noGrp="1"/>
          </p:cNvSpPr>
          <p:nvPr>
            <p:ph type="ftr" sz="quarter" idx="11"/>
          </p:nvPr>
        </p:nvSpPr>
        <p:spPr>
          <a:noFill/>
        </p:spPr>
        <p:txBody>
          <a:bodyPr/>
          <a:lstStyle/>
          <a:p>
            <a:r>
              <a:rPr lang="en-US" smtClean="0"/>
              <a:t>W. Riegler/CERN</a:t>
            </a:r>
          </a:p>
        </p:txBody>
      </p:sp>
      <p:sp>
        <p:nvSpPr>
          <p:cNvPr id="77828" name="Slide Number Placeholder 2"/>
          <p:cNvSpPr>
            <a:spLocks noGrp="1"/>
          </p:cNvSpPr>
          <p:nvPr>
            <p:ph type="sldNum" sz="quarter" idx="12"/>
          </p:nvPr>
        </p:nvSpPr>
        <p:spPr>
          <a:noFill/>
        </p:spPr>
        <p:txBody>
          <a:bodyPr/>
          <a:lstStyle/>
          <a:p>
            <a:fld id="{C8EC5690-DEE7-46BF-8D0D-B2F5DCE77132}" type="slidenum">
              <a:rPr lang="en-US" smtClean="0"/>
              <a:pPr/>
              <a:t>25</a:t>
            </a:fld>
            <a:endParaRPr lang="en-US" smtClean="0"/>
          </a:p>
        </p:txBody>
      </p:sp>
      <p:sp>
        <p:nvSpPr>
          <p:cNvPr id="77829" name="Rectangle 4"/>
          <p:cNvSpPr>
            <a:spLocks noChangeArrowheads="1"/>
          </p:cNvSpPr>
          <p:nvPr/>
        </p:nvSpPr>
        <p:spPr bwMode="auto">
          <a:xfrm>
            <a:off x="3429000" y="3048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1"/>
          <p:cNvSpPr>
            <a:spLocks noGrp="1"/>
          </p:cNvSpPr>
          <p:nvPr>
            <p:ph type="ftr" sz="quarter" idx="11"/>
          </p:nvPr>
        </p:nvSpPr>
        <p:spPr>
          <a:noFill/>
        </p:spPr>
        <p:txBody>
          <a:bodyPr/>
          <a:lstStyle/>
          <a:p>
            <a:r>
              <a:rPr lang="en-US" smtClean="0"/>
              <a:t>W. Riegler/CERN</a:t>
            </a:r>
          </a:p>
        </p:txBody>
      </p:sp>
      <p:sp>
        <p:nvSpPr>
          <p:cNvPr id="78851" name="Slide Number Placeholder 2"/>
          <p:cNvSpPr>
            <a:spLocks noGrp="1"/>
          </p:cNvSpPr>
          <p:nvPr>
            <p:ph type="sldNum" sz="quarter" idx="12"/>
          </p:nvPr>
        </p:nvSpPr>
        <p:spPr>
          <a:noFill/>
        </p:spPr>
        <p:txBody>
          <a:bodyPr/>
          <a:lstStyle/>
          <a:p>
            <a:fld id="{FDFD00D8-8539-4A44-9F79-3E7E62583EBB}" type="slidenum">
              <a:rPr lang="en-US" smtClean="0"/>
              <a:pPr/>
              <a:t>26</a:t>
            </a:fld>
            <a:endParaRPr lang="en-US" smtClean="0"/>
          </a:p>
        </p:txBody>
      </p:sp>
      <p:sp>
        <p:nvSpPr>
          <p:cNvPr id="78852" name="Footer Placeholder 3"/>
          <p:cNvSpPr txBox="1">
            <a:spLocks/>
          </p:cNvSpPr>
          <p:nvPr/>
        </p:nvSpPr>
        <p:spPr bwMode="auto">
          <a:xfrm>
            <a:off x="130175" y="6477000"/>
            <a:ext cx="2209800" cy="381000"/>
          </a:xfrm>
          <a:prstGeom prst="rect">
            <a:avLst/>
          </a:prstGeom>
          <a:noFill/>
          <a:ln w="9525">
            <a:noFill/>
            <a:miter lim="800000"/>
            <a:headEnd/>
            <a:tailEnd/>
          </a:ln>
        </p:spPr>
        <p:txBody>
          <a:bodyPr wrap="none" lIns="92075" tIns="46038" rIns="92075" bIns="46038" anchor="ctr"/>
          <a:lstStyle/>
          <a:p>
            <a:pPr algn="ctr" eaLnBrk="0" hangingPunct="0"/>
            <a:r>
              <a:rPr lang="de-AT" sz="1200">
                <a:solidFill>
                  <a:srgbClr val="000099"/>
                </a:solidFill>
                <a:latin typeface="Times New Roman" pitchFamily="18" charset="0"/>
              </a:rPr>
              <a:t>E. Gschwendtner, CERN</a:t>
            </a:r>
          </a:p>
        </p:txBody>
      </p:sp>
      <p:grpSp>
        <p:nvGrpSpPr>
          <p:cNvPr id="2" name="Group 3"/>
          <p:cNvGrpSpPr>
            <a:grpSpLocks/>
          </p:cNvGrpSpPr>
          <p:nvPr/>
        </p:nvGrpSpPr>
        <p:grpSpPr bwMode="auto">
          <a:xfrm>
            <a:off x="152400" y="1371600"/>
            <a:ext cx="5943600" cy="4724400"/>
            <a:chOff x="1063" y="592"/>
            <a:chExt cx="3947" cy="3380"/>
          </a:xfrm>
        </p:grpSpPr>
        <p:grpSp>
          <p:nvGrpSpPr>
            <p:cNvPr id="3" name="Group 4"/>
            <p:cNvGrpSpPr>
              <a:grpSpLocks/>
            </p:cNvGrpSpPr>
            <p:nvPr/>
          </p:nvGrpSpPr>
          <p:grpSpPr bwMode="auto">
            <a:xfrm>
              <a:off x="1063" y="592"/>
              <a:ext cx="3947" cy="3380"/>
              <a:chOff x="1063" y="592"/>
              <a:chExt cx="3947" cy="3380"/>
            </a:xfrm>
          </p:grpSpPr>
          <p:pic>
            <p:nvPicPr>
              <p:cNvPr id="78859" name="Picture 5" descr="neutrino_rad"/>
              <p:cNvPicPr>
                <a:picLocks noChangeAspect="1" noChangeArrowheads="1"/>
              </p:cNvPicPr>
              <p:nvPr/>
            </p:nvPicPr>
            <p:blipFill>
              <a:blip r:embed="rId2" cstate="print"/>
              <a:srcRect/>
              <a:stretch>
                <a:fillRect/>
              </a:stretch>
            </p:blipFill>
            <p:spPr bwMode="auto">
              <a:xfrm>
                <a:off x="1063" y="592"/>
                <a:ext cx="3947" cy="3380"/>
              </a:xfrm>
              <a:prstGeom prst="rect">
                <a:avLst/>
              </a:prstGeom>
              <a:noFill/>
              <a:ln w="9525">
                <a:noFill/>
                <a:miter lim="800000"/>
                <a:headEnd/>
                <a:tailEnd/>
              </a:ln>
            </p:spPr>
          </p:pic>
          <p:sp>
            <p:nvSpPr>
              <p:cNvPr id="23" name="Text Box 6"/>
              <p:cNvSpPr txBox="1">
                <a:spLocks noChangeArrowheads="1"/>
              </p:cNvSpPr>
              <p:nvPr/>
            </p:nvSpPr>
            <p:spPr bwMode="auto">
              <a:xfrm>
                <a:off x="2026" y="2703"/>
                <a:ext cx="2746" cy="27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kern="0">
                    <a:solidFill>
                      <a:sysClr val="windowText" lastClr="000000"/>
                    </a:solidFill>
                    <a:latin typeface="Arial" charset="0"/>
                  </a:rPr>
                  <a:t>typical size of a detector at Gran Sasso</a:t>
                </a:r>
              </a:p>
            </p:txBody>
          </p:sp>
          <p:sp>
            <p:nvSpPr>
              <p:cNvPr id="24" name="Line 7"/>
              <p:cNvSpPr>
                <a:spLocks noChangeShapeType="1"/>
              </p:cNvSpPr>
              <p:nvPr/>
            </p:nvSpPr>
            <p:spPr bwMode="auto">
              <a:xfrm flipH="1">
                <a:off x="1650" y="2952"/>
                <a:ext cx="546" cy="486"/>
              </a:xfrm>
              <a:prstGeom prst="line">
                <a:avLst/>
              </a:prstGeom>
              <a:noFill/>
              <a:ln w="57150">
                <a:solidFill>
                  <a:srgbClr val="0000FF"/>
                </a:solidFill>
                <a:round/>
                <a:headEnd type="none" w="sm" len="sm"/>
                <a:tailEnd type="triangle" w="med" len="med"/>
              </a:ln>
              <a:effectLst/>
            </p:spPr>
            <p:txBody>
              <a:bodyPr/>
              <a:lstStyle/>
              <a:p>
                <a:pPr fontAlgn="auto">
                  <a:spcBef>
                    <a:spcPts val="0"/>
                  </a:spcBef>
                  <a:spcAft>
                    <a:spcPts val="0"/>
                  </a:spcAft>
                  <a:defRPr/>
                </a:pPr>
                <a:endParaRPr lang="en-US" kern="0">
                  <a:solidFill>
                    <a:sysClr val="windowText" lastClr="000000"/>
                  </a:solidFill>
                  <a:latin typeface="Arial" charset="0"/>
                </a:endParaRPr>
              </a:p>
            </p:txBody>
          </p:sp>
        </p:grpSp>
        <p:sp>
          <p:nvSpPr>
            <p:cNvPr id="21" name="Rectangle 8"/>
            <p:cNvSpPr>
              <a:spLocks noChangeArrowheads="1"/>
            </p:cNvSpPr>
            <p:nvPr/>
          </p:nvSpPr>
          <p:spPr bwMode="auto">
            <a:xfrm>
              <a:off x="1556" y="995"/>
              <a:ext cx="31" cy="2688"/>
            </a:xfrm>
            <a:prstGeom prst="rect">
              <a:avLst/>
            </a:prstGeom>
            <a:solidFill>
              <a:srgbClr val="0000FF"/>
            </a:solidFill>
            <a:ln w="9525">
              <a:solidFill>
                <a:srgbClr val="0000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5" name="Text Box 10"/>
          <p:cNvSpPr txBox="1">
            <a:spLocks noChangeArrowheads="1"/>
          </p:cNvSpPr>
          <p:nvPr/>
        </p:nvSpPr>
        <p:spPr bwMode="auto">
          <a:xfrm>
            <a:off x="3276600" y="2133600"/>
            <a:ext cx="1897063" cy="701675"/>
          </a:xfrm>
          <a:prstGeom prst="rect">
            <a:avLst/>
          </a:prstGeom>
          <a:noFill/>
          <a:ln w="12700">
            <a:noFill/>
            <a:miter lim="800000"/>
            <a:headEnd type="none" w="sm" len="sm"/>
            <a:tailEnd type="none" w="sm" len="sm"/>
          </a:ln>
          <a:effectLst/>
        </p:spPr>
        <p:txBody>
          <a:bodyPr wrap="none">
            <a:spAutoFit/>
          </a:bodyPr>
          <a:lstStyle/>
          <a:p>
            <a:pPr fontAlgn="auto">
              <a:spcBef>
                <a:spcPts val="0"/>
              </a:spcBef>
              <a:spcAft>
                <a:spcPts val="0"/>
              </a:spcAft>
              <a:defRPr/>
            </a:pPr>
            <a:r>
              <a:rPr lang="en-US" kern="0" dirty="0">
                <a:solidFill>
                  <a:sysClr val="windowText" lastClr="000000"/>
                </a:solidFill>
                <a:latin typeface="Arial" charset="0"/>
              </a:rPr>
              <a:t>Flat top: 500m</a:t>
            </a:r>
          </a:p>
          <a:p>
            <a:pPr fontAlgn="auto">
              <a:spcBef>
                <a:spcPts val="0"/>
              </a:spcBef>
              <a:spcAft>
                <a:spcPts val="0"/>
              </a:spcAft>
              <a:defRPr/>
            </a:pPr>
            <a:r>
              <a:rPr lang="en-US" kern="0" dirty="0">
                <a:solidFill>
                  <a:sysClr val="windowText" lastClr="000000"/>
                </a:solidFill>
                <a:latin typeface="Arial" charset="0"/>
              </a:rPr>
              <a:t>FWHM: 2800m</a:t>
            </a:r>
          </a:p>
        </p:txBody>
      </p:sp>
      <p:sp>
        <p:nvSpPr>
          <p:cNvPr id="27" name="Rectangle 9"/>
          <p:cNvSpPr txBox="1">
            <a:spLocks noChangeArrowheads="1"/>
          </p:cNvSpPr>
          <p:nvPr/>
        </p:nvSpPr>
        <p:spPr bwMode="auto">
          <a:xfrm>
            <a:off x="533400" y="152400"/>
            <a:ext cx="7515225" cy="628650"/>
          </a:xfrm>
          <a:prstGeom prst="rect">
            <a:avLst/>
          </a:prstGeom>
          <a:solidFill>
            <a:srgbClr val="3333FF"/>
          </a:solidFill>
          <a:ln w="25400">
            <a:solidFill>
              <a:srgbClr val="66FF66"/>
            </a:solidFill>
            <a:miter lim="800000"/>
            <a:headEnd/>
            <a:tailEnd/>
          </a:ln>
          <a:effectLst/>
        </p:spPr>
        <p:txBody>
          <a:bodyPr lIns="92075" tIns="46038" rIns="92075" bIns="46038" anchor="ctr"/>
          <a:lstStyle/>
          <a:p>
            <a:pPr algn="ctr" eaLnBrk="0" hangingPunct="0">
              <a:lnSpc>
                <a:spcPct val="90000"/>
              </a:lnSpc>
              <a:defRPr/>
            </a:pPr>
            <a:r>
              <a:rPr lang="en-US" sz="3200" b="1" kern="0">
                <a:solidFill>
                  <a:srgbClr val="DDFDC7"/>
                </a:solidFill>
                <a:latin typeface="Times New Roman"/>
                <a:ea typeface="+mj-ea"/>
                <a:cs typeface="+mj-cs"/>
              </a:rPr>
              <a:t>Radial Distribution of the </a:t>
            </a:r>
            <a:r>
              <a:rPr lang="en-US" sz="3200" b="1" kern="0">
                <a:solidFill>
                  <a:srgbClr val="DDFDC7"/>
                </a:solidFill>
                <a:latin typeface="Symbol" pitchFamily="18" charset="2"/>
                <a:ea typeface="+mj-ea"/>
                <a:cs typeface="+mj-cs"/>
              </a:rPr>
              <a:t>n</a:t>
            </a:r>
            <a:r>
              <a:rPr lang="en-US" sz="3200" b="1" kern="0" baseline="-25000">
                <a:solidFill>
                  <a:srgbClr val="DDFDC7"/>
                </a:solidFill>
                <a:latin typeface="Symbol" pitchFamily="18" charset="2"/>
                <a:ea typeface="+mj-ea"/>
                <a:cs typeface="+mj-cs"/>
              </a:rPr>
              <a:t>m</a:t>
            </a:r>
            <a:r>
              <a:rPr lang="en-US" sz="3200" b="1" kern="0">
                <a:solidFill>
                  <a:srgbClr val="DDFDC7"/>
                </a:solidFill>
                <a:latin typeface="Times New Roman"/>
                <a:ea typeface="+mj-ea"/>
                <a:cs typeface="+mj-cs"/>
              </a:rPr>
              <a:t>-Beam at GS</a:t>
            </a:r>
          </a:p>
        </p:txBody>
      </p:sp>
      <p:sp>
        <p:nvSpPr>
          <p:cNvPr id="28" name="Rectangle 24"/>
          <p:cNvSpPr>
            <a:spLocks noChangeArrowheads="1"/>
          </p:cNvSpPr>
          <p:nvPr/>
        </p:nvSpPr>
        <p:spPr bwMode="auto">
          <a:xfrm>
            <a:off x="5943600" y="1905000"/>
            <a:ext cx="3200400" cy="2411413"/>
          </a:xfrm>
          <a:prstGeom prst="rect">
            <a:avLst/>
          </a:prstGeom>
          <a:noFill/>
          <a:ln w="12700">
            <a:solidFill>
              <a:srgbClr val="00CC00"/>
            </a:solidFill>
            <a:miter lim="800000"/>
            <a:headEnd/>
            <a:tailEnd/>
          </a:ln>
          <a:effectLst/>
        </p:spPr>
        <p:txBody>
          <a:bodyPr lIns="92075" tIns="46038" rIns="92075" bIns="46038"/>
          <a:lstStyle/>
          <a:p>
            <a:pPr marL="571500" indent="-571500" fontAlgn="auto">
              <a:lnSpc>
                <a:spcPct val="85000"/>
              </a:lnSpc>
              <a:spcBef>
                <a:spcPct val="30000"/>
              </a:spcBef>
              <a:spcAft>
                <a:spcPts val="0"/>
              </a:spcAft>
              <a:buClr>
                <a:srgbClr val="FC0128"/>
              </a:buClr>
              <a:buSzPct val="70000"/>
              <a:buFont typeface="Wingdings" pitchFamily="2" charset="2"/>
              <a:buNone/>
              <a:defRPr/>
            </a:pPr>
            <a:r>
              <a:rPr lang="en-US" sz="1400" b="1" kern="0" dirty="0">
                <a:solidFill>
                  <a:sysClr val="windowText" lastClr="000000"/>
                </a:solidFill>
                <a:latin typeface="Arial" charset="0"/>
              </a:rPr>
              <a:t>5 years CNGS operation, 1800 tons target:</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30000 neutrino interactions</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~150 </a:t>
            </a:r>
            <a:r>
              <a:rPr lang="en-US" sz="1400" b="1" kern="0" dirty="0" err="1">
                <a:solidFill>
                  <a:srgbClr val="000000"/>
                </a:solidFill>
                <a:latin typeface="Symbol" pitchFamily="18" charset="2"/>
              </a:rPr>
              <a:t>n</a:t>
            </a:r>
            <a:r>
              <a:rPr lang="en-US" sz="1400" b="1" kern="0" baseline="-10000" dirty="0" err="1">
                <a:solidFill>
                  <a:srgbClr val="000000"/>
                </a:solidFill>
                <a:latin typeface="Symbol" pitchFamily="18" charset="2"/>
              </a:rPr>
              <a:t>t</a:t>
            </a:r>
            <a:r>
              <a:rPr lang="en-US" sz="1400" b="1" kern="0" dirty="0">
                <a:solidFill>
                  <a:srgbClr val="000000"/>
                </a:solidFill>
                <a:latin typeface="Arial" charset="0"/>
              </a:rPr>
              <a:t> interactions</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~15 </a:t>
            </a:r>
            <a:r>
              <a:rPr lang="en-US" sz="1400" b="1" kern="0" dirty="0" err="1">
                <a:solidFill>
                  <a:srgbClr val="000000"/>
                </a:solidFill>
                <a:latin typeface="Symbol" pitchFamily="18" charset="2"/>
              </a:rPr>
              <a:t>n</a:t>
            </a:r>
            <a:r>
              <a:rPr lang="en-US" sz="1400" b="1" kern="0" baseline="-10000" dirty="0" err="1">
                <a:solidFill>
                  <a:srgbClr val="000000"/>
                </a:solidFill>
                <a:latin typeface="Symbol" pitchFamily="18" charset="2"/>
              </a:rPr>
              <a:t>t</a:t>
            </a:r>
            <a:r>
              <a:rPr lang="en-US" sz="1400" b="1" kern="0" dirty="0">
                <a:solidFill>
                  <a:srgbClr val="000000"/>
                </a:solidFill>
                <a:latin typeface="Arial" charset="0"/>
              </a:rPr>
              <a:t> identified</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&lt; 1 event of background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3"/>
          <p:cNvSpPr>
            <a:spLocks noGrp="1"/>
          </p:cNvSpPr>
          <p:nvPr>
            <p:ph type="ftr" sz="quarter" idx="11"/>
          </p:nvPr>
        </p:nvSpPr>
        <p:spPr>
          <a:noFill/>
        </p:spPr>
        <p:txBody>
          <a:bodyPr/>
          <a:lstStyle/>
          <a:p>
            <a:r>
              <a:rPr lang="de-AT" smtClean="0"/>
              <a:t>W. Riegler/CERN</a:t>
            </a:r>
          </a:p>
        </p:txBody>
      </p:sp>
      <p:sp>
        <p:nvSpPr>
          <p:cNvPr id="74755" name="Slide Number Placeholder 4"/>
          <p:cNvSpPr>
            <a:spLocks noGrp="1"/>
          </p:cNvSpPr>
          <p:nvPr>
            <p:ph type="sldNum" sz="quarter" idx="12"/>
          </p:nvPr>
        </p:nvSpPr>
        <p:spPr>
          <a:noFill/>
        </p:spPr>
        <p:txBody>
          <a:bodyPr/>
          <a:lstStyle/>
          <a:p>
            <a:fld id="{E4566E99-B02F-400A-8A42-B9933D8186B9}" type="slidenum">
              <a:rPr lang="en-US" smtClean="0"/>
              <a:pPr/>
              <a:t>27</a:t>
            </a:fld>
            <a:endParaRPr lang="en-US" smtClean="0"/>
          </a:p>
        </p:txBody>
      </p:sp>
      <p:sp>
        <p:nvSpPr>
          <p:cNvPr id="1533954" name="Text Box 2"/>
          <p:cNvSpPr txBox="1">
            <a:spLocks noChangeArrowheads="1"/>
          </p:cNvSpPr>
          <p:nvPr/>
        </p:nvSpPr>
        <p:spPr bwMode="auto">
          <a:xfrm>
            <a:off x="457200" y="1524000"/>
            <a:ext cx="7926388" cy="4278094"/>
          </a:xfrm>
          <a:prstGeom prst="rect">
            <a:avLst/>
          </a:prstGeom>
          <a:noFill/>
          <a:ln w="9525">
            <a:noFill/>
            <a:miter lim="800000"/>
            <a:headEnd/>
            <a:tailEnd/>
          </a:ln>
          <a:effectLst/>
        </p:spPr>
        <p:txBody>
          <a:bodyPr anchor="ctr">
            <a:spAutoFit/>
          </a:bodyPr>
          <a:lstStyle/>
          <a:p>
            <a:pPr>
              <a:defRPr/>
            </a:pPr>
            <a:r>
              <a:rPr lang="en-US" b="1" dirty="0">
                <a:solidFill>
                  <a:srgbClr val="009900"/>
                </a:solidFill>
                <a:cs typeface="Arial" pitchFamily="34" charset="0"/>
              </a:rPr>
              <a:t>For </a:t>
            </a:r>
            <a:r>
              <a:rPr lang="en-US" b="1" dirty="0">
                <a:solidFill>
                  <a:srgbClr val="FF0000"/>
                </a:solidFill>
                <a:cs typeface="Arial" pitchFamily="34" charset="0"/>
              </a:rPr>
              <a:t>1 </a:t>
            </a:r>
            <a:r>
              <a:rPr lang="en-US" b="1" dirty="0" smtClean="0">
                <a:solidFill>
                  <a:srgbClr val="FF0000"/>
                </a:solidFill>
                <a:cs typeface="Arial" pitchFamily="34" charset="0"/>
              </a:rPr>
              <a:t>year </a:t>
            </a:r>
            <a:r>
              <a:rPr lang="en-US" b="1" dirty="0">
                <a:solidFill>
                  <a:srgbClr val="009900"/>
                </a:solidFill>
                <a:cs typeface="Arial" pitchFamily="34" charset="0"/>
              </a:rPr>
              <a:t>of CNGS operation, we expect:</a:t>
            </a:r>
          </a:p>
          <a:p>
            <a:pPr>
              <a:defRPr/>
            </a:pPr>
            <a:r>
              <a:rPr lang="en-US" b="1" dirty="0">
                <a:cs typeface="Arial" pitchFamily="34" charset="0"/>
              </a:rPr>
              <a:t>	</a:t>
            </a:r>
          </a:p>
          <a:p>
            <a:pPr>
              <a:defRPr/>
            </a:pPr>
            <a:r>
              <a:rPr lang="en-US" b="1" dirty="0">
                <a:solidFill>
                  <a:srgbClr val="002060"/>
                </a:solidFill>
                <a:cs typeface="Arial" pitchFamily="34" charset="0"/>
              </a:rPr>
              <a:t>protons on target				2 x </a:t>
            </a:r>
            <a:r>
              <a:rPr lang="en-US" b="1" dirty="0" smtClean="0">
                <a:solidFill>
                  <a:srgbClr val="002060"/>
                </a:solidFill>
                <a:cs typeface="Arial" pitchFamily="34" charset="0"/>
              </a:rPr>
              <a:t>10</a:t>
            </a:r>
            <a:r>
              <a:rPr lang="en-US" b="1" baseline="30000" dirty="0" smtClean="0">
                <a:solidFill>
                  <a:srgbClr val="002060"/>
                </a:solidFill>
                <a:cs typeface="Arial" pitchFamily="34" charset="0"/>
              </a:rPr>
              <a:t>19</a:t>
            </a:r>
            <a:r>
              <a:rPr lang="en-US" b="1" dirty="0" smtClean="0">
                <a:solidFill>
                  <a:srgbClr val="002060"/>
                </a:solidFill>
                <a:cs typeface="Arial" pitchFamily="34" charset="0"/>
              </a:rPr>
              <a:t> </a:t>
            </a:r>
            <a:endParaRPr lang="en-US" b="1" dirty="0">
              <a:solidFill>
                <a:srgbClr val="002060"/>
              </a:solidFill>
              <a:cs typeface="Arial" pitchFamily="34" charset="0"/>
            </a:endParaRPr>
          </a:p>
          <a:p>
            <a:pPr>
              <a:defRPr/>
            </a:pPr>
            <a:endParaRPr lang="en-US" b="1" dirty="0">
              <a:solidFill>
                <a:srgbClr val="009900"/>
              </a:solidFill>
              <a:cs typeface="Arial" pitchFamily="34" charset="0"/>
            </a:endParaRPr>
          </a:p>
          <a:p>
            <a:pPr>
              <a:defRPr/>
            </a:pPr>
            <a:r>
              <a:rPr lang="en-US" b="1" dirty="0" err="1">
                <a:solidFill>
                  <a:srgbClr val="009900"/>
                </a:solidFill>
                <a:cs typeface="Arial" pitchFamily="34" charset="0"/>
              </a:rPr>
              <a:t>pions</a:t>
            </a:r>
            <a:r>
              <a:rPr lang="en-US" b="1" dirty="0">
                <a:solidFill>
                  <a:srgbClr val="009900"/>
                </a:solidFill>
                <a:cs typeface="Arial" pitchFamily="34" charset="0"/>
              </a:rPr>
              <a:t> / </a:t>
            </a:r>
            <a:r>
              <a:rPr lang="en-US" b="1" dirty="0" err="1">
                <a:solidFill>
                  <a:srgbClr val="009900"/>
                </a:solidFill>
                <a:cs typeface="Arial" pitchFamily="34" charset="0"/>
              </a:rPr>
              <a:t>kaons</a:t>
            </a:r>
            <a:r>
              <a:rPr lang="en-US" b="1" dirty="0">
                <a:solidFill>
                  <a:srgbClr val="009900"/>
                </a:solidFill>
                <a:cs typeface="Arial" pitchFamily="34" charset="0"/>
              </a:rPr>
              <a:t> at entrance to decay tunnel</a:t>
            </a:r>
            <a:r>
              <a:rPr lang="en-US" b="1" dirty="0">
                <a:cs typeface="Arial" pitchFamily="34" charset="0"/>
              </a:rPr>
              <a:t>		</a:t>
            </a:r>
            <a:r>
              <a:rPr lang="en-US" b="1" dirty="0">
                <a:solidFill>
                  <a:srgbClr val="009900"/>
                </a:solidFill>
                <a:cs typeface="Arial" pitchFamily="34" charset="0"/>
              </a:rPr>
              <a:t>3 x </a:t>
            </a:r>
            <a:r>
              <a:rPr lang="en-US" b="1" dirty="0" smtClean="0">
                <a:solidFill>
                  <a:srgbClr val="009900"/>
                </a:solidFill>
                <a:cs typeface="Arial" pitchFamily="34" charset="0"/>
              </a:rPr>
              <a:t>10</a:t>
            </a:r>
            <a:r>
              <a:rPr lang="en-US" b="1" baseline="30000" dirty="0" smtClean="0">
                <a:solidFill>
                  <a:srgbClr val="009900"/>
                </a:solidFill>
                <a:cs typeface="Arial" pitchFamily="34" charset="0"/>
              </a:rPr>
              <a:t>19</a:t>
            </a:r>
            <a:r>
              <a:rPr lang="en-US" b="1" dirty="0" smtClean="0">
                <a:solidFill>
                  <a:srgbClr val="009900"/>
                </a:solidFill>
                <a:cs typeface="Arial" pitchFamily="34" charset="0"/>
              </a:rPr>
              <a:t>  </a:t>
            </a:r>
            <a:endParaRPr lang="en-US" b="1" dirty="0">
              <a:solidFill>
                <a:srgbClr val="009900"/>
              </a:solidFill>
              <a:cs typeface="Arial" pitchFamily="34" charset="0"/>
            </a:endParaRPr>
          </a:p>
          <a:p>
            <a:pPr>
              <a:defRPr/>
            </a:pPr>
            <a:endParaRPr lang="en-US" b="1" dirty="0">
              <a:cs typeface="Arial" pitchFamily="34" charset="0"/>
            </a:endParaRPr>
          </a:p>
          <a:p>
            <a:pPr>
              <a:defRPr/>
            </a:pPr>
            <a:r>
              <a:rPr lang="en-US" dirty="0">
                <a:solidFill>
                  <a:srgbClr val="002060"/>
                </a:solidFill>
                <a:latin typeface="Symbol" pitchFamily="18" charset="2"/>
              </a:rPr>
              <a:t>n</a:t>
            </a:r>
            <a:r>
              <a:rPr lang="en-US" baseline="-25000" dirty="0">
                <a:solidFill>
                  <a:srgbClr val="002060"/>
                </a:solidFill>
                <a:latin typeface="Symbol" pitchFamily="18" charset="2"/>
              </a:rPr>
              <a:t>m</a:t>
            </a:r>
            <a:r>
              <a:rPr lang="en-US" b="1" dirty="0">
                <a:solidFill>
                  <a:srgbClr val="002060"/>
                </a:solidFill>
                <a:cs typeface="Arial" pitchFamily="34" charset="0"/>
              </a:rPr>
              <a:t> in direction of Gran </a:t>
            </a:r>
            <a:r>
              <a:rPr lang="en-US" b="1" dirty="0" err="1">
                <a:solidFill>
                  <a:srgbClr val="002060"/>
                </a:solidFill>
                <a:cs typeface="Arial" pitchFamily="34" charset="0"/>
              </a:rPr>
              <a:t>Sasso</a:t>
            </a:r>
            <a:r>
              <a:rPr lang="en-US" b="1" dirty="0">
                <a:solidFill>
                  <a:srgbClr val="002060"/>
                </a:solidFill>
                <a:cs typeface="Arial" pitchFamily="34" charset="0"/>
              </a:rPr>
              <a:t> 			</a:t>
            </a:r>
            <a:r>
              <a:rPr lang="en-US" b="1" dirty="0" smtClean="0">
                <a:solidFill>
                  <a:srgbClr val="002060"/>
                </a:solidFill>
                <a:cs typeface="Arial" pitchFamily="34" charset="0"/>
              </a:rPr>
              <a:t>10</a:t>
            </a:r>
            <a:r>
              <a:rPr lang="en-US" b="1" baseline="30000" dirty="0" smtClean="0">
                <a:solidFill>
                  <a:srgbClr val="002060"/>
                </a:solidFill>
                <a:cs typeface="Arial" pitchFamily="34" charset="0"/>
              </a:rPr>
              <a:t>19</a:t>
            </a:r>
            <a:endParaRPr lang="en-US" b="1" baseline="30000" dirty="0">
              <a:solidFill>
                <a:srgbClr val="002060"/>
              </a:solidFill>
              <a:cs typeface="Arial" pitchFamily="34" charset="0"/>
            </a:endParaRPr>
          </a:p>
          <a:p>
            <a:pPr>
              <a:defRPr/>
            </a:pPr>
            <a:endParaRPr lang="en-US" b="1" baseline="30000" dirty="0">
              <a:cs typeface="Arial" pitchFamily="34" charset="0"/>
            </a:endParaRPr>
          </a:p>
          <a:p>
            <a:pPr>
              <a:defRPr/>
            </a:pPr>
            <a:r>
              <a:rPr lang="en-US" dirty="0">
                <a:solidFill>
                  <a:srgbClr val="009900"/>
                </a:solidFill>
                <a:latin typeface="Symbol" pitchFamily="18" charset="2"/>
              </a:rPr>
              <a:t>n</a:t>
            </a:r>
            <a:r>
              <a:rPr lang="en-US" baseline="-25000" dirty="0">
                <a:solidFill>
                  <a:srgbClr val="009900"/>
                </a:solidFill>
                <a:latin typeface="Symbol" pitchFamily="18" charset="2"/>
              </a:rPr>
              <a:t>m</a:t>
            </a:r>
            <a:r>
              <a:rPr lang="en-US" b="1" dirty="0">
                <a:solidFill>
                  <a:srgbClr val="009900"/>
                </a:solidFill>
                <a:cs typeface="Arial" pitchFamily="34" charset="0"/>
              </a:rPr>
              <a:t> in 100 m</a:t>
            </a:r>
            <a:r>
              <a:rPr lang="en-US" b="1" baseline="30000" dirty="0">
                <a:solidFill>
                  <a:srgbClr val="009900"/>
                </a:solidFill>
                <a:cs typeface="Arial" pitchFamily="34" charset="0"/>
              </a:rPr>
              <a:t>2</a:t>
            </a:r>
            <a:r>
              <a:rPr lang="en-US" b="1" dirty="0">
                <a:solidFill>
                  <a:srgbClr val="009900"/>
                </a:solidFill>
                <a:cs typeface="Arial" pitchFamily="34" charset="0"/>
              </a:rPr>
              <a:t> at Gran </a:t>
            </a:r>
            <a:r>
              <a:rPr lang="en-US" b="1" dirty="0" err="1">
                <a:solidFill>
                  <a:srgbClr val="009900"/>
                </a:solidFill>
                <a:cs typeface="Arial" pitchFamily="34" charset="0"/>
              </a:rPr>
              <a:t>Sasso</a:t>
            </a:r>
            <a:r>
              <a:rPr lang="en-US" b="1" dirty="0">
                <a:solidFill>
                  <a:srgbClr val="009900"/>
                </a:solidFill>
                <a:cs typeface="Arial" pitchFamily="34" charset="0"/>
              </a:rPr>
              <a:t> 			3 x </a:t>
            </a:r>
            <a:r>
              <a:rPr lang="en-US" b="1" dirty="0" smtClean="0">
                <a:solidFill>
                  <a:srgbClr val="009900"/>
                </a:solidFill>
                <a:cs typeface="Arial" pitchFamily="34" charset="0"/>
              </a:rPr>
              <a:t>10</a:t>
            </a:r>
            <a:r>
              <a:rPr lang="en-US" b="1" baseline="30000" dirty="0" smtClean="0">
                <a:solidFill>
                  <a:srgbClr val="009900"/>
                </a:solidFill>
                <a:cs typeface="Arial" pitchFamily="34" charset="0"/>
              </a:rPr>
              <a:t>14</a:t>
            </a:r>
          </a:p>
          <a:p>
            <a:pPr>
              <a:defRPr/>
            </a:pPr>
            <a:endParaRPr lang="en-US" b="1" baseline="30000" dirty="0" smtClean="0">
              <a:solidFill>
                <a:srgbClr val="009900"/>
              </a:solidFill>
              <a:cs typeface="Arial" pitchFamily="34" charset="0"/>
            </a:endParaRPr>
          </a:p>
          <a:p>
            <a:pPr>
              <a:defRPr/>
            </a:pPr>
            <a:r>
              <a:rPr lang="en-US" sz="2400" b="1" dirty="0" smtClean="0">
                <a:solidFill>
                  <a:srgbClr val="002060"/>
                </a:solidFill>
                <a:latin typeface="Symbol" pitchFamily="18" charset="2"/>
              </a:rPr>
              <a:t>n</a:t>
            </a:r>
            <a:r>
              <a:rPr lang="en-US" sz="2400" b="1" baseline="-25000" dirty="0" smtClean="0">
                <a:solidFill>
                  <a:srgbClr val="002060"/>
                </a:solidFill>
                <a:latin typeface="Symbol" pitchFamily="18" charset="2"/>
              </a:rPr>
              <a:t>m</a:t>
            </a:r>
            <a:r>
              <a:rPr lang="en-US" b="1" dirty="0" smtClean="0">
                <a:solidFill>
                  <a:srgbClr val="002060"/>
                </a:solidFill>
                <a:latin typeface="Arial" charset="0"/>
              </a:rPr>
              <a:t> events per day in OPERA               		 </a:t>
            </a:r>
            <a:r>
              <a:rPr lang="en-US" b="1" dirty="0" smtClean="0">
                <a:solidFill>
                  <a:srgbClr val="002060"/>
                </a:solidFill>
                <a:latin typeface="Arial" charset="0"/>
                <a:sym typeface="Symbol" pitchFamily="18" charset="2"/>
              </a:rPr>
              <a:t> </a:t>
            </a:r>
            <a:r>
              <a:rPr lang="en-US" b="1" dirty="0" smtClean="0">
                <a:solidFill>
                  <a:srgbClr val="002060"/>
                </a:solidFill>
                <a:latin typeface="Arial" charset="0"/>
              </a:rPr>
              <a:t>2500      </a:t>
            </a:r>
          </a:p>
          <a:p>
            <a:pPr>
              <a:defRPr/>
            </a:pPr>
            <a:endParaRPr lang="en-US" b="1" dirty="0" smtClean="0">
              <a:solidFill>
                <a:schemeClr val="accent1">
                  <a:lumMod val="50000"/>
                </a:schemeClr>
              </a:solidFill>
              <a:latin typeface="Arial" charset="0"/>
            </a:endParaRPr>
          </a:p>
          <a:p>
            <a:pPr>
              <a:defRPr/>
            </a:pPr>
            <a:r>
              <a:rPr lang="en-US" sz="2400" b="1" dirty="0" err="1" smtClean="0">
                <a:solidFill>
                  <a:srgbClr val="FC0128"/>
                </a:solidFill>
                <a:latin typeface="Symbol" pitchFamily="18" charset="2"/>
              </a:rPr>
              <a:t>n</a:t>
            </a:r>
            <a:r>
              <a:rPr lang="en-US" sz="2400" b="1" baseline="-25000" dirty="0" err="1" smtClean="0">
                <a:solidFill>
                  <a:srgbClr val="FC0128"/>
                </a:solidFill>
                <a:latin typeface="Symbol" pitchFamily="18" charset="2"/>
              </a:rPr>
              <a:t>t</a:t>
            </a:r>
            <a:r>
              <a:rPr lang="en-US" b="1" dirty="0" smtClean="0">
                <a:solidFill>
                  <a:srgbClr val="FC0128"/>
                </a:solidFill>
              </a:rPr>
              <a:t> events</a:t>
            </a:r>
            <a:r>
              <a:rPr lang="en-US" b="1" dirty="0" smtClean="0">
                <a:solidFill>
                  <a:schemeClr val="tx2"/>
                </a:solidFill>
              </a:rPr>
              <a:t> (from oscillation)       </a:t>
            </a:r>
            <a:r>
              <a:rPr lang="en-US" b="1" dirty="0" smtClean="0"/>
              <a:t>      		</a:t>
            </a:r>
            <a:r>
              <a:rPr lang="en-US" b="1" dirty="0" smtClean="0">
                <a:solidFill>
                  <a:srgbClr val="FC0128"/>
                </a:solidFill>
                <a:sym typeface="Symbol" pitchFamily="18" charset="2"/>
              </a:rPr>
              <a:t> </a:t>
            </a:r>
            <a:r>
              <a:rPr lang="en-US" b="1" dirty="0" smtClean="0">
                <a:solidFill>
                  <a:srgbClr val="FC0128"/>
                </a:solidFill>
              </a:rPr>
              <a:t>2 </a:t>
            </a:r>
          </a:p>
          <a:p>
            <a:pPr>
              <a:defRPr/>
            </a:pPr>
            <a:r>
              <a:rPr lang="en-US" dirty="0" smtClean="0">
                <a:solidFill>
                  <a:schemeClr val="accent1">
                    <a:lumMod val="50000"/>
                  </a:schemeClr>
                </a:solidFill>
                <a:latin typeface="Arial" charset="0"/>
              </a:rPr>
              <a:t>  </a:t>
            </a:r>
          </a:p>
          <a:p>
            <a:pPr>
              <a:defRPr/>
            </a:pPr>
            <a:endParaRPr lang="en-US" b="1" baseline="30000" dirty="0">
              <a:solidFill>
                <a:srgbClr val="009900"/>
              </a:solidFill>
              <a:cs typeface="Arial" pitchFamily="34" charset="0"/>
            </a:endParaRPr>
          </a:p>
        </p:txBody>
      </p:sp>
      <p:sp>
        <p:nvSpPr>
          <p:cNvPr id="74759" name="Rectangle 5"/>
          <p:cNvSpPr>
            <a:spLocks noGrp="1" noChangeArrowheads="1"/>
          </p:cNvSpPr>
          <p:nvPr>
            <p:ph type="title"/>
          </p:nvPr>
        </p:nvSpPr>
        <p:spPr/>
        <p:txBody>
          <a:bodyPr/>
          <a:lstStyle/>
          <a:p>
            <a:r>
              <a:rPr lang="en-US" sz="3200" b="1" dirty="0" smtClean="0">
                <a:solidFill>
                  <a:srgbClr val="FF0000"/>
                </a:solidFill>
              </a:rPr>
              <a:t>Neutrinos at CNGS: Some Numbers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3"/>
          <p:cNvSpPr>
            <a:spLocks noGrp="1"/>
          </p:cNvSpPr>
          <p:nvPr>
            <p:ph type="ftr" sz="quarter" idx="11"/>
          </p:nvPr>
        </p:nvSpPr>
        <p:spPr>
          <a:noFill/>
        </p:spPr>
        <p:txBody>
          <a:bodyPr/>
          <a:lstStyle/>
          <a:p>
            <a:r>
              <a:rPr lang="de-AT" smtClean="0"/>
              <a:t>W. Riegler/CERN</a:t>
            </a:r>
          </a:p>
        </p:txBody>
      </p:sp>
      <p:sp>
        <p:nvSpPr>
          <p:cNvPr id="79875" name="Slide Number Placeholder 4"/>
          <p:cNvSpPr>
            <a:spLocks noGrp="1"/>
          </p:cNvSpPr>
          <p:nvPr>
            <p:ph type="sldNum" sz="quarter" idx="12"/>
          </p:nvPr>
        </p:nvSpPr>
        <p:spPr>
          <a:noFill/>
        </p:spPr>
        <p:txBody>
          <a:bodyPr/>
          <a:lstStyle/>
          <a:p>
            <a:fld id="{0A7DE398-01A4-4EB4-9BA9-23067993CF5B}" type="slidenum">
              <a:rPr lang="en-US" smtClean="0"/>
              <a:pPr/>
              <a:t>28</a:t>
            </a:fld>
            <a:endParaRPr lang="en-US" smtClean="0"/>
          </a:p>
        </p:txBody>
      </p:sp>
      <p:sp>
        <p:nvSpPr>
          <p:cNvPr id="1158146" name="Text Box 2"/>
          <p:cNvSpPr txBox="1">
            <a:spLocks noChangeArrowheads="1"/>
          </p:cNvSpPr>
          <p:nvPr/>
        </p:nvSpPr>
        <p:spPr bwMode="auto">
          <a:xfrm>
            <a:off x="381000" y="2057400"/>
            <a:ext cx="3903663" cy="646113"/>
          </a:xfrm>
          <a:prstGeom prst="rect">
            <a:avLst/>
          </a:prstGeom>
          <a:noFill/>
          <a:ln w="9525">
            <a:noFill/>
            <a:miter lim="800000"/>
            <a:headEnd/>
            <a:tailEnd/>
          </a:ln>
          <a:effectLst/>
        </p:spPr>
        <p:txBody>
          <a:bodyPr wrap="none">
            <a:spAutoFit/>
          </a:bodyPr>
          <a:lstStyle/>
          <a:p>
            <a:pPr>
              <a:defRPr/>
            </a:pPr>
            <a:r>
              <a:rPr lang="fr-FR" b="1" dirty="0" err="1">
                <a:solidFill>
                  <a:schemeClr val="accent6"/>
                </a:solidFill>
                <a:latin typeface="Arial" charset="0"/>
              </a:rPr>
              <a:t>Lead</a:t>
            </a:r>
            <a:r>
              <a:rPr lang="fr-FR" b="1" dirty="0">
                <a:solidFill>
                  <a:schemeClr val="accent6"/>
                </a:solidFill>
                <a:latin typeface="Arial" charset="0"/>
              </a:rPr>
              <a:t> plates: massive </a:t>
            </a:r>
            <a:r>
              <a:rPr lang="fr-FR" b="1" dirty="0" err="1">
                <a:solidFill>
                  <a:schemeClr val="accent6"/>
                </a:solidFill>
                <a:latin typeface="Arial" charset="0"/>
              </a:rPr>
              <a:t>target</a:t>
            </a:r>
            <a:endParaRPr lang="fr-FR" b="1" dirty="0">
              <a:solidFill>
                <a:schemeClr val="accent6"/>
              </a:solidFill>
              <a:latin typeface="Arial" charset="0"/>
            </a:endParaRPr>
          </a:p>
          <a:p>
            <a:pPr>
              <a:defRPr/>
            </a:pPr>
            <a:r>
              <a:rPr lang="fr-FR" b="1" dirty="0">
                <a:solidFill>
                  <a:schemeClr val="accent6"/>
                </a:solidFill>
                <a:latin typeface="Arial" charset="0"/>
              </a:rPr>
              <a:t>Emulsions: </a:t>
            </a:r>
            <a:r>
              <a:rPr lang="fr-FR" b="1" dirty="0" err="1">
                <a:solidFill>
                  <a:schemeClr val="accent6"/>
                </a:solidFill>
                <a:latin typeface="Arial" charset="0"/>
              </a:rPr>
              <a:t>micrometric</a:t>
            </a:r>
            <a:r>
              <a:rPr lang="fr-FR" b="1" dirty="0">
                <a:solidFill>
                  <a:schemeClr val="accent6"/>
                </a:solidFill>
                <a:latin typeface="Arial" charset="0"/>
              </a:rPr>
              <a:t> </a:t>
            </a:r>
            <a:r>
              <a:rPr lang="fr-FR" b="1" dirty="0" err="1">
                <a:solidFill>
                  <a:schemeClr val="accent6"/>
                </a:solidFill>
                <a:latin typeface="Arial" charset="0"/>
              </a:rPr>
              <a:t>precision</a:t>
            </a:r>
            <a:endParaRPr lang="fr-FR" b="1" dirty="0">
              <a:solidFill>
                <a:schemeClr val="accent6"/>
              </a:solidFill>
              <a:latin typeface="Arial" charset="0"/>
            </a:endParaRPr>
          </a:p>
        </p:txBody>
      </p:sp>
      <p:sp>
        <p:nvSpPr>
          <p:cNvPr id="79877" name="AutoShape 3"/>
          <p:cNvSpPr>
            <a:spLocks noChangeArrowheads="1"/>
          </p:cNvSpPr>
          <p:nvPr/>
        </p:nvSpPr>
        <p:spPr bwMode="auto">
          <a:xfrm>
            <a:off x="4213225" y="3044825"/>
            <a:ext cx="533400" cy="228600"/>
          </a:xfrm>
          <a:prstGeom prst="rightArrow">
            <a:avLst>
              <a:gd name="adj1" fmla="val 50000"/>
              <a:gd name="adj2" fmla="val 63173"/>
            </a:avLst>
          </a:prstGeom>
          <a:solidFill>
            <a:schemeClr val="accent1"/>
          </a:solidFill>
          <a:ln w="9525">
            <a:solidFill>
              <a:schemeClr val="tx1"/>
            </a:solidFill>
            <a:miter lim="800000"/>
            <a:headEnd/>
            <a:tailEnd/>
          </a:ln>
        </p:spPr>
        <p:txBody>
          <a:bodyPr wrap="none" anchor="ctr"/>
          <a:lstStyle/>
          <a:p>
            <a:endParaRPr lang="en-US"/>
          </a:p>
        </p:txBody>
      </p:sp>
      <p:sp>
        <p:nvSpPr>
          <p:cNvPr id="79878" name="Text Box 11"/>
          <p:cNvSpPr txBox="1">
            <a:spLocks noChangeArrowheads="1"/>
          </p:cNvSpPr>
          <p:nvPr/>
        </p:nvSpPr>
        <p:spPr bwMode="auto">
          <a:xfrm>
            <a:off x="6323013" y="4764088"/>
            <a:ext cx="2347912" cy="369887"/>
          </a:xfrm>
          <a:prstGeom prst="rect">
            <a:avLst/>
          </a:prstGeom>
          <a:noFill/>
          <a:ln w="9525">
            <a:noFill/>
            <a:miter lim="800000"/>
            <a:headEnd/>
            <a:tailEnd/>
          </a:ln>
        </p:spPr>
        <p:txBody>
          <a:bodyPr wrap="none">
            <a:spAutoFit/>
          </a:bodyPr>
          <a:lstStyle/>
          <a:p>
            <a:r>
              <a:rPr lang="fr-FR"/>
              <a:t>10.2 x 12.7 x 7.5 cm</a:t>
            </a:r>
            <a:r>
              <a:rPr lang="fr-FR" baseline="30000"/>
              <a:t>3</a:t>
            </a:r>
          </a:p>
        </p:txBody>
      </p:sp>
      <p:grpSp>
        <p:nvGrpSpPr>
          <p:cNvPr id="2" name="Group 57"/>
          <p:cNvGrpSpPr>
            <a:grpSpLocks/>
          </p:cNvGrpSpPr>
          <p:nvPr/>
        </p:nvGrpSpPr>
        <p:grpSpPr bwMode="auto">
          <a:xfrm>
            <a:off x="6022975" y="2203450"/>
            <a:ext cx="2906713" cy="2552700"/>
            <a:chOff x="4068" y="677"/>
            <a:chExt cx="1983" cy="1608"/>
          </a:xfrm>
        </p:grpSpPr>
        <p:grpSp>
          <p:nvGrpSpPr>
            <p:cNvPr id="3" name="Group 7"/>
            <p:cNvGrpSpPr>
              <a:grpSpLocks/>
            </p:cNvGrpSpPr>
            <p:nvPr/>
          </p:nvGrpSpPr>
          <p:grpSpPr bwMode="auto">
            <a:xfrm>
              <a:off x="4068" y="677"/>
              <a:ext cx="1983" cy="1608"/>
              <a:chOff x="1248" y="-140"/>
              <a:chExt cx="1831" cy="1608"/>
            </a:xfrm>
          </p:grpSpPr>
          <p:pic>
            <p:nvPicPr>
              <p:cNvPr id="79926" name="Picture 8" descr="DSCF0008"/>
              <p:cNvPicPr>
                <a:picLocks noChangeAspect="1" noChangeArrowheads="1"/>
              </p:cNvPicPr>
              <p:nvPr/>
            </p:nvPicPr>
            <p:blipFill>
              <a:blip r:embed="rId3" cstate="print"/>
              <a:srcRect/>
              <a:stretch>
                <a:fillRect/>
              </a:stretch>
            </p:blipFill>
            <p:spPr bwMode="auto">
              <a:xfrm>
                <a:off x="1248" y="-140"/>
                <a:ext cx="1824" cy="1608"/>
              </a:xfrm>
              <a:prstGeom prst="rect">
                <a:avLst/>
              </a:prstGeom>
              <a:noFill/>
              <a:ln w="9525">
                <a:noFill/>
                <a:miter lim="800000"/>
                <a:headEnd/>
                <a:tailEnd/>
              </a:ln>
            </p:spPr>
          </p:pic>
          <p:sp>
            <p:nvSpPr>
              <p:cNvPr id="79927" name="Text Box 9"/>
              <p:cNvSpPr txBox="1">
                <a:spLocks noChangeArrowheads="1"/>
              </p:cNvSpPr>
              <p:nvPr/>
            </p:nvSpPr>
            <p:spPr bwMode="auto">
              <a:xfrm>
                <a:off x="2592" y="1200"/>
                <a:ext cx="487" cy="233"/>
              </a:xfrm>
              <a:prstGeom prst="rect">
                <a:avLst/>
              </a:prstGeom>
              <a:noFill/>
              <a:ln w="12700">
                <a:noFill/>
                <a:miter lim="800000"/>
                <a:headEnd type="none" w="sm" len="sm"/>
                <a:tailEnd type="none" w="sm" len="sm"/>
              </a:ln>
            </p:spPr>
            <p:txBody>
              <a:bodyPr wrap="none" lIns="92075" tIns="46038" rIns="92075" bIns="46038">
                <a:spAutoFit/>
              </a:bodyPr>
              <a:lstStyle/>
              <a:p>
                <a:r>
                  <a:rPr lang="fr-FR">
                    <a:latin typeface="Comic Sans MS" pitchFamily="66" charset="0"/>
                  </a:rPr>
                  <a:t>8.3kg</a:t>
                </a:r>
                <a:endParaRPr lang="en-GB">
                  <a:latin typeface="Comic Sans MS" pitchFamily="66" charset="0"/>
                </a:endParaRPr>
              </a:p>
            </p:txBody>
          </p:sp>
          <p:sp>
            <p:nvSpPr>
              <p:cNvPr id="79928" name="Text Box 10"/>
              <p:cNvSpPr txBox="1">
                <a:spLocks noChangeArrowheads="1"/>
              </p:cNvSpPr>
              <p:nvPr/>
            </p:nvSpPr>
            <p:spPr bwMode="auto">
              <a:xfrm>
                <a:off x="1920" y="86"/>
                <a:ext cx="117" cy="233"/>
              </a:xfrm>
              <a:prstGeom prst="rect">
                <a:avLst/>
              </a:prstGeom>
              <a:noFill/>
              <a:ln w="12700">
                <a:noFill/>
                <a:miter lim="800000"/>
                <a:headEnd type="none" w="sm" len="sm"/>
                <a:tailEnd type="none" w="sm" len="sm"/>
              </a:ln>
            </p:spPr>
            <p:txBody>
              <a:bodyPr wrap="none" lIns="92075" tIns="46038" rIns="92075" bIns="46038">
                <a:spAutoFit/>
              </a:bodyPr>
              <a:lstStyle/>
              <a:p>
                <a:endParaRPr lang="en-GB">
                  <a:solidFill>
                    <a:schemeClr val="bg1"/>
                  </a:solidFill>
                  <a:latin typeface="Comic Sans MS" pitchFamily="66" charset="0"/>
                </a:endParaRPr>
              </a:p>
            </p:txBody>
          </p:sp>
        </p:grpSp>
        <p:sp>
          <p:nvSpPr>
            <p:cNvPr id="79925" name="Rectangle 12"/>
            <p:cNvSpPr>
              <a:spLocks noChangeArrowheads="1"/>
            </p:cNvSpPr>
            <p:nvPr/>
          </p:nvSpPr>
          <p:spPr bwMode="auto">
            <a:xfrm>
              <a:off x="4901" y="891"/>
              <a:ext cx="458" cy="233"/>
            </a:xfrm>
            <a:prstGeom prst="rect">
              <a:avLst/>
            </a:prstGeom>
            <a:noFill/>
            <a:ln w="9525">
              <a:noFill/>
              <a:miter lim="800000"/>
              <a:headEnd/>
              <a:tailEnd/>
            </a:ln>
          </p:spPr>
          <p:txBody>
            <a:bodyPr wrap="none">
              <a:spAutoFit/>
            </a:bodyPr>
            <a:lstStyle/>
            <a:p>
              <a:r>
                <a:rPr lang="fr-FR">
                  <a:solidFill>
                    <a:schemeClr val="bg1"/>
                  </a:solidFill>
                </a:rPr>
                <a:t>brick</a:t>
              </a:r>
            </a:p>
          </p:txBody>
        </p:sp>
      </p:grpSp>
      <p:grpSp>
        <p:nvGrpSpPr>
          <p:cNvPr id="4" name="Group 56"/>
          <p:cNvGrpSpPr>
            <a:grpSpLocks/>
          </p:cNvGrpSpPr>
          <p:nvPr/>
        </p:nvGrpSpPr>
        <p:grpSpPr bwMode="auto">
          <a:xfrm>
            <a:off x="236538" y="3240088"/>
            <a:ext cx="5983287" cy="3078162"/>
            <a:chOff x="52" y="2285"/>
            <a:chExt cx="4082" cy="1939"/>
          </a:xfrm>
        </p:grpSpPr>
        <p:pic>
          <p:nvPicPr>
            <p:cNvPr id="79883" name="Picture 5" descr="brickevent"/>
            <p:cNvPicPr>
              <a:picLocks noChangeAspect="1" noChangeArrowheads="1"/>
            </p:cNvPicPr>
            <p:nvPr/>
          </p:nvPicPr>
          <p:blipFill>
            <a:blip r:embed="rId4" cstate="print"/>
            <a:srcRect/>
            <a:stretch>
              <a:fillRect/>
            </a:stretch>
          </p:blipFill>
          <p:spPr bwMode="auto">
            <a:xfrm>
              <a:off x="52" y="2285"/>
              <a:ext cx="1605" cy="1939"/>
            </a:xfrm>
            <a:prstGeom prst="rect">
              <a:avLst/>
            </a:prstGeom>
            <a:noFill/>
            <a:ln w="9525">
              <a:solidFill>
                <a:srgbClr val="FF0000"/>
              </a:solidFill>
              <a:miter lim="800000"/>
              <a:headEnd/>
              <a:tailEnd/>
            </a:ln>
          </p:spPr>
        </p:pic>
        <p:sp>
          <p:nvSpPr>
            <p:cNvPr id="79884" name="Rectangle 13"/>
            <p:cNvSpPr>
              <a:spLocks noChangeArrowheads="1"/>
            </p:cNvSpPr>
            <p:nvPr/>
          </p:nvSpPr>
          <p:spPr bwMode="auto">
            <a:xfrm>
              <a:off x="585" y="2311"/>
              <a:ext cx="476" cy="233"/>
            </a:xfrm>
            <a:prstGeom prst="rect">
              <a:avLst/>
            </a:prstGeom>
            <a:noFill/>
            <a:ln w="9525">
              <a:noFill/>
              <a:miter lim="800000"/>
              <a:headEnd/>
              <a:tailEnd/>
            </a:ln>
          </p:spPr>
          <p:txBody>
            <a:bodyPr wrap="none">
              <a:spAutoFit/>
            </a:bodyPr>
            <a:lstStyle/>
            <a:p>
              <a:r>
                <a:rPr lang="fr-FR">
                  <a:solidFill>
                    <a:srgbClr val="FF0000"/>
                  </a:solidFill>
                </a:rPr>
                <a:t>Brick</a:t>
              </a:r>
            </a:p>
          </p:txBody>
        </p:sp>
        <p:grpSp>
          <p:nvGrpSpPr>
            <p:cNvPr id="5" name="Group 14"/>
            <p:cNvGrpSpPr>
              <a:grpSpLocks/>
            </p:cNvGrpSpPr>
            <p:nvPr/>
          </p:nvGrpSpPr>
          <p:grpSpPr bwMode="auto">
            <a:xfrm>
              <a:off x="2079" y="2544"/>
              <a:ext cx="2055" cy="1588"/>
              <a:chOff x="1920" y="2544"/>
              <a:chExt cx="1897" cy="1588"/>
            </a:xfrm>
          </p:grpSpPr>
          <p:sp>
            <p:nvSpPr>
              <p:cNvPr id="79889" name="Rectangle 15"/>
              <p:cNvSpPr>
                <a:spLocks noChangeArrowheads="1"/>
              </p:cNvSpPr>
              <p:nvPr/>
            </p:nvSpPr>
            <p:spPr bwMode="auto">
              <a:xfrm>
                <a:off x="3195" y="2544"/>
                <a:ext cx="324" cy="1217"/>
              </a:xfrm>
              <a:prstGeom prst="rect">
                <a:avLst/>
              </a:prstGeom>
              <a:solidFill>
                <a:srgbClr val="C0C0C0"/>
              </a:solidFill>
              <a:ln w="9525">
                <a:noFill/>
                <a:miter lim="800000"/>
                <a:headEnd/>
                <a:tailEnd/>
              </a:ln>
            </p:spPr>
            <p:txBody>
              <a:bodyPr/>
              <a:lstStyle/>
              <a:p>
                <a:endParaRPr lang="en-US"/>
              </a:p>
            </p:txBody>
          </p:sp>
          <p:sp>
            <p:nvSpPr>
              <p:cNvPr id="79890" name="Rectangle 16"/>
              <p:cNvSpPr>
                <a:spLocks noChangeArrowheads="1"/>
              </p:cNvSpPr>
              <p:nvPr/>
            </p:nvSpPr>
            <p:spPr bwMode="auto">
              <a:xfrm>
                <a:off x="2254" y="2544"/>
                <a:ext cx="324" cy="1217"/>
              </a:xfrm>
              <a:prstGeom prst="rect">
                <a:avLst/>
              </a:prstGeom>
              <a:solidFill>
                <a:srgbClr val="C0C0C0"/>
              </a:solidFill>
              <a:ln w="9525">
                <a:noFill/>
                <a:miter lim="800000"/>
                <a:headEnd/>
                <a:tailEnd/>
              </a:ln>
            </p:spPr>
            <p:txBody>
              <a:bodyPr/>
              <a:lstStyle/>
              <a:p>
                <a:endParaRPr lang="en-US"/>
              </a:p>
            </p:txBody>
          </p:sp>
          <p:sp>
            <p:nvSpPr>
              <p:cNvPr id="79891" name="Rectangle 17"/>
              <p:cNvSpPr>
                <a:spLocks noChangeArrowheads="1"/>
              </p:cNvSpPr>
              <p:nvPr/>
            </p:nvSpPr>
            <p:spPr bwMode="auto">
              <a:xfrm>
                <a:off x="2731" y="2544"/>
                <a:ext cx="324" cy="1217"/>
              </a:xfrm>
              <a:prstGeom prst="rect">
                <a:avLst/>
              </a:prstGeom>
              <a:solidFill>
                <a:srgbClr val="C0C0C0"/>
              </a:solidFill>
              <a:ln w="9525">
                <a:noFill/>
                <a:miter lim="800000"/>
                <a:headEnd/>
                <a:tailEnd/>
              </a:ln>
            </p:spPr>
            <p:txBody>
              <a:bodyPr/>
              <a:lstStyle/>
              <a:p>
                <a:endParaRPr lang="en-US"/>
              </a:p>
            </p:txBody>
          </p:sp>
          <p:sp>
            <p:nvSpPr>
              <p:cNvPr id="79892" name="Rectangle 18"/>
              <p:cNvSpPr>
                <a:spLocks noChangeArrowheads="1"/>
              </p:cNvSpPr>
              <p:nvPr/>
            </p:nvSpPr>
            <p:spPr bwMode="auto">
              <a:xfrm>
                <a:off x="2578" y="2544"/>
                <a:ext cx="29" cy="1217"/>
              </a:xfrm>
              <a:prstGeom prst="rect">
                <a:avLst/>
              </a:prstGeom>
              <a:solidFill>
                <a:srgbClr val="FFCC00"/>
              </a:solidFill>
              <a:ln w="9525">
                <a:noFill/>
                <a:miter lim="800000"/>
                <a:headEnd/>
                <a:tailEnd/>
              </a:ln>
            </p:spPr>
            <p:txBody>
              <a:bodyPr/>
              <a:lstStyle/>
              <a:p>
                <a:endParaRPr lang="en-US"/>
              </a:p>
            </p:txBody>
          </p:sp>
          <p:sp>
            <p:nvSpPr>
              <p:cNvPr id="79893" name="Rectangle 19"/>
              <p:cNvSpPr>
                <a:spLocks noChangeArrowheads="1"/>
              </p:cNvSpPr>
              <p:nvPr/>
            </p:nvSpPr>
            <p:spPr bwMode="auto">
              <a:xfrm>
                <a:off x="2702" y="2544"/>
                <a:ext cx="30" cy="1217"/>
              </a:xfrm>
              <a:prstGeom prst="rect">
                <a:avLst/>
              </a:prstGeom>
              <a:solidFill>
                <a:srgbClr val="FFCC00"/>
              </a:solidFill>
              <a:ln w="9525">
                <a:noFill/>
                <a:miter lim="800000"/>
                <a:headEnd/>
                <a:tailEnd/>
              </a:ln>
            </p:spPr>
            <p:txBody>
              <a:bodyPr/>
              <a:lstStyle/>
              <a:p>
                <a:endParaRPr lang="en-US"/>
              </a:p>
            </p:txBody>
          </p:sp>
          <p:sp>
            <p:nvSpPr>
              <p:cNvPr id="79894" name="Rectangle 20"/>
              <p:cNvSpPr>
                <a:spLocks noChangeArrowheads="1"/>
              </p:cNvSpPr>
              <p:nvPr/>
            </p:nvSpPr>
            <p:spPr bwMode="auto">
              <a:xfrm>
                <a:off x="3178" y="2544"/>
                <a:ext cx="31" cy="1217"/>
              </a:xfrm>
              <a:prstGeom prst="rect">
                <a:avLst/>
              </a:prstGeom>
              <a:solidFill>
                <a:srgbClr val="FFCC00"/>
              </a:solidFill>
              <a:ln w="9525">
                <a:noFill/>
                <a:miter lim="800000"/>
                <a:headEnd/>
                <a:tailEnd/>
              </a:ln>
            </p:spPr>
            <p:txBody>
              <a:bodyPr/>
              <a:lstStyle/>
              <a:p>
                <a:endParaRPr lang="en-US"/>
              </a:p>
            </p:txBody>
          </p:sp>
          <p:sp>
            <p:nvSpPr>
              <p:cNvPr id="79895" name="Rectangle 21"/>
              <p:cNvSpPr>
                <a:spLocks noChangeArrowheads="1"/>
              </p:cNvSpPr>
              <p:nvPr/>
            </p:nvSpPr>
            <p:spPr bwMode="auto">
              <a:xfrm>
                <a:off x="3054" y="2544"/>
                <a:ext cx="31" cy="1217"/>
              </a:xfrm>
              <a:prstGeom prst="rect">
                <a:avLst/>
              </a:prstGeom>
              <a:solidFill>
                <a:srgbClr val="FFCC00"/>
              </a:solidFill>
              <a:ln w="9525">
                <a:noFill/>
                <a:miter lim="800000"/>
                <a:headEnd/>
                <a:tailEnd/>
              </a:ln>
            </p:spPr>
            <p:txBody>
              <a:bodyPr/>
              <a:lstStyle/>
              <a:p>
                <a:endParaRPr lang="en-US"/>
              </a:p>
            </p:txBody>
          </p:sp>
          <p:sp>
            <p:nvSpPr>
              <p:cNvPr id="79896" name="Line 22"/>
              <p:cNvSpPr>
                <a:spLocks noChangeShapeType="1"/>
              </p:cNvSpPr>
              <p:nvPr/>
            </p:nvSpPr>
            <p:spPr bwMode="auto">
              <a:xfrm>
                <a:off x="2456" y="3240"/>
                <a:ext cx="856" cy="371"/>
              </a:xfrm>
              <a:prstGeom prst="line">
                <a:avLst/>
              </a:prstGeom>
              <a:noFill/>
              <a:ln w="6350">
                <a:solidFill>
                  <a:srgbClr val="4D4D4D"/>
                </a:solidFill>
                <a:round/>
                <a:headEnd/>
                <a:tailEnd/>
              </a:ln>
            </p:spPr>
            <p:txBody>
              <a:bodyPr/>
              <a:lstStyle/>
              <a:p>
                <a:endParaRPr lang="en-US"/>
              </a:p>
            </p:txBody>
          </p:sp>
          <p:sp>
            <p:nvSpPr>
              <p:cNvPr id="79897" name="Line 23"/>
              <p:cNvSpPr>
                <a:spLocks noChangeShapeType="1"/>
              </p:cNvSpPr>
              <p:nvPr/>
            </p:nvSpPr>
            <p:spPr bwMode="auto">
              <a:xfrm>
                <a:off x="2463" y="3238"/>
                <a:ext cx="866" cy="194"/>
              </a:xfrm>
              <a:prstGeom prst="line">
                <a:avLst/>
              </a:prstGeom>
              <a:noFill/>
              <a:ln w="6350">
                <a:solidFill>
                  <a:srgbClr val="4D4D4D"/>
                </a:solidFill>
                <a:round/>
                <a:headEnd/>
                <a:tailEnd/>
              </a:ln>
            </p:spPr>
            <p:txBody>
              <a:bodyPr/>
              <a:lstStyle/>
              <a:p>
                <a:endParaRPr lang="en-US"/>
              </a:p>
            </p:txBody>
          </p:sp>
          <p:sp>
            <p:nvSpPr>
              <p:cNvPr id="79898" name="Line 24"/>
              <p:cNvSpPr>
                <a:spLocks noChangeShapeType="1"/>
              </p:cNvSpPr>
              <p:nvPr/>
            </p:nvSpPr>
            <p:spPr bwMode="auto">
              <a:xfrm flipV="1">
                <a:off x="2270" y="3239"/>
                <a:ext cx="178" cy="1"/>
              </a:xfrm>
              <a:prstGeom prst="line">
                <a:avLst/>
              </a:prstGeom>
              <a:noFill/>
              <a:ln w="9525">
                <a:solidFill>
                  <a:srgbClr val="CC0000"/>
                </a:solidFill>
                <a:prstDash val="sysDot"/>
                <a:round/>
                <a:headEnd/>
                <a:tailEnd/>
              </a:ln>
            </p:spPr>
            <p:txBody>
              <a:bodyPr wrap="none" anchor="ctr"/>
              <a:lstStyle/>
              <a:p>
                <a:endParaRPr lang="en-US"/>
              </a:p>
            </p:txBody>
          </p:sp>
          <p:sp>
            <p:nvSpPr>
              <p:cNvPr id="79899" name="Line 25"/>
              <p:cNvSpPr>
                <a:spLocks noChangeShapeType="1"/>
              </p:cNvSpPr>
              <p:nvPr/>
            </p:nvSpPr>
            <p:spPr bwMode="auto">
              <a:xfrm>
                <a:off x="1920" y="3241"/>
                <a:ext cx="333" cy="0"/>
              </a:xfrm>
              <a:prstGeom prst="line">
                <a:avLst/>
              </a:prstGeom>
              <a:noFill/>
              <a:ln w="9525">
                <a:solidFill>
                  <a:srgbClr val="CC0000"/>
                </a:solidFill>
                <a:prstDash val="sysDot"/>
                <a:round/>
                <a:headEnd/>
                <a:tailEnd type="stealth" w="med" len="med"/>
              </a:ln>
            </p:spPr>
            <p:txBody>
              <a:bodyPr wrap="none" anchor="ctr"/>
              <a:lstStyle/>
              <a:p>
                <a:endParaRPr lang="en-US"/>
              </a:p>
            </p:txBody>
          </p:sp>
          <p:sp>
            <p:nvSpPr>
              <p:cNvPr id="79900" name="Line 26"/>
              <p:cNvSpPr>
                <a:spLocks noChangeShapeType="1"/>
              </p:cNvSpPr>
              <p:nvPr/>
            </p:nvSpPr>
            <p:spPr bwMode="auto">
              <a:xfrm flipV="1">
                <a:off x="2462" y="3019"/>
                <a:ext cx="405" cy="217"/>
              </a:xfrm>
              <a:prstGeom prst="line">
                <a:avLst/>
              </a:prstGeom>
              <a:noFill/>
              <a:ln w="6350">
                <a:solidFill>
                  <a:srgbClr val="CC0000"/>
                </a:solidFill>
                <a:round/>
                <a:headEnd/>
                <a:tailEnd/>
              </a:ln>
            </p:spPr>
            <p:txBody>
              <a:bodyPr wrap="none" anchor="ctr"/>
              <a:lstStyle/>
              <a:p>
                <a:endParaRPr lang="en-US"/>
              </a:p>
            </p:txBody>
          </p:sp>
          <p:sp>
            <p:nvSpPr>
              <p:cNvPr id="79901" name="Line 27"/>
              <p:cNvSpPr>
                <a:spLocks noChangeShapeType="1"/>
              </p:cNvSpPr>
              <p:nvPr/>
            </p:nvSpPr>
            <p:spPr bwMode="auto">
              <a:xfrm>
                <a:off x="2869" y="3017"/>
                <a:ext cx="477" cy="9"/>
              </a:xfrm>
              <a:prstGeom prst="line">
                <a:avLst/>
              </a:prstGeom>
              <a:noFill/>
              <a:ln w="6350">
                <a:solidFill>
                  <a:srgbClr val="CC0000"/>
                </a:solidFill>
                <a:round/>
                <a:headEnd/>
                <a:tailEnd/>
              </a:ln>
            </p:spPr>
            <p:txBody>
              <a:bodyPr wrap="none" anchor="ctr"/>
              <a:lstStyle/>
              <a:p>
                <a:endParaRPr lang="en-US"/>
              </a:p>
            </p:txBody>
          </p:sp>
          <p:sp>
            <p:nvSpPr>
              <p:cNvPr id="79902" name="Line 28"/>
              <p:cNvSpPr>
                <a:spLocks noChangeShapeType="1"/>
              </p:cNvSpPr>
              <p:nvPr/>
            </p:nvSpPr>
            <p:spPr bwMode="auto">
              <a:xfrm flipV="1">
                <a:off x="2865" y="2566"/>
                <a:ext cx="360" cy="454"/>
              </a:xfrm>
              <a:prstGeom prst="line">
                <a:avLst/>
              </a:prstGeom>
              <a:noFill/>
              <a:ln w="6350">
                <a:solidFill>
                  <a:srgbClr val="CC0000"/>
                </a:solidFill>
                <a:prstDash val="sysDot"/>
                <a:round/>
                <a:headEnd/>
                <a:tailEnd/>
              </a:ln>
            </p:spPr>
            <p:txBody>
              <a:bodyPr wrap="none" anchor="ctr"/>
              <a:lstStyle/>
              <a:p>
                <a:endParaRPr lang="en-US"/>
              </a:p>
            </p:txBody>
          </p:sp>
          <p:sp>
            <p:nvSpPr>
              <p:cNvPr id="79903" name="Line 29"/>
              <p:cNvSpPr>
                <a:spLocks noChangeShapeType="1"/>
              </p:cNvSpPr>
              <p:nvPr/>
            </p:nvSpPr>
            <p:spPr bwMode="auto">
              <a:xfrm flipV="1">
                <a:off x="2873" y="2764"/>
                <a:ext cx="431" cy="251"/>
              </a:xfrm>
              <a:prstGeom prst="line">
                <a:avLst/>
              </a:prstGeom>
              <a:noFill/>
              <a:ln w="6350">
                <a:solidFill>
                  <a:srgbClr val="CC0000"/>
                </a:solidFill>
                <a:prstDash val="sysDot"/>
                <a:round/>
                <a:headEnd/>
                <a:tailEnd/>
              </a:ln>
            </p:spPr>
            <p:txBody>
              <a:bodyPr wrap="none" anchor="ctr"/>
              <a:lstStyle/>
              <a:p>
                <a:endParaRPr lang="en-US"/>
              </a:p>
            </p:txBody>
          </p:sp>
          <p:sp>
            <p:nvSpPr>
              <p:cNvPr id="79904" name="Line 30"/>
              <p:cNvSpPr>
                <a:spLocks noChangeShapeType="1"/>
              </p:cNvSpPr>
              <p:nvPr/>
            </p:nvSpPr>
            <p:spPr bwMode="auto">
              <a:xfrm>
                <a:off x="3052" y="3021"/>
                <a:ext cx="33" cy="0"/>
              </a:xfrm>
              <a:prstGeom prst="line">
                <a:avLst/>
              </a:prstGeom>
              <a:noFill/>
              <a:ln w="28575">
                <a:solidFill>
                  <a:srgbClr val="CC0000"/>
                </a:solidFill>
                <a:round/>
                <a:headEnd/>
                <a:tailEnd/>
              </a:ln>
            </p:spPr>
            <p:txBody>
              <a:bodyPr wrap="none" anchor="ctr"/>
              <a:lstStyle/>
              <a:p>
                <a:endParaRPr lang="en-US"/>
              </a:p>
            </p:txBody>
          </p:sp>
          <p:sp>
            <p:nvSpPr>
              <p:cNvPr id="79905" name="Line 31"/>
              <p:cNvSpPr>
                <a:spLocks noChangeShapeType="1"/>
              </p:cNvSpPr>
              <p:nvPr/>
            </p:nvSpPr>
            <p:spPr bwMode="auto">
              <a:xfrm>
                <a:off x="3176" y="3025"/>
                <a:ext cx="33" cy="0"/>
              </a:xfrm>
              <a:prstGeom prst="line">
                <a:avLst/>
              </a:prstGeom>
              <a:noFill/>
              <a:ln w="28575">
                <a:solidFill>
                  <a:srgbClr val="CC0000"/>
                </a:solidFill>
                <a:round/>
                <a:headEnd/>
                <a:tailEnd/>
              </a:ln>
            </p:spPr>
            <p:txBody>
              <a:bodyPr wrap="none" anchor="ctr"/>
              <a:lstStyle/>
              <a:p>
                <a:endParaRPr lang="en-US"/>
              </a:p>
            </p:txBody>
          </p:sp>
          <p:sp>
            <p:nvSpPr>
              <p:cNvPr id="79906" name="Line 32"/>
              <p:cNvSpPr>
                <a:spLocks noChangeShapeType="1"/>
              </p:cNvSpPr>
              <p:nvPr/>
            </p:nvSpPr>
            <p:spPr bwMode="auto">
              <a:xfrm flipV="1">
                <a:off x="2700" y="3092"/>
                <a:ext cx="31" cy="16"/>
              </a:xfrm>
              <a:prstGeom prst="line">
                <a:avLst/>
              </a:prstGeom>
              <a:noFill/>
              <a:ln w="28575">
                <a:solidFill>
                  <a:srgbClr val="CC0000"/>
                </a:solidFill>
                <a:round/>
                <a:headEnd/>
                <a:tailEnd/>
              </a:ln>
            </p:spPr>
            <p:txBody>
              <a:bodyPr wrap="none" anchor="ctr"/>
              <a:lstStyle/>
              <a:p>
                <a:endParaRPr lang="en-US"/>
              </a:p>
            </p:txBody>
          </p:sp>
          <p:sp>
            <p:nvSpPr>
              <p:cNvPr id="79907" name="Line 33"/>
              <p:cNvSpPr>
                <a:spLocks noChangeShapeType="1"/>
              </p:cNvSpPr>
              <p:nvPr/>
            </p:nvSpPr>
            <p:spPr bwMode="auto">
              <a:xfrm flipV="1">
                <a:off x="2575" y="3159"/>
                <a:ext cx="31" cy="16"/>
              </a:xfrm>
              <a:prstGeom prst="line">
                <a:avLst/>
              </a:prstGeom>
              <a:noFill/>
              <a:ln w="28575">
                <a:solidFill>
                  <a:srgbClr val="CC0000"/>
                </a:solidFill>
                <a:round/>
                <a:headEnd/>
                <a:tailEnd/>
              </a:ln>
            </p:spPr>
            <p:txBody>
              <a:bodyPr wrap="none" anchor="ctr"/>
              <a:lstStyle/>
              <a:p>
                <a:endParaRPr lang="en-US"/>
              </a:p>
            </p:txBody>
          </p:sp>
          <p:sp>
            <p:nvSpPr>
              <p:cNvPr id="79908" name="Line 34"/>
              <p:cNvSpPr>
                <a:spLocks noChangeShapeType="1"/>
              </p:cNvSpPr>
              <p:nvPr/>
            </p:nvSpPr>
            <p:spPr bwMode="auto">
              <a:xfrm>
                <a:off x="2572" y="3263"/>
                <a:ext cx="35" cy="10"/>
              </a:xfrm>
              <a:prstGeom prst="line">
                <a:avLst/>
              </a:prstGeom>
              <a:noFill/>
              <a:ln w="28575">
                <a:solidFill>
                  <a:schemeClr val="tx1"/>
                </a:solidFill>
                <a:round/>
                <a:headEnd/>
                <a:tailEnd/>
              </a:ln>
            </p:spPr>
            <p:txBody>
              <a:bodyPr wrap="none" anchor="ctr"/>
              <a:lstStyle/>
              <a:p>
                <a:endParaRPr lang="en-US"/>
              </a:p>
            </p:txBody>
          </p:sp>
          <p:sp>
            <p:nvSpPr>
              <p:cNvPr id="79909" name="Line 35"/>
              <p:cNvSpPr>
                <a:spLocks noChangeShapeType="1"/>
              </p:cNvSpPr>
              <p:nvPr/>
            </p:nvSpPr>
            <p:spPr bwMode="auto">
              <a:xfrm>
                <a:off x="2704" y="3293"/>
                <a:ext cx="35" cy="10"/>
              </a:xfrm>
              <a:prstGeom prst="line">
                <a:avLst/>
              </a:prstGeom>
              <a:noFill/>
              <a:ln w="28575">
                <a:solidFill>
                  <a:schemeClr val="tx1"/>
                </a:solidFill>
                <a:round/>
                <a:headEnd/>
                <a:tailEnd/>
              </a:ln>
            </p:spPr>
            <p:txBody>
              <a:bodyPr wrap="none" anchor="ctr"/>
              <a:lstStyle/>
              <a:p>
                <a:endParaRPr lang="en-US"/>
              </a:p>
            </p:txBody>
          </p:sp>
          <p:sp>
            <p:nvSpPr>
              <p:cNvPr id="79910" name="Line 36"/>
              <p:cNvSpPr>
                <a:spLocks noChangeShapeType="1"/>
              </p:cNvSpPr>
              <p:nvPr/>
            </p:nvSpPr>
            <p:spPr bwMode="auto">
              <a:xfrm>
                <a:off x="3177" y="3399"/>
                <a:ext cx="35" cy="10"/>
              </a:xfrm>
              <a:prstGeom prst="line">
                <a:avLst/>
              </a:prstGeom>
              <a:noFill/>
              <a:ln w="28575">
                <a:solidFill>
                  <a:schemeClr val="tx1"/>
                </a:solidFill>
                <a:round/>
                <a:headEnd/>
                <a:tailEnd/>
              </a:ln>
            </p:spPr>
            <p:txBody>
              <a:bodyPr wrap="none" anchor="ctr"/>
              <a:lstStyle/>
              <a:p>
                <a:endParaRPr lang="en-US"/>
              </a:p>
            </p:txBody>
          </p:sp>
          <p:sp>
            <p:nvSpPr>
              <p:cNvPr id="79911" name="Line 37"/>
              <p:cNvSpPr>
                <a:spLocks noChangeShapeType="1"/>
              </p:cNvSpPr>
              <p:nvPr/>
            </p:nvSpPr>
            <p:spPr bwMode="auto">
              <a:xfrm>
                <a:off x="3051" y="3372"/>
                <a:ext cx="35" cy="10"/>
              </a:xfrm>
              <a:prstGeom prst="line">
                <a:avLst/>
              </a:prstGeom>
              <a:noFill/>
              <a:ln w="28575">
                <a:solidFill>
                  <a:schemeClr val="tx1"/>
                </a:solidFill>
                <a:round/>
                <a:headEnd/>
                <a:tailEnd/>
              </a:ln>
            </p:spPr>
            <p:txBody>
              <a:bodyPr wrap="none" anchor="ctr"/>
              <a:lstStyle/>
              <a:p>
                <a:endParaRPr lang="en-US"/>
              </a:p>
            </p:txBody>
          </p:sp>
          <p:sp>
            <p:nvSpPr>
              <p:cNvPr id="79912" name="Line 38"/>
              <p:cNvSpPr>
                <a:spLocks noChangeShapeType="1"/>
              </p:cNvSpPr>
              <p:nvPr/>
            </p:nvSpPr>
            <p:spPr bwMode="auto">
              <a:xfrm>
                <a:off x="2575" y="3294"/>
                <a:ext cx="27" cy="10"/>
              </a:xfrm>
              <a:prstGeom prst="line">
                <a:avLst/>
              </a:prstGeom>
              <a:noFill/>
              <a:ln w="28575">
                <a:solidFill>
                  <a:schemeClr val="tx1"/>
                </a:solidFill>
                <a:round/>
                <a:headEnd/>
                <a:tailEnd/>
              </a:ln>
            </p:spPr>
            <p:txBody>
              <a:bodyPr wrap="none" anchor="ctr"/>
              <a:lstStyle/>
              <a:p>
                <a:endParaRPr lang="en-US"/>
              </a:p>
            </p:txBody>
          </p:sp>
          <p:sp>
            <p:nvSpPr>
              <p:cNvPr id="79913" name="Line 39"/>
              <p:cNvSpPr>
                <a:spLocks noChangeShapeType="1"/>
              </p:cNvSpPr>
              <p:nvPr/>
            </p:nvSpPr>
            <p:spPr bwMode="auto">
              <a:xfrm>
                <a:off x="2705" y="3348"/>
                <a:ext cx="27" cy="10"/>
              </a:xfrm>
              <a:prstGeom prst="line">
                <a:avLst/>
              </a:prstGeom>
              <a:noFill/>
              <a:ln w="28575">
                <a:solidFill>
                  <a:schemeClr val="tx1"/>
                </a:solidFill>
                <a:round/>
                <a:headEnd/>
                <a:tailEnd/>
              </a:ln>
            </p:spPr>
            <p:txBody>
              <a:bodyPr wrap="none" anchor="ctr"/>
              <a:lstStyle/>
              <a:p>
                <a:endParaRPr lang="en-US"/>
              </a:p>
            </p:txBody>
          </p:sp>
          <p:sp>
            <p:nvSpPr>
              <p:cNvPr id="79914" name="Line 40"/>
              <p:cNvSpPr>
                <a:spLocks noChangeShapeType="1"/>
              </p:cNvSpPr>
              <p:nvPr/>
            </p:nvSpPr>
            <p:spPr bwMode="auto">
              <a:xfrm>
                <a:off x="3055" y="3502"/>
                <a:ext cx="27" cy="10"/>
              </a:xfrm>
              <a:prstGeom prst="line">
                <a:avLst/>
              </a:prstGeom>
              <a:noFill/>
              <a:ln w="28575">
                <a:solidFill>
                  <a:schemeClr val="tx1"/>
                </a:solidFill>
                <a:round/>
                <a:headEnd/>
                <a:tailEnd/>
              </a:ln>
            </p:spPr>
            <p:txBody>
              <a:bodyPr wrap="none" anchor="ctr"/>
              <a:lstStyle/>
              <a:p>
                <a:endParaRPr lang="en-US"/>
              </a:p>
            </p:txBody>
          </p:sp>
          <p:sp>
            <p:nvSpPr>
              <p:cNvPr id="79915" name="Line 41"/>
              <p:cNvSpPr>
                <a:spLocks noChangeShapeType="1"/>
              </p:cNvSpPr>
              <p:nvPr/>
            </p:nvSpPr>
            <p:spPr bwMode="auto">
              <a:xfrm>
                <a:off x="3177" y="3554"/>
                <a:ext cx="27" cy="10"/>
              </a:xfrm>
              <a:prstGeom prst="line">
                <a:avLst/>
              </a:prstGeom>
              <a:noFill/>
              <a:ln w="28575">
                <a:solidFill>
                  <a:schemeClr val="tx1"/>
                </a:solidFill>
                <a:round/>
                <a:headEnd/>
                <a:tailEnd/>
              </a:ln>
            </p:spPr>
            <p:txBody>
              <a:bodyPr wrap="none" anchor="ctr"/>
              <a:lstStyle/>
              <a:p>
                <a:endParaRPr lang="en-US"/>
              </a:p>
            </p:txBody>
          </p:sp>
          <p:sp>
            <p:nvSpPr>
              <p:cNvPr id="79916" name="Text Box 42"/>
              <p:cNvSpPr txBox="1">
                <a:spLocks noChangeArrowheads="1"/>
              </p:cNvSpPr>
              <p:nvPr/>
            </p:nvSpPr>
            <p:spPr bwMode="auto">
              <a:xfrm>
                <a:off x="2253" y="3562"/>
                <a:ext cx="326" cy="192"/>
              </a:xfrm>
              <a:prstGeom prst="rect">
                <a:avLst/>
              </a:prstGeom>
              <a:noFill/>
              <a:ln w="9525">
                <a:noFill/>
                <a:miter lim="800000"/>
                <a:headEnd/>
                <a:tailEnd/>
              </a:ln>
            </p:spPr>
            <p:txBody>
              <a:bodyPr>
                <a:spAutoFit/>
              </a:bodyPr>
              <a:lstStyle/>
              <a:p>
                <a:pPr algn="ctr">
                  <a:spcBef>
                    <a:spcPct val="50000"/>
                  </a:spcBef>
                </a:pPr>
                <a:r>
                  <a:rPr lang="en-GB" sz="1400">
                    <a:solidFill>
                      <a:srgbClr val="292929"/>
                    </a:solidFill>
                  </a:rPr>
                  <a:t>Pb</a:t>
                </a:r>
              </a:p>
            </p:txBody>
          </p:sp>
          <p:sp>
            <p:nvSpPr>
              <p:cNvPr id="79917" name="Text Box 43"/>
              <p:cNvSpPr txBox="1">
                <a:spLocks noChangeArrowheads="1"/>
              </p:cNvSpPr>
              <p:nvPr/>
            </p:nvSpPr>
            <p:spPr bwMode="auto">
              <a:xfrm>
                <a:off x="2160" y="3802"/>
                <a:ext cx="1657" cy="330"/>
              </a:xfrm>
              <a:prstGeom prst="rect">
                <a:avLst/>
              </a:prstGeom>
              <a:noFill/>
              <a:ln w="9525">
                <a:noFill/>
                <a:miter lim="800000"/>
                <a:headEnd/>
                <a:tailEnd/>
              </a:ln>
            </p:spPr>
            <p:txBody>
              <a:bodyPr>
                <a:spAutoFit/>
              </a:bodyPr>
              <a:lstStyle/>
              <a:p>
                <a:pPr algn="ctr">
                  <a:spcBef>
                    <a:spcPct val="50000"/>
                  </a:spcBef>
                </a:pPr>
                <a:r>
                  <a:rPr lang="en-GB" sz="1400">
                    <a:solidFill>
                      <a:srgbClr val="292929"/>
                    </a:solidFill>
                  </a:rPr>
                  <a:t>Couche de gélatine photographique 40 </a:t>
                </a:r>
                <a:r>
                  <a:rPr lang="en-GB" sz="1400">
                    <a:solidFill>
                      <a:srgbClr val="292929"/>
                    </a:solidFill>
                    <a:latin typeface="Symbol" pitchFamily="18" charset="2"/>
                  </a:rPr>
                  <a:t>m</a:t>
                </a:r>
                <a:r>
                  <a:rPr lang="en-GB" sz="1400">
                    <a:solidFill>
                      <a:srgbClr val="292929"/>
                    </a:solidFill>
                  </a:rPr>
                  <a:t>m</a:t>
                </a:r>
              </a:p>
            </p:txBody>
          </p:sp>
          <p:sp>
            <p:nvSpPr>
              <p:cNvPr id="79918" name="Line 44"/>
              <p:cNvSpPr>
                <a:spLocks noChangeShapeType="1"/>
              </p:cNvSpPr>
              <p:nvPr/>
            </p:nvSpPr>
            <p:spPr bwMode="auto">
              <a:xfrm flipH="1" flipV="1">
                <a:off x="2718" y="3750"/>
                <a:ext cx="44" cy="117"/>
              </a:xfrm>
              <a:prstGeom prst="line">
                <a:avLst/>
              </a:prstGeom>
              <a:noFill/>
              <a:ln w="9525">
                <a:solidFill>
                  <a:srgbClr val="292929"/>
                </a:solidFill>
                <a:round/>
                <a:headEnd/>
                <a:tailEnd type="stealth" w="sm" len="sm"/>
              </a:ln>
            </p:spPr>
            <p:txBody>
              <a:bodyPr wrap="none" anchor="ctr"/>
              <a:lstStyle/>
              <a:p>
                <a:endParaRPr lang="en-US"/>
              </a:p>
            </p:txBody>
          </p:sp>
          <p:sp>
            <p:nvSpPr>
              <p:cNvPr id="79919" name="Line 45"/>
              <p:cNvSpPr>
                <a:spLocks noChangeShapeType="1"/>
              </p:cNvSpPr>
              <p:nvPr/>
            </p:nvSpPr>
            <p:spPr bwMode="auto">
              <a:xfrm flipH="1" flipV="1">
                <a:off x="2592" y="3755"/>
                <a:ext cx="160" cy="129"/>
              </a:xfrm>
              <a:prstGeom prst="line">
                <a:avLst/>
              </a:prstGeom>
              <a:noFill/>
              <a:ln w="9525">
                <a:solidFill>
                  <a:srgbClr val="292929"/>
                </a:solidFill>
                <a:round/>
                <a:headEnd/>
                <a:tailEnd type="stealth" w="sm" len="sm"/>
              </a:ln>
            </p:spPr>
            <p:txBody>
              <a:bodyPr wrap="none" anchor="ctr"/>
              <a:lstStyle/>
              <a:p>
                <a:endParaRPr lang="en-US"/>
              </a:p>
            </p:txBody>
          </p:sp>
          <p:sp>
            <p:nvSpPr>
              <p:cNvPr id="79920" name="Text Box 46"/>
              <p:cNvSpPr txBox="1">
                <a:spLocks noChangeArrowheads="1"/>
              </p:cNvSpPr>
              <p:nvPr/>
            </p:nvSpPr>
            <p:spPr bwMode="auto">
              <a:xfrm>
                <a:off x="1937" y="3074"/>
                <a:ext cx="250" cy="192"/>
              </a:xfrm>
              <a:prstGeom prst="rect">
                <a:avLst/>
              </a:prstGeom>
              <a:noFill/>
              <a:ln w="9525">
                <a:noFill/>
                <a:miter lim="800000"/>
                <a:headEnd/>
                <a:tailEnd/>
              </a:ln>
            </p:spPr>
            <p:txBody>
              <a:bodyPr>
                <a:spAutoFit/>
              </a:bodyPr>
              <a:lstStyle/>
              <a:p>
                <a:pPr algn="ctr">
                  <a:spcBef>
                    <a:spcPct val="50000"/>
                  </a:spcBef>
                </a:pPr>
                <a:r>
                  <a:rPr lang="en-GB" sz="1400">
                    <a:solidFill>
                      <a:srgbClr val="CC0000"/>
                    </a:solidFill>
                    <a:latin typeface="Symbol" pitchFamily="18" charset="2"/>
                  </a:rPr>
                  <a:t>n</a:t>
                </a:r>
              </a:p>
            </p:txBody>
          </p:sp>
          <p:sp>
            <p:nvSpPr>
              <p:cNvPr id="79921" name="Text Box 47"/>
              <p:cNvSpPr txBox="1">
                <a:spLocks noChangeArrowheads="1"/>
              </p:cNvSpPr>
              <p:nvPr/>
            </p:nvSpPr>
            <p:spPr bwMode="auto">
              <a:xfrm>
                <a:off x="2664" y="2880"/>
                <a:ext cx="250" cy="192"/>
              </a:xfrm>
              <a:prstGeom prst="rect">
                <a:avLst/>
              </a:prstGeom>
              <a:noFill/>
              <a:ln w="9525">
                <a:noFill/>
                <a:miter lim="800000"/>
                <a:headEnd/>
                <a:tailEnd/>
              </a:ln>
            </p:spPr>
            <p:txBody>
              <a:bodyPr>
                <a:spAutoFit/>
              </a:bodyPr>
              <a:lstStyle/>
              <a:p>
                <a:pPr algn="ctr">
                  <a:spcBef>
                    <a:spcPct val="50000"/>
                  </a:spcBef>
                </a:pPr>
                <a:r>
                  <a:rPr lang="en-GB" sz="1400">
                    <a:solidFill>
                      <a:srgbClr val="CC0000"/>
                    </a:solidFill>
                    <a:latin typeface="Symbol" pitchFamily="18" charset="2"/>
                  </a:rPr>
                  <a:t>t</a:t>
                </a:r>
              </a:p>
            </p:txBody>
          </p:sp>
          <p:sp>
            <p:nvSpPr>
              <p:cNvPr id="79922" name="Line 48"/>
              <p:cNvSpPr>
                <a:spLocks noChangeShapeType="1"/>
              </p:cNvSpPr>
              <p:nvPr/>
            </p:nvSpPr>
            <p:spPr bwMode="auto">
              <a:xfrm>
                <a:off x="2247" y="2732"/>
                <a:ext cx="333" cy="0"/>
              </a:xfrm>
              <a:prstGeom prst="line">
                <a:avLst/>
              </a:prstGeom>
              <a:noFill/>
              <a:ln w="9525">
                <a:solidFill>
                  <a:srgbClr val="000000"/>
                </a:solidFill>
                <a:round/>
                <a:headEnd type="stealth" w="med" len="med"/>
                <a:tailEnd type="stealth" w="med" len="med"/>
              </a:ln>
            </p:spPr>
            <p:txBody>
              <a:bodyPr wrap="none" anchor="ctr"/>
              <a:lstStyle/>
              <a:p>
                <a:endParaRPr lang="en-US"/>
              </a:p>
            </p:txBody>
          </p:sp>
          <p:sp>
            <p:nvSpPr>
              <p:cNvPr id="79923" name="Text Box 49"/>
              <p:cNvSpPr txBox="1">
                <a:spLocks noChangeArrowheads="1"/>
              </p:cNvSpPr>
              <p:nvPr/>
            </p:nvSpPr>
            <p:spPr bwMode="auto">
              <a:xfrm>
                <a:off x="2216" y="2546"/>
                <a:ext cx="390" cy="173"/>
              </a:xfrm>
              <a:prstGeom prst="rect">
                <a:avLst/>
              </a:prstGeom>
              <a:noFill/>
              <a:ln w="9525">
                <a:noFill/>
                <a:miter lim="800000"/>
                <a:headEnd/>
                <a:tailEnd/>
              </a:ln>
            </p:spPr>
            <p:txBody>
              <a:bodyPr>
                <a:spAutoFit/>
              </a:bodyPr>
              <a:lstStyle/>
              <a:p>
                <a:pPr algn="ctr">
                  <a:spcBef>
                    <a:spcPct val="50000"/>
                  </a:spcBef>
                </a:pPr>
                <a:r>
                  <a:rPr lang="en-GB" sz="1200"/>
                  <a:t>1 mm</a:t>
                </a:r>
              </a:p>
            </p:txBody>
          </p:sp>
        </p:grpSp>
        <p:sp>
          <p:nvSpPr>
            <p:cNvPr id="79886" name="Oval 50"/>
            <p:cNvSpPr>
              <a:spLocks noChangeArrowheads="1"/>
            </p:cNvSpPr>
            <p:nvPr/>
          </p:nvSpPr>
          <p:spPr bwMode="auto">
            <a:xfrm>
              <a:off x="312" y="3168"/>
              <a:ext cx="156" cy="192"/>
            </a:xfrm>
            <a:prstGeom prst="ellipse">
              <a:avLst/>
            </a:prstGeom>
            <a:noFill/>
            <a:ln w="28575">
              <a:solidFill>
                <a:srgbClr val="0000FF"/>
              </a:solidFill>
              <a:prstDash val="dash"/>
              <a:round/>
              <a:headEnd/>
              <a:tailEnd/>
            </a:ln>
          </p:spPr>
          <p:txBody>
            <a:bodyPr wrap="none" anchor="ctr"/>
            <a:lstStyle/>
            <a:p>
              <a:endParaRPr lang="en-US"/>
            </a:p>
          </p:txBody>
        </p:sp>
        <p:sp>
          <p:nvSpPr>
            <p:cNvPr id="79887" name="Line 51"/>
            <p:cNvSpPr>
              <a:spLocks noChangeShapeType="1"/>
            </p:cNvSpPr>
            <p:nvPr/>
          </p:nvSpPr>
          <p:spPr bwMode="auto">
            <a:xfrm flipV="1">
              <a:off x="416" y="2496"/>
              <a:ext cx="2079" cy="672"/>
            </a:xfrm>
            <a:prstGeom prst="line">
              <a:avLst/>
            </a:prstGeom>
            <a:noFill/>
            <a:ln w="28575">
              <a:solidFill>
                <a:srgbClr val="0000FF"/>
              </a:solidFill>
              <a:prstDash val="dash"/>
              <a:round/>
              <a:headEnd/>
              <a:tailEnd/>
            </a:ln>
          </p:spPr>
          <p:txBody>
            <a:bodyPr/>
            <a:lstStyle/>
            <a:p>
              <a:endParaRPr lang="en-US"/>
            </a:p>
          </p:txBody>
        </p:sp>
        <p:sp>
          <p:nvSpPr>
            <p:cNvPr id="79888" name="Line 52"/>
            <p:cNvSpPr>
              <a:spLocks noChangeShapeType="1"/>
            </p:cNvSpPr>
            <p:nvPr/>
          </p:nvSpPr>
          <p:spPr bwMode="auto">
            <a:xfrm>
              <a:off x="364" y="3360"/>
              <a:ext cx="2131" cy="384"/>
            </a:xfrm>
            <a:prstGeom prst="line">
              <a:avLst/>
            </a:prstGeom>
            <a:noFill/>
            <a:ln w="28575">
              <a:solidFill>
                <a:srgbClr val="0000FF"/>
              </a:solidFill>
              <a:prstDash val="dash"/>
              <a:round/>
              <a:headEnd/>
              <a:tailEnd/>
            </a:ln>
          </p:spPr>
          <p:txBody>
            <a:bodyPr/>
            <a:lstStyle/>
            <a:p>
              <a:endParaRPr lang="en-US"/>
            </a:p>
          </p:txBody>
        </p:sp>
      </p:grpSp>
      <p:sp>
        <p:nvSpPr>
          <p:cNvPr id="1158199" name="Text Box 55"/>
          <p:cNvSpPr txBox="1">
            <a:spLocks noChangeArrowheads="1"/>
          </p:cNvSpPr>
          <p:nvPr/>
        </p:nvSpPr>
        <p:spPr bwMode="auto">
          <a:xfrm>
            <a:off x="457200" y="990600"/>
            <a:ext cx="6367463" cy="830263"/>
          </a:xfrm>
          <a:prstGeom prst="rect">
            <a:avLst/>
          </a:prstGeom>
          <a:noFill/>
          <a:ln w="9525">
            <a:noFill/>
            <a:miter lim="800000"/>
            <a:headEnd/>
            <a:tailEnd/>
          </a:ln>
          <a:effectLst/>
        </p:spPr>
        <p:txBody>
          <a:bodyPr wrap="none">
            <a:spAutoFit/>
          </a:bodyPr>
          <a:lstStyle/>
          <a:p>
            <a:pPr>
              <a:defRPr/>
            </a:pPr>
            <a:r>
              <a:rPr lang="fr-FR" sz="2400" b="1" dirty="0">
                <a:solidFill>
                  <a:srgbClr val="002060"/>
                </a:solidFill>
                <a:latin typeface="Arial" charset="0"/>
              </a:rPr>
              <a:t>Basic unit: brick</a:t>
            </a:r>
          </a:p>
          <a:p>
            <a:pPr>
              <a:defRPr/>
            </a:pPr>
            <a:r>
              <a:rPr lang="fr-FR" b="1" dirty="0">
                <a:solidFill>
                  <a:srgbClr val="009900"/>
                </a:solidFill>
                <a:latin typeface="Arial" charset="0"/>
              </a:rPr>
              <a:t>56 Pb </a:t>
            </a:r>
            <a:r>
              <a:rPr lang="fr-FR" b="1" dirty="0" err="1">
                <a:solidFill>
                  <a:srgbClr val="009900"/>
                </a:solidFill>
                <a:latin typeface="Arial" charset="0"/>
              </a:rPr>
              <a:t>sheets</a:t>
            </a:r>
            <a:r>
              <a:rPr lang="fr-FR" b="1" dirty="0">
                <a:solidFill>
                  <a:srgbClr val="009900"/>
                </a:solidFill>
                <a:latin typeface="Arial" charset="0"/>
              </a:rPr>
              <a:t> + 56 </a:t>
            </a:r>
            <a:r>
              <a:rPr lang="fr-FR" b="1" dirty="0" err="1">
                <a:solidFill>
                  <a:srgbClr val="009900"/>
                </a:solidFill>
                <a:latin typeface="Arial" charset="0"/>
              </a:rPr>
              <a:t>photographic</a:t>
            </a:r>
            <a:r>
              <a:rPr lang="fr-FR" b="1" dirty="0">
                <a:solidFill>
                  <a:srgbClr val="009900"/>
                </a:solidFill>
                <a:latin typeface="Arial" charset="0"/>
              </a:rPr>
              <a:t> films (</a:t>
            </a:r>
            <a:r>
              <a:rPr lang="fr-FR" b="1" dirty="0" err="1">
                <a:solidFill>
                  <a:srgbClr val="009900"/>
                </a:solidFill>
                <a:latin typeface="Arial" charset="0"/>
              </a:rPr>
              <a:t>emulsion</a:t>
            </a:r>
            <a:r>
              <a:rPr lang="fr-FR" b="1" dirty="0">
                <a:solidFill>
                  <a:srgbClr val="009900"/>
                </a:solidFill>
                <a:latin typeface="Arial" charset="0"/>
              </a:rPr>
              <a:t> </a:t>
            </a:r>
            <a:r>
              <a:rPr lang="fr-FR" b="1" dirty="0" err="1">
                <a:solidFill>
                  <a:srgbClr val="009900"/>
                </a:solidFill>
                <a:latin typeface="Arial" charset="0"/>
              </a:rPr>
              <a:t>sheets</a:t>
            </a:r>
            <a:r>
              <a:rPr lang="fr-FR" b="1" dirty="0">
                <a:solidFill>
                  <a:srgbClr val="009900"/>
                </a:solidFill>
                <a:latin typeface="Arial" charset="0"/>
              </a:rPr>
              <a:t>)</a:t>
            </a:r>
            <a:r>
              <a:rPr lang="fr-FR" sz="2400" b="1" dirty="0">
                <a:solidFill>
                  <a:srgbClr val="009900"/>
                </a:solidFill>
                <a:latin typeface="Arial" charset="0"/>
              </a:rPr>
              <a:t> </a:t>
            </a:r>
          </a:p>
        </p:txBody>
      </p:sp>
      <p:sp>
        <p:nvSpPr>
          <p:cNvPr id="79882" name="Rectangle 57"/>
          <p:cNvSpPr>
            <a:spLocks noChangeArrowheads="1"/>
          </p:cNvSpPr>
          <p:nvPr/>
        </p:nvSpPr>
        <p:spPr bwMode="auto">
          <a:xfrm>
            <a:off x="1219200" y="228600"/>
            <a:ext cx="5797550" cy="523875"/>
          </a:xfrm>
          <a:prstGeom prst="rect">
            <a:avLst/>
          </a:prstGeom>
          <a:noFill/>
          <a:ln w="9525">
            <a:noFill/>
            <a:miter lim="800000"/>
            <a:headEnd/>
            <a:tailEnd/>
          </a:ln>
        </p:spPr>
        <p:txBody>
          <a:bodyPr wrap="none">
            <a:spAutoFit/>
          </a:bodyPr>
          <a:lstStyle/>
          <a:p>
            <a:r>
              <a:rPr lang="en-US" sz="2800" b="1">
                <a:solidFill>
                  <a:srgbClr val="FF0000"/>
                </a:solidFill>
              </a:rPr>
              <a:t>Opera Experiment at Gran Sasso</a:t>
            </a:r>
            <a:endParaRPr lang="en-US" sz="28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noFill/>
        </p:spPr>
        <p:txBody>
          <a:bodyPr/>
          <a:lstStyle/>
          <a:p>
            <a:r>
              <a:rPr lang="de-AT" smtClean="0"/>
              <a:t>W. Riegler/CERN</a:t>
            </a:r>
          </a:p>
        </p:txBody>
      </p:sp>
      <p:sp>
        <p:nvSpPr>
          <p:cNvPr id="2052" name="Slide Number Placeholder 4"/>
          <p:cNvSpPr>
            <a:spLocks noGrp="1"/>
          </p:cNvSpPr>
          <p:nvPr>
            <p:ph type="sldNum" sz="quarter" idx="12"/>
          </p:nvPr>
        </p:nvSpPr>
        <p:spPr>
          <a:noFill/>
        </p:spPr>
        <p:txBody>
          <a:bodyPr/>
          <a:lstStyle/>
          <a:p>
            <a:fld id="{08F4A6B8-7C8F-4836-BE66-4CAF6B89BB68}" type="slidenum">
              <a:rPr lang="en-US" smtClean="0"/>
              <a:pPr/>
              <a:t>29</a:t>
            </a:fld>
            <a:endParaRPr lang="en-US" smtClean="0"/>
          </a:p>
        </p:txBody>
      </p:sp>
      <p:graphicFrame>
        <p:nvGraphicFramePr>
          <p:cNvPr id="2050" name="Object 2"/>
          <p:cNvGraphicFramePr>
            <a:graphicFrameLocks noChangeAspect="1"/>
          </p:cNvGraphicFramePr>
          <p:nvPr/>
        </p:nvGraphicFramePr>
        <p:xfrm>
          <a:off x="0" y="1141413"/>
          <a:ext cx="9144000" cy="5335587"/>
        </p:xfrm>
        <a:graphic>
          <a:graphicData uri="http://schemas.openxmlformats.org/presentationml/2006/ole">
            <p:oleObj spid="_x0000_s233474" name="Photo Editor Photo" r:id="rId4" imgW="15238095" imgH="11428571" progId="">
              <p:embed/>
            </p:oleObj>
          </a:graphicData>
        </a:graphic>
      </p:graphicFrame>
      <p:sp>
        <p:nvSpPr>
          <p:cNvPr id="2053" name="Text Box 3"/>
          <p:cNvSpPr txBox="1">
            <a:spLocks noChangeArrowheads="1"/>
          </p:cNvSpPr>
          <p:nvPr/>
        </p:nvSpPr>
        <p:spPr bwMode="auto">
          <a:xfrm>
            <a:off x="152400" y="1371600"/>
            <a:ext cx="4079875" cy="430213"/>
          </a:xfrm>
          <a:prstGeom prst="rect">
            <a:avLst/>
          </a:prstGeom>
          <a:noFill/>
          <a:ln w="9525">
            <a:noFill/>
            <a:miter lim="800000"/>
            <a:headEnd/>
            <a:tailEnd/>
          </a:ln>
        </p:spPr>
        <p:txBody>
          <a:bodyPr wrap="none">
            <a:spAutoFit/>
          </a:bodyPr>
          <a:lstStyle/>
          <a:p>
            <a:r>
              <a:rPr lang="fr-FR" sz="2200">
                <a:solidFill>
                  <a:srgbClr val="008000"/>
                </a:solidFill>
              </a:rPr>
              <a:t>31 target planes / supermodule</a:t>
            </a:r>
            <a:endParaRPr lang="fr-FR" sz="2200">
              <a:solidFill>
                <a:schemeClr val="hlink"/>
              </a:solidFill>
            </a:endParaRPr>
          </a:p>
        </p:txBody>
      </p:sp>
      <p:sp>
        <p:nvSpPr>
          <p:cNvPr id="2054" name="Text Box 4"/>
          <p:cNvSpPr txBox="1">
            <a:spLocks noChangeArrowheads="1"/>
          </p:cNvSpPr>
          <p:nvPr/>
        </p:nvSpPr>
        <p:spPr bwMode="auto">
          <a:xfrm>
            <a:off x="147638" y="2822575"/>
            <a:ext cx="363537" cy="461963"/>
          </a:xfrm>
          <a:prstGeom prst="rect">
            <a:avLst/>
          </a:prstGeom>
          <a:noFill/>
          <a:ln w="9525">
            <a:noFill/>
            <a:miter lim="800000"/>
            <a:headEnd/>
            <a:tailEnd/>
          </a:ln>
        </p:spPr>
        <p:txBody>
          <a:bodyPr wrap="none">
            <a:spAutoFit/>
          </a:bodyPr>
          <a:lstStyle/>
          <a:p>
            <a:pPr algn="ctr"/>
            <a:r>
              <a:rPr lang="fr-FR" sz="2400">
                <a:solidFill>
                  <a:srgbClr val="008000"/>
                </a:solidFill>
                <a:latin typeface="Symbol" pitchFamily="18" charset="2"/>
                <a:sym typeface="Symbol" pitchFamily="18" charset="2"/>
              </a:rPr>
              <a:t></a:t>
            </a:r>
          </a:p>
        </p:txBody>
      </p:sp>
      <p:sp>
        <p:nvSpPr>
          <p:cNvPr id="2055" name="Text Box 5"/>
          <p:cNvSpPr txBox="1">
            <a:spLocks noChangeArrowheads="1"/>
          </p:cNvSpPr>
          <p:nvPr/>
        </p:nvSpPr>
        <p:spPr bwMode="auto">
          <a:xfrm>
            <a:off x="3222625" y="4841875"/>
            <a:ext cx="1111250" cy="430213"/>
          </a:xfrm>
          <a:prstGeom prst="rect">
            <a:avLst/>
          </a:prstGeom>
          <a:noFill/>
          <a:ln w="9525">
            <a:noFill/>
            <a:miter lim="800000"/>
            <a:headEnd/>
            <a:tailEnd/>
          </a:ln>
        </p:spPr>
        <p:txBody>
          <a:bodyPr wrap="none">
            <a:spAutoFit/>
          </a:bodyPr>
          <a:lstStyle/>
          <a:p>
            <a:r>
              <a:rPr lang="fr-FR" sz="2200">
                <a:solidFill>
                  <a:srgbClr val="008000"/>
                </a:solidFill>
              </a:rPr>
              <a:t>Targets</a:t>
            </a:r>
            <a:endParaRPr lang="en-GB" sz="2200">
              <a:solidFill>
                <a:srgbClr val="008000"/>
              </a:solidFill>
            </a:endParaRPr>
          </a:p>
        </p:txBody>
      </p:sp>
      <p:sp>
        <p:nvSpPr>
          <p:cNvPr id="2056" name="Text Box 6"/>
          <p:cNvSpPr txBox="1">
            <a:spLocks noChangeArrowheads="1"/>
          </p:cNvSpPr>
          <p:nvPr/>
        </p:nvSpPr>
        <p:spPr bwMode="auto">
          <a:xfrm>
            <a:off x="5410200" y="4999038"/>
            <a:ext cx="3246438" cy="430212"/>
          </a:xfrm>
          <a:prstGeom prst="rect">
            <a:avLst/>
          </a:prstGeom>
          <a:noFill/>
          <a:ln w="9525">
            <a:noFill/>
            <a:miter lim="800000"/>
            <a:headEnd/>
            <a:tailEnd/>
          </a:ln>
        </p:spPr>
        <p:txBody>
          <a:bodyPr wrap="none">
            <a:spAutoFit/>
          </a:bodyPr>
          <a:lstStyle/>
          <a:p>
            <a:r>
              <a:rPr lang="fr-FR" sz="2200">
                <a:solidFill>
                  <a:srgbClr val="CC0000"/>
                </a:solidFill>
              </a:rPr>
              <a:t>Magnetic Spectrometers</a:t>
            </a:r>
            <a:endParaRPr lang="en-GB" sz="2200">
              <a:solidFill>
                <a:srgbClr val="CC0000"/>
              </a:solidFill>
            </a:endParaRPr>
          </a:p>
        </p:txBody>
      </p:sp>
      <p:sp>
        <p:nvSpPr>
          <p:cNvPr id="2057" name="Line 7"/>
          <p:cNvSpPr>
            <a:spLocks noChangeShapeType="1"/>
          </p:cNvSpPr>
          <p:nvPr/>
        </p:nvSpPr>
        <p:spPr bwMode="auto">
          <a:xfrm flipH="1" flipV="1">
            <a:off x="2971800" y="3819525"/>
            <a:ext cx="638175" cy="1111250"/>
          </a:xfrm>
          <a:prstGeom prst="line">
            <a:avLst/>
          </a:prstGeom>
          <a:noFill/>
          <a:ln w="28575">
            <a:solidFill>
              <a:srgbClr val="008000"/>
            </a:solidFill>
            <a:round/>
            <a:headEnd/>
            <a:tailEnd type="triangle" w="med" len="med"/>
          </a:ln>
        </p:spPr>
        <p:txBody>
          <a:bodyPr/>
          <a:lstStyle/>
          <a:p>
            <a:endParaRPr lang="en-US"/>
          </a:p>
        </p:txBody>
      </p:sp>
      <p:sp>
        <p:nvSpPr>
          <p:cNvPr id="2058" name="Line 8"/>
          <p:cNvSpPr>
            <a:spLocks noChangeShapeType="1"/>
          </p:cNvSpPr>
          <p:nvPr/>
        </p:nvSpPr>
        <p:spPr bwMode="auto">
          <a:xfrm flipV="1">
            <a:off x="3706813" y="3533775"/>
            <a:ext cx="1474787" cy="1377950"/>
          </a:xfrm>
          <a:prstGeom prst="line">
            <a:avLst/>
          </a:prstGeom>
          <a:noFill/>
          <a:ln w="28575">
            <a:solidFill>
              <a:srgbClr val="008000"/>
            </a:solidFill>
            <a:round/>
            <a:headEnd/>
            <a:tailEnd type="triangle" w="med" len="med"/>
          </a:ln>
        </p:spPr>
        <p:txBody>
          <a:bodyPr/>
          <a:lstStyle/>
          <a:p>
            <a:endParaRPr lang="en-US"/>
          </a:p>
        </p:txBody>
      </p:sp>
      <p:sp>
        <p:nvSpPr>
          <p:cNvPr id="2059" name="Line 9"/>
          <p:cNvSpPr>
            <a:spLocks noChangeShapeType="1"/>
          </p:cNvSpPr>
          <p:nvPr/>
        </p:nvSpPr>
        <p:spPr bwMode="auto">
          <a:xfrm flipH="1" flipV="1">
            <a:off x="4038600" y="4530725"/>
            <a:ext cx="1981200" cy="568325"/>
          </a:xfrm>
          <a:prstGeom prst="line">
            <a:avLst/>
          </a:prstGeom>
          <a:noFill/>
          <a:ln w="28575">
            <a:solidFill>
              <a:srgbClr val="CC0000"/>
            </a:solidFill>
            <a:round/>
            <a:headEnd/>
            <a:tailEnd type="triangle" w="med" len="med"/>
          </a:ln>
        </p:spPr>
        <p:txBody>
          <a:bodyPr/>
          <a:lstStyle/>
          <a:p>
            <a:endParaRPr lang="en-US"/>
          </a:p>
        </p:txBody>
      </p:sp>
      <p:sp>
        <p:nvSpPr>
          <p:cNvPr id="2060" name="Line 10"/>
          <p:cNvSpPr>
            <a:spLocks noChangeShapeType="1"/>
          </p:cNvSpPr>
          <p:nvPr/>
        </p:nvSpPr>
        <p:spPr bwMode="auto">
          <a:xfrm flipV="1">
            <a:off x="6019800" y="4672013"/>
            <a:ext cx="152400" cy="427037"/>
          </a:xfrm>
          <a:prstGeom prst="line">
            <a:avLst/>
          </a:prstGeom>
          <a:noFill/>
          <a:ln w="28575">
            <a:solidFill>
              <a:srgbClr val="CC0000"/>
            </a:solidFill>
            <a:round/>
            <a:headEnd/>
            <a:tailEnd type="triangle" w="med" len="med"/>
          </a:ln>
        </p:spPr>
        <p:txBody>
          <a:bodyPr/>
          <a:lstStyle/>
          <a:p>
            <a:endParaRPr lang="en-US"/>
          </a:p>
        </p:txBody>
      </p:sp>
      <p:sp>
        <p:nvSpPr>
          <p:cNvPr id="1332235" name="Text Box 11"/>
          <p:cNvSpPr txBox="1">
            <a:spLocks noChangeArrowheads="1"/>
          </p:cNvSpPr>
          <p:nvPr/>
        </p:nvSpPr>
        <p:spPr bwMode="auto">
          <a:xfrm>
            <a:off x="152400" y="5791200"/>
            <a:ext cx="8461375" cy="369888"/>
          </a:xfrm>
          <a:prstGeom prst="rect">
            <a:avLst/>
          </a:prstGeom>
          <a:noFill/>
          <a:ln w="9525">
            <a:noFill/>
            <a:miter lim="800000"/>
            <a:headEnd/>
            <a:tailEnd/>
          </a:ln>
          <a:effectLst/>
        </p:spPr>
        <p:txBody>
          <a:bodyPr>
            <a:spAutoFit/>
          </a:bodyPr>
          <a:lstStyle/>
          <a:p>
            <a:pPr>
              <a:defRPr/>
            </a:pPr>
            <a:r>
              <a:rPr lang="en-GB" b="1" dirty="0">
                <a:solidFill>
                  <a:schemeClr val="accent6"/>
                </a:solidFill>
                <a:latin typeface="Arial" charset="0"/>
              </a:rPr>
              <a:t>First observation of CNGS beam neutrinos : </a:t>
            </a:r>
            <a:r>
              <a:rPr lang="en-GB" dirty="0">
                <a:solidFill>
                  <a:srgbClr val="FF0000"/>
                </a:solidFill>
                <a:latin typeface="Arial" charset="0"/>
              </a:rPr>
              <a:t>August 18</a:t>
            </a:r>
            <a:r>
              <a:rPr lang="en-GB" baseline="30000" dirty="0">
                <a:solidFill>
                  <a:srgbClr val="FF0000"/>
                </a:solidFill>
                <a:latin typeface="Arial" charset="0"/>
              </a:rPr>
              <a:t>th</a:t>
            </a:r>
            <a:r>
              <a:rPr lang="en-GB" dirty="0">
                <a:solidFill>
                  <a:srgbClr val="FF0000"/>
                </a:solidFill>
                <a:latin typeface="Arial" charset="0"/>
              </a:rPr>
              <a:t>, 2006</a:t>
            </a:r>
            <a:endParaRPr lang="en-GB" dirty="0">
              <a:solidFill>
                <a:srgbClr val="000000"/>
              </a:solidFill>
              <a:latin typeface="Arial" charset="0"/>
            </a:endParaRPr>
          </a:p>
        </p:txBody>
      </p:sp>
      <p:sp>
        <p:nvSpPr>
          <p:cNvPr id="2062" name="Line 12"/>
          <p:cNvSpPr>
            <a:spLocks noChangeShapeType="1"/>
          </p:cNvSpPr>
          <p:nvPr/>
        </p:nvSpPr>
        <p:spPr bwMode="auto">
          <a:xfrm>
            <a:off x="1789113" y="1803400"/>
            <a:ext cx="1106487" cy="1589088"/>
          </a:xfrm>
          <a:prstGeom prst="line">
            <a:avLst/>
          </a:prstGeom>
          <a:noFill/>
          <a:ln w="38100">
            <a:solidFill>
              <a:srgbClr val="008000"/>
            </a:solidFill>
            <a:round/>
            <a:headEnd/>
            <a:tailEnd type="triangle" w="med" len="med"/>
          </a:ln>
        </p:spPr>
        <p:txBody>
          <a:bodyPr/>
          <a:lstStyle/>
          <a:p>
            <a:endParaRPr lang="en-US"/>
          </a:p>
        </p:txBody>
      </p:sp>
      <p:sp>
        <p:nvSpPr>
          <p:cNvPr id="2063" name="Line 13"/>
          <p:cNvSpPr>
            <a:spLocks noChangeShapeType="1"/>
          </p:cNvSpPr>
          <p:nvPr/>
        </p:nvSpPr>
        <p:spPr bwMode="auto">
          <a:xfrm>
            <a:off x="130175" y="3249613"/>
            <a:ext cx="762000" cy="0"/>
          </a:xfrm>
          <a:prstGeom prst="line">
            <a:avLst/>
          </a:prstGeom>
          <a:noFill/>
          <a:ln w="57150">
            <a:solidFill>
              <a:srgbClr val="008000"/>
            </a:solidFill>
            <a:prstDash val="sysDot"/>
            <a:round/>
            <a:headEnd/>
            <a:tailEnd type="triangle" w="med" len="med"/>
          </a:ln>
        </p:spPr>
        <p:txBody>
          <a:bodyPr/>
          <a:lstStyle/>
          <a:p>
            <a:endParaRPr lang="en-US"/>
          </a:p>
        </p:txBody>
      </p:sp>
      <p:sp>
        <p:nvSpPr>
          <p:cNvPr id="2064" name="Text Box 14"/>
          <p:cNvSpPr txBox="1">
            <a:spLocks noChangeArrowheads="1"/>
          </p:cNvSpPr>
          <p:nvPr/>
        </p:nvSpPr>
        <p:spPr bwMode="auto">
          <a:xfrm>
            <a:off x="3124200" y="1752600"/>
            <a:ext cx="658813" cy="369888"/>
          </a:xfrm>
          <a:prstGeom prst="rect">
            <a:avLst/>
          </a:prstGeom>
          <a:noFill/>
          <a:ln w="9525">
            <a:noFill/>
            <a:miter lim="800000"/>
            <a:headEnd/>
            <a:tailEnd/>
          </a:ln>
        </p:spPr>
        <p:txBody>
          <a:bodyPr wrap="none">
            <a:spAutoFit/>
          </a:bodyPr>
          <a:lstStyle/>
          <a:p>
            <a:r>
              <a:rPr lang="fr-FR">
                <a:solidFill>
                  <a:srgbClr val="FFCC00"/>
                </a:solidFill>
              </a:rPr>
              <a:t>SM1</a:t>
            </a:r>
          </a:p>
        </p:txBody>
      </p:sp>
      <p:sp>
        <p:nvSpPr>
          <p:cNvPr id="2065" name="Text Box 15"/>
          <p:cNvSpPr txBox="1">
            <a:spLocks noChangeArrowheads="1"/>
          </p:cNvSpPr>
          <p:nvPr/>
        </p:nvSpPr>
        <p:spPr bwMode="auto">
          <a:xfrm>
            <a:off x="5257800" y="1752600"/>
            <a:ext cx="658813" cy="369888"/>
          </a:xfrm>
          <a:prstGeom prst="rect">
            <a:avLst/>
          </a:prstGeom>
          <a:noFill/>
          <a:ln w="9525">
            <a:noFill/>
            <a:miter lim="800000"/>
            <a:headEnd/>
            <a:tailEnd/>
          </a:ln>
        </p:spPr>
        <p:txBody>
          <a:bodyPr wrap="none">
            <a:spAutoFit/>
          </a:bodyPr>
          <a:lstStyle/>
          <a:p>
            <a:r>
              <a:rPr lang="fr-FR">
                <a:solidFill>
                  <a:srgbClr val="FFCC00"/>
                </a:solidFill>
              </a:rPr>
              <a:t>SM2</a:t>
            </a:r>
          </a:p>
        </p:txBody>
      </p:sp>
      <p:sp>
        <p:nvSpPr>
          <p:cNvPr id="2066" name="AutoShape 16"/>
          <p:cNvSpPr>
            <a:spLocks/>
          </p:cNvSpPr>
          <p:nvPr/>
        </p:nvSpPr>
        <p:spPr bwMode="auto">
          <a:xfrm rot="5400000" flipV="1">
            <a:off x="3344862" y="1322388"/>
            <a:ext cx="320675" cy="1828800"/>
          </a:xfrm>
          <a:prstGeom prst="leftBrace">
            <a:avLst>
              <a:gd name="adj1" fmla="val 51459"/>
              <a:gd name="adj2" fmla="val 51102"/>
            </a:avLst>
          </a:prstGeom>
          <a:noFill/>
          <a:ln w="38100">
            <a:solidFill>
              <a:srgbClr val="FFCC00"/>
            </a:solidFill>
            <a:round/>
            <a:headEnd/>
            <a:tailEnd/>
          </a:ln>
        </p:spPr>
        <p:txBody>
          <a:bodyPr wrap="none" anchor="ctr"/>
          <a:lstStyle/>
          <a:p>
            <a:endParaRPr lang="en-US"/>
          </a:p>
        </p:txBody>
      </p:sp>
      <p:sp>
        <p:nvSpPr>
          <p:cNvPr id="2067" name="AutoShape 17"/>
          <p:cNvSpPr>
            <a:spLocks/>
          </p:cNvSpPr>
          <p:nvPr/>
        </p:nvSpPr>
        <p:spPr bwMode="auto">
          <a:xfrm rot="5400000" flipV="1">
            <a:off x="5478462" y="1322388"/>
            <a:ext cx="320675" cy="1828800"/>
          </a:xfrm>
          <a:prstGeom prst="leftBrace">
            <a:avLst>
              <a:gd name="adj1" fmla="val 51459"/>
              <a:gd name="adj2" fmla="val 51102"/>
            </a:avLst>
          </a:prstGeom>
          <a:noFill/>
          <a:ln w="38100">
            <a:solidFill>
              <a:srgbClr val="FFCC00"/>
            </a:solidFill>
            <a:round/>
            <a:headEnd/>
            <a:tailEnd/>
          </a:ln>
        </p:spPr>
        <p:txBody>
          <a:bodyPr wrap="none" anchor="ctr"/>
          <a:lstStyle/>
          <a:p>
            <a:endParaRPr lang="en-US"/>
          </a:p>
        </p:txBody>
      </p:sp>
      <p:pic>
        <p:nvPicPr>
          <p:cNvPr id="2068" name="Picture 18"/>
          <p:cNvPicPr>
            <a:picLocks noChangeArrowheads="1"/>
          </p:cNvPicPr>
          <p:nvPr/>
        </p:nvPicPr>
        <p:blipFill>
          <a:blip r:embed="rId5" cstate="print"/>
          <a:srcRect/>
          <a:stretch>
            <a:fillRect/>
          </a:stretch>
        </p:blipFill>
        <p:spPr bwMode="auto">
          <a:xfrm>
            <a:off x="7848600" y="0"/>
            <a:ext cx="1295400" cy="1219200"/>
          </a:xfrm>
          <a:prstGeom prst="rect">
            <a:avLst/>
          </a:prstGeom>
          <a:noFill/>
          <a:ln w="9525">
            <a:noFill/>
            <a:miter lim="800000"/>
            <a:headEnd/>
            <a:tailEnd/>
          </a:ln>
        </p:spPr>
      </p:pic>
      <p:sp>
        <p:nvSpPr>
          <p:cNvPr id="1332244" name="Text Box 20"/>
          <p:cNvSpPr txBox="1">
            <a:spLocks noChangeArrowheads="1"/>
          </p:cNvSpPr>
          <p:nvPr/>
        </p:nvSpPr>
        <p:spPr bwMode="auto">
          <a:xfrm>
            <a:off x="4495800" y="1371600"/>
            <a:ext cx="5356225" cy="461963"/>
          </a:xfrm>
          <a:prstGeom prst="rect">
            <a:avLst/>
          </a:prstGeom>
          <a:noFill/>
          <a:ln w="9525">
            <a:noFill/>
            <a:miter lim="800000"/>
            <a:headEnd/>
            <a:tailEnd/>
          </a:ln>
          <a:effectLst/>
        </p:spPr>
        <p:txBody>
          <a:bodyPr>
            <a:spAutoFit/>
          </a:bodyPr>
          <a:lstStyle/>
          <a:p>
            <a:pPr>
              <a:defRPr/>
            </a:pPr>
            <a:r>
              <a:rPr lang="fr-FR" sz="2400" dirty="0">
                <a:solidFill>
                  <a:schemeClr val="accent6"/>
                </a:solidFill>
                <a:latin typeface="Arial" charset="0"/>
              </a:rPr>
              <a:t>In total: 206336 bricks, 1766 tons</a:t>
            </a:r>
          </a:p>
        </p:txBody>
      </p:sp>
      <p:sp>
        <p:nvSpPr>
          <p:cNvPr id="2070" name="Rectangle 26"/>
          <p:cNvSpPr>
            <a:spLocks noChangeArrowheads="1"/>
          </p:cNvSpPr>
          <p:nvPr/>
        </p:nvSpPr>
        <p:spPr bwMode="auto">
          <a:xfrm>
            <a:off x="1219200" y="228600"/>
            <a:ext cx="5797550" cy="523875"/>
          </a:xfrm>
          <a:prstGeom prst="rect">
            <a:avLst/>
          </a:prstGeom>
          <a:noFill/>
          <a:ln w="9525">
            <a:noFill/>
            <a:miter lim="800000"/>
            <a:headEnd/>
            <a:tailEnd/>
          </a:ln>
        </p:spPr>
        <p:txBody>
          <a:bodyPr wrap="none">
            <a:spAutoFit/>
          </a:bodyPr>
          <a:lstStyle/>
          <a:p>
            <a:r>
              <a:rPr lang="en-US" sz="2800" b="1">
                <a:solidFill>
                  <a:srgbClr val="FF0000"/>
                </a:solidFill>
              </a:rPr>
              <a:t>Opera Experiment at Gran Sasso</a:t>
            </a:r>
            <a:endParaRPr lang="en-US" sz="2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p:cNvSpPr>
            <a:spLocks noGrp="1"/>
          </p:cNvSpPr>
          <p:nvPr>
            <p:ph type="sldNum" sz="quarter" idx="11"/>
          </p:nvPr>
        </p:nvSpPr>
        <p:spPr>
          <a:noFill/>
        </p:spPr>
        <p:txBody>
          <a:bodyPr/>
          <a:lstStyle/>
          <a:p>
            <a:fld id="{AE334B6F-580F-44DE-B019-734CCF984714}" type="slidenum">
              <a:rPr lang="en-US" smtClean="0">
                <a:solidFill>
                  <a:srgbClr val="000000"/>
                </a:solidFill>
              </a:rPr>
              <a:pPr/>
              <a:t>3</a:t>
            </a:fld>
            <a:endParaRPr lang="en-US" smtClean="0">
              <a:solidFill>
                <a:srgbClr val="000000"/>
              </a:solidFill>
            </a:endParaRPr>
          </a:p>
        </p:txBody>
      </p:sp>
      <p:sp>
        <p:nvSpPr>
          <p:cNvPr id="7171" name="Footer Placeholder 3"/>
          <p:cNvSpPr>
            <a:spLocks noGrp="1"/>
          </p:cNvSpPr>
          <p:nvPr>
            <p:ph type="ftr" sz="quarter" idx="12"/>
          </p:nvPr>
        </p:nvSpPr>
        <p:spPr/>
        <p:txBody>
          <a:bodyPr/>
          <a:lstStyle/>
          <a:p>
            <a:pPr>
              <a:defRPr/>
            </a:pPr>
            <a:r>
              <a:rPr lang="en-US" smtClean="0">
                <a:solidFill>
                  <a:srgbClr val="000000"/>
                </a:solidFill>
              </a:rPr>
              <a:t>W. Riegler/CERN</a:t>
            </a:r>
          </a:p>
        </p:txBody>
      </p:sp>
      <p:sp>
        <p:nvSpPr>
          <p:cNvPr id="8196" name="Rectangle 2"/>
          <p:cNvSpPr>
            <a:spLocks noChangeArrowheads="1"/>
          </p:cNvSpPr>
          <p:nvPr/>
        </p:nvSpPr>
        <p:spPr bwMode="auto">
          <a:xfrm>
            <a:off x="533400" y="533400"/>
            <a:ext cx="7772400" cy="457200"/>
          </a:xfrm>
          <a:prstGeom prst="rect">
            <a:avLst/>
          </a:prstGeom>
          <a:noFill/>
          <a:ln w="9525">
            <a:noFill/>
            <a:miter lim="800000"/>
            <a:headEnd/>
            <a:tailEnd/>
          </a:ln>
        </p:spPr>
        <p:txBody>
          <a:bodyPr lIns="92075" tIns="46038" rIns="92075" bIns="46038" anchor="ctr"/>
          <a:lstStyle/>
          <a:p>
            <a:pPr algn="ctr" eaLnBrk="0" hangingPunct="0">
              <a:lnSpc>
                <a:spcPct val="90000"/>
              </a:lnSpc>
            </a:pPr>
            <a:r>
              <a:rPr lang="en-US" sz="2800" b="1" smtClean="0">
                <a:solidFill>
                  <a:srgbClr val="FF0000"/>
                </a:solidFill>
                <a:latin typeface="Arial" charset="0"/>
              </a:rPr>
              <a:t>Physics Nobel Prices for Instrumentation</a:t>
            </a:r>
          </a:p>
        </p:txBody>
      </p:sp>
      <p:sp>
        <p:nvSpPr>
          <p:cNvPr id="8197" name="Rectangle 3"/>
          <p:cNvSpPr>
            <a:spLocks noChangeArrowheads="1"/>
          </p:cNvSpPr>
          <p:nvPr/>
        </p:nvSpPr>
        <p:spPr bwMode="auto">
          <a:xfrm>
            <a:off x="990600" y="1981200"/>
            <a:ext cx="6172200" cy="2590800"/>
          </a:xfrm>
          <a:prstGeom prst="rect">
            <a:avLst/>
          </a:prstGeom>
          <a:noFill/>
          <a:ln w="9525">
            <a:noFill/>
            <a:miter lim="800000"/>
            <a:headEnd/>
            <a:tailEnd/>
          </a:ln>
        </p:spPr>
        <p:txBody>
          <a:bodyPr lIns="92075" tIns="46038" rIns="92075" bIns="46038"/>
          <a:lstStyle/>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1927:</a:t>
            </a:r>
            <a:r>
              <a:rPr lang="en-US" sz="1600" b="1" smtClean="0">
                <a:solidFill>
                  <a:srgbClr val="0000FF"/>
                </a:solidFill>
                <a:latin typeface="Arial" charset="0"/>
              </a:rPr>
              <a:t> </a:t>
            </a:r>
            <a:r>
              <a:rPr lang="en-US" sz="1600" b="1" u="sng" smtClean="0">
                <a:solidFill>
                  <a:srgbClr val="002060"/>
                </a:solidFill>
                <a:latin typeface="Arial" charset="0"/>
              </a:rPr>
              <a:t>C.T.R. Wilson, Cloud Chamber</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1939:</a:t>
            </a:r>
            <a:r>
              <a:rPr lang="en-US" sz="1600" b="1" smtClean="0">
                <a:solidFill>
                  <a:srgbClr val="0000FF"/>
                </a:solidFill>
                <a:latin typeface="Arial" charset="0"/>
              </a:rPr>
              <a:t> </a:t>
            </a:r>
            <a:r>
              <a:rPr lang="en-US" sz="1600" b="1" smtClean="0">
                <a:solidFill>
                  <a:srgbClr val="002060"/>
                </a:solidFill>
                <a:latin typeface="Arial" charset="0"/>
              </a:rPr>
              <a:t>E. O. Lawrence, Cyclotron &amp; Discoveries</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1948:</a:t>
            </a:r>
            <a:r>
              <a:rPr lang="en-US" sz="1600" b="1" smtClean="0">
                <a:solidFill>
                  <a:srgbClr val="0000FF"/>
                </a:solidFill>
                <a:latin typeface="Arial" charset="0"/>
              </a:rPr>
              <a:t> </a:t>
            </a:r>
            <a:r>
              <a:rPr lang="en-US" sz="1600" b="1" smtClean="0">
                <a:solidFill>
                  <a:srgbClr val="002060"/>
                </a:solidFill>
                <a:latin typeface="Arial" charset="0"/>
              </a:rPr>
              <a:t>P.M.S. Blacket, Cloud Chamber &amp; Discoveries</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1950:</a:t>
            </a:r>
            <a:r>
              <a:rPr lang="en-US" sz="1600" b="1" smtClean="0">
                <a:solidFill>
                  <a:srgbClr val="0000FF"/>
                </a:solidFill>
                <a:latin typeface="Arial" charset="0"/>
              </a:rPr>
              <a:t> </a:t>
            </a:r>
            <a:r>
              <a:rPr lang="en-US" sz="1600" b="1" smtClean="0">
                <a:solidFill>
                  <a:srgbClr val="002060"/>
                </a:solidFill>
                <a:latin typeface="Arial" charset="0"/>
              </a:rPr>
              <a:t>C. Powell, Photographic Method &amp; Discoveries</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1954:</a:t>
            </a:r>
            <a:r>
              <a:rPr lang="en-US" sz="1600" b="1" smtClean="0">
                <a:solidFill>
                  <a:srgbClr val="0000FF"/>
                </a:solidFill>
                <a:latin typeface="Arial" charset="0"/>
              </a:rPr>
              <a:t> </a:t>
            </a:r>
            <a:r>
              <a:rPr lang="en-US" sz="1600" b="1" smtClean="0">
                <a:solidFill>
                  <a:srgbClr val="002060"/>
                </a:solidFill>
                <a:latin typeface="Arial" charset="0"/>
              </a:rPr>
              <a:t>Walter Bothe, Coincidence method &amp; Discoveries</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1960:</a:t>
            </a:r>
            <a:r>
              <a:rPr lang="en-US" sz="1600" b="1" smtClean="0">
                <a:solidFill>
                  <a:srgbClr val="0000FF"/>
                </a:solidFill>
                <a:latin typeface="Arial" charset="0"/>
              </a:rPr>
              <a:t> </a:t>
            </a:r>
            <a:r>
              <a:rPr lang="en-US" sz="1600" b="1" u="sng" smtClean="0">
                <a:solidFill>
                  <a:srgbClr val="002060"/>
                </a:solidFill>
                <a:latin typeface="Arial" charset="0"/>
              </a:rPr>
              <a:t>Donald Glaser, Bubble Chamber</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1968:</a:t>
            </a:r>
            <a:r>
              <a:rPr lang="en-US" sz="1600" b="1" smtClean="0">
                <a:solidFill>
                  <a:srgbClr val="0000FF"/>
                </a:solidFill>
                <a:latin typeface="Arial" charset="0"/>
              </a:rPr>
              <a:t> </a:t>
            </a:r>
            <a:r>
              <a:rPr lang="en-US" sz="1600" b="1" smtClean="0">
                <a:solidFill>
                  <a:srgbClr val="002060"/>
                </a:solidFill>
                <a:latin typeface="Arial" charset="0"/>
              </a:rPr>
              <a:t>L. Alvarez, Hydrogen Bubble Chamber &amp; Discoveries</a:t>
            </a:r>
          </a:p>
          <a:p>
            <a:pPr marL="384175" indent="-384175" eaLnBrk="0" hangingPunct="0">
              <a:lnSpc>
                <a:spcPct val="90000"/>
              </a:lnSpc>
              <a:spcBef>
                <a:spcPct val="30000"/>
              </a:spcBef>
              <a:buClr>
                <a:srgbClr val="008000"/>
              </a:buClr>
              <a:buSzPct val="70000"/>
              <a:buFont typeface="Wingdings" pitchFamily="2" charset="2"/>
              <a:buNone/>
            </a:pPr>
            <a:r>
              <a:rPr lang="en-US" sz="1600" b="1" smtClean="0">
                <a:solidFill>
                  <a:srgbClr val="008000"/>
                </a:solidFill>
                <a:latin typeface="Arial" charset="0"/>
              </a:rPr>
              <a:t>1992:</a:t>
            </a:r>
            <a:r>
              <a:rPr lang="en-US" sz="1600" b="1" smtClean="0">
                <a:solidFill>
                  <a:srgbClr val="0000FF"/>
                </a:solidFill>
                <a:latin typeface="Arial" charset="0"/>
              </a:rPr>
              <a:t> </a:t>
            </a:r>
            <a:r>
              <a:rPr lang="en-US" sz="1600" b="1" u="sng" smtClean="0">
                <a:solidFill>
                  <a:srgbClr val="002060"/>
                </a:solidFill>
                <a:latin typeface="Arial" charset="0"/>
              </a:rPr>
              <a:t>Georges Charpak, Multi Wire Proportional Chamber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3"/>
          <p:cNvSpPr>
            <a:spLocks noGrp="1"/>
          </p:cNvSpPr>
          <p:nvPr>
            <p:ph type="ftr" sz="quarter" idx="11"/>
          </p:nvPr>
        </p:nvSpPr>
        <p:spPr>
          <a:noFill/>
        </p:spPr>
        <p:txBody>
          <a:bodyPr/>
          <a:lstStyle/>
          <a:p>
            <a:r>
              <a:rPr lang="de-AT" smtClean="0"/>
              <a:t>W. Riegler/CERN</a:t>
            </a:r>
          </a:p>
        </p:txBody>
      </p:sp>
      <p:sp>
        <p:nvSpPr>
          <p:cNvPr id="80899" name="Slide Number Placeholder 4"/>
          <p:cNvSpPr>
            <a:spLocks noGrp="1"/>
          </p:cNvSpPr>
          <p:nvPr>
            <p:ph type="sldNum" sz="quarter" idx="12"/>
          </p:nvPr>
        </p:nvSpPr>
        <p:spPr>
          <a:noFill/>
        </p:spPr>
        <p:txBody>
          <a:bodyPr/>
          <a:lstStyle/>
          <a:p>
            <a:fld id="{7AA70D21-67AA-4DC4-9F44-F88F57D6D399}" type="slidenum">
              <a:rPr lang="en-US" smtClean="0"/>
              <a:pPr/>
              <a:t>30</a:t>
            </a:fld>
            <a:endParaRPr lang="en-US" smtClean="0"/>
          </a:p>
        </p:txBody>
      </p:sp>
      <p:sp>
        <p:nvSpPr>
          <p:cNvPr id="80900" name="Text Box 2"/>
          <p:cNvSpPr txBox="1">
            <a:spLocks noChangeArrowheads="1"/>
          </p:cNvSpPr>
          <p:nvPr/>
        </p:nvSpPr>
        <p:spPr bwMode="auto">
          <a:xfrm>
            <a:off x="738188" y="5892800"/>
            <a:ext cx="2911475" cy="646113"/>
          </a:xfrm>
          <a:prstGeom prst="rect">
            <a:avLst/>
          </a:prstGeom>
          <a:noFill/>
          <a:ln w="9525">
            <a:noFill/>
            <a:miter lim="800000"/>
            <a:headEnd/>
            <a:tailEnd/>
          </a:ln>
        </p:spPr>
        <p:txBody>
          <a:bodyPr wrap="none">
            <a:spAutoFit/>
          </a:bodyPr>
          <a:lstStyle/>
          <a:p>
            <a:r>
              <a:rPr lang="fr-FR"/>
              <a:t>Scintillator planes 5900 m</a:t>
            </a:r>
            <a:r>
              <a:rPr lang="fr-FR" baseline="30000"/>
              <a:t>2</a:t>
            </a:r>
            <a:endParaRPr lang="fr-FR"/>
          </a:p>
          <a:p>
            <a:r>
              <a:rPr lang="fr-FR"/>
              <a:t>8064 7m long drift tubes</a:t>
            </a:r>
          </a:p>
        </p:txBody>
      </p:sp>
      <p:pic>
        <p:nvPicPr>
          <p:cNvPr id="80901" name="Picture 3" descr="DSC03769"/>
          <p:cNvPicPr>
            <a:picLocks noChangeAspect="1" noChangeArrowheads="1"/>
          </p:cNvPicPr>
          <p:nvPr/>
        </p:nvPicPr>
        <p:blipFill>
          <a:blip r:embed="rId3" cstate="print"/>
          <a:srcRect/>
          <a:stretch>
            <a:fillRect/>
          </a:stretch>
        </p:blipFill>
        <p:spPr bwMode="auto">
          <a:xfrm>
            <a:off x="152400" y="1066800"/>
            <a:ext cx="3657600" cy="4876800"/>
          </a:xfrm>
          <a:prstGeom prst="rect">
            <a:avLst/>
          </a:prstGeom>
          <a:noFill/>
          <a:ln w="9525">
            <a:noFill/>
            <a:miter lim="800000"/>
            <a:headEnd/>
            <a:tailEnd/>
          </a:ln>
        </p:spPr>
      </p:pic>
      <p:pic>
        <p:nvPicPr>
          <p:cNvPr id="80902" name="Picture 4" descr="DSC03767"/>
          <p:cNvPicPr>
            <a:picLocks noChangeAspect="1" noChangeArrowheads="1"/>
          </p:cNvPicPr>
          <p:nvPr/>
        </p:nvPicPr>
        <p:blipFill>
          <a:blip r:embed="rId4" cstate="print"/>
          <a:srcRect/>
          <a:stretch>
            <a:fillRect/>
          </a:stretch>
        </p:blipFill>
        <p:spPr bwMode="auto">
          <a:xfrm>
            <a:off x="4683125" y="1085850"/>
            <a:ext cx="3630613" cy="4841875"/>
          </a:xfrm>
          <a:prstGeom prst="rect">
            <a:avLst/>
          </a:prstGeom>
          <a:noFill/>
          <a:ln w="9525">
            <a:noFill/>
            <a:miter lim="800000"/>
            <a:headEnd/>
            <a:tailEnd/>
          </a:ln>
        </p:spPr>
      </p:pic>
      <p:sp>
        <p:nvSpPr>
          <p:cNvPr id="80903" name="Text Box 5"/>
          <p:cNvSpPr txBox="1">
            <a:spLocks noChangeArrowheads="1"/>
          </p:cNvSpPr>
          <p:nvPr/>
        </p:nvSpPr>
        <p:spPr bwMode="auto">
          <a:xfrm>
            <a:off x="946150" y="755650"/>
            <a:ext cx="2224088" cy="338138"/>
          </a:xfrm>
          <a:prstGeom prst="rect">
            <a:avLst/>
          </a:prstGeom>
          <a:noFill/>
          <a:ln w="9525">
            <a:noFill/>
            <a:miter lim="800000"/>
            <a:headEnd/>
            <a:tailEnd/>
          </a:ln>
        </p:spPr>
        <p:txBody>
          <a:bodyPr wrap="none">
            <a:spAutoFit/>
          </a:bodyPr>
          <a:lstStyle/>
          <a:p>
            <a:r>
              <a:rPr lang="fr-FR" sz="1600"/>
              <a:t>Second Super-module</a:t>
            </a:r>
            <a:endParaRPr lang="en-US" sz="1600"/>
          </a:p>
        </p:txBody>
      </p:sp>
      <p:pic>
        <p:nvPicPr>
          <p:cNvPr id="80904" name="Picture 6"/>
          <p:cNvPicPr>
            <a:picLocks noChangeArrowheads="1"/>
          </p:cNvPicPr>
          <p:nvPr/>
        </p:nvPicPr>
        <p:blipFill>
          <a:blip r:embed="rId5" cstate="print"/>
          <a:srcRect/>
          <a:stretch>
            <a:fillRect/>
          </a:stretch>
        </p:blipFill>
        <p:spPr bwMode="auto">
          <a:xfrm>
            <a:off x="7848600" y="0"/>
            <a:ext cx="1295400" cy="1219200"/>
          </a:xfrm>
          <a:prstGeom prst="rect">
            <a:avLst/>
          </a:prstGeom>
          <a:noFill/>
          <a:ln w="9525">
            <a:noFill/>
            <a:miter lim="800000"/>
            <a:headEnd/>
            <a:tailEnd/>
          </a:ln>
        </p:spPr>
      </p:pic>
      <p:sp>
        <p:nvSpPr>
          <p:cNvPr id="80905" name="Text Box 8"/>
          <p:cNvSpPr txBox="1">
            <a:spLocks noChangeArrowheads="1"/>
          </p:cNvSpPr>
          <p:nvPr/>
        </p:nvSpPr>
        <p:spPr bwMode="auto">
          <a:xfrm>
            <a:off x="4792663" y="5862638"/>
            <a:ext cx="4056062" cy="646112"/>
          </a:xfrm>
          <a:prstGeom prst="rect">
            <a:avLst/>
          </a:prstGeom>
          <a:noFill/>
          <a:ln w="9525">
            <a:noFill/>
            <a:miter lim="800000"/>
            <a:headEnd/>
            <a:tailEnd/>
          </a:ln>
        </p:spPr>
        <p:txBody>
          <a:bodyPr wrap="none">
            <a:spAutoFit/>
          </a:bodyPr>
          <a:lstStyle/>
          <a:p>
            <a:r>
              <a:rPr lang="fr-FR"/>
              <a:t>3050 m</a:t>
            </a:r>
            <a:r>
              <a:rPr lang="fr-FR" baseline="30000"/>
              <a:t>2</a:t>
            </a:r>
            <a:r>
              <a:rPr lang="fr-FR"/>
              <a:t> Resistive Plate Counters</a:t>
            </a:r>
          </a:p>
          <a:p>
            <a:r>
              <a:rPr lang="fr-FR"/>
              <a:t>2000 tons of iron  for the two magnets</a:t>
            </a:r>
          </a:p>
        </p:txBody>
      </p:sp>
      <p:sp>
        <p:nvSpPr>
          <p:cNvPr id="80906" name="Text Box 9"/>
          <p:cNvSpPr txBox="1">
            <a:spLocks noChangeArrowheads="1"/>
          </p:cNvSpPr>
          <p:nvPr/>
        </p:nvSpPr>
        <p:spPr bwMode="auto">
          <a:xfrm>
            <a:off x="5008563" y="792163"/>
            <a:ext cx="3028950" cy="338137"/>
          </a:xfrm>
          <a:prstGeom prst="rect">
            <a:avLst/>
          </a:prstGeom>
          <a:noFill/>
          <a:ln w="9525">
            <a:noFill/>
            <a:miter lim="800000"/>
            <a:headEnd/>
            <a:tailEnd/>
          </a:ln>
        </p:spPr>
        <p:txBody>
          <a:bodyPr wrap="none">
            <a:spAutoFit/>
          </a:bodyPr>
          <a:lstStyle/>
          <a:p>
            <a:r>
              <a:rPr lang="fr-FR" sz="1600"/>
              <a:t>Details of the first spectrometer</a:t>
            </a:r>
            <a:endParaRPr lang="en-US" sz="1600"/>
          </a:p>
        </p:txBody>
      </p:sp>
      <p:sp>
        <p:nvSpPr>
          <p:cNvPr id="80907" name="Rectangle 13"/>
          <p:cNvSpPr>
            <a:spLocks noChangeArrowheads="1"/>
          </p:cNvSpPr>
          <p:nvPr/>
        </p:nvSpPr>
        <p:spPr bwMode="auto">
          <a:xfrm>
            <a:off x="990600" y="152400"/>
            <a:ext cx="6584950" cy="584200"/>
          </a:xfrm>
          <a:prstGeom prst="rect">
            <a:avLst/>
          </a:prstGeom>
          <a:noFill/>
          <a:ln w="9525">
            <a:noFill/>
            <a:miter lim="800000"/>
            <a:headEnd/>
            <a:tailEnd/>
          </a:ln>
        </p:spPr>
        <p:txBody>
          <a:bodyPr wrap="none">
            <a:spAutoFit/>
          </a:bodyPr>
          <a:lstStyle/>
          <a:p>
            <a:r>
              <a:rPr lang="en-US" sz="3200" b="1">
                <a:solidFill>
                  <a:srgbClr val="FF0000"/>
                </a:solidFill>
              </a:rPr>
              <a:t>Opera Experiment at Gran Sasso</a:t>
            </a:r>
            <a:endParaRPr lang="en-US" sz="32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2" cstate="print"/>
          <a:srcRect/>
          <a:stretch>
            <a:fillRect/>
          </a:stretch>
        </p:blipFill>
        <p:spPr bwMode="auto">
          <a:xfrm>
            <a:off x="914400" y="1143000"/>
            <a:ext cx="7315200" cy="5395913"/>
          </a:xfrm>
          <a:prstGeom prst="rect">
            <a:avLst/>
          </a:prstGeom>
          <a:noFill/>
          <a:ln w="9525">
            <a:noFill/>
            <a:miter lim="800000"/>
            <a:headEnd/>
            <a:tailEnd/>
          </a:ln>
        </p:spPr>
      </p:pic>
      <p:sp>
        <p:nvSpPr>
          <p:cNvPr id="81923" name="Footer Placeholder 3"/>
          <p:cNvSpPr>
            <a:spLocks noGrp="1"/>
          </p:cNvSpPr>
          <p:nvPr>
            <p:ph type="ftr" sz="quarter" idx="11"/>
          </p:nvPr>
        </p:nvSpPr>
        <p:spPr>
          <a:noFill/>
        </p:spPr>
        <p:txBody>
          <a:bodyPr/>
          <a:lstStyle/>
          <a:p>
            <a:r>
              <a:rPr lang="en-US" smtClean="0"/>
              <a:t>W. Riegler/CERN</a:t>
            </a:r>
          </a:p>
        </p:txBody>
      </p:sp>
      <p:sp>
        <p:nvSpPr>
          <p:cNvPr id="81924" name="Slide Number Placeholder 2"/>
          <p:cNvSpPr>
            <a:spLocks noGrp="1"/>
          </p:cNvSpPr>
          <p:nvPr>
            <p:ph type="sldNum" sz="quarter" idx="12"/>
          </p:nvPr>
        </p:nvSpPr>
        <p:spPr>
          <a:noFill/>
        </p:spPr>
        <p:txBody>
          <a:bodyPr/>
          <a:lstStyle/>
          <a:p>
            <a:fld id="{46DA3ED1-FADE-453C-A1E8-E43BD6E17251}" type="slidenum">
              <a:rPr lang="en-US" smtClean="0"/>
              <a:pPr/>
              <a:t>31</a:t>
            </a:fld>
            <a:endParaRPr lang="en-US" smtClean="0"/>
          </a:p>
        </p:txBody>
      </p:sp>
      <p:sp>
        <p:nvSpPr>
          <p:cNvPr id="81925" name="Rectangle 4"/>
          <p:cNvSpPr>
            <a:spLocks noChangeArrowheads="1"/>
          </p:cNvSpPr>
          <p:nvPr/>
        </p:nvSpPr>
        <p:spPr bwMode="auto">
          <a:xfrm>
            <a:off x="1219200" y="228600"/>
            <a:ext cx="6584950" cy="584200"/>
          </a:xfrm>
          <a:prstGeom prst="rect">
            <a:avLst/>
          </a:prstGeom>
          <a:noFill/>
          <a:ln w="9525">
            <a:noFill/>
            <a:miter lim="800000"/>
            <a:headEnd/>
            <a:tailEnd/>
          </a:ln>
        </p:spPr>
        <p:txBody>
          <a:bodyPr wrap="none">
            <a:spAutoFit/>
          </a:bodyPr>
          <a:lstStyle/>
          <a:p>
            <a:r>
              <a:rPr lang="en-US" sz="3200" b="1" dirty="0">
                <a:solidFill>
                  <a:srgbClr val="FF0000"/>
                </a:solidFill>
              </a:rPr>
              <a:t>Opera Experiment at Gran </a:t>
            </a:r>
            <a:r>
              <a:rPr lang="en-US" sz="3200" b="1" dirty="0" err="1">
                <a:solidFill>
                  <a:srgbClr val="FF0000"/>
                </a:solidFill>
              </a:rPr>
              <a:t>Sasso</a:t>
            </a:r>
            <a:endParaRPr 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685800" y="850171"/>
            <a:ext cx="8201025" cy="5322029"/>
          </a:xfrm>
          <a:prstGeom prst="rect">
            <a:avLst/>
          </a:prstGeom>
          <a:noFill/>
          <a:ln w="9525">
            <a:noFill/>
            <a:miter lim="800000"/>
            <a:headEnd/>
            <a:tailEnd/>
          </a:ln>
        </p:spPr>
      </p:pic>
      <p:sp>
        <p:nvSpPr>
          <p:cNvPr id="3" name="Rectangle 4"/>
          <p:cNvSpPr>
            <a:spLocks noChangeArrowheads="1"/>
          </p:cNvSpPr>
          <p:nvPr/>
        </p:nvSpPr>
        <p:spPr bwMode="auto">
          <a:xfrm>
            <a:off x="0" y="152400"/>
            <a:ext cx="9144000" cy="584775"/>
          </a:xfrm>
          <a:prstGeom prst="rect">
            <a:avLst/>
          </a:prstGeom>
          <a:noFill/>
          <a:ln w="9525">
            <a:noFill/>
            <a:miter lim="800000"/>
            <a:headEnd/>
            <a:tailEnd/>
          </a:ln>
        </p:spPr>
        <p:txBody>
          <a:bodyPr wrap="square">
            <a:spAutoFit/>
          </a:bodyPr>
          <a:lstStyle/>
          <a:p>
            <a:pPr algn="ctr"/>
            <a:r>
              <a:rPr lang="en-US" sz="3200" b="1" dirty="0" smtClean="0">
                <a:solidFill>
                  <a:srgbClr val="FF0000"/>
                </a:solidFill>
              </a:rPr>
              <a:t>First Tau Candidate seen!</a:t>
            </a: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2" cstate="print"/>
          <a:srcRect/>
          <a:stretch>
            <a:fillRect/>
          </a:stretch>
        </p:blipFill>
        <p:spPr bwMode="auto">
          <a:xfrm>
            <a:off x="5384800" y="0"/>
            <a:ext cx="3759200" cy="2819400"/>
          </a:xfrm>
          <a:prstGeom prst="rect">
            <a:avLst/>
          </a:prstGeom>
          <a:noFill/>
          <a:ln w="9525">
            <a:noFill/>
            <a:miter lim="800000"/>
            <a:headEnd/>
            <a:tailEnd/>
          </a:ln>
        </p:spPr>
      </p:pic>
      <p:sp>
        <p:nvSpPr>
          <p:cNvPr id="82946" name="Titel 3"/>
          <p:cNvSpPr>
            <a:spLocks noGrp="1"/>
          </p:cNvSpPr>
          <p:nvPr>
            <p:ph type="ctrTitle"/>
          </p:nvPr>
        </p:nvSpPr>
        <p:spPr>
          <a:xfrm>
            <a:off x="685800" y="1295400"/>
            <a:ext cx="7772400" cy="4267200"/>
          </a:xfrm>
        </p:spPr>
        <p:txBody>
          <a:bodyPr/>
          <a:lstStyle/>
          <a:p>
            <a:pPr eaLnBrk="1" hangingPunct="1">
              <a:lnSpc>
                <a:spcPct val="100000"/>
              </a:lnSpc>
              <a:defRPr/>
            </a:pPr>
            <a:r>
              <a:rPr lang="de-DE" dirty="0" smtClean="0">
                <a:solidFill>
                  <a:srgbClr val="FF0000"/>
                </a:solidFill>
              </a:rPr>
              <a:t>AMS</a:t>
            </a:r>
            <a:br>
              <a:rPr lang="de-DE" dirty="0" smtClean="0">
                <a:solidFill>
                  <a:srgbClr val="FF0000"/>
                </a:solidFill>
              </a:rPr>
            </a:br>
            <a:r>
              <a:rPr lang="de-DE" sz="2000" dirty="0" smtClean="0">
                <a:solidFill>
                  <a:srgbClr val="0000FF"/>
                </a:solidFill>
                <a:ea typeface="+mn-ea"/>
                <a:cs typeface="+mn-cs"/>
              </a:rPr>
              <a:t>Alpha </a:t>
            </a:r>
            <a:r>
              <a:rPr lang="de-DE" sz="2000" dirty="0" err="1" smtClean="0">
                <a:solidFill>
                  <a:srgbClr val="0000FF"/>
                </a:solidFill>
                <a:ea typeface="+mn-ea"/>
                <a:cs typeface="+mn-cs"/>
              </a:rPr>
              <a:t>Magnetic</a:t>
            </a:r>
            <a:r>
              <a:rPr lang="de-DE" sz="2000" dirty="0" smtClean="0">
                <a:solidFill>
                  <a:srgbClr val="0000FF"/>
                </a:solidFill>
                <a:ea typeface="+mn-ea"/>
                <a:cs typeface="+mn-cs"/>
              </a:rPr>
              <a:t> </a:t>
            </a:r>
            <a:r>
              <a:rPr lang="de-DE" sz="2000" dirty="0" err="1" smtClean="0">
                <a:solidFill>
                  <a:srgbClr val="0000FF"/>
                </a:solidFill>
                <a:ea typeface="+mn-ea"/>
                <a:cs typeface="+mn-cs"/>
              </a:rPr>
              <a:t>Spectrometer</a:t>
            </a:r>
            <a:r>
              <a:rPr lang="de-DE" sz="2000" dirty="0" smtClean="0">
                <a:solidFill>
                  <a:srgbClr val="0000FF"/>
                </a:solidFill>
                <a:ea typeface="+mn-ea"/>
                <a:cs typeface="+mn-cs"/>
              </a:rPr>
              <a:t/>
            </a:r>
            <a:br>
              <a:rPr lang="de-DE" sz="2000" dirty="0" smtClean="0">
                <a:solidFill>
                  <a:srgbClr val="0000FF"/>
                </a:solidFill>
                <a:ea typeface="+mn-ea"/>
                <a:cs typeface="+mn-cs"/>
              </a:rPr>
            </a:br>
            <a:r>
              <a:rPr lang="de-DE" sz="2000" dirty="0" smtClean="0">
                <a:solidFill>
                  <a:srgbClr val="0000FF"/>
                </a:solidFill>
                <a:ea typeface="+mn-ea"/>
                <a:cs typeface="+mn-cs"/>
              </a:rPr>
              <a:t/>
            </a:r>
            <a:br>
              <a:rPr lang="de-DE" sz="2000" dirty="0" smtClean="0">
                <a:solidFill>
                  <a:srgbClr val="0000FF"/>
                </a:solidFill>
                <a:ea typeface="+mn-ea"/>
                <a:cs typeface="+mn-cs"/>
              </a:rPr>
            </a:br>
            <a:r>
              <a:rPr lang="en-US" sz="2000" kern="1200" dirty="0" smtClean="0">
                <a:solidFill>
                  <a:srgbClr val="009900"/>
                </a:solidFill>
                <a:effectLst/>
                <a:ea typeface="+mn-ea"/>
                <a:cs typeface="+mn-cs"/>
              </a:rPr>
              <a:t>Try to find Antimatter in the primary cosmic rays.</a:t>
            </a:r>
            <a:br>
              <a:rPr lang="en-US" sz="2000" kern="1200" dirty="0" smtClean="0">
                <a:solidFill>
                  <a:srgbClr val="009900"/>
                </a:solidFill>
                <a:effectLst/>
                <a:ea typeface="+mn-ea"/>
                <a:cs typeface="+mn-cs"/>
              </a:rPr>
            </a:br>
            <a:r>
              <a:rPr lang="en-US" sz="2000" kern="1200" dirty="0" smtClean="0">
                <a:solidFill>
                  <a:srgbClr val="009900"/>
                </a:solidFill>
                <a:effectLst/>
                <a:ea typeface="+mn-ea"/>
                <a:cs typeface="+mn-cs"/>
              </a:rPr>
              <a:t>Study cosmic ray composition etc. etc.</a:t>
            </a:r>
            <a:br>
              <a:rPr lang="en-US" sz="2000" kern="1200" dirty="0" smtClean="0">
                <a:solidFill>
                  <a:srgbClr val="009900"/>
                </a:solidFill>
                <a:effectLst/>
                <a:ea typeface="+mn-ea"/>
                <a:cs typeface="+mn-cs"/>
              </a:rPr>
            </a:br>
            <a:r>
              <a:rPr lang="en-US" sz="2000" kern="1200" dirty="0" smtClean="0">
                <a:solidFill>
                  <a:srgbClr val="009900"/>
                </a:solidFill>
                <a:effectLst/>
                <a:ea typeface="+mn-ea"/>
                <a:cs typeface="+mn-cs"/>
              </a:rPr>
              <a:t/>
            </a:r>
            <a:br>
              <a:rPr lang="en-US" sz="2000" kern="1200" dirty="0" smtClean="0">
                <a:solidFill>
                  <a:srgbClr val="009900"/>
                </a:solidFill>
                <a:effectLst/>
                <a:ea typeface="+mn-ea"/>
                <a:cs typeface="+mn-cs"/>
              </a:rPr>
            </a:br>
            <a:r>
              <a:rPr lang="en-US" sz="2000" kern="1200" dirty="0" smtClean="0">
                <a:solidFill>
                  <a:srgbClr val="009900"/>
                </a:solidFill>
                <a:effectLst/>
                <a:ea typeface="+mn-ea"/>
                <a:cs typeface="+mn-cs"/>
              </a:rPr>
              <a:t>Launch to Space Station with the last Shuttle flight scheduled for </a:t>
            </a:r>
            <a:r>
              <a:rPr lang="en-US" sz="2000" dirty="0" smtClean="0"/>
              <a:t>April 19, 2011 7:48 PM Eastern !</a:t>
            </a:r>
            <a:br>
              <a:rPr lang="en-US" sz="2000" dirty="0" smtClean="0"/>
            </a:br>
            <a:r>
              <a:rPr lang="en-US" sz="2000" dirty="0" smtClean="0"/>
              <a:t/>
            </a:r>
            <a:br>
              <a:rPr lang="en-US" sz="2000" dirty="0" smtClean="0"/>
            </a:br>
            <a:r>
              <a:rPr lang="en-US" sz="2000" dirty="0" smtClean="0">
                <a:solidFill>
                  <a:srgbClr val="002060"/>
                </a:solidFill>
              </a:rPr>
              <a:t>Check out the countdown:    http://ams-02project.jsc.nasa.gov</a:t>
            </a:r>
            <a:endParaRPr lang="de-DE" dirty="0" smtClean="0">
              <a:solidFill>
                <a:srgbClr val="FF0000"/>
              </a:solidFill>
            </a:endParaRPr>
          </a:p>
        </p:txBody>
      </p:sp>
      <p:sp>
        <p:nvSpPr>
          <p:cNvPr id="82949" name="Slide Number Placeholder 4"/>
          <p:cNvSpPr>
            <a:spLocks noGrp="1"/>
          </p:cNvSpPr>
          <p:nvPr>
            <p:ph type="sldNum" sz="quarter" idx="12"/>
          </p:nvPr>
        </p:nvSpPr>
        <p:spPr>
          <a:noFill/>
        </p:spPr>
        <p:txBody>
          <a:bodyPr/>
          <a:lstStyle/>
          <a:p>
            <a:fld id="{5051C2AB-EDCA-4AC6-BBC2-FA58B8E3FF9A}" type="slidenum">
              <a:rPr lang="en-US" smtClean="0"/>
              <a:pPr/>
              <a:t>33</a:t>
            </a:fld>
            <a:endParaRPr lang="en-US" smtClean="0"/>
          </a:p>
        </p:txBody>
      </p:sp>
      <p:sp>
        <p:nvSpPr>
          <p:cNvPr id="82950" name="Footer Placeholder 5"/>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457200" y="274638"/>
            <a:ext cx="8229600" cy="792162"/>
          </a:xfrm>
        </p:spPr>
        <p:txBody>
          <a:bodyPr/>
          <a:lstStyle/>
          <a:p>
            <a:r>
              <a:rPr lang="de-DE" sz="4000" b="1" smtClean="0">
                <a:solidFill>
                  <a:srgbClr val="FF0000"/>
                </a:solidFill>
              </a:rPr>
              <a:t>AMS</a:t>
            </a:r>
          </a:p>
        </p:txBody>
      </p:sp>
      <p:pic>
        <p:nvPicPr>
          <p:cNvPr id="83971" name="Picture 2"/>
          <p:cNvPicPr>
            <a:picLocks noGrp="1" noChangeAspect="1" noChangeArrowheads="1"/>
          </p:cNvPicPr>
          <p:nvPr>
            <p:ph idx="1"/>
          </p:nvPr>
        </p:nvPicPr>
        <p:blipFill>
          <a:blip r:embed="rId2" cstate="print"/>
          <a:srcRect/>
          <a:stretch>
            <a:fillRect/>
          </a:stretch>
        </p:blipFill>
        <p:spPr>
          <a:xfrm>
            <a:off x="554038" y="1600200"/>
            <a:ext cx="8035925" cy="4525963"/>
          </a:xfrm>
        </p:spPr>
      </p:pic>
      <p:sp>
        <p:nvSpPr>
          <p:cNvPr id="83972" name="Slide Number Placeholder 3"/>
          <p:cNvSpPr>
            <a:spLocks noGrp="1"/>
          </p:cNvSpPr>
          <p:nvPr>
            <p:ph type="sldNum" sz="quarter" idx="12"/>
          </p:nvPr>
        </p:nvSpPr>
        <p:spPr>
          <a:noFill/>
        </p:spPr>
        <p:txBody>
          <a:bodyPr/>
          <a:lstStyle/>
          <a:p>
            <a:fld id="{4A575564-3747-4E1C-B4F4-ABA3702A792F}" type="slidenum">
              <a:rPr lang="en-US" smtClean="0"/>
              <a:pPr/>
              <a:t>34</a:t>
            </a:fld>
            <a:endParaRPr lang="en-US" smtClean="0"/>
          </a:p>
        </p:txBody>
      </p:sp>
      <p:sp>
        <p:nvSpPr>
          <p:cNvPr id="83973" name="Footer Placeholder 4"/>
          <p:cNvSpPr>
            <a:spLocks noGrp="1"/>
          </p:cNvSpPr>
          <p:nvPr>
            <p:ph type="ftr" sz="quarter" idx="11"/>
          </p:nvPr>
        </p:nvSpPr>
        <p:spPr>
          <a:noFill/>
        </p:spPr>
        <p:txBody>
          <a:bodyPr/>
          <a:lstStyle/>
          <a:p>
            <a:r>
              <a:rPr lang="en-US" smtClean="0"/>
              <a:t>W. Riegler/CERN</a:t>
            </a:r>
          </a:p>
        </p:txBody>
      </p:sp>
      <p:sp>
        <p:nvSpPr>
          <p:cNvPr id="6" name="Rectangle 15"/>
          <p:cNvSpPr>
            <a:spLocks noChangeArrowheads="1"/>
          </p:cNvSpPr>
          <p:nvPr/>
        </p:nvSpPr>
        <p:spPr bwMode="auto">
          <a:xfrm>
            <a:off x="457200" y="1066800"/>
            <a:ext cx="8458200" cy="400050"/>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Will be installed on the space station.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idx="1"/>
          </p:nvPr>
        </p:nvPicPr>
        <p:blipFill>
          <a:blip r:embed="rId2" cstate="print"/>
          <a:srcRect/>
          <a:stretch>
            <a:fillRect/>
          </a:stretch>
        </p:blipFill>
        <p:spPr>
          <a:xfrm>
            <a:off x="1909763" y="1600200"/>
            <a:ext cx="5324475" cy="4525963"/>
          </a:xfrm>
        </p:spPr>
      </p:pic>
      <p:sp>
        <p:nvSpPr>
          <p:cNvPr id="84995" name="Slide Number Placeholder 3"/>
          <p:cNvSpPr>
            <a:spLocks noGrp="1"/>
          </p:cNvSpPr>
          <p:nvPr>
            <p:ph type="sldNum" sz="quarter" idx="12"/>
          </p:nvPr>
        </p:nvSpPr>
        <p:spPr>
          <a:noFill/>
        </p:spPr>
        <p:txBody>
          <a:bodyPr/>
          <a:lstStyle/>
          <a:p>
            <a:fld id="{DDD2164B-DBF5-421F-9DA8-AC7CA9A895DA}" type="slidenum">
              <a:rPr lang="en-US" smtClean="0"/>
              <a:pPr/>
              <a:t>35</a:t>
            </a:fld>
            <a:endParaRPr lang="en-US" smtClean="0"/>
          </a:p>
        </p:txBody>
      </p:sp>
      <p:sp>
        <p:nvSpPr>
          <p:cNvPr id="84996" name="Footer Placeholder 4"/>
          <p:cNvSpPr>
            <a:spLocks noGrp="1"/>
          </p:cNvSpPr>
          <p:nvPr>
            <p:ph type="ftr" sz="quarter" idx="11"/>
          </p:nvPr>
        </p:nvSpPr>
        <p:spPr>
          <a:noFill/>
        </p:spPr>
        <p:txBody>
          <a:bodyPr/>
          <a:lstStyle/>
          <a:p>
            <a:r>
              <a:rPr lang="en-US" smtClean="0"/>
              <a:t>W. Riegler/CERN</a:t>
            </a:r>
          </a:p>
        </p:txBody>
      </p:sp>
      <p:sp>
        <p:nvSpPr>
          <p:cNvPr id="7" name="Titel 1"/>
          <p:cNvSpPr txBox="1">
            <a:spLocks/>
          </p:cNvSpPr>
          <p:nvPr/>
        </p:nvSpPr>
        <p:spPr bwMode="auto">
          <a:xfrm>
            <a:off x="457200" y="274638"/>
            <a:ext cx="8229600" cy="792162"/>
          </a:xfrm>
          <a:prstGeom prst="rect">
            <a:avLst/>
          </a:prstGeom>
          <a:noFill/>
          <a:ln w="9525">
            <a:noFill/>
            <a:miter lim="800000"/>
            <a:headEnd/>
            <a:tailEnd/>
          </a:ln>
        </p:spPr>
        <p:txBody>
          <a:bodyPr anchor="ctr"/>
          <a:lstStyle/>
          <a:p>
            <a:pPr algn="ctr" eaLnBrk="0" hangingPunct="0">
              <a:defRPr/>
            </a:pPr>
            <a:r>
              <a:rPr lang="de-DE" sz="4000" b="1" kern="0">
                <a:solidFill>
                  <a:srgbClr val="FF0000"/>
                </a:solidFill>
                <a:latin typeface="+mj-lt"/>
                <a:ea typeface="+mj-ea"/>
                <a:cs typeface="+mj-cs"/>
              </a:rPr>
              <a:t>AMS</a:t>
            </a:r>
            <a:endParaRPr lang="de-DE" sz="4000" b="1" kern="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905000" y="762000"/>
            <a:ext cx="5327650" cy="5943600"/>
          </a:xfrm>
          <a:prstGeom prst="rect">
            <a:avLst/>
          </a:prstGeom>
          <a:noFill/>
          <a:ln w="9525">
            <a:noFill/>
            <a:miter lim="800000"/>
            <a:headEnd/>
            <a:tailEnd/>
          </a:ln>
        </p:spPr>
      </p:pic>
      <p:sp>
        <p:nvSpPr>
          <p:cNvPr id="86019" name="Slide Number Placeholder 2"/>
          <p:cNvSpPr>
            <a:spLocks noGrp="1"/>
          </p:cNvSpPr>
          <p:nvPr>
            <p:ph type="sldNum" sz="quarter" idx="12"/>
          </p:nvPr>
        </p:nvSpPr>
        <p:spPr>
          <a:noFill/>
        </p:spPr>
        <p:txBody>
          <a:bodyPr/>
          <a:lstStyle/>
          <a:p>
            <a:fld id="{A96FEC5A-6FF9-49A8-BAE6-B9E5E8B97034}" type="slidenum">
              <a:rPr lang="en-US" smtClean="0"/>
              <a:pPr/>
              <a:t>36</a:t>
            </a:fld>
            <a:endParaRPr lang="en-US" smtClean="0"/>
          </a:p>
        </p:txBody>
      </p:sp>
      <p:sp>
        <p:nvSpPr>
          <p:cNvPr id="86020" name="Footer Placeholder 3"/>
          <p:cNvSpPr>
            <a:spLocks noGrp="1"/>
          </p:cNvSpPr>
          <p:nvPr>
            <p:ph type="ftr" sz="quarter" idx="11"/>
          </p:nvPr>
        </p:nvSpPr>
        <p:spPr>
          <a:noFill/>
        </p:spPr>
        <p:txBody>
          <a:bodyPr/>
          <a:lstStyle/>
          <a:p>
            <a:r>
              <a:rPr lang="en-US" smtClean="0"/>
              <a:t>W. Riegler/CERN</a:t>
            </a:r>
          </a:p>
        </p:txBody>
      </p:sp>
      <p:sp>
        <p:nvSpPr>
          <p:cNvPr id="5" name="Titel 1"/>
          <p:cNvSpPr txBox="1">
            <a:spLocks/>
          </p:cNvSpPr>
          <p:nvPr/>
        </p:nvSpPr>
        <p:spPr>
          <a:xfrm>
            <a:off x="457200" y="152400"/>
            <a:ext cx="8229600" cy="792163"/>
          </a:xfrm>
          <a:prstGeom prst="rect">
            <a:avLst/>
          </a:prstGeom>
        </p:spPr>
        <p:txBody>
          <a:bodyPr/>
          <a:lstStyle/>
          <a:p>
            <a:pPr algn="ctr" eaLnBrk="0" hangingPunct="0">
              <a:defRPr/>
            </a:pPr>
            <a:r>
              <a:rPr lang="de-DE" sz="4000" b="1" kern="0">
                <a:solidFill>
                  <a:srgbClr val="FF0000"/>
                </a:solidFill>
                <a:latin typeface="+mj-lt"/>
                <a:ea typeface="+mj-ea"/>
                <a:cs typeface="+mj-cs"/>
              </a:rPr>
              <a:t>AMS</a:t>
            </a:r>
            <a:endParaRPr lang="de-DE" sz="4000" b="1" kern="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E:\junk\scan0012.jpg"/>
          <p:cNvPicPr>
            <a:picLocks noChangeAspect="1" noChangeArrowheads="1"/>
          </p:cNvPicPr>
          <p:nvPr/>
        </p:nvPicPr>
        <p:blipFill>
          <a:blip r:embed="rId2" cstate="print"/>
          <a:srcRect/>
          <a:stretch>
            <a:fillRect/>
          </a:stretch>
        </p:blipFill>
        <p:spPr bwMode="auto">
          <a:xfrm>
            <a:off x="1600200" y="20240"/>
            <a:ext cx="5410200" cy="6837760"/>
          </a:xfrm>
          <a:prstGeom prst="rect">
            <a:avLst/>
          </a:prstGeom>
          <a:noFill/>
          <a:ln w="9525">
            <a:noFill/>
            <a:miter lim="800000"/>
            <a:headEnd/>
            <a:tailEnd/>
          </a:ln>
        </p:spPr>
      </p:pic>
      <p:sp>
        <p:nvSpPr>
          <p:cNvPr id="27651" name="Footer Placeholder 3"/>
          <p:cNvSpPr>
            <a:spLocks noGrp="1"/>
          </p:cNvSpPr>
          <p:nvPr>
            <p:ph type="ftr" sz="quarter" idx="11"/>
          </p:nvPr>
        </p:nvSpPr>
        <p:spPr>
          <a:noFill/>
        </p:spPr>
        <p:txBody>
          <a:bodyPr/>
          <a:lstStyle/>
          <a:p>
            <a:r>
              <a:rPr lang="en-US" smtClean="0">
                <a:solidFill>
                  <a:srgbClr val="000000"/>
                </a:solidFill>
                <a:latin typeface="Arial" charset="0"/>
              </a:rPr>
              <a:t>W. Riegler/CERN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0" y="0"/>
            <a:ext cx="4114800" cy="6648450"/>
            <a:chOff x="0" y="0"/>
            <a:chExt cx="6400800" cy="6648450"/>
          </a:xfrm>
        </p:grpSpPr>
        <p:pic>
          <p:nvPicPr>
            <p:cNvPr id="28674" name="Picture 2" descr="scan0020"/>
            <p:cNvPicPr>
              <a:picLocks noChangeAspect="1" noChangeArrowheads="1"/>
            </p:cNvPicPr>
            <p:nvPr/>
          </p:nvPicPr>
          <p:blipFill>
            <a:blip r:embed="rId2" cstate="print"/>
            <a:srcRect/>
            <a:stretch>
              <a:fillRect/>
            </a:stretch>
          </p:blipFill>
          <p:spPr bwMode="auto">
            <a:xfrm>
              <a:off x="0" y="0"/>
              <a:ext cx="6400800" cy="5029200"/>
            </a:xfrm>
            <a:prstGeom prst="rect">
              <a:avLst/>
            </a:prstGeom>
            <a:noFill/>
            <a:ln w="9525">
              <a:noFill/>
              <a:miter lim="800000"/>
              <a:headEnd/>
              <a:tailEnd/>
            </a:ln>
          </p:spPr>
        </p:pic>
        <p:pic>
          <p:nvPicPr>
            <p:cNvPr id="28675" name="Picture 3" descr="scan0021"/>
            <p:cNvPicPr>
              <a:picLocks noChangeAspect="1" noChangeArrowheads="1"/>
            </p:cNvPicPr>
            <p:nvPr/>
          </p:nvPicPr>
          <p:blipFill>
            <a:blip r:embed="rId3" cstate="print"/>
            <a:srcRect/>
            <a:stretch>
              <a:fillRect/>
            </a:stretch>
          </p:blipFill>
          <p:spPr bwMode="auto">
            <a:xfrm>
              <a:off x="0" y="4972050"/>
              <a:ext cx="5486400" cy="1676400"/>
            </a:xfrm>
            <a:prstGeom prst="rect">
              <a:avLst/>
            </a:prstGeom>
            <a:noFill/>
            <a:ln w="9525">
              <a:noFill/>
              <a:miter lim="800000"/>
              <a:headEnd/>
              <a:tailEnd/>
            </a:ln>
          </p:spPr>
        </p:pic>
      </p:grpSp>
      <p:sp>
        <p:nvSpPr>
          <p:cNvPr id="28676" name="Footer Placeholder 4"/>
          <p:cNvSpPr>
            <a:spLocks noGrp="1"/>
          </p:cNvSpPr>
          <p:nvPr>
            <p:ph type="ftr" sz="quarter" idx="11"/>
          </p:nvPr>
        </p:nvSpPr>
        <p:spPr>
          <a:noFill/>
        </p:spPr>
        <p:txBody>
          <a:bodyPr/>
          <a:lstStyle/>
          <a:p>
            <a:r>
              <a:rPr lang="en-US" smtClean="0">
                <a:solidFill>
                  <a:srgbClr val="000000"/>
                </a:solidFill>
                <a:latin typeface="Arial" charset="0"/>
              </a:rPr>
              <a:t>W. Riegler/CERN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can0022"/>
          <p:cNvPicPr>
            <a:picLocks noChangeAspect="1" noChangeArrowheads="1"/>
          </p:cNvPicPr>
          <p:nvPr/>
        </p:nvPicPr>
        <p:blipFill>
          <a:blip r:embed="rId2" cstate="print"/>
          <a:srcRect/>
          <a:stretch>
            <a:fillRect/>
          </a:stretch>
        </p:blipFill>
        <p:spPr bwMode="auto">
          <a:xfrm>
            <a:off x="2133600" y="0"/>
            <a:ext cx="5638800" cy="6797279"/>
          </a:xfrm>
          <a:prstGeom prst="rect">
            <a:avLst/>
          </a:prstGeom>
          <a:noFill/>
          <a:ln w="9525">
            <a:noFill/>
            <a:miter lim="800000"/>
            <a:headEnd/>
            <a:tailEnd/>
          </a:ln>
        </p:spPr>
      </p:pic>
      <p:sp>
        <p:nvSpPr>
          <p:cNvPr id="29699" name="Footer Placeholder 3"/>
          <p:cNvSpPr>
            <a:spLocks noGrp="1"/>
          </p:cNvSpPr>
          <p:nvPr>
            <p:ph type="ftr" sz="quarter" idx="11"/>
          </p:nvPr>
        </p:nvSpPr>
        <p:spPr>
          <a:noFill/>
        </p:spPr>
        <p:txBody>
          <a:bodyPr/>
          <a:lstStyle/>
          <a:p>
            <a:r>
              <a:rPr lang="en-US" smtClean="0">
                <a:solidFill>
                  <a:srgbClr val="000000"/>
                </a:solidFill>
                <a:latin typeface="Arial" charset="0"/>
              </a:rPr>
              <a:t>W. Riegler/CERN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 y="152400"/>
            <a:ext cx="9143999" cy="584775"/>
          </a:xfrm>
          <a:prstGeom prst="rect">
            <a:avLst/>
          </a:prstGeom>
          <a:noFill/>
          <a:ln w="9525">
            <a:noFill/>
            <a:miter lim="800000"/>
            <a:headEnd/>
            <a:tailEnd/>
          </a:ln>
        </p:spPr>
        <p:txBody>
          <a:bodyPr wrap="square">
            <a:spAutoFit/>
          </a:bodyPr>
          <a:lstStyle/>
          <a:p>
            <a:pPr algn="ctr"/>
            <a:r>
              <a:rPr lang="en-US" sz="3200" b="1" dirty="0">
                <a:solidFill>
                  <a:srgbClr val="FF0000"/>
                </a:solidFill>
              </a:rPr>
              <a:t>The ‘Real’ World of Particles</a:t>
            </a:r>
          </a:p>
        </p:txBody>
      </p:sp>
      <p:sp>
        <p:nvSpPr>
          <p:cNvPr id="5123" name="Rectangle 1"/>
          <p:cNvSpPr>
            <a:spLocks noChangeArrowheads="1"/>
          </p:cNvSpPr>
          <p:nvPr/>
        </p:nvSpPr>
        <p:spPr bwMode="auto">
          <a:xfrm>
            <a:off x="0" y="-105549"/>
            <a:ext cx="184731" cy="553998"/>
          </a:xfrm>
          <a:prstGeom prst="rect">
            <a:avLst/>
          </a:prstGeom>
          <a:noFill/>
          <a:ln w="9525">
            <a:noFill/>
            <a:miter lim="800000"/>
            <a:headEnd/>
            <a:tailEnd/>
          </a:ln>
        </p:spPr>
        <p:txBody>
          <a:bodyPr wrap="none" anchor="ctr">
            <a:spAutoFit/>
          </a:bodyPr>
          <a:lstStyle/>
          <a:p>
            <a:pPr eaLnBrk="0" hangingPunct="0"/>
            <a:endParaRPr lang="en-US" sz="1200" b="1"/>
          </a:p>
          <a:p>
            <a:pPr eaLnBrk="0" hangingPunct="0"/>
            <a:endParaRPr lang="en-US"/>
          </a:p>
        </p:txBody>
      </p:sp>
      <p:sp>
        <p:nvSpPr>
          <p:cNvPr id="5124" name="TextBox 14"/>
          <p:cNvSpPr txBox="1">
            <a:spLocks noChangeArrowheads="1"/>
          </p:cNvSpPr>
          <p:nvPr/>
        </p:nvSpPr>
        <p:spPr bwMode="auto">
          <a:xfrm>
            <a:off x="228600" y="838200"/>
            <a:ext cx="8534400" cy="1754326"/>
          </a:xfrm>
          <a:prstGeom prst="rect">
            <a:avLst/>
          </a:prstGeom>
          <a:noFill/>
          <a:ln w="9525">
            <a:noFill/>
            <a:miter lim="800000"/>
            <a:headEnd/>
            <a:tailEnd/>
          </a:ln>
        </p:spPr>
        <p:txBody>
          <a:bodyPr>
            <a:spAutoFit/>
          </a:bodyPr>
          <a:lstStyle/>
          <a:p>
            <a:r>
              <a:rPr lang="en-US" b="1" dirty="0">
                <a:solidFill>
                  <a:srgbClr val="002060"/>
                </a:solidFill>
              </a:rPr>
              <a:t>E. Wigner:</a:t>
            </a:r>
          </a:p>
          <a:p>
            <a:endParaRPr lang="en-US" b="1" dirty="0">
              <a:solidFill>
                <a:srgbClr val="002060"/>
              </a:solidFill>
            </a:endParaRPr>
          </a:p>
          <a:p>
            <a:r>
              <a:rPr lang="en-US" b="1" dirty="0">
                <a:solidFill>
                  <a:srgbClr val="006600"/>
                </a:solidFill>
              </a:rPr>
              <a:t>“A particle is an irreducible representation of the inhomogeneous Lorentz group”</a:t>
            </a:r>
          </a:p>
          <a:p>
            <a:endParaRPr lang="en-US" b="1" dirty="0">
              <a:solidFill>
                <a:srgbClr val="002060"/>
              </a:solidFill>
            </a:endParaRPr>
          </a:p>
          <a:p>
            <a:r>
              <a:rPr lang="en-US" b="1" dirty="0">
                <a:solidFill>
                  <a:srgbClr val="002060"/>
                </a:solidFill>
              </a:rPr>
              <a:t>Spin=0,1/2,1,3/2 … Mass&gt;0</a:t>
            </a:r>
          </a:p>
        </p:txBody>
      </p:sp>
      <p:pic>
        <p:nvPicPr>
          <p:cNvPr id="5125" name="Picture 2" descr="X:\lectures\summer_students_2009\wigner.bmp"/>
          <p:cNvPicPr>
            <a:picLocks noChangeAspect="1" noChangeArrowheads="1"/>
          </p:cNvPicPr>
          <p:nvPr/>
        </p:nvPicPr>
        <p:blipFill>
          <a:blip r:embed="rId2" cstate="print"/>
          <a:srcRect t="2553" b="50633"/>
          <a:stretch>
            <a:fillRect/>
          </a:stretch>
        </p:blipFill>
        <p:spPr bwMode="auto">
          <a:xfrm>
            <a:off x="1752600" y="2783681"/>
            <a:ext cx="4800600" cy="3312319"/>
          </a:xfrm>
          <a:prstGeom prst="rect">
            <a:avLst/>
          </a:prstGeom>
          <a:noFill/>
          <a:ln w="9525">
            <a:noFill/>
            <a:miter lim="800000"/>
            <a:headEnd/>
            <a:tailEnd/>
          </a:ln>
        </p:spPr>
      </p:pic>
      <p:sp>
        <p:nvSpPr>
          <p:cNvPr id="5126" name="Rectangle 15"/>
          <p:cNvSpPr>
            <a:spLocks noChangeArrowheads="1"/>
          </p:cNvSpPr>
          <p:nvPr/>
        </p:nvSpPr>
        <p:spPr bwMode="auto">
          <a:xfrm>
            <a:off x="228600" y="6324600"/>
            <a:ext cx="6870342" cy="369332"/>
          </a:xfrm>
          <a:prstGeom prst="rect">
            <a:avLst/>
          </a:prstGeom>
          <a:noFill/>
          <a:ln w="9525">
            <a:noFill/>
            <a:miter lim="800000"/>
            <a:headEnd/>
            <a:tailEnd/>
          </a:ln>
        </p:spPr>
        <p:txBody>
          <a:bodyPr wrap="none">
            <a:spAutoFit/>
          </a:bodyPr>
          <a:lstStyle/>
          <a:p>
            <a:r>
              <a:rPr lang="en-US" b="1" dirty="0">
                <a:solidFill>
                  <a:srgbClr val="002060"/>
                </a:solidFill>
              </a:rPr>
              <a:t>E.g. in Steven Weinberg, The Quantum Theory of Fields, Vol1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a:noFill/>
        </p:spPr>
        <p:txBody>
          <a:bodyPr/>
          <a:lstStyle/>
          <a:p>
            <a:fld id="{C8754CEC-B892-4EA4-A995-A167768E21D7}" type="slidenum">
              <a:rPr lang="en-US" smtClean="0">
                <a:solidFill>
                  <a:srgbClr val="000000"/>
                </a:solidFill>
              </a:rPr>
              <a:pPr/>
              <a:t>40</a:t>
            </a:fld>
            <a:endParaRPr lang="en-US" smtClean="0">
              <a:solidFill>
                <a:srgbClr val="000000"/>
              </a:solidFill>
            </a:endParaRPr>
          </a:p>
        </p:txBody>
      </p:sp>
      <p:sp>
        <p:nvSpPr>
          <p:cNvPr id="32771" name="Footer Placeholder 4"/>
          <p:cNvSpPr>
            <a:spLocks noGrp="1"/>
          </p:cNvSpPr>
          <p:nvPr>
            <p:ph type="ftr" sz="quarter" idx="12"/>
          </p:nvPr>
        </p:nvSpPr>
        <p:spPr/>
        <p:txBody>
          <a:bodyPr/>
          <a:lstStyle/>
          <a:p>
            <a:pPr>
              <a:defRPr/>
            </a:pPr>
            <a:r>
              <a:rPr lang="en-US" smtClean="0">
                <a:solidFill>
                  <a:srgbClr val="000000"/>
                </a:solidFill>
              </a:rPr>
              <a:t>W. Riegler/CERN</a:t>
            </a:r>
          </a:p>
        </p:txBody>
      </p:sp>
      <p:sp>
        <p:nvSpPr>
          <p:cNvPr id="34820" name="Rectangle 2"/>
          <p:cNvSpPr>
            <a:spLocks noGrp="1" noChangeArrowheads="1"/>
          </p:cNvSpPr>
          <p:nvPr>
            <p:ph type="title" idx="4294967295"/>
          </p:nvPr>
        </p:nvSpPr>
        <p:spPr>
          <a:xfrm>
            <a:off x="0" y="228600"/>
            <a:ext cx="9144000" cy="457200"/>
          </a:xfrm>
          <a:noFill/>
        </p:spPr>
        <p:txBody>
          <a:bodyPr/>
          <a:lstStyle/>
          <a:p>
            <a:pPr>
              <a:spcBef>
                <a:spcPct val="30000"/>
              </a:spcBef>
            </a:pPr>
            <a:r>
              <a:rPr lang="en-US" dirty="0" smtClean="0">
                <a:effectLst/>
              </a:rPr>
              <a:t>Discovery of the </a:t>
            </a:r>
            <a:r>
              <a:rPr lang="en-US" dirty="0" smtClean="0">
                <a:effectLst/>
                <a:sym typeface="Mathematica1" pitchFamily="2" charset="2"/>
              </a:rPr>
              <a:t></a:t>
            </a:r>
            <a:r>
              <a:rPr lang="en-US" baseline="30000" dirty="0" smtClean="0">
                <a:effectLst/>
                <a:sym typeface="Mathematica1" pitchFamily="2" charset="2"/>
              </a:rPr>
              <a:t>-  </a:t>
            </a:r>
            <a:r>
              <a:rPr lang="en-US" dirty="0" smtClean="0">
                <a:effectLst/>
              </a:rPr>
              <a:t>in 1964</a:t>
            </a:r>
          </a:p>
        </p:txBody>
      </p:sp>
      <p:pic>
        <p:nvPicPr>
          <p:cNvPr id="34821" name="Picture 3" descr="bnl_bubble"/>
          <p:cNvPicPr>
            <a:picLocks noChangeAspect="1" noChangeArrowheads="1"/>
          </p:cNvPicPr>
          <p:nvPr/>
        </p:nvPicPr>
        <p:blipFill>
          <a:blip r:embed="rId2" cstate="print"/>
          <a:srcRect/>
          <a:stretch>
            <a:fillRect/>
          </a:stretch>
        </p:blipFill>
        <p:spPr bwMode="auto">
          <a:xfrm>
            <a:off x="228600" y="1676400"/>
            <a:ext cx="3505200" cy="3657600"/>
          </a:xfrm>
          <a:prstGeom prst="rect">
            <a:avLst/>
          </a:prstGeom>
          <a:noFill/>
          <a:ln w="9525">
            <a:noFill/>
            <a:miter lim="800000"/>
            <a:headEnd/>
            <a:tailEnd/>
          </a:ln>
        </p:spPr>
      </p:pic>
      <p:pic>
        <p:nvPicPr>
          <p:cNvPr id="34823" name="Picture 5" descr="omega-dia-w"/>
          <p:cNvPicPr>
            <a:picLocks noChangeAspect="1" noChangeArrowheads="1"/>
          </p:cNvPicPr>
          <p:nvPr/>
        </p:nvPicPr>
        <p:blipFill>
          <a:blip r:embed="rId3" cstate="print"/>
          <a:srcRect/>
          <a:stretch>
            <a:fillRect/>
          </a:stretch>
        </p:blipFill>
        <p:spPr bwMode="auto">
          <a:xfrm>
            <a:off x="3810000" y="1676400"/>
            <a:ext cx="5029200"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can0023"/>
          <p:cNvPicPr>
            <a:picLocks noChangeAspect="1" noChangeArrowheads="1"/>
          </p:cNvPicPr>
          <p:nvPr/>
        </p:nvPicPr>
        <p:blipFill>
          <a:blip r:embed="rId2" cstate="print"/>
          <a:srcRect/>
          <a:stretch>
            <a:fillRect/>
          </a:stretch>
        </p:blipFill>
        <p:spPr bwMode="auto">
          <a:xfrm>
            <a:off x="2286000" y="0"/>
            <a:ext cx="5029200" cy="6858000"/>
          </a:xfrm>
          <a:prstGeom prst="rect">
            <a:avLst/>
          </a:prstGeom>
          <a:noFill/>
          <a:ln w="9525">
            <a:noFill/>
            <a:miter lim="800000"/>
            <a:headEnd/>
            <a:tailEnd/>
          </a:ln>
        </p:spPr>
      </p:pic>
      <p:sp>
        <p:nvSpPr>
          <p:cNvPr id="31747" name="Footer Placeholder 3"/>
          <p:cNvSpPr>
            <a:spLocks noGrp="1"/>
          </p:cNvSpPr>
          <p:nvPr>
            <p:ph type="ftr" sz="quarter" idx="11"/>
          </p:nvPr>
        </p:nvSpPr>
        <p:spPr>
          <a:noFill/>
        </p:spPr>
        <p:txBody>
          <a:bodyPr/>
          <a:lstStyle/>
          <a:p>
            <a:r>
              <a:rPr lang="en-US" smtClean="0">
                <a:solidFill>
                  <a:srgbClr val="000000"/>
                </a:solidFill>
                <a:latin typeface="Arial" charset="0"/>
              </a:rPr>
              <a:t>W. Riegler/CERN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can0024"/>
          <p:cNvPicPr>
            <a:picLocks noChangeAspect="1" noChangeArrowheads="1"/>
          </p:cNvPicPr>
          <p:nvPr/>
        </p:nvPicPr>
        <p:blipFill>
          <a:blip r:embed="rId2" cstate="print"/>
          <a:srcRect/>
          <a:stretch>
            <a:fillRect/>
          </a:stretch>
        </p:blipFill>
        <p:spPr bwMode="auto">
          <a:xfrm>
            <a:off x="2209800" y="0"/>
            <a:ext cx="5410200" cy="6873479"/>
          </a:xfrm>
          <a:prstGeom prst="rect">
            <a:avLst/>
          </a:prstGeom>
          <a:noFill/>
          <a:ln w="9525">
            <a:noFill/>
            <a:miter lim="800000"/>
            <a:headEnd/>
            <a:tailEnd/>
          </a:ln>
        </p:spPr>
      </p:pic>
      <p:sp>
        <p:nvSpPr>
          <p:cNvPr id="32771" name="Footer Placeholder 3"/>
          <p:cNvSpPr>
            <a:spLocks noGrp="1"/>
          </p:cNvSpPr>
          <p:nvPr>
            <p:ph type="ftr" sz="quarter" idx="11"/>
          </p:nvPr>
        </p:nvSpPr>
        <p:spPr>
          <a:noFill/>
        </p:spPr>
        <p:txBody>
          <a:bodyPr/>
          <a:lstStyle/>
          <a:p>
            <a:r>
              <a:rPr lang="en-US" smtClean="0">
                <a:solidFill>
                  <a:srgbClr val="000000"/>
                </a:solidFill>
                <a:latin typeface="Arial" charset="0"/>
              </a:rPr>
              <a:t>W. Riegler/CERN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362200" y="533400"/>
            <a:ext cx="3929063" cy="646113"/>
          </a:xfrm>
          <a:prstGeom prst="rect">
            <a:avLst/>
          </a:prstGeom>
          <a:noFill/>
          <a:ln w="9525">
            <a:noFill/>
            <a:miter lim="800000"/>
            <a:headEnd/>
            <a:tailEnd/>
          </a:ln>
        </p:spPr>
        <p:txBody>
          <a:bodyPr wrap="none">
            <a:spAutoFit/>
          </a:bodyPr>
          <a:lstStyle/>
          <a:p>
            <a:r>
              <a:rPr lang="en-US" sz="3600" b="1" smtClean="0">
                <a:solidFill>
                  <a:srgbClr val="FF0000"/>
                </a:solidFill>
              </a:rPr>
              <a:t>Detector Physics</a:t>
            </a:r>
          </a:p>
        </p:txBody>
      </p:sp>
      <p:sp>
        <p:nvSpPr>
          <p:cNvPr id="6147" name="Text Box 6"/>
          <p:cNvSpPr txBox="1">
            <a:spLocks noChangeArrowheads="1"/>
          </p:cNvSpPr>
          <p:nvPr/>
        </p:nvSpPr>
        <p:spPr bwMode="auto">
          <a:xfrm>
            <a:off x="685800" y="1524000"/>
            <a:ext cx="184150" cy="366713"/>
          </a:xfrm>
          <a:prstGeom prst="rect">
            <a:avLst/>
          </a:prstGeom>
          <a:noFill/>
          <a:ln w="9525">
            <a:noFill/>
            <a:miter lim="800000"/>
            <a:headEnd/>
            <a:tailEnd/>
          </a:ln>
        </p:spPr>
        <p:txBody>
          <a:bodyPr wrap="none">
            <a:spAutoFit/>
          </a:bodyPr>
          <a:lstStyle/>
          <a:p>
            <a:endParaRPr lang="en-US" smtClean="0">
              <a:solidFill>
                <a:srgbClr val="000000"/>
              </a:solidFill>
            </a:endParaRPr>
          </a:p>
        </p:txBody>
      </p:sp>
      <p:sp>
        <p:nvSpPr>
          <p:cNvPr id="6148" name="Text Box 7"/>
          <p:cNvSpPr txBox="1">
            <a:spLocks noChangeArrowheads="1"/>
          </p:cNvSpPr>
          <p:nvPr/>
        </p:nvSpPr>
        <p:spPr bwMode="auto">
          <a:xfrm>
            <a:off x="457200" y="1905000"/>
            <a:ext cx="8321675" cy="3694113"/>
          </a:xfrm>
          <a:prstGeom prst="rect">
            <a:avLst/>
          </a:prstGeom>
          <a:noFill/>
          <a:ln w="9525">
            <a:noFill/>
            <a:miter lim="800000"/>
            <a:headEnd/>
            <a:tailEnd/>
          </a:ln>
        </p:spPr>
        <p:txBody>
          <a:bodyPr>
            <a:spAutoFit/>
          </a:bodyPr>
          <a:lstStyle/>
          <a:p>
            <a:r>
              <a:rPr lang="en-US" b="1" smtClean="0">
                <a:solidFill>
                  <a:srgbClr val="333399"/>
                </a:solidFill>
              </a:rPr>
              <a:t>Precise knowledge of the processes leading to signals in particle detectors is necessary.</a:t>
            </a:r>
          </a:p>
          <a:p>
            <a:endParaRPr lang="en-US" b="1" smtClean="0">
              <a:solidFill>
                <a:srgbClr val="333399"/>
              </a:solidFill>
            </a:endParaRPr>
          </a:p>
          <a:p>
            <a:r>
              <a:rPr lang="en-US" b="1" smtClean="0">
                <a:solidFill>
                  <a:srgbClr val="009900"/>
                </a:solidFill>
              </a:rPr>
              <a:t>The detectors are nowadays working close to the limits of theoretically achievable measurement accuracy – even in large systems.</a:t>
            </a:r>
          </a:p>
          <a:p>
            <a:endParaRPr lang="en-US" b="1" smtClean="0">
              <a:solidFill>
                <a:srgbClr val="009900"/>
              </a:solidFill>
            </a:endParaRPr>
          </a:p>
          <a:p>
            <a:r>
              <a:rPr lang="en-US" b="1" smtClean="0">
                <a:solidFill>
                  <a:srgbClr val="333399"/>
                </a:solidFill>
              </a:rPr>
              <a:t>Due to available computing power, detectors can be simulated to within 5-10% of reality, based on the fundamental microphysics processes (atomic and nuclear crossections).</a:t>
            </a:r>
          </a:p>
          <a:p>
            <a:endParaRPr lang="en-US" b="1" smtClean="0">
              <a:solidFill>
                <a:srgbClr val="333399"/>
              </a:solidFill>
            </a:endParaRPr>
          </a:p>
          <a:p>
            <a:endParaRPr lang="en-US" b="1" smtClean="0">
              <a:solidFill>
                <a:srgbClr val="333399"/>
              </a:solidFill>
            </a:endParaRPr>
          </a:p>
          <a:p>
            <a:endParaRPr lang="en-US" b="1" smtClean="0">
              <a:solidFill>
                <a:srgbClr val="333399"/>
              </a:solidFill>
            </a:endParaRPr>
          </a:p>
          <a:p>
            <a:endParaRPr lang="en-US" b="1" smtClean="0">
              <a:solidFill>
                <a:srgbClr val="333399"/>
              </a:solidFill>
            </a:endParaRPr>
          </a:p>
        </p:txBody>
      </p:sp>
      <p:sp>
        <p:nvSpPr>
          <p:cNvPr id="6149" name="Slide Number Placeholder 4"/>
          <p:cNvSpPr>
            <a:spLocks noGrp="1"/>
          </p:cNvSpPr>
          <p:nvPr>
            <p:ph type="sldNum" sz="quarter" idx="12"/>
          </p:nvPr>
        </p:nvSpPr>
        <p:spPr>
          <a:noFill/>
        </p:spPr>
        <p:txBody>
          <a:bodyPr/>
          <a:lstStyle/>
          <a:p>
            <a:fld id="{88E56E43-92D8-4CF4-A0F6-7515D522E4AB}" type="slidenum">
              <a:rPr lang="en-US" smtClean="0">
                <a:solidFill>
                  <a:srgbClr val="000000"/>
                </a:solidFill>
              </a:rPr>
              <a:pPr/>
              <a:t>43</a:t>
            </a:fld>
            <a:endParaRPr lang="en-US" smtClean="0">
              <a:solidFill>
                <a:srgbClr val="000000"/>
              </a:solidFill>
            </a:endParaRPr>
          </a:p>
        </p:txBody>
      </p:sp>
      <p:sp>
        <p:nvSpPr>
          <p:cNvPr id="6150" name="Footer Placeholder 5"/>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 y="990600"/>
          <a:ext cx="2743200" cy="2708275"/>
        </p:xfrm>
        <a:graphic>
          <a:graphicData uri="http://schemas.openxmlformats.org/presentationml/2006/ole">
            <p:oleObj spid="_x0000_s237570" name="CorelPhotoPaint.Image.10" r:id="rId3" imgW="5116078" imgH="5052070" progId="CorelPhotoPaint.Image.10">
              <p:embed/>
            </p:oleObj>
          </a:graphicData>
        </a:graphic>
      </p:graphicFrame>
      <p:pic>
        <p:nvPicPr>
          <p:cNvPr id="1028" name="Picture 3" descr="fieldplot75um425V_text"/>
          <p:cNvPicPr>
            <a:picLocks noChangeAspect="1" noChangeArrowheads="1"/>
          </p:cNvPicPr>
          <p:nvPr/>
        </p:nvPicPr>
        <p:blipFill>
          <a:blip r:embed="rId4" cstate="print"/>
          <a:srcRect/>
          <a:stretch>
            <a:fillRect/>
          </a:stretch>
        </p:blipFill>
        <p:spPr bwMode="auto">
          <a:xfrm>
            <a:off x="6096000" y="1143000"/>
            <a:ext cx="2762250" cy="2667000"/>
          </a:xfrm>
          <a:prstGeom prst="rect">
            <a:avLst/>
          </a:prstGeom>
          <a:noFill/>
          <a:ln w="9525">
            <a:noFill/>
            <a:miter lim="800000"/>
            <a:headEnd/>
            <a:tailEnd/>
          </a:ln>
        </p:spPr>
      </p:pic>
      <p:graphicFrame>
        <p:nvGraphicFramePr>
          <p:cNvPr id="1027" name="Object 3"/>
          <p:cNvGraphicFramePr>
            <a:graphicFrameLocks noChangeAspect="1"/>
          </p:cNvGraphicFramePr>
          <p:nvPr/>
        </p:nvGraphicFramePr>
        <p:xfrm>
          <a:off x="457200" y="4191000"/>
          <a:ext cx="2514600" cy="2270125"/>
        </p:xfrm>
        <a:graphic>
          <a:graphicData uri="http://schemas.openxmlformats.org/presentationml/2006/ole">
            <p:oleObj spid="_x0000_s237571" name="CorelPhotoPaint.Image.10" r:id="rId5" imgW="4805182" imgH="4338837" progId="CorelPhotoPaint.Image.10">
              <p:embed/>
            </p:oleObj>
          </a:graphicData>
        </a:graphic>
      </p:graphicFrame>
      <p:pic>
        <p:nvPicPr>
          <p:cNvPr id="1029" name="Picture 3" descr="Micromegasvolumeplot"/>
          <p:cNvPicPr>
            <a:picLocks noChangeAspect="1" noChangeArrowheads="1"/>
          </p:cNvPicPr>
          <p:nvPr/>
        </p:nvPicPr>
        <p:blipFill>
          <a:blip r:embed="rId6" cstate="print"/>
          <a:srcRect/>
          <a:stretch>
            <a:fillRect/>
          </a:stretch>
        </p:blipFill>
        <p:spPr bwMode="auto">
          <a:xfrm>
            <a:off x="3886200" y="4038600"/>
            <a:ext cx="4876800" cy="2368550"/>
          </a:xfrm>
          <a:prstGeom prst="rect">
            <a:avLst/>
          </a:prstGeom>
          <a:noFill/>
          <a:ln w="9525">
            <a:noFill/>
            <a:miter lim="800000"/>
            <a:headEnd/>
            <a:tailEnd/>
          </a:ln>
        </p:spPr>
      </p:pic>
      <p:sp>
        <p:nvSpPr>
          <p:cNvPr id="1030" name="Text Box 4"/>
          <p:cNvSpPr txBox="1">
            <a:spLocks noChangeArrowheads="1"/>
          </p:cNvSpPr>
          <p:nvPr/>
        </p:nvSpPr>
        <p:spPr bwMode="auto">
          <a:xfrm>
            <a:off x="2362200" y="152400"/>
            <a:ext cx="4287838" cy="461963"/>
          </a:xfrm>
          <a:prstGeom prst="rect">
            <a:avLst/>
          </a:prstGeom>
          <a:noFill/>
          <a:ln w="9525">
            <a:noFill/>
            <a:miter lim="800000"/>
            <a:headEnd/>
            <a:tailEnd/>
          </a:ln>
        </p:spPr>
        <p:txBody>
          <a:bodyPr wrap="none">
            <a:spAutoFit/>
          </a:bodyPr>
          <a:lstStyle/>
          <a:p>
            <a:r>
              <a:rPr lang="en-US" sz="2400" b="1" smtClean="0">
                <a:solidFill>
                  <a:srgbClr val="FF0000"/>
                </a:solidFill>
              </a:rPr>
              <a:t>Particle Detector Simulation</a:t>
            </a:r>
          </a:p>
        </p:txBody>
      </p:sp>
      <p:sp>
        <p:nvSpPr>
          <p:cNvPr id="1031" name="TextBox 6"/>
          <p:cNvSpPr txBox="1">
            <a:spLocks noChangeArrowheads="1"/>
          </p:cNvSpPr>
          <p:nvPr/>
        </p:nvSpPr>
        <p:spPr bwMode="auto">
          <a:xfrm>
            <a:off x="3048000" y="914400"/>
            <a:ext cx="3048000" cy="2678113"/>
          </a:xfrm>
          <a:prstGeom prst="rect">
            <a:avLst/>
          </a:prstGeom>
          <a:noFill/>
          <a:ln w="9525">
            <a:noFill/>
            <a:miter lim="800000"/>
            <a:headEnd/>
            <a:tailEnd/>
          </a:ln>
        </p:spPr>
        <p:txBody>
          <a:bodyPr>
            <a:spAutoFit/>
          </a:bodyPr>
          <a:lstStyle/>
          <a:p>
            <a:r>
              <a:rPr lang="en-US" sz="1400" b="1" smtClean="0">
                <a:solidFill>
                  <a:srgbClr val="002060"/>
                </a:solidFill>
              </a:rPr>
              <a:t>Very accurate simulations </a:t>
            </a:r>
          </a:p>
          <a:p>
            <a:r>
              <a:rPr lang="en-US" sz="1400" b="1" smtClean="0">
                <a:solidFill>
                  <a:srgbClr val="002060"/>
                </a:solidFill>
              </a:rPr>
              <a:t>of particle detectors are </a:t>
            </a:r>
          </a:p>
          <a:p>
            <a:r>
              <a:rPr lang="en-US" sz="1400" b="1" smtClean="0">
                <a:solidFill>
                  <a:srgbClr val="002060"/>
                </a:solidFill>
              </a:rPr>
              <a:t>possible due to availability of Finite Element simulation programs and computing power. </a:t>
            </a:r>
          </a:p>
          <a:p>
            <a:endParaRPr lang="en-US" sz="1400" b="1" smtClean="0">
              <a:solidFill>
                <a:srgbClr val="000000"/>
              </a:solidFill>
            </a:endParaRPr>
          </a:p>
          <a:p>
            <a:r>
              <a:rPr lang="en-US" sz="1400" b="1" smtClean="0">
                <a:solidFill>
                  <a:srgbClr val="009900"/>
                </a:solidFill>
              </a:rPr>
              <a:t>Follow every single electron by applying first principle laws of physics.</a:t>
            </a:r>
          </a:p>
          <a:p>
            <a:endParaRPr lang="en-US" sz="1400" b="1" smtClean="0">
              <a:solidFill>
                <a:srgbClr val="009900"/>
              </a:solidFill>
            </a:endParaRPr>
          </a:p>
          <a:p>
            <a:r>
              <a:rPr lang="en-US" sz="1400" b="1" smtClean="0">
                <a:solidFill>
                  <a:srgbClr val="002060"/>
                </a:solidFill>
              </a:rPr>
              <a:t>For Gaseous Detectors: GARFIELD by R. Veenhof</a:t>
            </a:r>
          </a:p>
        </p:txBody>
      </p:sp>
      <p:sp>
        <p:nvSpPr>
          <p:cNvPr id="1032" name="TextBox 7"/>
          <p:cNvSpPr txBox="1">
            <a:spLocks noChangeArrowheads="1"/>
          </p:cNvSpPr>
          <p:nvPr/>
        </p:nvSpPr>
        <p:spPr bwMode="auto">
          <a:xfrm>
            <a:off x="0" y="609600"/>
            <a:ext cx="2855913" cy="276225"/>
          </a:xfrm>
          <a:prstGeom prst="rect">
            <a:avLst/>
          </a:prstGeom>
          <a:noFill/>
          <a:ln w="9525">
            <a:noFill/>
            <a:miter lim="800000"/>
            <a:headEnd/>
            <a:tailEnd/>
          </a:ln>
        </p:spPr>
        <p:txBody>
          <a:bodyPr wrap="none">
            <a:spAutoFit/>
          </a:bodyPr>
          <a:lstStyle/>
          <a:p>
            <a:r>
              <a:rPr lang="en-US" sz="1200" smtClean="0">
                <a:solidFill>
                  <a:srgbClr val="000000"/>
                </a:solidFill>
              </a:rPr>
              <a:t>Electric Fields in a Micromega Detector</a:t>
            </a:r>
          </a:p>
        </p:txBody>
      </p:sp>
      <p:sp>
        <p:nvSpPr>
          <p:cNvPr id="1033" name="TextBox 8"/>
          <p:cNvSpPr txBox="1">
            <a:spLocks noChangeArrowheads="1"/>
          </p:cNvSpPr>
          <p:nvPr/>
        </p:nvSpPr>
        <p:spPr bwMode="auto">
          <a:xfrm>
            <a:off x="152400" y="3810000"/>
            <a:ext cx="2536825" cy="276225"/>
          </a:xfrm>
          <a:prstGeom prst="rect">
            <a:avLst/>
          </a:prstGeom>
          <a:noFill/>
          <a:ln w="9525">
            <a:noFill/>
            <a:miter lim="800000"/>
            <a:headEnd/>
            <a:tailEnd/>
          </a:ln>
        </p:spPr>
        <p:txBody>
          <a:bodyPr wrap="none">
            <a:spAutoFit/>
          </a:bodyPr>
          <a:lstStyle/>
          <a:p>
            <a:r>
              <a:rPr lang="en-US" sz="1200" smtClean="0">
                <a:solidFill>
                  <a:srgbClr val="000000"/>
                </a:solidFill>
              </a:rPr>
              <a:t>Electrons avalanche multiplication</a:t>
            </a:r>
          </a:p>
        </p:txBody>
      </p:sp>
      <p:sp>
        <p:nvSpPr>
          <p:cNvPr id="1034" name="TextBox 9"/>
          <p:cNvSpPr txBox="1">
            <a:spLocks noChangeArrowheads="1"/>
          </p:cNvSpPr>
          <p:nvPr/>
        </p:nvSpPr>
        <p:spPr bwMode="auto">
          <a:xfrm>
            <a:off x="5943600" y="762000"/>
            <a:ext cx="2855913" cy="276225"/>
          </a:xfrm>
          <a:prstGeom prst="rect">
            <a:avLst/>
          </a:prstGeom>
          <a:noFill/>
          <a:ln w="9525">
            <a:noFill/>
            <a:miter lim="800000"/>
            <a:headEnd/>
            <a:tailEnd/>
          </a:ln>
        </p:spPr>
        <p:txBody>
          <a:bodyPr wrap="none">
            <a:spAutoFit/>
          </a:bodyPr>
          <a:lstStyle/>
          <a:p>
            <a:r>
              <a:rPr lang="en-US" sz="1200" smtClean="0">
                <a:solidFill>
                  <a:srgbClr val="000000"/>
                </a:solidFill>
              </a:rPr>
              <a:t>Electric Fields in a Micromega Detector</a:t>
            </a:r>
          </a:p>
        </p:txBody>
      </p:sp>
      <p:sp>
        <p:nvSpPr>
          <p:cNvPr id="1035" name="Slide Number Placeholder 10"/>
          <p:cNvSpPr>
            <a:spLocks noGrp="1"/>
          </p:cNvSpPr>
          <p:nvPr>
            <p:ph type="sldNum" sz="quarter" idx="12"/>
          </p:nvPr>
        </p:nvSpPr>
        <p:spPr>
          <a:noFill/>
        </p:spPr>
        <p:txBody>
          <a:bodyPr/>
          <a:lstStyle/>
          <a:p>
            <a:fld id="{6E371C8F-1DE2-467D-9A34-4D93A086194D}" type="slidenum">
              <a:rPr lang="en-US" smtClean="0">
                <a:solidFill>
                  <a:srgbClr val="000000"/>
                </a:solidFill>
              </a:rPr>
              <a:pPr/>
              <a:t>44</a:t>
            </a:fld>
            <a:endParaRPr lang="en-US" smtClean="0">
              <a:solidFill>
                <a:srgbClr val="000000"/>
              </a:solidFill>
            </a:endParaRPr>
          </a:p>
        </p:txBody>
      </p:sp>
      <p:sp>
        <p:nvSpPr>
          <p:cNvPr id="1036" name="Footer Placeholder 11"/>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304800" y="1828800"/>
            <a:ext cx="4572000" cy="2586038"/>
          </a:xfrm>
          <a:prstGeom prst="rect">
            <a:avLst/>
          </a:prstGeom>
          <a:noFill/>
          <a:ln w="9525">
            <a:noFill/>
            <a:miter lim="800000"/>
            <a:headEnd/>
            <a:tailEnd/>
          </a:ln>
        </p:spPr>
        <p:txBody>
          <a:bodyPr>
            <a:spAutoFit/>
          </a:bodyPr>
          <a:lstStyle/>
          <a:p>
            <a:r>
              <a:rPr lang="en-US" b="1" dirty="0" smtClean="0">
                <a:solidFill>
                  <a:srgbClr val="002060"/>
                </a:solidFill>
              </a:rPr>
              <a:t>I) C. Moore’s Law: </a:t>
            </a:r>
          </a:p>
          <a:p>
            <a:r>
              <a:rPr lang="en-US" b="1" dirty="0" smtClean="0">
                <a:solidFill>
                  <a:srgbClr val="006600"/>
                </a:solidFill>
              </a:rPr>
              <a:t>Computing power doubles 18 months.</a:t>
            </a:r>
          </a:p>
          <a:p>
            <a:endParaRPr lang="en-US" b="1" dirty="0" smtClean="0">
              <a:solidFill>
                <a:srgbClr val="333399"/>
              </a:solidFill>
            </a:endParaRPr>
          </a:p>
          <a:p>
            <a:r>
              <a:rPr lang="en-US" b="1" dirty="0" smtClean="0">
                <a:solidFill>
                  <a:srgbClr val="002060"/>
                </a:solidFill>
              </a:rPr>
              <a:t>II) W. </a:t>
            </a:r>
            <a:r>
              <a:rPr lang="en-US" b="1" dirty="0" err="1" smtClean="0">
                <a:solidFill>
                  <a:srgbClr val="002060"/>
                </a:solidFill>
              </a:rPr>
              <a:t>Riegler’s</a:t>
            </a:r>
            <a:r>
              <a:rPr lang="en-US" b="1" dirty="0" smtClean="0">
                <a:solidFill>
                  <a:srgbClr val="002060"/>
                </a:solidFill>
              </a:rPr>
              <a:t> Law:</a:t>
            </a:r>
          </a:p>
          <a:p>
            <a:r>
              <a:rPr lang="en-US" b="1" dirty="0" smtClean="0">
                <a:solidFill>
                  <a:srgbClr val="006600"/>
                </a:solidFill>
              </a:rPr>
              <a:t>The use of brain for solving a problem is inversely proportional to the available computing power.</a:t>
            </a:r>
          </a:p>
          <a:p>
            <a:endParaRPr lang="en-US" b="1" dirty="0" smtClean="0">
              <a:solidFill>
                <a:srgbClr val="333399"/>
              </a:solidFill>
            </a:endParaRPr>
          </a:p>
          <a:p>
            <a:r>
              <a:rPr lang="en-US" b="1" dirty="0" smtClean="0">
                <a:solidFill>
                  <a:srgbClr val="002060"/>
                </a:solidFill>
                <a:sym typeface="Wingdings" pitchFamily="2" charset="2"/>
              </a:rPr>
              <a:t> I) + II) = ... </a:t>
            </a:r>
            <a:endParaRPr lang="en-US" b="1" dirty="0" smtClean="0">
              <a:solidFill>
                <a:srgbClr val="002060"/>
              </a:solidFill>
            </a:endParaRPr>
          </a:p>
        </p:txBody>
      </p:sp>
      <p:pic>
        <p:nvPicPr>
          <p:cNvPr id="7171" name="Picture 2" descr="Image:PPTMooresLawai.jpg">
            <a:hlinkClick r:id="rId2"/>
          </p:cNvPr>
          <p:cNvPicPr>
            <a:picLocks noChangeAspect="1" noChangeArrowheads="1"/>
          </p:cNvPicPr>
          <p:nvPr/>
        </p:nvPicPr>
        <p:blipFill>
          <a:blip r:embed="rId3" cstate="print"/>
          <a:srcRect/>
          <a:stretch>
            <a:fillRect/>
          </a:stretch>
        </p:blipFill>
        <p:spPr bwMode="auto">
          <a:xfrm>
            <a:off x="5029200" y="1143000"/>
            <a:ext cx="3962400" cy="3989388"/>
          </a:xfrm>
          <a:prstGeom prst="rect">
            <a:avLst/>
          </a:prstGeom>
          <a:noFill/>
          <a:ln w="9525">
            <a:noFill/>
            <a:miter lim="800000"/>
            <a:headEnd/>
            <a:tailEnd/>
          </a:ln>
        </p:spPr>
      </p:pic>
      <p:sp>
        <p:nvSpPr>
          <p:cNvPr id="7172" name="Text Box 4"/>
          <p:cNvSpPr txBox="1">
            <a:spLocks noChangeArrowheads="1"/>
          </p:cNvSpPr>
          <p:nvPr/>
        </p:nvSpPr>
        <p:spPr bwMode="auto">
          <a:xfrm>
            <a:off x="2590800" y="152400"/>
            <a:ext cx="4287838" cy="461963"/>
          </a:xfrm>
          <a:prstGeom prst="rect">
            <a:avLst/>
          </a:prstGeom>
          <a:noFill/>
          <a:ln w="9525">
            <a:noFill/>
            <a:miter lim="800000"/>
            <a:headEnd/>
            <a:tailEnd/>
          </a:ln>
        </p:spPr>
        <p:txBody>
          <a:bodyPr wrap="none">
            <a:spAutoFit/>
          </a:bodyPr>
          <a:lstStyle/>
          <a:p>
            <a:r>
              <a:rPr lang="en-US" sz="2400" b="1" smtClean="0">
                <a:solidFill>
                  <a:srgbClr val="FF0000"/>
                </a:solidFill>
              </a:rPr>
              <a:t>Particle Detector Simulation</a:t>
            </a:r>
          </a:p>
        </p:txBody>
      </p:sp>
      <p:sp>
        <p:nvSpPr>
          <p:cNvPr id="14341" name="Rectangle 4"/>
          <p:cNvSpPr>
            <a:spLocks noChangeArrowheads="1"/>
          </p:cNvSpPr>
          <p:nvPr/>
        </p:nvSpPr>
        <p:spPr bwMode="auto">
          <a:xfrm>
            <a:off x="838200" y="5562600"/>
            <a:ext cx="6224588" cy="369888"/>
          </a:xfrm>
          <a:prstGeom prst="rect">
            <a:avLst/>
          </a:prstGeom>
          <a:noFill/>
          <a:ln w="9525">
            <a:noFill/>
            <a:miter lim="800000"/>
            <a:headEnd/>
            <a:tailEnd/>
          </a:ln>
        </p:spPr>
        <p:txBody>
          <a:bodyPr wrap="none">
            <a:spAutoFit/>
          </a:bodyPr>
          <a:lstStyle/>
          <a:p>
            <a:pPr>
              <a:defRPr/>
            </a:pPr>
            <a:r>
              <a:rPr lang="en-US" b="1" dirty="0">
                <a:solidFill>
                  <a:srgbClr val="002060"/>
                </a:solidFill>
                <a:latin typeface="Arial" charset="0"/>
              </a:rPr>
              <a:t>Knowing the basics of particle detectors is essential …</a:t>
            </a:r>
          </a:p>
        </p:txBody>
      </p:sp>
      <p:sp>
        <p:nvSpPr>
          <p:cNvPr id="7174" name="Slide Number Placeholder 5"/>
          <p:cNvSpPr>
            <a:spLocks noGrp="1"/>
          </p:cNvSpPr>
          <p:nvPr>
            <p:ph type="sldNum" sz="quarter" idx="12"/>
          </p:nvPr>
        </p:nvSpPr>
        <p:spPr>
          <a:noFill/>
        </p:spPr>
        <p:txBody>
          <a:bodyPr/>
          <a:lstStyle/>
          <a:p>
            <a:fld id="{79F3EC73-F582-45A3-B513-1CAC7CBF730E}" type="slidenum">
              <a:rPr lang="en-US" smtClean="0">
                <a:solidFill>
                  <a:srgbClr val="000000"/>
                </a:solidFill>
              </a:rPr>
              <a:pPr/>
              <a:t>45</a:t>
            </a:fld>
            <a:endParaRPr lang="en-US" smtClean="0">
              <a:solidFill>
                <a:srgbClr val="000000"/>
              </a:solidFill>
            </a:endParaRPr>
          </a:p>
        </p:txBody>
      </p:sp>
      <p:sp>
        <p:nvSpPr>
          <p:cNvPr id="7175" name="Footer Placeholder 6"/>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676400" y="304800"/>
            <a:ext cx="5210175" cy="461963"/>
          </a:xfrm>
          <a:prstGeom prst="rect">
            <a:avLst/>
          </a:prstGeom>
          <a:noFill/>
          <a:ln w="9525">
            <a:noFill/>
            <a:miter lim="800000"/>
            <a:headEnd/>
            <a:tailEnd/>
          </a:ln>
        </p:spPr>
        <p:txBody>
          <a:bodyPr wrap="none">
            <a:spAutoFit/>
          </a:bodyPr>
          <a:lstStyle/>
          <a:p>
            <a:r>
              <a:rPr lang="en-US" sz="2400" b="1" smtClean="0">
                <a:solidFill>
                  <a:srgbClr val="FF0000"/>
                </a:solidFill>
              </a:rPr>
              <a:t>Interaction of Particles with Matter</a:t>
            </a:r>
          </a:p>
        </p:txBody>
      </p:sp>
      <p:sp>
        <p:nvSpPr>
          <p:cNvPr id="8195" name="Rectangle 3"/>
          <p:cNvSpPr>
            <a:spLocks noChangeArrowheads="1"/>
          </p:cNvSpPr>
          <p:nvPr/>
        </p:nvSpPr>
        <p:spPr bwMode="auto">
          <a:xfrm>
            <a:off x="533400" y="1143000"/>
            <a:ext cx="7696200" cy="3170238"/>
          </a:xfrm>
          <a:prstGeom prst="rect">
            <a:avLst/>
          </a:prstGeom>
          <a:noFill/>
          <a:ln w="9525">
            <a:noFill/>
            <a:miter lim="800000"/>
            <a:headEnd/>
            <a:tailEnd/>
          </a:ln>
        </p:spPr>
        <p:txBody>
          <a:bodyPr>
            <a:spAutoFit/>
          </a:bodyPr>
          <a:lstStyle/>
          <a:p>
            <a:r>
              <a:rPr lang="en-US" sz="2000" b="1" smtClean="0">
                <a:solidFill>
                  <a:srgbClr val="002060"/>
                </a:solidFill>
              </a:rPr>
              <a:t>Any device that is to detect a particle must interact with it in some way  </a:t>
            </a:r>
            <a:r>
              <a:rPr lang="en-US" sz="2000" b="1" smtClean="0">
                <a:solidFill>
                  <a:srgbClr val="002060"/>
                </a:solidFill>
                <a:sym typeface="Wingdings" pitchFamily="2" charset="2"/>
              </a:rPr>
              <a:t> almost …</a:t>
            </a:r>
          </a:p>
          <a:p>
            <a:endParaRPr lang="en-US" sz="2000" b="1" smtClean="0">
              <a:solidFill>
                <a:srgbClr val="000000"/>
              </a:solidFill>
              <a:sym typeface="Wingdings" pitchFamily="2" charset="2"/>
            </a:endParaRPr>
          </a:p>
          <a:p>
            <a:r>
              <a:rPr lang="en-US" sz="2000" b="1" smtClean="0">
                <a:solidFill>
                  <a:srgbClr val="009900"/>
                </a:solidFill>
                <a:sym typeface="Wingdings" pitchFamily="2" charset="2"/>
              </a:rPr>
              <a:t>In many experiments neutrinos are measured by missing transverse momentum. </a:t>
            </a:r>
          </a:p>
          <a:p>
            <a:endParaRPr lang="en-US" sz="2000" b="1" smtClean="0">
              <a:solidFill>
                <a:srgbClr val="000000"/>
              </a:solidFill>
              <a:sym typeface="Wingdings" pitchFamily="2" charset="2"/>
            </a:endParaRPr>
          </a:p>
          <a:p>
            <a:r>
              <a:rPr lang="en-US" sz="2000" b="1" smtClean="0">
                <a:solidFill>
                  <a:srgbClr val="002060"/>
                </a:solidFill>
                <a:sym typeface="Wingdings" pitchFamily="2" charset="2"/>
              </a:rPr>
              <a:t>E.g. e</a:t>
            </a:r>
            <a:r>
              <a:rPr lang="en-US" sz="2000" b="1" baseline="30000" smtClean="0">
                <a:solidFill>
                  <a:srgbClr val="002060"/>
                </a:solidFill>
                <a:sym typeface="Wingdings" pitchFamily="2" charset="2"/>
              </a:rPr>
              <a:t>+</a:t>
            </a:r>
            <a:r>
              <a:rPr lang="en-US" sz="2000" b="1" smtClean="0">
                <a:solidFill>
                  <a:srgbClr val="002060"/>
                </a:solidFill>
                <a:sym typeface="Wingdings" pitchFamily="2" charset="2"/>
              </a:rPr>
              <a:t>e</a:t>
            </a:r>
            <a:r>
              <a:rPr lang="en-US" sz="2000" b="1" baseline="30000" smtClean="0">
                <a:solidFill>
                  <a:srgbClr val="002060"/>
                </a:solidFill>
                <a:sym typeface="Wingdings" pitchFamily="2" charset="2"/>
              </a:rPr>
              <a:t>-</a:t>
            </a:r>
            <a:r>
              <a:rPr lang="en-US" sz="2000" b="1" smtClean="0">
                <a:solidFill>
                  <a:srgbClr val="002060"/>
                </a:solidFill>
                <a:sym typeface="Wingdings" pitchFamily="2" charset="2"/>
              </a:rPr>
              <a:t> collider. P</a:t>
            </a:r>
            <a:r>
              <a:rPr lang="en-US" sz="2000" b="1" baseline="-25000" smtClean="0">
                <a:solidFill>
                  <a:srgbClr val="002060"/>
                </a:solidFill>
                <a:sym typeface="Wingdings" pitchFamily="2" charset="2"/>
              </a:rPr>
              <a:t>tot</a:t>
            </a:r>
            <a:r>
              <a:rPr lang="en-US" sz="2000" b="1" smtClean="0">
                <a:solidFill>
                  <a:srgbClr val="002060"/>
                </a:solidFill>
                <a:sym typeface="Wingdings" pitchFamily="2" charset="2"/>
              </a:rPr>
              <a:t>=0, </a:t>
            </a:r>
          </a:p>
          <a:p>
            <a:r>
              <a:rPr lang="en-US" sz="2000" b="1" smtClean="0">
                <a:solidFill>
                  <a:srgbClr val="002060"/>
                </a:solidFill>
                <a:sym typeface="Wingdings" pitchFamily="2" charset="2"/>
              </a:rPr>
              <a:t>If the </a:t>
            </a:r>
            <a:r>
              <a:rPr lang="el-GR" sz="2000" b="1" smtClean="0">
                <a:solidFill>
                  <a:srgbClr val="002060"/>
                </a:solidFill>
                <a:sym typeface="Wingdings" pitchFamily="2" charset="2"/>
              </a:rPr>
              <a:t>Σ</a:t>
            </a:r>
            <a:r>
              <a:rPr lang="en-US" sz="2000" b="1" smtClean="0">
                <a:solidFill>
                  <a:srgbClr val="002060"/>
                </a:solidFill>
                <a:sym typeface="Wingdings" pitchFamily="2" charset="2"/>
              </a:rPr>
              <a:t> p</a:t>
            </a:r>
            <a:r>
              <a:rPr lang="en-US" sz="2000" b="1" baseline="-25000" smtClean="0">
                <a:solidFill>
                  <a:srgbClr val="002060"/>
                </a:solidFill>
                <a:sym typeface="Wingdings" pitchFamily="2" charset="2"/>
              </a:rPr>
              <a:t>i </a:t>
            </a:r>
            <a:r>
              <a:rPr lang="en-US" sz="2000" b="1" smtClean="0">
                <a:solidFill>
                  <a:srgbClr val="002060"/>
                </a:solidFill>
                <a:sym typeface="Wingdings" pitchFamily="2" charset="2"/>
              </a:rPr>
              <a:t>of all collision products is ≠0  neutrino escaped.</a:t>
            </a:r>
            <a:endParaRPr lang="en-US" sz="2000" b="1" smtClean="0">
              <a:solidFill>
                <a:srgbClr val="002060"/>
              </a:solidFill>
            </a:endParaRPr>
          </a:p>
          <a:p>
            <a:endParaRPr lang="en-US" sz="2000" b="1" smtClean="0">
              <a:solidFill>
                <a:srgbClr val="000000"/>
              </a:solidFill>
            </a:endParaRPr>
          </a:p>
          <a:p>
            <a:endParaRPr lang="en-US" sz="2000" b="1" smtClean="0">
              <a:solidFill>
                <a:srgbClr val="000000"/>
              </a:solidFill>
            </a:endParaRPr>
          </a:p>
        </p:txBody>
      </p:sp>
      <p:sp>
        <p:nvSpPr>
          <p:cNvPr id="8196" name="Rectangle 5"/>
          <p:cNvSpPr>
            <a:spLocks noChangeArrowheads="1"/>
          </p:cNvSpPr>
          <p:nvPr/>
        </p:nvSpPr>
        <p:spPr bwMode="auto">
          <a:xfrm>
            <a:off x="990600" y="6400800"/>
            <a:ext cx="6248400" cy="246063"/>
          </a:xfrm>
          <a:prstGeom prst="rect">
            <a:avLst/>
          </a:prstGeom>
          <a:noFill/>
          <a:ln w="9525">
            <a:noFill/>
            <a:miter lim="800000"/>
            <a:headEnd/>
            <a:tailEnd/>
          </a:ln>
        </p:spPr>
        <p:txBody>
          <a:bodyPr>
            <a:spAutoFit/>
          </a:bodyPr>
          <a:lstStyle/>
          <a:p>
            <a:r>
              <a:rPr lang="en-GB" sz="1000" smtClean="0">
                <a:solidFill>
                  <a:srgbClr val="000000"/>
                </a:solidFill>
                <a:latin typeface="Times New Roman" pitchFamily="18" charset="0"/>
              </a:rPr>
              <a:t>Claus Grupen, Particle Detectors, Cambridge University Press,  Cambridge 1996 (455 pp. ISBN 0-521-55216-8) </a:t>
            </a:r>
          </a:p>
        </p:txBody>
      </p:sp>
      <p:sp>
        <p:nvSpPr>
          <p:cNvPr id="8197" name="Slide Number Placeholder 5"/>
          <p:cNvSpPr>
            <a:spLocks noGrp="1"/>
          </p:cNvSpPr>
          <p:nvPr>
            <p:ph type="sldNum" sz="quarter" idx="12"/>
          </p:nvPr>
        </p:nvSpPr>
        <p:spPr>
          <a:noFill/>
        </p:spPr>
        <p:txBody>
          <a:bodyPr/>
          <a:lstStyle/>
          <a:p>
            <a:fld id="{EBE2626D-A1BF-40B5-8185-CE6FFC013277}" type="slidenum">
              <a:rPr lang="en-US" smtClean="0">
                <a:solidFill>
                  <a:srgbClr val="000000"/>
                </a:solidFill>
              </a:rPr>
              <a:pPr/>
              <a:t>46</a:t>
            </a:fld>
            <a:endParaRPr lang="en-US" smtClean="0">
              <a:solidFill>
                <a:srgbClr val="000000"/>
              </a:solidFill>
            </a:endParaRPr>
          </a:p>
        </p:txBody>
      </p:sp>
      <p:sp>
        <p:nvSpPr>
          <p:cNvPr id="8198" name="Footer Placeholder 6"/>
          <p:cNvSpPr>
            <a:spLocks noGrp="1"/>
          </p:cNvSpPr>
          <p:nvPr>
            <p:ph type="ftr" sz="quarter" idx="11"/>
          </p:nvPr>
        </p:nvSpPr>
        <p:spPr>
          <a:noFill/>
        </p:spPr>
        <p:txBody>
          <a:bodyPr/>
          <a:lstStyle/>
          <a:p>
            <a:r>
              <a:rPr lang="en-US" smtClean="0">
                <a:solidFill>
                  <a:srgbClr val="000000"/>
                </a:solidFill>
              </a:rPr>
              <a:t>W. Riegler/CERN</a:t>
            </a:r>
          </a:p>
        </p:txBody>
      </p:sp>
      <p:pic>
        <p:nvPicPr>
          <p:cNvPr id="8199" name="Picture 3" descr="detector15"/>
          <p:cNvPicPr>
            <a:picLocks noChangeAspect="1" noChangeArrowheads="1"/>
          </p:cNvPicPr>
          <p:nvPr/>
        </p:nvPicPr>
        <p:blipFill>
          <a:blip r:embed="rId2" cstate="print"/>
          <a:srcRect l="70476" t="79037"/>
          <a:stretch>
            <a:fillRect/>
          </a:stretch>
        </p:blipFill>
        <p:spPr bwMode="auto">
          <a:xfrm>
            <a:off x="5867400" y="4572000"/>
            <a:ext cx="2227263" cy="990600"/>
          </a:xfrm>
          <a:prstGeom prst="rect">
            <a:avLst/>
          </a:prstGeom>
          <a:noFill/>
          <a:ln w="9525">
            <a:noFill/>
            <a:miter lim="800000"/>
            <a:headEnd/>
            <a:tailEnd/>
          </a:ln>
        </p:spPr>
      </p:pic>
      <p:grpSp>
        <p:nvGrpSpPr>
          <p:cNvPr id="2" name="Group 9"/>
          <p:cNvGrpSpPr>
            <a:grpSpLocks/>
          </p:cNvGrpSpPr>
          <p:nvPr/>
        </p:nvGrpSpPr>
        <p:grpSpPr bwMode="auto">
          <a:xfrm>
            <a:off x="1752600" y="3810000"/>
            <a:ext cx="4038600" cy="2514600"/>
            <a:chOff x="1752600" y="3810000"/>
            <a:chExt cx="4038600" cy="2514600"/>
          </a:xfrm>
        </p:grpSpPr>
        <p:pic>
          <p:nvPicPr>
            <p:cNvPr id="8201" name="Picture 3" descr="detector15"/>
            <p:cNvPicPr>
              <a:picLocks noChangeAspect="1" noChangeArrowheads="1"/>
            </p:cNvPicPr>
            <p:nvPr/>
          </p:nvPicPr>
          <p:blipFill>
            <a:blip r:embed="rId2" cstate="print"/>
            <a:srcRect/>
            <a:stretch>
              <a:fillRect/>
            </a:stretch>
          </p:blipFill>
          <p:spPr bwMode="auto">
            <a:xfrm>
              <a:off x="1752600" y="3810000"/>
              <a:ext cx="4000500" cy="2506663"/>
            </a:xfrm>
            <a:prstGeom prst="rect">
              <a:avLst/>
            </a:prstGeom>
            <a:noFill/>
            <a:ln w="9525">
              <a:noFill/>
              <a:miter lim="800000"/>
              <a:headEnd/>
              <a:tailEnd/>
            </a:ln>
          </p:spPr>
        </p:pic>
        <p:sp>
          <p:nvSpPr>
            <p:cNvPr id="9" name="Rectangle 8"/>
            <p:cNvSpPr/>
            <p:nvPr/>
          </p:nvSpPr>
          <p:spPr>
            <a:xfrm>
              <a:off x="4572000" y="57912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p:cNvSpPr>
            <a:spLocks noGrp="1"/>
          </p:cNvSpPr>
          <p:nvPr>
            <p:ph type="ftr" sz="quarter" idx="11"/>
          </p:nvPr>
        </p:nvSpPr>
        <p:spPr>
          <a:noFill/>
        </p:spPr>
        <p:txBody>
          <a:bodyPr/>
          <a:lstStyle/>
          <a:p>
            <a:r>
              <a:rPr lang="en-US" smtClean="0">
                <a:solidFill>
                  <a:srgbClr val="000000"/>
                </a:solidFill>
              </a:rPr>
              <a:t>W. Riegler/CERN</a:t>
            </a:r>
          </a:p>
        </p:txBody>
      </p:sp>
      <p:sp>
        <p:nvSpPr>
          <p:cNvPr id="9219" name="Slide Number Placeholder 2"/>
          <p:cNvSpPr>
            <a:spLocks noGrp="1"/>
          </p:cNvSpPr>
          <p:nvPr>
            <p:ph type="sldNum" sz="quarter" idx="12"/>
          </p:nvPr>
        </p:nvSpPr>
        <p:spPr>
          <a:noFill/>
        </p:spPr>
        <p:txBody>
          <a:bodyPr/>
          <a:lstStyle/>
          <a:p>
            <a:fld id="{BCDE013C-288D-4B27-A0A4-CA8A76485103}" type="slidenum">
              <a:rPr lang="en-US" smtClean="0">
                <a:solidFill>
                  <a:srgbClr val="000000"/>
                </a:solidFill>
              </a:rPr>
              <a:pPr/>
              <a:t>47</a:t>
            </a:fld>
            <a:endParaRPr lang="en-US" smtClean="0">
              <a:solidFill>
                <a:srgbClr val="000000"/>
              </a:solidFill>
            </a:endParaRPr>
          </a:p>
        </p:txBody>
      </p:sp>
      <p:pic>
        <p:nvPicPr>
          <p:cNvPr id="9220" name="Picture 4" descr="https://twiki.cern.ch/twiki/pub/Atlas/EventDisplayPublicResults/Atlantis-Wenu-lego-rz.png"/>
          <p:cNvPicPr>
            <a:picLocks noChangeAspect="1" noChangeArrowheads="1"/>
          </p:cNvPicPr>
          <p:nvPr/>
        </p:nvPicPr>
        <p:blipFill>
          <a:blip r:embed="rId2" cstate="print"/>
          <a:srcRect/>
          <a:stretch>
            <a:fillRect/>
          </a:stretch>
        </p:blipFill>
        <p:spPr bwMode="auto">
          <a:xfrm>
            <a:off x="457200" y="1143000"/>
            <a:ext cx="7943850" cy="4724400"/>
          </a:xfrm>
          <a:prstGeom prst="rect">
            <a:avLst/>
          </a:prstGeom>
          <a:noFill/>
          <a:ln w="9525">
            <a:noFill/>
            <a:miter lim="800000"/>
            <a:headEnd/>
            <a:tailEnd/>
          </a:ln>
        </p:spPr>
      </p:pic>
      <p:sp>
        <p:nvSpPr>
          <p:cNvPr id="9221" name="Text Box 4"/>
          <p:cNvSpPr txBox="1">
            <a:spLocks noChangeArrowheads="1"/>
          </p:cNvSpPr>
          <p:nvPr/>
        </p:nvSpPr>
        <p:spPr bwMode="auto">
          <a:xfrm>
            <a:off x="1676400" y="152400"/>
            <a:ext cx="5210175" cy="461963"/>
          </a:xfrm>
          <a:prstGeom prst="rect">
            <a:avLst/>
          </a:prstGeom>
          <a:noFill/>
          <a:ln w="9525">
            <a:noFill/>
            <a:miter lim="800000"/>
            <a:headEnd/>
            <a:tailEnd/>
          </a:ln>
        </p:spPr>
        <p:txBody>
          <a:bodyPr wrap="none">
            <a:spAutoFit/>
          </a:bodyPr>
          <a:lstStyle/>
          <a:p>
            <a:r>
              <a:rPr lang="en-US" sz="2400" b="1" smtClean="0">
                <a:solidFill>
                  <a:srgbClr val="FF0000"/>
                </a:solidFill>
              </a:rPr>
              <a:t>Interaction of Particles with Matter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3"/>
          <p:cNvGrpSpPr>
            <a:grpSpLocks/>
          </p:cNvGrpSpPr>
          <p:nvPr/>
        </p:nvGrpSpPr>
        <p:grpSpPr bwMode="auto">
          <a:xfrm>
            <a:off x="228600" y="685800"/>
            <a:ext cx="8077200" cy="3292475"/>
            <a:chOff x="228600" y="685800"/>
            <a:chExt cx="8077200" cy="3292257"/>
          </a:xfrm>
        </p:grpSpPr>
        <p:grpSp>
          <p:nvGrpSpPr>
            <p:cNvPr id="3" name="Group 18"/>
            <p:cNvGrpSpPr>
              <a:grpSpLocks/>
            </p:cNvGrpSpPr>
            <p:nvPr/>
          </p:nvGrpSpPr>
          <p:grpSpPr bwMode="auto">
            <a:xfrm>
              <a:off x="2590800" y="2073057"/>
              <a:ext cx="990600" cy="1066800"/>
              <a:chOff x="2286000" y="1447800"/>
              <a:chExt cx="990600" cy="1066800"/>
            </a:xfrm>
          </p:grpSpPr>
          <p:sp>
            <p:nvSpPr>
              <p:cNvPr id="5" name="Oval 4"/>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 name="Group 19"/>
            <p:cNvGrpSpPr>
              <a:grpSpLocks/>
            </p:cNvGrpSpPr>
            <p:nvPr/>
          </p:nvGrpSpPr>
          <p:grpSpPr bwMode="auto">
            <a:xfrm>
              <a:off x="3886200" y="2454057"/>
              <a:ext cx="990600" cy="1066800"/>
              <a:chOff x="2286000" y="1447800"/>
              <a:chExt cx="990600" cy="1066800"/>
            </a:xfrm>
          </p:grpSpPr>
          <p:sp>
            <p:nvSpPr>
              <p:cNvPr id="21" name="Oval 20"/>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Oval 21"/>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Oval 22"/>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Oval 23"/>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Oval 24"/>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Oval 25"/>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Oval 26"/>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Oval 27"/>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Oval 28"/>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Oval 29"/>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Oval 30"/>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Oval 31"/>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Oval 32"/>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8" name="Group 47"/>
            <p:cNvGrpSpPr>
              <a:grpSpLocks/>
            </p:cNvGrpSpPr>
            <p:nvPr/>
          </p:nvGrpSpPr>
          <p:grpSpPr bwMode="auto">
            <a:xfrm>
              <a:off x="4876800" y="1234857"/>
              <a:ext cx="990600" cy="1066800"/>
              <a:chOff x="2286000" y="1447800"/>
              <a:chExt cx="990600" cy="1066800"/>
            </a:xfrm>
          </p:grpSpPr>
          <p:sp>
            <p:nvSpPr>
              <p:cNvPr id="49" name="Oval 48"/>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Oval 49"/>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 name="Oval 50"/>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Oval 51"/>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Oval 52"/>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Oval 53"/>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Oval 54"/>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Oval 55"/>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Oval 56"/>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 name="Oval 57"/>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Oval 58"/>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0" name="Oval 59"/>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 name="Oval 60"/>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9" name="Group 103"/>
            <p:cNvGrpSpPr>
              <a:grpSpLocks/>
            </p:cNvGrpSpPr>
            <p:nvPr/>
          </p:nvGrpSpPr>
          <p:grpSpPr bwMode="auto">
            <a:xfrm>
              <a:off x="3200400" y="1082457"/>
              <a:ext cx="990600" cy="1066800"/>
              <a:chOff x="2286000" y="1447800"/>
              <a:chExt cx="990600" cy="1066800"/>
            </a:xfrm>
          </p:grpSpPr>
          <p:sp>
            <p:nvSpPr>
              <p:cNvPr id="105" name="Oval 104"/>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6" name="Oval 105"/>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7" name="Oval 106"/>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Oval 107"/>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9" name="Oval 108"/>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 name="Oval 109"/>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Oval 110"/>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 name="Oval 111"/>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3" name="Oval 112"/>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4" name="Oval 113"/>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5" name="Oval 114"/>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Oval 115"/>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7" name="Oval 116"/>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20" name="Group 117"/>
            <p:cNvGrpSpPr>
              <a:grpSpLocks/>
            </p:cNvGrpSpPr>
            <p:nvPr/>
          </p:nvGrpSpPr>
          <p:grpSpPr bwMode="auto">
            <a:xfrm>
              <a:off x="5105400" y="2682657"/>
              <a:ext cx="990600" cy="1066800"/>
              <a:chOff x="2286000" y="1447800"/>
              <a:chExt cx="990600" cy="1066800"/>
            </a:xfrm>
          </p:grpSpPr>
          <p:sp>
            <p:nvSpPr>
              <p:cNvPr id="119" name="Oval 118"/>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0" name="Oval 119"/>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1" name="Oval 120"/>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 name="Oval 121"/>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3" name="Oval 122"/>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4" name="Oval 123"/>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5" name="Oval 124"/>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6" name="Oval 125"/>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7" name="Oval 126"/>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8" name="Oval 127"/>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9" name="Oval 128"/>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 name="Oval 129"/>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 name="Oval 130"/>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9216" name="Group 145"/>
            <p:cNvGrpSpPr>
              <a:grpSpLocks/>
            </p:cNvGrpSpPr>
            <p:nvPr/>
          </p:nvGrpSpPr>
          <p:grpSpPr bwMode="auto">
            <a:xfrm>
              <a:off x="1600200" y="1082457"/>
              <a:ext cx="990600" cy="1066800"/>
              <a:chOff x="2286000" y="1447800"/>
              <a:chExt cx="990600" cy="1066800"/>
            </a:xfrm>
          </p:grpSpPr>
          <p:sp>
            <p:nvSpPr>
              <p:cNvPr id="147" name="Oval 146"/>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8" name="Oval 147"/>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9" name="Oval 148"/>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0" name="Oval 149"/>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1" name="Oval 150"/>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2" name="Oval 151"/>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Oval 152"/>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Oval 153"/>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5" name="Oval 154"/>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6" name="Oval 155"/>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7" name="Oval 156"/>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8" name="Oval 157"/>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9" name="Oval 158"/>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9217" name="Group 159"/>
            <p:cNvGrpSpPr>
              <a:grpSpLocks/>
            </p:cNvGrpSpPr>
            <p:nvPr/>
          </p:nvGrpSpPr>
          <p:grpSpPr bwMode="auto">
            <a:xfrm>
              <a:off x="1371600" y="2682657"/>
              <a:ext cx="990600" cy="1066800"/>
              <a:chOff x="2286000" y="1447800"/>
              <a:chExt cx="990600" cy="1066800"/>
            </a:xfrm>
          </p:grpSpPr>
          <p:sp>
            <p:nvSpPr>
              <p:cNvPr id="161" name="Oval 160"/>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2" name="Oval 161"/>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 name="Oval 162"/>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4" name="Oval 163"/>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5" name="Oval 164"/>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6" name="Oval 165"/>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7" name="Oval 166"/>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8" name="Oval 167"/>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9" name="Oval 168"/>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0" name="Oval 169"/>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1" name="Oval 170"/>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2" name="Oval 171"/>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3" name="Oval 172"/>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cxnSp>
          <p:nvCxnSpPr>
            <p:cNvPr id="175" name="Straight Connector 174"/>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Arrow Connector 183"/>
            <p:cNvCxnSpPr/>
            <p:nvPr/>
          </p:nvCxnSpPr>
          <p:spPr>
            <a:xfrm rot="16200000" flipH="1">
              <a:off x="1524013" y="2377955"/>
              <a:ext cx="392087" cy="23971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8" name="Straight Arrow Connector 187"/>
            <p:cNvCxnSpPr/>
            <p:nvPr/>
          </p:nvCxnSpPr>
          <p:spPr>
            <a:xfrm rot="16200000" flipH="1">
              <a:off x="2929740" y="2420028"/>
              <a:ext cx="276207" cy="396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1" name="Straight Arrow Connector 200"/>
            <p:cNvCxnSpPr/>
            <p:nvPr/>
          </p:nvCxnSpPr>
          <p:spPr>
            <a:xfrm>
              <a:off x="3200400" y="2301768"/>
              <a:ext cx="762000" cy="3047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6" name="Rectangle 205"/>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 name="Rectangle 206"/>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65" name="Rectangle 211"/>
            <p:cNvSpPr>
              <a:spLocks noChangeArrowheads="1"/>
            </p:cNvSpPr>
            <p:nvPr/>
          </p:nvSpPr>
          <p:spPr bwMode="auto">
            <a:xfrm>
              <a:off x="1524000" y="685800"/>
              <a:ext cx="1943545" cy="369332"/>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Z</a:t>
              </a:r>
              <a:r>
                <a:rPr lang="en-US" b="1" baseline="-25000" smtClean="0">
                  <a:solidFill>
                    <a:srgbClr val="000000"/>
                  </a:solidFill>
                  <a:latin typeface="Calibri" pitchFamily="34" charset="0"/>
                </a:rPr>
                <a:t>2 </a:t>
              </a:r>
              <a:r>
                <a:rPr lang="en-US" b="1" smtClean="0">
                  <a:solidFill>
                    <a:srgbClr val="000000"/>
                  </a:solidFill>
                  <a:latin typeface="Calibri" pitchFamily="34" charset="0"/>
                </a:rPr>
                <a:t>electrons, q=-e</a:t>
              </a:r>
              <a:r>
                <a:rPr lang="en-US" b="1" baseline="-25000" smtClean="0">
                  <a:solidFill>
                    <a:srgbClr val="000000"/>
                  </a:solidFill>
                  <a:latin typeface="Calibri" pitchFamily="34" charset="0"/>
                </a:rPr>
                <a:t>0</a:t>
              </a:r>
              <a:endParaRPr lang="en-US" baseline="-25000" smtClean="0">
                <a:solidFill>
                  <a:srgbClr val="000000"/>
                </a:solidFill>
                <a:latin typeface="Calibri" pitchFamily="34" charset="0"/>
              </a:endParaRPr>
            </a:p>
          </p:txBody>
        </p:sp>
      </p:grpSp>
      <p:sp>
        <p:nvSpPr>
          <p:cNvPr id="9219" name="Date Placeholder 1"/>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B8E172-CEAF-442F-929F-97981F7072A5}" type="datetime1">
              <a:rPr lang="en-US" smtClean="0">
                <a:solidFill>
                  <a:srgbClr val="898989"/>
                </a:solidFill>
              </a:rPr>
              <a:pPr fontAlgn="base">
                <a:spcBef>
                  <a:spcPct val="0"/>
                </a:spcBef>
                <a:spcAft>
                  <a:spcPct val="0"/>
                </a:spcAft>
                <a:defRPr/>
              </a:pPr>
              <a:t>3/21/2011</a:t>
            </a:fld>
            <a:endParaRPr lang="en-US" smtClean="0">
              <a:solidFill>
                <a:srgbClr val="898989"/>
              </a:solidFill>
            </a:endParaRPr>
          </a:p>
        </p:txBody>
      </p:sp>
      <p:sp>
        <p:nvSpPr>
          <p:cNvPr id="9220" name="Footer Placeholder 2"/>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898989"/>
                </a:solidFill>
              </a:rPr>
              <a:t>W. Riegler, Particle Detectors</a:t>
            </a:r>
          </a:p>
        </p:txBody>
      </p:sp>
      <p:sp>
        <p:nvSpPr>
          <p:cNvPr id="9221"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F49AFF-5552-45AE-8740-B69D6AE9E62E}" type="slidenum">
              <a:rPr lang="en-US" smtClean="0">
                <a:solidFill>
                  <a:srgbClr val="898989"/>
                </a:solidFill>
              </a:rPr>
              <a:pPr fontAlgn="base">
                <a:spcBef>
                  <a:spcPct val="0"/>
                </a:spcBef>
                <a:spcAft>
                  <a:spcPct val="0"/>
                </a:spcAft>
                <a:defRPr/>
              </a:pPr>
              <a:t>48</a:t>
            </a:fld>
            <a:endParaRPr lang="en-US" smtClean="0">
              <a:solidFill>
                <a:srgbClr val="898989"/>
              </a:solidFill>
            </a:endParaRPr>
          </a:p>
        </p:txBody>
      </p:sp>
      <p:sp>
        <p:nvSpPr>
          <p:cNvPr id="10246" name="TextBox 186"/>
          <p:cNvSpPr txBox="1">
            <a:spLocks noChangeArrowheads="1"/>
          </p:cNvSpPr>
          <p:nvPr/>
        </p:nvSpPr>
        <p:spPr bwMode="auto">
          <a:xfrm>
            <a:off x="381000" y="4206875"/>
            <a:ext cx="2133600" cy="2030413"/>
          </a:xfrm>
          <a:prstGeom prst="rect">
            <a:avLst/>
          </a:prstGeom>
          <a:noFill/>
          <a:ln w="9525">
            <a:noFill/>
            <a:miter lim="800000"/>
            <a:headEnd/>
            <a:tailEnd/>
          </a:ln>
        </p:spPr>
        <p:txBody>
          <a:bodyPr>
            <a:spAutoFit/>
          </a:bodyPr>
          <a:lstStyle/>
          <a:p>
            <a:r>
              <a:rPr lang="en-US" sz="1400" b="1" smtClean="0">
                <a:solidFill>
                  <a:srgbClr val="002060"/>
                </a:solidFill>
                <a:cs typeface="Arial" pitchFamily="34" charset="0"/>
              </a:rPr>
              <a:t>Interaction with the atomic electrons. The incoming particle loses energy and the atoms are </a:t>
            </a:r>
            <a:r>
              <a:rPr lang="en-US" sz="1400" b="1" u="sng" smtClean="0">
                <a:solidFill>
                  <a:srgbClr val="002060"/>
                </a:solidFill>
                <a:cs typeface="Arial" pitchFamily="34" charset="0"/>
              </a:rPr>
              <a:t>excited</a:t>
            </a:r>
            <a:r>
              <a:rPr lang="en-US" sz="1400" b="1" smtClean="0">
                <a:solidFill>
                  <a:srgbClr val="002060"/>
                </a:solidFill>
                <a:cs typeface="Arial" pitchFamily="34" charset="0"/>
              </a:rPr>
              <a:t> or  </a:t>
            </a:r>
            <a:r>
              <a:rPr lang="en-US" sz="1400" b="1" u="sng" smtClean="0">
                <a:solidFill>
                  <a:srgbClr val="002060"/>
                </a:solidFill>
                <a:cs typeface="Arial" pitchFamily="34" charset="0"/>
              </a:rPr>
              <a:t>ionized.</a:t>
            </a:r>
            <a:r>
              <a:rPr lang="en-US" sz="1400" b="1" smtClean="0">
                <a:solidFill>
                  <a:srgbClr val="002060"/>
                </a:solidFill>
                <a:cs typeface="Arial" pitchFamily="34" charset="0"/>
              </a:rPr>
              <a:t> </a:t>
            </a: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p:txBody>
      </p:sp>
      <p:sp>
        <p:nvSpPr>
          <p:cNvPr id="10247" name="TextBox 193"/>
          <p:cNvSpPr txBox="1">
            <a:spLocks noChangeArrowheads="1"/>
          </p:cNvSpPr>
          <p:nvPr/>
        </p:nvSpPr>
        <p:spPr bwMode="auto">
          <a:xfrm>
            <a:off x="2743200" y="4206875"/>
            <a:ext cx="2133600" cy="2246313"/>
          </a:xfrm>
          <a:prstGeom prst="rect">
            <a:avLst/>
          </a:prstGeom>
          <a:noFill/>
          <a:ln w="9525">
            <a:noFill/>
            <a:miter lim="800000"/>
            <a:headEnd/>
            <a:tailEnd/>
          </a:ln>
        </p:spPr>
        <p:txBody>
          <a:bodyPr>
            <a:spAutoFit/>
          </a:bodyPr>
          <a:lstStyle/>
          <a:p>
            <a:r>
              <a:rPr lang="en-US" sz="1400" b="1" smtClean="0">
                <a:solidFill>
                  <a:srgbClr val="008000"/>
                </a:solidFill>
                <a:cs typeface="Arial" pitchFamily="34" charset="0"/>
              </a:rPr>
              <a:t>Interaction with the atomic nucleus. The particle is deflected (scattered)  causing </a:t>
            </a:r>
            <a:r>
              <a:rPr lang="en-US" sz="1400" b="1" u="sng" smtClean="0">
                <a:solidFill>
                  <a:srgbClr val="008000"/>
                </a:solidFill>
                <a:cs typeface="Arial" pitchFamily="34" charset="0"/>
              </a:rPr>
              <a:t>multiple scattering </a:t>
            </a:r>
            <a:r>
              <a:rPr lang="en-US" sz="1400" b="1" smtClean="0">
                <a:solidFill>
                  <a:srgbClr val="008000"/>
                </a:solidFill>
                <a:cs typeface="Arial" pitchFamily="34" charset="0"/>
              </a:rPr>
              <a:t>of the particle in the material. During this scattering a </a:t>
            </a:r>
            <a:r>
              <a:rPr lang="en-US" sz="1400" b="1" u="sng" smtClean="0">
                <a:solidFill>
                  <a:srgbClr val="008000"/>
                </a:solidFill>
                <a:cs typeface="Arial" pitchFamily="34" charset="0"/>
              </a:rPr>
              <a:t>Bremsstrahlung </a:t>
            </a:r>
            <a:r>
              <a:rPr lang="en-US" sz="1400" b="1" smtClean="0">
                <a:solidFill>
                  <a:srgbClr val="008000"/>
                </a:solidFill>
                <a:cs typeface="Arial" pitchFamily="34" charset="0"/>
              </a:rPr>
              <a:t>photon can be emitted.</a:t>
            </a:r>
          </a:p>
        </p:txBody>
      </p:sp>
      <p:sp>
        <p:nvSpPr>
          <p:cNvPr id="10248" name="TextBox 204"/>
          <p:cNvSpPr txBox="1">
            <a:spLocks noChangeArrowheads="1"/>
          </p:cNvSpPr>
          <p:nvPr/>
        </p:nvSpPr>
        <p:spPr bwMode="auto">
          <a:xfrm>
            <a:off x="5105400" y="4206875"/>
            <a:ext cx="3657600" cy="2462213"/>
          </a:xfrm>
          <a:prstGeom prst="rect">
            <a:avLst/>
          </a:prstGeom>
          <a:noFill/>
          <a:ln w="9525">
            <a:noFill/>
            <a:miter lim="800000"/>
            <a:headEnd/>
            <a:tailEnd/>
          </a:ln>
        </p:spPr>
        <p:txBody>
          <a:bodyPr>
            <a:spAutoFit/>
          </a:bodyPr>
          <a:lstStyle/>
          <a:p>
            <a:r>
              <a:rPr lang="en-US" sz="1400" b="1" smtClean="0">
                <a:solidFill>
                  <a:srgbClr val="002060"/>
                </a:solidFill>
                <a:cs typeface="Arial" pitchFamily="34" charset="0"/>
              </a:rPr>
              <a:t>In case the particle’s velocity is larger than the velocity of light in the medium, the resulting EM shockwave manifests itself as </a:t>
            </a:r>
            <a:r>
              <a:rPr lang="en-US" sz="1400" b="1" u="sng" smtClean="0">
                <a:solidFill>
                  <a:srgbClr val="002060"/>
                </a:solidFill>
                <a:cs typeface="Arial" pitchFamily="34" charset="0"/>
              </a:rPr>
              <a:t>Cherenkov Radiation</a:t>
            </a:r>
            <a:r>
              <a:rPr lang="en-US" sz="1400" b="1" smtClean="0">
                <a:solidFill>
                  <a:srgbClr val="002060"/>
                </a:solidFill>
                <a:cs typeface="Arial" pitchFamily="34" charset="0"/>
              </a:rPr>
              <a:t>. When the particle crosses the boundary between two media, there is a probability of the order of 1% to produced and X ray photon, called </a:t>
            </a:r>
            <a:r>
              <a:rPr lang="en-US" sz="1400" b="1" u="sng" smtClean="0">
                <a:solidFill>
                  <a:srgbClr val="002060"/>
                </a:solidFill>
                <a:cs typeface="Arial" pitchFamily="34" charset="0"/>
              </a:rPr>
              <a:t>Transition radiation</a:t>
            </a:r>
            <a:r>
              <a:rPr lang="en-US" sz="1400" b="1" smtClean="0">
                <a:solidFill>
                  <a:srgbClr val="002060"/>
                </a:solidFill>
                <a:cs typeface="Arial" pitchFamily="34" charset="0"/>
              </a:rPr>
              <a:t>. </a:t>
            </a: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p:txBody>
      </p:sp>
      <p:sp>
        <p:nvSpPr>
          <p:cNvPr id="10249"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Electromagnetic Interaction of Particles with Matter</a:t>
            </a:r>
          </a:p>
        </p:txBody>
      </p:sp>
      <p:sp>
        <p:nvSpPr>
          <p:cNvPr id="10250" name="Rectangle 212"/>
          <p:cNvSpPr>
            <a:spLocks noChangeArrowheads="1"/>
          </p:cNvSpPr>
          <p:nvPr/>
        </p:nvSpPr>
        <p:spPr bwMode="auto">
          <a:xfrm>
            <a:off x="63500" y="1905000"/>
            <a:ext cx="11557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M, q=Z</a:t>
            </a:r>
            <a:r>
              <a:rPr lang="en-US" b="1" baseline="-25000" smtClean="0">
                <a:solidFill>
                  <a:srgbClr val="000000"/>
                </a:solidFill>
                <a:latin typeface="Calibri" pitchFamily="34" charset="0"/>
              </a:rPr>
              <a:t>1 </a:t>
            </a:r>
            <a:r>
              <a:rPr lang="en-US" b="1" smtClean="0">
                <a:solidFill>
                  <a:srgbClr val="000000"/>
                </a:solidFill>
                <a:latin typeface="Calibri" pitchFamily="34" charset="0"/>
              </a:rPr>
              <a:t>e</a:t>
            </a:r>
            <a:r>
              <a:rPr lang="en-US" b="1" baseline="-25000" smtClean="0">
                <a:solidFill>
                  <a:srgbClr val="000000"/>
                </a:solidFill>
                <a:latin typeface="Calibri" pitchFamily="34" charset="0"/>
              </a:rPr>
              <a:t>0</a:t>
            </a:r>
            <a:endParaRPr lang="en-US" smtClean="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2"/>
          <p:cNvSpPr>
            <a:spLocks noChangeArrowheads="1"/>
          </p:cNvSpPr>
          <p:nvPr/>
        </p:nvSpPr>
        <p:spPr bwMode="auto">
          <a:xfrm>
            <a:off x="457200" y="2514600"/>
            <a:ext cx="8305800" cy="3816350"/>
          </a:xfrm>
          <a:prstGeom prst="rect">
            <a:avLst/>
          </a:prstGeom>
          <a:noFill/>
          <a:ln w="9525">
            <a:noFill/>
            <a:miter lim="800000"/>
            <a:headEnd/>
            <a:tailEnd/>
          </a:ln>
        </p:spPr>
        <p:txBody>
          <a:bodyPr>
            <a:spAutoFit/>
          </a:bodyPr>
          <a:lstStyle/>
          <a:p>
            <a:r>
              <a:rPr lang="en-US" sz="1600" b="1" smtClean="0">
                <a:solidFill>
                  <a:srgbClr val="002060"/>
                </a:solidFill>
                <a:cs typeface="Arial" pitchFamily="34" charset="0"/>
              </a:rPr>
              <a:t>While the charged particle is passing another charged particle, the Coulomb Force is acting, resulting in momentum transfer</a:t>
            </a:r>
          </a:p>
          <a:p>
            <a:endParaRPr lang="en-US" sz="1600" b="1" smtClean="0">
              <a:solidFill>
                <a:srgbClr val="002060"/>
              </a:solidFill>
              <a:cs typeface="Arial" pitchFamily="34" charset="0"/>
            </a:endParaRPr>
          </a:p>
          <a:p>
            <a:endParaRPr lang="en-US" sz="1600" b="1" smtClean="0">
              <a:solidFill>
                <a:srgbClr val="008000"/>
              </a:solidFill>
              <a:cs typeface="Arial" pitchFamily="34" charset="0"/>
            </a:endParaRPr>
          </a:p>
          <a:p>
            <a:endParaRPr lang="en-US" sz="1600" b="1" smtClean="0">
              <a:solidFill>
                <a:srgbClr val="008000"/>
              </a:solidFill>
              <a:cs typeface="Arial" pitchFamily="34" charset="0"/>
            </a:endParaRPr>
          </a:p>
          <a:p>
            <a:r>
              <a:rPr lang="en-US" sz="1600" b="1" smtClean="0">
                <a:solidFill>
                  <a:srgbClr val="008000"/>
                </a:solidFill>
                <a:cs typeface="Arial" pitchFamily="34" charset="0"/>
              </a:rPr>
              <a:t>The relativistic form of the transverse electric field doesn’t change the momentum transfer. The transverse field is stronger, but the time of action is shorter</a:t>
            </a:r>
          </a:p>
          <a:p>
            <a:endParaRPr lang="en-US" sz="1600" b="1" smtClean="0">
              <a:solidFill>
                <a:srgbClr val="008000"/>
              </a:solidFill>
              <a:cs typeface="Arial" pitchFamily="34" charset="0"/>
            </a:endParaRPr>
          </a:p>
          <a:p>
            <a:endParaRPr lang="en-US" sz="1600" b="1" smtClean="0">
              <a:solidFill>
                <a:srgbClr val="008000"/>
              </a:solidFill>
              <a:cs typeface="Arial" pitchFamily="34" charset="0"/>
            </a:endParaRPr>
          </a:p>
          <a:p>
            <a:endParaRPr lang="en-US" sz="1600" b="1" smtClean="0">
              <a:solidFill>
                <a:srgbClr val="008000"/>
              </a:solidFill>
              <a:cs typeface="Arial" pitchFamily="34" charset="0"/>
            </a:endParaRPr>
          </a:p>
          <a:p>
            <a:r>
              <a:rPr lang="en-US" sz="1600" b="1" smtClean="0">
                <a:solidFill>
                  <a:srgbClr val="002060"/>
                </a:solidFill>
                <a:cs typeface="Arial" pitchFamily="34" charset="0"/>
              </a:rPr>
              <a:t>The transferred energy is then</a:t>
            </a:r>
          </a:p>
          <a:p>
            <a:endParaRPr lang="en-US" sz="1600" b="1" smtClean="0">
              <a:solidFill>
                <a:srgbClr val="002060"/>
              </a:solidFill>
              <a:cs typeface="Arial" pitchFamily="34" charset="0"/>
            </a:endParaRPr>
          </a:p>
          <a:p>
            <a:endParaRPr lang="en-US" sz="1600" b="1" smtClean="0">
              <a:solidFill>
                <a:srgbClr val="002060"/>
              </a:solidFill>
              <a:cs typeface="Arial" pitchFamily="34" charset="0"/>
            </a:endParaRPr>
          </a:p>
          <a:p>
            <a:endParaRPr lang="en-US" sz="1600" b="1" smtClean="0">
              <a:solidFill>
                <a:srgbClr val="002060"/>
              </a:solidFill>
              <a:cs typeface="Arial" pitchFamily="34" charset="0"/>
            </a:endParaRPr>
          </a:p>
          <a:p>
            <a:r>
              <a:rPr lang="en-US" sz="1600" b="1" smtClean="0">
                <a:solidFill>
                  <a:srgbClr val="008000"/>
                </a:solidFill>
                <a:cs typeface="Arial" pitchFamily="34" charset="0"/>
                <a:sym typeface="Wingdings" pitchFamily="2" charset="2"/>
              </a:rPr>
              <a:t> The incoming particle transfer energy only (mostly) to the atomic electrons !</a:t>
            </a:r>
            <a:endParaRPr lang="en-US" smtClean="0">
              <a:solidFill>
                <a:srgbClr val="008000"/>
              </a:solidFill>
              <a:latin typeface="Calibri" pitchFamily="34" charset="0"/>
            </a:endParaRPr>
          </a:p>
        </p:txBody>
      </p:sp>
      <p:sp>
        <p:nvSpPr>
          <p:cNvPr id="11267" name="TextBox 6"/>
          <p:cNvSpPr txBox="1">
            <a:spLocks noChangeArrowheads="1"/>
          </p:cNvSpPr>
          <p:nvPr/>
        </p:nvSpPr>
        <p:spPr bwMode="auto">
          <a:xfrm>
            <a:off x="0" y="76200"/>
            <a:ext cx="9144000" cy="400050"/>
          </a:xfrm>
          <a:prstGeom prst="rect">
            <a:avLst/>
          </a:prstGeom>
          <a:noFill/>
          <a:ln w="9525">
            <a:noFill/>
            <a:miter lim="800000"/>
            <a:headEnd/>
            <a:tailEnd/>
          </a:ln>
        </p:spPr>
        <p:txBody>
          <a:bodyPr>
            <a:spAutoFit/>
          </a:bodyPr>
          <a:lstStyle/>
          <a:p>
            <a:pPr algn="ctr"/>
            <a:r>
              <a:rPr lang="en-US" sz="2000" b="1" smtClean="0">
                <a:solidFill>
                  <a:srgbClr val="FF0000"/>
                </a:solidFill>
                <a:cs typeface="Arial" pitchFamily="34" charset="0"/>
              </a:rPr>
              <a:t>Ionization and Excitation</a:t>
            </a:r>
          </a:p>
        </p:txBody>
      </p:sp>
      <p:sp>
        <p:nvSpPr>
          <p:cNvPr id="8" name="Date Placeholder 7"/>
          <p:cNvSpPr>
            <a:spLocks noGrp="1"/>
          </p:cNvSpPr>
          <p:nvPr>
            <p:ph type="dt" sz="quarter" idx="10"/>
          </p:nvPr>
        </p:nvSpPr>
        <p:spPr/>
        <p:txBody>
          <a:bodyPr/>
          <a:lstStyle/>
          <a:p>
            <a:pPr>
              <a:defRPr/>
            </a:pPr>
            <a:fld id="{DE28D429-212B-4758-8D8F-9500C4DB65DB}" type="datetime1">
              <a:rPr lang="en-US"/>
              <a:pPr>
                <a:defRPr/>
              </a:pPr>
              <a:t>3/21/2011</a:t>
            </a:fld>
            <a:endParaRPr lang="en-US"/>
          </a:p>
        </p:txBody>
      </p:sp>
      <p:sp>
        <p:nvSpPr>
          <p:cNvPr id="9" name="Slide Number Placeholder 8"/>
          <p:cNvSpPr>
            <a:spLocks noGrp="1"/>
          </p:cNvSpPr>
          <p:nvPr>
            <p:ph type="sldNum" sz="quarter" idx="12"/>
          </p:nvPr>
        </p:nvSpPr>
        <p:spPr/>
        <p:txBody>
          <a:bodyPr/>
          <a:lstStyle/>
          <a:p>
            <a:pPr>
              <a:defRPr/>
            </a:pPr>
            <a:fld id="{77B321A0-FFDB-43BC-ABD0-A0C35861B42A}" type="slidenum">
              <a:rPr lang="en-US"/>
              <a:pPr>
                <a:defRPr/>
              </a:pPr>
              <a:t>49</a:t>
            </a:fld>
            <a:endParaRPr lang="en-US"/>
          </a:p>
        </p:txBody>
      </p:sp>
      <p:sp>
        <p:nvSpPr>
          <p:cNvPr id="10" name="Footer Placeholder 9"/>
          <p:cNvSpPr>
            <a:spLocks noGrp="1"/>
          </p:cNvSpPr>
          <p:nvPr>
            <p:ph type="ftr" sz="quarter" idx="11"/>
          </p:nvPr>
        </p:nvSpPr>
        <p:spPr/>
        <p:txBody>
          <a:bodyPr/>
          <a:lstStyle/>
          <a:p>
            <a:pPr>
              <a:defRPr/>
            </a:pPr>
            <a:r>
              <a:rPr lang="en-US"/>
              <a:t>W. Riegler, Particle Detectors</a:t>
            </a:r>
          </a:p>
        </p:txBody>
      </p:sp>
      <p:cxnSp>
        <p:nvCxnSpPr>
          <p:cNvPr id="11" name="Straight Arrow Connector 10"/>
          <p:cNvCxnSpPr/>
          <p:nvPr/>
        </p:nvCxnSpPr>
        <p:spPr>
          <a:xfrm>
            <a:off x="762000" y="2068513"/>
            <a:ext cx="69342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Oval 11"/>
          <p:cNvSpPr/>
          <p:nvPr/>
        </p:nvSpPr>
        <p:spPr>
          <a:xfrm>
            <a:off x="3962400" y="7731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6" name="Straight Connector 15"/>
          <p:cNvCxnSpPr/>
          <p:nvPr/>
        </p:nvCxnSpPr>
        <p:spPr>
          <a:xfrm rot="5400000">
            <a:off x="3391694" y="1459706"/>
            <a:ext cx="1219200"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274" name="TextBox 19"/>
          <p:cNvSpPr txBox="1">
            <a:spLocks noChangeArrowheads="1"/>
          </p:cNvSpPr>
          <p:nvPr/>
        </p:nvSpPr>
        <p:spPr bwMode="auto">
          <a:xfrm>
            <a:off x="4114800" y="1306513"/>
            <a:ext cx="306388" cy="369887"/>
          </a:xfrm>
          <a:prstGeom prst="rect">
            <a:avLst/>
          </a:prstGeom>
          <a:noFill/>
          <a:ln w="9525">
            <a:noFill/>
            <a:miter lim="800000"/>
            <a:headEnd/>
            <a:tailEnd/>
          </a:ln>
        </p:spPr>
        <p:txBody>
          <a:bodyPr wrap="none">
            <a:spAutoFit/>
          </a:bodyPr>
          <a:lstStyle/>
          <a:p>
            <a:r>
              <a:rPr lang="en-US" smtClean="0">
                <a:solidFill>
                  <a:prstClr val="black"/>
                </a:solidFill>
                <a:latin typeface="Calibri" pitchFamily="34" charset="0"/>
              </a:rPr>
              <a:t>b</a:t>
            </a:r>
          </a:p>
        </p:txBody>
      </p:sp>
      <p:sp>
        <p:nvSpPr>
          <p:cNvPr id="21" name="Oval 20"/>
          <p:cNvSpPr/>
          <p:nvPr/>
        </p:nvSpPr>
        <p:spPr>
          <a:xfrm>
            <a:off x="1752600" y="199231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2" name="Straight Connector 21"/>
          <p:cNvCxnSpPr>
            <a:stCxn id="12" idx="2"/>
            <a:endCxn id="21" idx="7"/>
          </p:cNvCxnSpPr>
          <p:nvPr/>
        </p:nvCxnSpPr>
        <p:spPr>
          <a:xfrm rot="10800000" flipV="1">
            <a:off x="1882775" y="811213"/>
            <a:ext cx="2079625" cy="120332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277" name="TextBox 25"/>
          <p:cNvSpPr txBox="1">
            <a:spLocks noChangeArrowheads="1"/>
          </p:cNvSpPr>
          <p:nvPr/>
        </p:nvSpPr>
        <p:spPr bwMode="auto">
          <a:xfrm>
            <a:off x="2590800" y="1077913"/>
            <a:ext cx="290513" cy="369887"/>
          </a:xfrm>
          <a:prstGeom prst="rect">
            <a:avLst/>
          </a:prstGeom>
          <a:noFill/>
          <a:ln w="9525">
            <a:noFill/>
            <a:miter lim="800000"/>
            <a:headEnd/>
            <a:tailEnd/>
          </a:ln>
        </p:spPr>
        <p:txBody>
          <a:bodyPr wrap="none">
            <a:spAutoFit/>
          </a:bodyPr>
          <a:lstStyle/>
          <a:p>
            <a:r>
              <a:rPr lang="en-US" smtClean="0">
                <a:solidFill>
                  <a:prstClr val="black"/>
                </a:solidFill>
                <a:latin typeface="Calibri" pitchFamily="34" charset="0"/>
              </a:rPr>
              <a:t>F</a:t>
            </a:r>
          </a:p>
        </p:txBody>
      </p:sp>
      <p:sp>
        <p:nvSpPr>
          <p:cNvPr id="11278" name="TextBox 26"/>
          <p:cNvSpPr txBox="1">
            <a:spLocks noChangeArrowheads="1"/>
          </p:cNvSpPr>
          <p:nvPr/>
        </p:nvSpPr>
        <p:spPr bwMode="auto">
          <a:xfrm>
            <a:off x="2819400" y="2144713"/>
            <a:ext cx="284163" cy="369887"/>
          </a:xfrm>
          <a:prstGeom prst="rect">
            <a:avLst/>
          </a:prstGeom>
          <a:noFill/>
          <a:ln w="9525">
            <a:noFill/>
            <a:miter lim="800000"/>
            <a:headEnd/>
            <a:tailEnd/>
          </a:ln>
        </p:spPr>
        <p:txBody>
          <a:bodyPr wrap="none">
            <a:spAutoFit/>
          </a:bodyPr>
          <a:lstStyle/>
          <a:p>
            <a:r>
              <a:rPr lang="en-US" smtClean="0">
                <a:solidFill>
                  <a:prstClr val="black"/>
                </a:solidFill>
                <a:latin typeface="Calibri" pitchFamily="34" charset="0"/>
              </a:rPr>
              <a:t>x</a:t>
            </a:r>
          </a:p>
        </p:txBody>
      </p:sp>
      <p:pic>
        <p:nvPicPr>
          <p:cNvPr id="11279" name="Picture 2"/>
          <p:cNvPicPr>
            <a:picLocks noChangeAspect="1" noChangeArrowheads="1"/>
          </p:cNvPicPr>
          <p:nvPr/>
        </p:nvPicPr>
        <p:blipFill>
          <a:blip r:embed="rId2" cstate="print"/>
          <a:srcRect/>
          <a:stretch>
            <a:fillRect/>
          </a:stretch>
        </p:blipFill>
        <p:spPr bwMode="auto">
          <a:xfrm>
            <a:off x="990600" y="2220913"/>
            <a:ext cx="1085850" cy="280987"/>
          </a:xfrm>
          <a:prstGeom prst="rect">
            <a:avLst/>
          </a:prstGeom>
          <a:noFill/>
          <a:ln w="9525">
            <a:noFill/>
            <a:miter lim="800000"/>
            <a:headEnd/>
            <a:tailEnd/>
          </a:ln>
        </p:spPr>
      </p:pic>
      <p:pic>
        <p:nvPicPr>
          <p:cNvPr id="11280" name="Picture 5"/>
          <p:cNvPicPr>
            <a:picLocks noChangeAspect="1" noChangeArrowheads="1"/>
          </p:cNvPicPr>
          <p:nvPr/>
        </p:nvPicPr>
        <p:blipFill>
          <a:blip r:embed="rId3" cstate="print"/>
          <a:srcRect/>
          <a:stretch>
            <a:fillRect/>
          </a:stretch>
        </p:blipFill>
        <p:spPr bwMode="auto">
          <a:xfrm>
            <a:off x="3581400" y="468313"/>
            <a:ext cx="900113" cy="242887"/>
          </a:xfrm>
          <a:prstGeom prst="rect">
            <a:avLst/>
          </a:prstGeom>
          <a:noFill/>
          <a:ln w="9525">
            <a:noFill/>
            <a:miter lim="800000"/>
            <a:headEnd/>
            <a:tailEnd/>
          </a:ln>
        </p:spPr>
      </p:pic>
      <p:pic>
        <p:nvPicPr>
          <p:cNvPr id="11281" name="Picture 8"/>
          <p:cNvPicPr>
            <a:picLocks noChangeAspect="1" noChangeArrowheads="1"/>
          </p:cNvPicPr>
          <p:nvPr/>
        </p:nvPicPr>
        <p:blipFill>
          <a:blip r:embed="rId4" cstate="print"/>
          <a:srcRect/>
          <a:stretch>
            <a:fillRect/>
          </a:stretch>
        </p:blipFill>
        <p:spPr bwMode="auto">
          <a:xfrm>
            <a:off x="1676400" y="3200400"/>
            <a:ext cx="5086350" cy="433388"/>
          </a:xfrm>
          <a:prstGeom prst="rect">
            <a:avLst/>
          </a:prstGeom>
          <a:noFill/>
          <a:ln w="9525">
            <a:noFill/>
            <a:miter lim="800000"/>
            <a:headEnd/>
            <a:tailEnd/>
          </a:ln>
        </p:spPr>
      </p:pic>
      <p:pic>
        <p:nvPicPr>
          <p:cNvPr id="11282" name="Picture 10"/>
          <p:cNvPicPr>
            <a:picLocks noChangeAspect="1" noChangeArrowheads="1"/>
          </p:cNvPicPr>
          <p:nvPr/>
        </p:nvPicPr>
        <p:blipFill>
          <a:blip r:embed="rId5" cstate="print"/>
          <a:srcRect/>
          <a:stretch>
            <a:fillRect/>
          </a:stretch>
        </p:blipFill>
        <p:spPr bwMode="auto">
          <a:xfrm>
            <a:off x="4038600" y="4953000"/>
            <a:ext cx="2276475" cy="466725"/>
          </a:xfrm>
          <a:prstGeom prst="rect">
            <a:avLst/>
          </a:prstGeom>
          <a:noFill/>
          <a:ln w="9525">
            <a:noFill/>
            <a:miter lim="800000"/>
            <a:headEnd/>
            <a:tailEnd/>
          </a:ln>
        </p:spPr>
      </p:pic>
      <p:pic>
        <p:nvPicPr>
          <p:cNvPr id="11283" name="Picture 12"/>
          <p:cNvPicPr>
            <a:picLocks noChangeAspect="1" noChangeArrowheads="1"/>
          </p:cNvPicPr>
          <p:nvPr/>
        </p:nvPicPr>
        <p:blipFill>
          <a:blip r:embed="rId6" cstate="print"/>
          <a:srcRect/>
          <a:stretch>
            <a:fillRect/>
          </a:stretch>
        </p:blipFill>
        <p:spPr bwMode="auto">
          <a:xfrm>
            <a:off x="609600" y="5486400"/>
            <a:ext cx="5462588" cy="461963"/>
          </a:xfrm>
          <a:prstGeom prst="rect">
            <a:avLst/>
          </a:prstGeom>
          <a:noFill/>
          <a:ln w="9525">
            <a:noFill/>
            <a:miter lim="800000"/>
            <a:headEnd/>
            <a:tailEnd/>
          </a:ln>
        </p:spPr>
      </p:pic>
      <p:pic>
        <p:nvPicPr>
          <p:cNvPr id="11284" name="Picture 13"/>
          <p:cNvPicPr>
            <a:picLocks noChangeAspect="1" noChangeArrowheads="1"/>
          </p:cNvPicPr>
          <p:nvPr/>
        </p:nvPicPr>
        <p:blipFill>
          <a:blip r:embed="rId7" cstate="print"/>
          <a:srcRect/>
          <a:stretch>
            <a:fillRect/>
          </a:stretch>
        </p:blipFill>
        <p:spPr bwMode="auto">
          <a:xfrm>
            <a:off x="6400800" y="5486400"/>
            <a:ext cx="2266950" cy="433388"/>
          </a:xfrm>
          <a:prstGeom prst="rect">
            <a:avLst/>
          </a:prstGeom>
          <a:noFill/>
          <a:ln w="9525">
            <a:noFill/>
            <a:miter lim="800000"/>
            <a:headEnd/>
            <a:tailEnd/>
          </a:ln>
        </p:spPr>
      </p:pic>
      <p:pic>
        <p:nvPicPr>
          <p:cNvPr id="11285" name="Picture 14"/>
          <p:cNvPicPr>
            <a:picLocks noChangeAspect="1" noChangeArrowheads="1"/>
          </p:cNvPicPr>
          <p:nvPr/>
        </p:nvPicPr>
        <p:blipFill>
          <a:blip r:embed="rId8" cstate="print"/>
          <a:srcRect/>
          <a:stretch>
            <a:fillRect/>
          </a:stretch>
        </p:blipFill>
        <p:spPr bwMode="auto">
          <a:xfrm>
            <a:off x="1914525" y="4419600"/>
            <a:ext cx="4638675" cy="442913"/>
          </a:xfrm>
          <a:prstGeom prst="rect">
            <a:avLst/>
          </a:prstGeom>
          <a:noFill/>
          <a:ln w="9525">
            <a:noFill/>
            <a:miter lim="800000"/>
            <a:headEnd/>
            <a:tailEnd/>
          </a:ln>
        </p:spPr>
      </p:pic>
      <p:pic>
        <p:nvPicPr>
          <p:cNvPr id="11286" name="Picture 15"/>
          <p:cNvPicPr>
            <a:picLocks noChangeAspect="1" noChangeArrowheads="1"/>
          </p:cNvPicPr>
          <p:nvPr/>
        </p:nvPicPr>
        <p:blipFill>
          <a:blip r:embed="rId9" cstate="print"/>
          <a:srcRect/>
          <a:stretch>
            <a:fillRect/>
          </a:stretch>
        </p:blipFill>
        <p:spPr bwMode="auto">
          <a:xfrm>
            <a:off x="3657600" y="1382713"/>
            <a:ext cx="285750" cy="257175"/>
          </a:xfrm>
          <a:prstGeom prst="rect">
            <a:avLst/>
          </a:prstGeom>
          <a:noFill/>
          <a:ln w="9525">
            <a:noFill/>
            <a:miter lim="800000"/>
            <a:headEnd/>
            <a:tailEnd/>
          </a:ln>
        </p:spPr>
      </p:pic>
      <p:pic>
        <p:nvPicPr>
          <p:cNvPr id="11287" name="Picture 4" descr="scan0046"/>
          <p:cNvPicPr>
            <a:picLocks noChangeAspect="1" noChangeArrowheads="1"/>
          </p:cNvPicPr>
          <p:nvPr/>
        </p:nvPicPr>
        <p:blipFill>
          <a:blip r:embed="rId10" cstate="print"/>
          <a:srcRect l="1852" r="18520"/>
          <a:stretch>
            <a:fillRect/>
          </a:stretch>
        </p:blipFill>
        <p:spPr bwMode="auto">
          <a:xfrm>
            <a:off x="5715000" y="762000"/>
            <a:ext cx="32766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371600" y="152400"/>
            <a:ext cx="5688160" cy="584775"/>
          </a:xfrm>
          <a:prstGeom prst="rect">
            <a:avLst/>
          </a:prstGeom>
          <a:noFill/>
          <a:ln w="9525">
            <a:noFill/>
            <a:miter lim="800000"/>
            <a:headEnd/>
            <a:tailEnd/>
          </a:ln>
        </p:spPr>
        <p:txBody>
          <a:bodyPr wrap="none">
            <a:spAutoFit/>
          </a:bodyPr>
          <a:lstStyle/>
          <a:p>
            <a:r>
              <a:rPr lang="en-US" sz="3200" b="1" dirty="0">
                <a:solidFill>
                  <a:srgbClr val="FF0000"/>
                </a:solidFill>
              </a:rPr>
              <a:t>The ‘Real’ World of Particles</a:t>
            </a:r>
          </a:p>
        </p:txBody>
      </p:sp>
      <p:sp>
        <p:nvSpPr>
          <p:cNvPr id="6147" name="Rectangle 1"/>
          <p:cNvSpPr>
            <a:spLocks noChangeArrowheads="1"/>
          </p:cNvSpPr>
          <p:nvPr/>
        </p:nvSpPr>
        <p:spPr bwMode="auto">
          <a:xfrm>
            <a:off x="0" y="-105549"/>
            <a:ext cx="184731" cy="553998"/>
          </a:xfrm>
          <a:prstGeom prst="rect">
            <a:avLst/>
          </a:prstGeom>
          <a:noFill/>
          <a:ln w="9525">
            <a:noFill/>
            <a:miter lim="800000"/>
            <a:headEnd/>
            <a:tailEnd/>
          </a:ln>
        </p:spPr>
        <p:txBody>
          <a:bodyPr wrap="none" anchor="ctr">
            <a:spAutoFit/>
          </a:bodyPr>
          <a:lstStyle/>
          <a:p>
            <a:pPr eaLnBrk="0" hangingPunct="0"/>
            <a:endParaRPr lang="en-US" sz="1200" b="1"/>
          </a:p>
          <a:p>
            <a:pPr eaLnBrk="0" hangingPunct="0"/>
            <a:endParaRPr lang="en-US"/>
          </a:p>
        </p:txBody>
      </p:sp>
      <p:sp>
        <p:nvSpPr>
          <p:cNvPr id="6148" name="TextBox 14"/>
          <p:cNvSpPr txBox="1">
            <a:spLocks noChangeArrowheads="1"/>
          </p:cNvSpPr>
          <p:nvPr/>
        </p:nvSpPr>
        <p:spPr bwMode="auto">
          <a:xfrm>
            <a:off x="304800" y="762000"/>
            <a:ext cx="8534400" cy="2308324"/>
          </a:xfrm>
          <a:prstGeom prst="rect">
            <a:avLst/>
          </a:prstGeom>
          <a:noFill/>
          <a:ln w="9525">
            <a:noFill/>
            <a:miter lim="800000"/>
            <a:headEnd/>
            <a:tailEnd/>
          </a:ln>
        </p:spPr>
        <p:txBody>
          <a:bodyPr>
            <a:spAutoFit/>
          </a:bodyPr>
          <a:lstStyle/>
          <a:p>
            <a:r>
              <a:rPr lang="en-US" sz="1600" b="1" dirty="0">
                <a:solidFill>
                  <a:srgbClr val="002060"/>
                </a:solidFill>
              </a:rPr>
              <a:t>W. Riegler:</a:t>
            </a:r>
          </a:p>
          <a:p>
            <a:endParaRPr lang="en-US" sz="1600" b="1" dirty="0">
              <a:solidFill>
                <a:srgbClr val="002060"/>
              </a:solidFill>
            </a:endParaRPr>
          </a:p>
          <a:p>
            <a:r>
              <a:rPr lang="en-US" sz="1600" b="1" dirty="0">
                <a:solidFill>
                  <a:srgbClr val="006600"/>
                </a:solidFill>
              </a:rPr>
              <a:t>“…a particle is an object that interacts with your detector such that you can follow it’s track, </a:t>
            </a:r>
          </a:p>
          <a:p>
            <a:endParaRPr lang="en-US" sz="1600" b="1" dirty="0">
              <a:solidFill>
                <a:srgbClr val="006600"/>
              </a:solidFill>
            </a:endParaRPr>
          </a:p>
          <a:p>
            <a:r>
              <a:rPr lang="en-US" sz="1600" b="1" dirty="0">
                <a:solidFill>
                  <a:srgbClr val="006600"/>
                </a:solidFill>
              </a:rPr>
              <a:t>it interacts also in your readout electronics and will break it after some time,</a:t>
            </a:r>
          </a:p>
          <a:p>
            <a:endParaRPr lang="en-US" sz="1600" b="1" dirty="0">
              <a:solidFill>
                <a:srgbClr val="006600"/>
              </a:solidFill>
            </a:endParaRPr>
          </a:p>
          <a:p>
            <a:r>
              <a:rPr lang="en-US" sz="1600" b="1" dirty="0">
                <a:solidFill>
                  <a:srgbClr val="006600"/>
                </a:solidFill>
              </a:rPr>
              <a:t>and if you a silly enough to stand in an intense particle beam for some time you will be dead </a:t>
            </a:r>
            <a:r>
              <a:rPr lang="en-US" sz="1600" b="1" dirty="0" smtClean="0">
                <a:solidFill>
                  <a:srgbClr val="006600"/>
                </a:solidFill>
              </a:rPr>
              <a:t>…”</a:t>
            </a:r>
            <a:endParaRPr lang="en-US" sz="1600" b="1" dirty="0">
              <a:solidFill>
                <a:srgbClr val="006600"/>
              </a:solidFill>
            </a:endParaRPr>
          </a:p>
        </p:txBody>
      </p:sp>
      <p:pic>
        <p:nvPicPr>
          <p:cNvPr id="6149" name="Picture 6" descr="DSCN0711"/>
          <p:cNvPicPr>
            <a:picLocks noChangeAspect="1" noChangeArrowheads="1"/>
          </p:cNvPicPr>
          <p:nvPr/>
        </p:nvPicPr>
        <p:blipFill>
          <a:blip r:embed="rId2" cstate="print"/>
          <a:srcRect/>
          <a:stretch>
            <a:fillRect/>
          </a:stretch>
        </p:blipFill>
        <p:spPr bwMode="auto">
          <a:xfrm>
            <a:off x="1295400" y="3429000"/>
            <a:ext cx="2417682" cy="1506141"/>
          </a:xfrm>
          <a:prstGeom prst="rect">
            <a:avLst/>
          </a:prstGeom>
          <a:noFill/>
          <a:ln w="9525">
            <a:noFill/>
            <a:miter lim="800000"/>
            <a:headEnd/>
            <a:tailEnd/>
          </a:ln>
        </p:spPr>
      </p:pic>
      <p:sp>
        <p:nvSpPr>
          <p:cNvPr id="6150" name="Line 7"/>
          <p:cNvSpPr>
            <a:spLocks noChangeShapeType="1"/>
          </p:cNvSpPr>
          <p:nvPr/>
        </p:nvSpPr>
        <p:spPr bwMode="auto">
          <a:xfrm flipH="1">
            <a:off x="2209800" y="3688556"/>
            <a:ext cx="1365251" cy="883444"/>
          </a:xfrm>
          <a:prstGeom prst="line">
            <a:avLst/>
          </a:prstGeom>
          <a:noFill/>
          <a:ln w="57150">
            <a:solidFill>
              <a:srgbClr val="FF0000"/>
            </a:solidFill>
            <a:round/>
            <a:headEnd/>
            <a:tailEnd type="triangle" w="med" len="med"/>
          </a:ln>
        </p:spPr>
        <p:txBody>
          <a:bodyPr/>
          <a:lstStyle/>
          <a:p>
            <a:endParaRPr lang="en-US"/>
          </a:p>
        </p:txBody>
      </p:sp>
      <p:sp>
        <p:nvSpPr>
          <p:cNvPr id="6151" name="Line 11"/>
          <p:cNvSpPr>
            <a:spLocks noChangeShapeType="1"/>
          </p:cNvSpPr>
          <p:nvPr/>
        </p:nvSpPr>
        <p:spPr bwMode="auto">
          <a:xfrm flipH="1" flipV="1">
            <a:off x="1295400" y="3993356"/>
            <a:ext cx="844551" cy="567928"/>
          </a:xfrm>
          <a:prstGeom prst="line">
            <a:avLst/>
          </a:prstGeom>
          <a:noFill/>
          <a:ln w="38100">
            <a:solidFill>
              <a:schemeClr val="accent2"/>
            </a:solidFill>
            <a:round/>
            <a:headEnd/>
            <a:tailEnd type="triangle" w="med" len="med"/>
          </a:ln>
        </p:spPr>
        <p:txBody>
          <a:bodyPr/>
          <a:lstStyle/>
          <a:p>
            <a:endParaRPr lang="en-US"/>
          </a:p>
        </p:txBody>
      </p:sp>
      <p:pic>
        <p:nvPicPr>
          <p:cNvPr id="6152" name="Picture 5" descr="The models of the Thomson's atom and Rutheford's atom."/>
          <p:cNvPicPr>
            <a:picLocks noChangeAspect="1" noChangeArrowheads="1"/>
          </p:cNvPicPr>
          <p:nvPr/>
        </p:nvPicPr>
        <p:blipFill>
          <a:blip r:embed="rId3" cstate="print"/>
          <a:srcRect/>
          <a:stretch>
            <a:fillRect/>
          </a:stretch>
        </p:blipFill>
        <p:spPr bwMode="auto">
          <a:xfrm>
            <a:off x="4572000" y="3599259"/>
            <a:ext cx="2667000" cy="1200150"/>
          </a:xfrm>
          <a:prstGeom prst="rect">
            <a:avLst/>
          </a:prstGeom>
          <a:noFill/>
          <a:ln w="9525">
            <a:noFill/>
            <a:miter lim="800000"/>
            <a:headEnd/>
            <a:tailEnd/>
          </a:ln>
        </p:spPr>
      </p:pic>
      <p:sp>
        <p:nvSpPr>
          <p:cNvPr id="6153" name="Rectangle 10"/>
          <p:cNvSpPr>
            <a:spLocks noChangeArrowheads="1"/>
          </p:cNvSpPr>
          <p:nvPr/>
        </p:nvSpPr>
        <p:spPr bwMode="auto">
          <a:xfrm>
            <a:off x="228600" y="5638800"/>
            <a:ext cx="8534400" cy="738664"/>
          </a:xfrm>
          <a:prstGeom prst="rect">
            <a:avLst/>
          </a:prstGeom>
          <a:noFill/>
          <a:ln w="9525">
            <a:noFill/>
            <a:miter lim="800000"/>
            <a:headEnd/>
            <a:tailEnd/>
          </a:ln>
        </p:spPr>
        <p:txBody>
          <a:bodyPr>
            <a:spAutoFit/>
          </a:bodyPr>
          <a:lstStyle/>
          <a:p>
            <a:r>
              <a:rPr lang="en-US" sz="1400" b="1" dirty="0">
                <a:solidFill>
                  <a:srgbClr val="002060"/>
                </a:solidFill>
              </a:rPr>
              <a:t>Looking at your hand by scattering light off it is the same thing as looking at the nucleons by scattering alpha particles (or electrons) off it.</a:t>
            </a:r>
          </a:p>
          <a:p>
            <a:endParaRPr lang="en-US" sz="1400" b="1" dirty="0">
              <a:solidFill>
                <a:srgbClr val="00206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quarter" idx="10"/>
          </p:nvPr>
        </p:nvSpPr>
        <p:spPr/>
        <p:txBody>
          <a:bodyPr/>
          <a:lstStyle/>
          <a:p>
            <a:pPr>
              <a:defRPr/>
            </a:pPr>
            <a:fld id="{DE28D429-212B-4758-8D8F-9500C4DB65DB}" type="datetime1">
              <a:rPr lang="en-US"/>
              <a:pPr>
                <a:defRPr/>
              </a:pPr>
              <a:t>3/21/2011</a:t>
            </a:fld>
            <a:endParaRPr lang="en-US"/>
          </a:p>
        </p:txBody>
      </p:sp>
      <p:sp>
        <p:nvSpPr>
          <p:cNvPr id="9" name="Slide Number Placeholder 8"/>
          <p:cNvSpPr>
            <a:spLocks noGrp="1"/>
          </p:cNvSpPr>
          <p:nvPr>
            <p:ph type="sldNum" sz="quarter" idx="12"/>
          </p:nvPr>
        </p:nvSpPr>
        <p:spPr/>
        <p:txBody>
          <a:bodyPr/>
          <a:lstStyle/>
          <a:p>
            <a:pPr>
              <a:defRPr/>
            </a:pPr>
            <a:fld id="{EB932420-DCB1-4949-B479-9844EF982A5C}" type="slidenum">
              <a:rPr lang="en-US"/>
              <a:pPr>
                <a:defRPr/>
              </a:pPr>
              <a:t>50</a:t>
            </a:fld>
            <a:endParaRPr lang="en-US"/>
          </a:p>
        </p:txBody>
      </p:sp>
      <p:sp>
        <p:nvSpPr>
          <p:cNvPr id="10" name="Footer Placeholder 9"/>
          <p:cNvSpPr>
            <a:spLocks noGrp="1"/>
          </p:cNvSpPr>
          <p:nvPr>
            <p:ph type="ftr" sz="quarter" idx="11"/>
          </p:nvPr>
        </p:nvSpPr>
        <p:spPr/>
        <p:txBody>
          <a:bodyPr/>
          <a:lstStyle/>
          <a:p>
            <a:pPr>
              <a:defRPr/>
            </a:pPr>
            <a:r>
              <a:rPr lang="en-US"/>
              <a:t>W. Riegler, Particle Detectors</a:t>
            </a:r>
          </a:p>
        </p:txBody>
      </p:sp>
      <p:pic>
        <p:nvPicPr>
          <p:cNvPr id="12293" name="Picture 12" descr="scan0046"/>
          <p:cNvPicPr>
            <a:picLocks noChangeAspect="1" noChangeArrowheads="1"/>
          </p:cNvPicPr>
          <p:nvPr/>
        </p:nvPicPr>
        <p:blipFill>
          <a:blip r:embed="rId2" cstate="print"/>
          <a:srcRect/>
          <a:stretch>
            <a:fillRect/>
          </a:stretch>
        </p:blipFill>
        <p:spPr bwMode="auto">
          <a:xfrm>
            <a:off x="5181600" y="1905000"/>
            <a:ext cx="2743200" cy="914400"/>
          </a:xfrm>
          <a:prstGeom prst="rect">
            <a:avLst/>
          </a:prstGeom>
          <a:noFill/>
          <a:ln w="9525">
            <a:noFill/>
            <a:miter lim="800000"/>
            <a:headEnd/>
            <a:tailEnd/>
          </a:ln>
        </p:spPr>
      </p:pic>
      <p:sp>
        <p:nvSpPr>
          <p:cNvPr id="12294" name="Text Box 4"/>
          <p:cNvSpPr txBox="1">
            <a:spLocks noChangeArrowheads="1"/>
          </p:cNvSpPr>
          <p:nvPr/>
        </p:nvSpPr>
        <p:spPr bwMode="auto">
          <a:xfrm>
            <a:off x="533400" y="685800"/>
            <a:ext cx="7588250" cy="1108075"/>
          </a:xfrm>
          <a:prstGeom prst="rect">
            <a:avLst/>
          </a:prstGeom>
          <a:noFill/>
          <a:ln w="9525">
            <a:noFill/>
            <a:miter lim="800000"/>
            <a:headEnd/>
            <a:tailEnd/>
          </a:ln>
        </p:spPr>
        <p:txBody>
          <a:bodyPr wrap="none">
            <a:spAutoFit/>
          </a:bodyPr>
          <a:lstStyle/>
          <a:p>
            <a:r>
              <a:rPr lang="en-US" sz="1600" b="1" smtClean="0">
                <a:solidFill>
                  <a:srgbClr val="002060"/>
                </a:solidFill>
                <a:latin typeface="Calibri" pitchFamily="34" charset="0"/>
              </a:rPr>
              <a:t>Target material: mass A, Z</a:t>
            </a:r>
            <a:r>
              <a:rPr lang="en-US" sz="1600" b="1" baseline="-25000" smtClean="0">
                <a:solidFill>
                  <a:srgbClr val="002060"/>
                </a:solidFill>
                <a:latin typeface="Calibri" pitchFamily="34" charset="0"/>
              </a:rPr>
              <a:t>2</a:t>
            </a:r>
            <a:r>
              <a:rPr lang="en-US" sz="1600" b="1" smtClean="0">
                <a:solidFill>
                  <a:srgbClr val="002060"/>
                </a:solidFill>
                <a:latin typeface="Calibri" pitchFamily="34" charset="0"/>
              </a:rPr>
              <a:t>, density </a:t>
            </a:r>
            <a:r>
              <a:rPr lang="en-US" sz="1600" b="1" smtClean="0">
                <a:solidFill>
                  <a:srgbClr val="002060"/>
                </a:solidFill>
                <a:latin typeface="Calibri" pitchFamily="34" charset="0"/>
                <a:sym typeface="Symbol" pitchFamily="18" charset="2"/>
              </a:rPr>
              <a:t>  [g/cm</a:t>
            </a:r>
            <a:r>
              <a:rPr lang="en-US" sz="1600" b="1" baseline="30000" smtClean="0">
                <a:solidFill>
                  <a:srgbClr val="002060"/>
                </a:solidFill>
                <a:latin typeface="Calibri" pitchFamily="34" charset="0"/>
                <a:sym typeface="Symbol" pitchFamily="18" charset="2"/>
              </a:rPr>
              <a:t>3</a:t>
            </a:r>
            <a:r>
              <a:rPr lang="en-US" sz="1600" b="1" smtClean="0">
                <a:solidFill>
                  <a:srgbClr val="002060"/>
                </a:solidFill>
                <a:latin typeface="Calibri" pitchFamily="34" charset="0"/>
                <a:sym typeface="Symbol" pitchFamily="18" charset="2"/>
              </a:rPr>
              <a:t>], Avogadro number N</a:t>
            </a:r>
            <a:r>
              <a:rPr lang="en-US" sz="1600" b="1" baseline="-25000" smtClean="0">
                <a:solidFill>
                  <a:srgbClr val="002060"/>
                </a:solidFill>
                <a:latin typeface="Calibri" pitchFamily="34" charset="0"/>
                <a:sym typeface="Symbol" pitchFamily="18" charset="2"/>
              </a:rPr>
              <a:t>A</a:t>
            </a:r>
            <a:r>
              <a:rPr lang="en-US" sz="1600" b="1" smtClean="0">
                <a:solidFill>
                  <a:srgbClr val="002060"/>
                </a:solidFill>
                <a:latin typeface="Calibri" pitchFamily="34" charset="0"/>
              </a:rPr>
              <a:t> </a:t>
            </a:r>
            <a:endParaRPr lang="en-US" sz="1600" b="1" smtClean="0">
              <a:solidFill>
                <a:srgbClr val="002060"/>
              </a:solidFill>
              <a:latin typeface="Calibri" pitchFamily="34" charset="0"/>
              <a:sym typeface="Symbol" pitchFamily="18" charset="2"/>
            </a:endParaRPr>
          </a:p>
          <a:p>
            <a:endParaRPr lang="en-US" sz="1600" b="1" smtClean="0">
              <a:solidFill>
                <a:srgbClr val="002060"/>
              </a:solidFill>
              <a:latin typeface="Calibri" pitchFamily="34" charset="0"/>
              <a:sym typeface="Symbol" pitchFamily="18" charset="2"/>
            </a:endParaRPr>
          </a:p>
          <a:p>
            <a:r>
              <a:rPr lang="en-US" sz="1600" b="1" smtClean="0">
                <a:solidFill>
                  <a:srgbClr val="002060"/>
                </a:solidFill>
                <a:latin typeface="Calibri" pitchFamily="34" charset="0"/>
                <a:sym typeface="Symbol" pitchFamily="18" charset="2"/>
              </a:rPr>
              <a:t>A gramm </a:t>
            </a:r>
            <a:r>
              <a:rPr lang="en-US" sz="1600" b="1" smtClean="0">
                <a:solidFill>
                  <a:srgbClr val="002060"/>
                </a:solidFill>
                <a:latin typeface="Calibri" pitchFamily="34" charset="0"/>
                <a:sym typeface="Wingdings" pitchFamily="2" charset="2"/>
              </a:rPr>
              <a:t> </a:t>
            </a:r>
            <a:r>
              <a:rPr lang="en-US" sz="1600" b="1" smtClean="0">
                <a:solidFill>
                  <a:srgbClr val="002060"/>
                </a:solidFill>
                <a:latin typeface="Calibri" pitchFamily="34" charset="0"/>
                <a:sym typeface="Symbol" pitchFamily="18" charset="2"/>
              </a:rPr>
              <a:t> N</a:t>
            </a:r>
            <a:r>
              <a:rPr lang="en-US" sz="1600" b="1" baseline="-25000" smtClean="0">
                <a:solidFill>
                  <a:srgbClr val="002060"/>
                </a:solidFill>
                <a:latin typeface="Calibri" pitchFamily="34" charset="0"/>
                <a:sym typeface="Symbol" pitchFamily="18" charset="2"/>
              </a:rPr>
              <a:t>A</a:t>
            </a:r>
            <a:r>
              <a:rPr lang="en-US" b="1" smtClean="0">
                <a:solidFill>
                  <a:srgbClr val="002060"/>
                </a:solidFill>
                <a:latin typeface="Calibri" pitchFamily="34" charset="0"/>
              </a:rPr>
              <a:t> </a:t>
            </a:r>
            <a:r>
              <a:rPr lang="en-US" sz="1600" b="1" smtClean="0">
                <a:solidFill>
                  <a:srgbClr val="002060"/>
                </a:solidFill>
                <a:latin typeface="Calibri" pitchFamily="34" charset="0"/>
              </a:rPr>
              <a:t>Atoms:  	</a:t>
            </a:r>
            <a:r>
              <a:rPr lang="en-US" sz="1600" b="1" smtClean="0">
                <a:solidFill>
                  <a:srgbClr val="008000"/>
                </a:solidFill>
                <a:latin typeface="Calibri" pitchFamily="34" charset="0"/>
              </a:rPr>
              <a:t>Number of atoms/</a:t>
            </a:r>
            <a:r>
              <a:rPr lang="en-US" sz="1600" b="1" smtClean="0">
                <a:solidFill>
                  <a:srgbClr val="008000"/>
                </a:solidFill>
                <a:latin typeface="Calibri" pitchFamily="34" charset="0"/>
                <a:sym typeface="Symbol" pitchFamily="18" charset="2"/>
              </a:rPr>
              <a:t>cm</a:t>
            </a:r>
            <a:r>
              <a:rPr lang="en-US" sz="1600" b="1" baseline="30000" smtClean="0">
                <a:solidFill>
                  <a:srgbClr val="008000"/>
                </a:solidFill>
                <a:latin typeface="Calibri" pitchFamily="34" charset="0"/>
                <a:sym typeface="Symbol" pitchFamily="18" charset="2"/>
              </a:rPr>
              <a:t>3 </a:t>
            </a:r>
            <a:r>
              <a:rPr lang="en-US" sz="1600" b="1" smtClean="0">
                <a:solidFill>
                  <a:srgbClr val="008000"/>
                </a:solidFill>
                <a:latin typeface="Calibri" pitchFamily="34" charset="0"/>
                <a:sym typeface="Symbol" pitchFamily="18" charset="2"/>
              </a:rPr>
              <a:t>  	n</a:t>
            </a:r>
            <a:r>
              <a:rPr lang="en-US" sz="1600" b="1" baseline="-25000" smtClean="0">
                <a:solidFill>
                  <a:srgbClr val="008000"/>
                </a:solidFill>
                <a:latin typeface="Calibri" pitchFamily="34" charset="0"/>
                <a:sym typeface="Symbol" pitchFamily="18" charset="2"/>
              </a:rPr>
              <a:t>a </a:t>
            </a:r>
            <a:r>
              <a:rPr lang="en-US" sz="1600" b="1" smtClean="0">
                <a:solidFill>
                  <a:srgbClr val="008000"/>
                </a:solidFill>
                <a:latin typeface="Calibri" pitchFamily="34" charset="0"/>
                <a:sym typeface="Symbol" pitchFamily="18" charset="2"/>
              </a:rPr>
              <a:t>=N</a:t>
            </a:r>
            <a:r>
              <a:rPr lang="en-US" sz="1600" b="1" baseline="-25000" smtClean="0">
                <a:solidFill>
                  <a:srgbClr val="008000"/>
                </a:solidFill>
                <a:latin typeface="Calibri" pitchFamily="34" charset="0"/>
                <a:sym typeface="Symbol" pitchFamily="18" charset="2"/>
              </a:rPr>
              <a:t>A </a:t>
            </a:r>
            <a:r>
              <a:rPr lang="en-US" sz="1600" b="1" smtClean="0">
                <a:solidFill>
                  <a:srgbClr val="008000"/>
                </a:solidFill>
                <a:latin typeface="Calibri" pitchFamily="34" charset="0"/>
                <a:sym typeface="Symbol" pitchFamily="18" charset="2"/>
              </a:rPr>
              <a:t>/A       [1/cm</a:t>
            </a:r>
            <a:r>
              <a:rPr lang="en-US" sz="1600" b="1" baseline="30000" smtClean="0">
                <a:solidFill>
                  <a:srgbClr val="008000"/>
                </a:solidFill>
                <a:latin typeface="Calibri" pitchFamily="34" charset="0"/>
                <a:sym typeface="Symbol" pitchFamily="18" charset="2"/>
              </a:rPr>
              <a:t>3</a:t>
            </a:r>
            <a:r>
              <a:rPr lang="en-US" sz="1600" b="1" smtClean="0">
                <a:solidFill>
                  <a:srgbClr val="008000"/>
                </a:solidFill>
                <a:latin typeface="Calibri" pitchFamily="34" charset="0"/>
                <a:sym typeface="Symbol" pitchFamily="18" charset="2"/>
              </a:rPr>
              <a:t>]</a:t>
            </a:r>
          </a:p>
          <a:p>
            <a:r>
              <a:rPr lang="en-US" sz="1600" b="1" smtClean="0">
                <a:solidFill>
                  <a:srgbClr val="002060"/>
                </a:solidFill>
                <a:latin typeface="Calibri" pitchFamily="34" charset="0"/>
                <a:sym typeface="Symbol" pitchFamily="18" charset="2"/>
              </a:rPr>
              <a:t>			</a:t>
            </a:r>
            <a:r>
              <a:rPr lang="en-US" sz="1600" b="1" smtClean="0">
                <a:solidFill>
                  <a:srgbClr val="008000"/>
                </a:solidFill>
                <a:latin typeface="Calibri" pitchFamily="34" charset="0"/>
                <a:sym typeface="Symbol" pitchFamily="18" charset="2"/>
              </a:rPr>
              <a:t>Number of electrons/cm</a:t>
            </a:r>
            <a:r>
              <a:rPr lang="en-US" sz="1600" b="1" baseline="30000" smtClean="0">
                <a:solidFill>
                  <a:srgbClr val="008000"/>
                </a:solidFill>
                <a:latin typeface="Calibri" pitchFamily="34" charset="0"/>
                <a:sym typeface="Symbol" pitchFamily="18" charset="2"/>
              </a:rPr>
              <a:t>3 </a:t>
            </a:r>
            <a:r>
              <a:rPr lang="en-US" sz="1600" b="1" smtClean="0">
                <a:solidFill>
                  <a:srgbClr val="008000"/>
                </a:solidFill>
                <a:latin typeface="Calibri" pitchFamily="34" charset="0"/>
                <a:sym typeface="Symbol" pitchFamily="18" charset="2"/>
              </a:rPr>
              <a:t>	 n</a:t>
            </a:r>
            <a:r>
              <a:rPr lang="en-US" sz="1600" b="1" baseline="-25000" smtClean="0">
                <a:solidFill>
                  <a:srgbClr val="008000"/>
                </a:solidFill>
                <a:latin typeface="Calibri" pitchFamily="34" charset="0"/>
                <a:sym typeface="Symbol" pitchFamily="18" charset="2"/>
              </a:rPr>
              <a:t>e </a:t>
            </a:r>
            <a:r>
              <a:rPr lang="en-US" sz="1600" b="1" smtClean="0">
                <a:solidFill>
                  <a:srgbClr val="008000"/>
                </a:solidFill>
                <a:latin typeface="Calibri" pitchFamily="34" charset="0"/>
                <a:sym typeface="Symbol" pitchFamily="18" charset="2"/>
              </a:rPr>
              <a:t>=N</a:t>
            </a:r>
            <a:r>
              <a:rPr lang="en-US" sz="1600" b="1" baseline="-25000" smtClean="0">
                <a:solidFill>
                  <a:srgbClr val="008000"/>
                </a:solidFill>
                <a:latin typeface="Calibri" pitchFamily="34" charset="0"/>
                <a:sym typeface="Symbol" pitchFamily="18" charset="2"/>
              </a:rPr>
              <a:t>A </a:t>
            </a:r>
            <a:r>
              <a:rPr lang="en-US" sz="1600" b="1" smtClean="0">
                <a:solidFill>
                  <a:srgbClr val="008000"/>
                </a:solidFill>
                <a:latin typeface="Calibri" pitchFamily="34" charset="0"/>
                <a:sym typeface="Symbol" pitchFamily="18" charset="2"/>
              </a:rPr>
              <a:t>Z</a:t>
            </a:r>
            <a:r>
              <a:rPr lang="en-US" sz="1600" b="1" baseline="-25000" smtClean="0">
                <a:solidFill>
                  <a:srgbClr val="008000"/>
                </a:solidFill>
                <a:latin typeface="Calibri" pitchFamily="34" charset="0"/>
                <a:sym typeface="Symbol" pitchFamily="18" charset="2"/>
              </a:rPr>
              <a:t>2</a:t>
            </a:r>
            <a:r>
              <a:rPr lang="en-US" sz="1600" b="1" smtClean="0">
                <a:solidFill>
                  <a:srgbClr val="008000"/>
                </a:solidFill>
                <a:latin typeface="Calibri" pitchFamily="34" charset="0"/>
                <a:sym typeface="Symbol" pitchFamily="18" charset="2"/>
              </a:rPr>
              <a:t>/A  [1/cm</a:t>
            </a:r>
            <a:r>
              <a:rPr lang="en-US" sz="1600" b="1" baseline="30000" smtClean="0">
                <a:solidFill>
                  <a:srgbClr val="008000"/>
                </a:solidFill>
                <a:latin typeface="Calibri" pitchFamily="34" charset="0"/>
                <a:sym typeface="Symbol" pitchFamily="18" charset="2"/>
              </a:rPr>
              <a:t>3</a:t>
            </a:r>
            <a:r>
              <a:rPr lang="en-US" sz="1600" b="1" smtClean="0">
                <a:solidFill>
                  <a:srgbClr val="008000"/>
                </a:solidFill>
                <a:latin typeface="Calibri" pitchFamily="34" charset="0"/>
                <a:sym typeface="Symbol" pitchFamily="18" charset="2"/>
              </a:rPr>
              <a:t>]</a:t>
            </a:r>
          </a:p>
        </p:txBody>
      </p:sp>
      <p:sp>
        <p:nvSpPr>
          <p:cNvPr id="12295" name="Text Box 8"/>
          <p:cNvSpPr txBox="1">
            <a:spLocks noChangeArrowheads="1"/>
          </p:cNvSpPr>
          <p:nvPr/>
        </p:nvSpPr>
        <p:spPr bwMode="auto">
          <a:xfrm>
            <a:off x="533400" y="3810000"/>
            <a:ext cx="6440488" cy="369888"/>
          </a:xfrm>
          <a:prstGeom prst="rect">
            <a:avLst/>
          </a:prstGeom>
          <a:noFill/>
          <a:ln w="9525">
            <a:noFill/>
            <a:miter lim="800000"/>
            <a:headEnd/>
            <a:tailEnd/>
          </a:ln>
        </p:spPr>
        <p:txBody>
          <a:bodyPr wrap="none">
            <a:spAutoFit/>
          </a:bodyPr>
          <a:lstStyle/>
          <a:p>
            <a:r>
              <a:rPr lang="en-US" b="1" smtClean="0">
                <a:solidFill>
                  <a:srgbClr val="008000"/>
                </a:solidFill>
                <a:latin typeface="Calibri" pitchFamily="34" charset="0"/>
              </a:rPr>
              <a:t>With  </a:t>
            </a:r>
            <a:r>
              <a:rPr lang="en-US" b="1" smtClean="0">
                <a:solidFill>
                  <a:srgbClr val="008000"/>
                </a:solidFill>
                <a:latin typeface="Calibri" pitchFamily="34" charset="0"/>
                <a:sym typeface="Symbol" pitchFamily="18" charset="2"/>
              </a:rPr>
              <a:t></a:t>
            </a:r>
            <a:r>
              <a:rPr lang="en-US" b="1" smtClean="0">
                <a:solidFill>
                  <a:srgbClr val="008000"/>
                </a:solidFill>
                <a:latin typeface="Calibri" pitchFamily="34" charset="0"/>
              </a:rPr>
              <a:t>E(b) </a:t>
            </a:r>
            <a:r>
              <a:rPr lang="en-US" b="1" smtClean="0">
                <a:solidFill>
                  <a:srgbClr val="008000"/>
                </a:solidFill>
                <a:latin typeface="Calibri" pitchFamily="34" charset="0"/>
                <a:sym typeface="Wingdings" pitchFamily="2" charset="2"/>
              </a:rPr>
              <a:t> db/b = -1/2 dE/E   E</a:t>
            </a:r>
            <a:r>
              <a:rPr lang="en-US" b="1" baseline="-25000" smtClean="0">
                <a:solidFill>
                  <a:srgbClr val="008000"/>
                </a:solidFill>
                <a:latin typeface="Calibri" pitchFamily="34" charset="0"/>
                <a:sym typeface="Wingdings" pitchFamily="2" charset="2"/>
              </a:rPr>
              <a:t>max</a:t>
            </a:r>
            <a:r>
              <a:rPr lang="en-US" b="1" smtClean="0">
                <a:solidFill>
                  <a:srgbClr val="008000"/>
                </a:solidFill>
                <a:latin typeface="Calibri" pitchFamily="34" charset="0"/>
                <a:sym typeface="Wingdings" pitchFamily="2" charset="2"/>
              </a:rPr>
              <a:t>= </a:t>
            </a:r>
            <a:r>
              <a:rPr lang="en-US" b="1" smtClean="0">
                <a:solidFill>
                  <a:srgbClr val="008000"/>
                </a:solidFill>
                <a:latin typeface="Calibri" pitchFamily="34" charset="0"/>
                <a:sym typeface="Symbol" pitchFamily="18" charset="2"/>
              </a:rPr>
              <a:t></a:t>
            </a:r>
            <a:r>
              <a:rPr lang="en-US" b="1" smtClean="0">
                <a:solidFill>
                  <a:srgbClr val="008000"/>
                </a:solidFill>
                <a:latin typeface="Calibri" pitchFamily="34" charset="0"/>
              </a:rPr>
              <a:t>E(b</a:t>
            </a:r>
            <a:r>
              <a:rPr lang="en-US" b="1" baseline="-25000" smtClean="0">
                <a:solidFill>
                  <a:srgbClr val="008000"/>
                </a:solidFill>
                <a:latin typeface="Calibri" pitchFamily="34" charset="0"/>
              </a:rPr>
              <a:t>min</a:t>
            </a:r>
            <a:r>
              <a:rPr lang="en-US" b="1" smtClean="0">
                <a:solidFill>
                  <a:srgbClr val="008000"/>
                </a:solidFill>
                <a:latin typeface="Calibri" pitchFamily="34" charset="0"/>
              </a:rPr>
              <a:t>)</a:t>
            </a:r>
            <a:r>
              <a:rPr lang="en-US" smtClean="0">
                <a:solidFill>
                  <a:srgbClr val="008000"/>
                </a:solidFill>
                <a:latin typeface="Calibri" pitchFamily="34" charset="0"/>
              </a:rPr>
              <a:t>   </a:t>
            </a:r>
            <a:r>
              <a:rPr lang="en-US" b="1" smtClean="0">
                <a:solidFill>
                  <a:srgbClr val="008000"/>
                </a:solidFill>
                <a:latin typeface="Calibri" pitchFamily="34" charset="0"/>
              </a:rPr>
              <a:t>E</a:t>
            </a:r>
            <a:r>
              <a:rPr lang="en-US" b="1" baseline="-25000" smtClean="0">
                <a:solidFill>
                  <a:srgbClr val="008000"/>
                </a:solidFill>
                <a:latin typeface="Calibri" pitchFamily="34" charset="0"/>
              </a:rPr>
              <a:t>min</a:t>
            </a:r>
            <a:r>
              <a:rPr lang="en-US" b="1" smtClean="0">
                <a:solidFill>
                  <a:srgbClr val="008000"/>
                </a:solidFill>
                <a:latin typeface="Calibri" pitchFamily="34" charset="0"/>
              </a:rPr>
              <a:t> = </a:t>
            </a:r>
            <a:r>
              <a:rPr lang="en-US" b="1" smtClean="0">
                <a:solidFill>
                  <a:srgbClr val="008000"/>
                </a:solidFill>
                <a:latin typeface="Calibri" pitchFamily="34" charset="0"/>
                <a:sym typeface="Symbol" pitchFamily="18" charset="2"/>
              </a:rPr>
              <a:t></a:t>
            </a:r>
            <a:r>
              <a:rPr lang="en-US" b="1" smtClean="0">
                <a:solidFill>
                  <a:srgbClr val="008000"/>
                </a:solidFill>
                <a:latin typeface="Calibri" pitchFamily="34" charset="0"/>
              </a:rPr>
              <a:t>E(b</a:t>
            </a:r>
            <a:r>
              <a:rPr lang="en-US" b="1" baseline="-25000" smtClean="0">
                <a:solidFill>
                  <a:srgbClr val="008000"/>
                </a:solidFill>
                <a:latin typeface="Calibri" pitchFamily="34" charset="0"/>
              </a:rPr>
              <a:t>max</a:t>
            </a:r>
            <a:r>
              <a:rPr lang="en-US" b="1" smtClean="0">
                <a:solidFill>
                  <a:srgbClr val="008000"/>
                </a:solidFill>
                <a:latin typeface="Calibri" pitchFamily="34" charset="0"/>
              </a:rPr>
              <a:t>)</a:t>
            </a:r>
            <a:r>
              <a:rPr lang="en-US" smtClean="0">
                <a:solidFill>
                  <a:srgbClr val="008000"/>
                </a:solidFill>
                <a:latin typeface="Calibri" pitchFamily="34" charset="0"/>
              </a:rPr>
              <a:t> </a:t>
            </a:r>
          </a:p>
        </p:txBody>
      </p:sp>
      <p:sp>
        <p:nvSpPr>
          <p:cNvPr id="12296" name="Text Box 15"/>
          <p:cNvSpPr txBox="1">
            <a:spLocks noChangeArrowheads="1"/>
          </p:cNvSpPr>
          <p:nvPr/>
        </p:nvSpPr>
        <p:spPr bwMode="auto">
          <a:xfrm>
            <a:off x="2381250" y="5576888"/>
            <a:ext cx="2952750" cy="369887"/>
          </a:xfrm>
          <a:prstGeom prst="rect">
            <a:avLst/>
          </a:prstGeom>
          <a:noFill/>
          <a:ln w="9525">
            <a:noFill/>
            <a:miter lim="800000"/>
            <a:headEnd/>
            <a:tailEnd/>
          </a:ln>
        </p:spPr>
        <p:txBody>
          <a:bodyPr wrap="none">
            <a:spAutoFit/>
          </a:bodyPr>
          <a:lstStyle/>
          <a:p>
            <a:r>
              <a:rPr lang="en-US" b="1" smtClean="0">
                <a:solidFill>
                  <a:srgbClr val="002060"/>
                </a:solidFill>
                <a:latin typeface="Calibri" pitchFamily="34" charset="0"/>
              </a:rPr>
              <a:t>  E</a:t>
            </a:r>
            <a:r>
              <a:rPr lang="en-US" b="1" baseline="-25000" smtClean="0">
                <a:solidFill>
                  <a:srgbClr val="002060"/>
                </a:solidFill>
                <a:latin typeface="Calibri" pitchFamily="34" charset="0"/>
              </a:rPr>
              <a:t>min</a:t>
            </a:r>
            <a:r>
              <a:rPr lang="en-US" smtClean="0">
                <a:solidFill>
                  <a:srgbClr val="002060"/>
                </a:solidFill>
                <a:latin typeface="Calibri" pitchFamily="34" charset="0"/>
              </a:rPr>
              <a:t> </a:t>
            </a:r>
            <a:r>
              <a:rPr lang="en-US" b="1" smtClean="0">
                <a:solidFill>
                  <a:srgbClr val="002060"/>
                </a:solidFill>
                <a:latin typeface="Calibri" pitchFamily="34" charset="0"/>
                <a:sym typeface="Symbol" pitchFamily="18" charset="2"/>
              </a:rPr>
              <a:t> I  (Ionization Energy)</a:t>
            </a:r>
          </a:p>
        </p:txBody>
      </p:sp>
      <p:pic>
        <p:nvPicPr>
          <p:cNvPr id="12297" name="Picture 7"/>
          <p:cNvPicPr>
            <a:picLocks noChangeAspect="1" noChangeArrowheads="1"/>
          </p:cNvPicPr>
          <p:nvPr/>
        </p:nvPicPr>
        <p:blipFill>
          <a:blip r:embed="rId3" cstate="print"/>
          <a:srcRect/>
          <a:stretch>
            <a:fillRect/>
          </a:stretch>
        </p:blipFill>
        <p:spPr bwMode="auto">
          <a:xfrm>
            <a:off x="609600" y="2895600"/>
            <a:ext cx="4591050" cy="528638"/>
          </a:xfrm>
          <a:prstGeom prst="rect">
            <a:avLst/>
          </a:prstGeom>
          <a:noFill/>
          <a:ln w="9525">
            <a:noFill/>
            <a:miter lim="800000"/>
            <a:headEnd/>
            <a:tailEnd/>
          </a:ln>
        </p:spPr>
      </p:pic>
      <p:pic>
        <p:nvPicPr>
          <p:cNvPr id="12298" name="Picture 2"/>
          <p:cNvPicPr>
            <a:picLocks noChangeAspect="1" noChangeArrowheads="1"/>
          </p:cNvPicPr>
          <p:nvPr/>
        </p:nvPicPr>
        <p:blipFill>
          <a:blip r:embed="rId4" cstate="print"/>
          <a:srcRect/>
          <a:stretch>
            <a:fillRect/>
          </a:stretch>
        </p:blipFill>
        <p:spPr bwMode="auto">
          <a:xfrm>
            <a:off x="609600" y="2057400"/>
            <a:ext cx="4267200" cy="419100"/>
          </a:xfrm>
          <a:prstGeom prst="rect">
            <a:avLst/>
          </a:prstGeom>
          <a:noFill/>
          <a:ln w="9525">
            <a:noFill/>
            <a:miter lim="800000"/>
            <a:headEnd/>
            <a:tailEnd/>
          </a:ln>
        </p:spPr>
      </p:pic>
      <p:sp>
        <p:nvSpPr>
          <p:cNvPr id="12299" name="TextBox 14"/>
          <p:cNvSpPr txBox="1">
            <a:spLocks noChangeArrowheads="1"/>
          </p:cNvSpPr>
          <p:nvPr/>
        </p:nvSpPr>
        <p:spPr bwMode="auto">
          <a:xfrm>
            <a:off x="0" y="152400"/>
            <a:ext cx="9144000" cy="400050"/>
          </a:xfrm>
          <a:prstGeom prst="rect">
            <a:avLst/>
          </a:prstGeom>
          <a:noFill/>
          <a:ln w="9525">
            <a:noFill/>
            <a:miter lim="800000"/>
            <a:headEnd/>
            <a:tailEnd/>
          </a:ln>
        </p:spPr>
        <p:txBody>
          <a:bodyPr>
            <a:spAutoFit/>
          </a:bodyPr>
          <a:lstStyle/>
          <a:p>
            <a:pPr algn="ctr"/>
            <a:r>
              <a:rPr lang="en-US" sz="2000" b="1" smtClean="0">
                <a:solidFill>
                  <a:srgbClr val="FF0000"/>
                </a:solidFill>
                <a:cs typeface="Arial" pitchFamily="34" charset="0"/>
              </a:rPr>
              <a:t>Ionization and Excitation</a:t>
            </a:r>
          </a:p>
        </p:txBody>
      </p:sp>
      <p:pic>
        <p:nvPicPr>
          <p:cNvPr id="12300" name="Picture 3"/>
          <p:cNvPicPr>
            <a:picLocks noChangeAspect="1" noChangeArrowheads="1"/>
          </p:cNvPicPr>
          <p:nvPr/>
        </p:nvPicPr>
        <p:blipFill>
          <a:blip r:embed="rId5" cstate="print"/>
          <a:srcRect/>
          <a:stretch>
            <a:fillRect/>
          </a:stretch>
        </p:blipFill>
        <p:spPr bwMode="auto">
          <a:xfrm>
            <a:off x="838200" y="4572000"/>
            <a:ext cx="5910263" cy="49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quarter" idx="10"/>
          </p:nvPr>
        </p:nvSpPr>
        <p:spPr/>
        <p:txBody>
          <a:bodyPr/>
          <a:lstStyle/>
          <a:p>
            <a:pPr>
              <a:defRPr/>
            </a:pPr>
            <a:fld id="{DE28D429-212B-4758-8D8F-9500C4DB65DB}" type="datetime1">
              <a:rPr lang="en-US"/>
              <a:pPr>
                <a:defRPr/>
              </a:pPr>
              <a:t>3/21/2011</a:t>
            </a:fld>
            <a:endParaRPr lang="en-US"/>
          </a:p>
        </p:txBody>
      </p:sp>
      <p:sp>
        <p:nvSpPr>
          <p:cNvPr id="9" name="Slide Number Placeholder 8"/>
          <p:cNvSpPr>
            <a:spLocks noGrp="1"/>
          </p:cNvSpPr>
          <p:nvPr>
            <p:ph type="sldNum" sz="quarter" idx="12"/>
          </p:nvPr>
        </p:nvSpPr>
        <p:spPr>
          <a:xfrm>
            <a:off x="6553200" y="6400800"/>
            <a:ext cx="2133600" cy="365125"/>
          </a:xfrm>
        </p:spPr>
        <p:txBody>
          <a:bodyPr/>
          <a:lstStyle/>
          <a:p>
            <a:pPr>
              <a:defRPr/>
            </a:pPr>
            <a:fld id="{9C62CF1F-04E8-4224-9FAB-62F3B2EC17C7}" type="slidenum">
              <a:rPr lang="en-US"/>
              <a:pPr>
                <a:defRPr/>
              </a:pPr>
              <a:t>51</a:t>
            </a:fld>
            <a:endParaRPr lang="en-US"/>
          </a:p>
        </p:txBody>
      </p:sp>
      <p:sp>
        <p:nvSpPr>
          <p:cNvPr id="10" name="Footer Placeholder 9"/>
          <p:cNvSpPr>
            <a:spLocks noGrp="1"/>
          </p:cNvSpPr>
          <p:nvPr>
            <p:ph type="ftr" sz="quarter" idx="11"/>
          </p:nvPr>
        </p:nvSpPr>
        <p:spPr/>
        <p:txBody>
          <a:bodyPr/>
          <a:lstStyle/>
          <a:p>
            <a:pPr>
              <a:defRPr/>
            </a:pPr>
            <a:r>
              <a:rPr lang="en-US"/>
              <a:t>W. Riegler, Particle Detectors</a:t>
            </a:r>
          </a:p>
        </p:txBody>
      </p:sp>
      <p:cxnSp>
        <p:nvCxnSpPr>
          <p:cNvPr id="6" name="Straight Arrow Connector 5"/>
          <p:cNvCxnSpPr/>
          <p:nvPr/>
        </p:nvCxnSpPr>
        <p:spPr>
          <a:xfrm>
            <a:off x="1447800" y="17526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Oval 11"/>
          <p:cNvSpPr/>
          <p:nvPr/>
        </p:nvSpPr>
        <p:spPr>
          <a:xfrm>
            <a:off x="1143000" y="16764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Connector 12"/>
          <p:cNvCxnSpPr/>
          <p:nvPr/>
        </p:nvCxnSpPr>
        <p:spPr>
          <a:xfrm rot="5400000">
            <a:off x="3582194" y="1447006"/>
            <a:ext cx="1219200"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Oval 15"/>
          <p:cNvSpPr/>
          <p:nvPr/>
        </p:nvSpPr>
        <p:spPr>
          <a:xfrm>
            <a:off x="2895600" y="170656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24" name="Straight Arrow Connector 23"/>
          <p:cNvCxnSpPr/>
          <p:nvPr/>
        </p:nvCxnSpPr>
        <p:spPr>
          <a:xfrm flipV="1">
            <a:off x="5257800" y="990600"/>
            <a:ext cx="11430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a:xfrm>
            <a:off x="6934200" y="2590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 name="Oval 25"/>
          <p:cNvSpPr/>
          <p:nvPr/>
        </p:nvSpPr>
        <p:spPr>
          <a:xfrm>
            <a:off x="6629400" y="6858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31" name="Straight Connector 30"/>
          <p:cNvCxnSpPr/>
          <p:nvPr/>
        </p:nvCxnSpPr>
        <p:spPr>
          <a:xfrm>
            <a:off x="838200" y="1752600"/>
            <a:ext cx="6934200"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5257800" y="1752600"/>
            <a:ext cx="14478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Pie 39"/>
          <p:cNvSpPr/>
          <p:nvPr/>
        </p:nvSpPr>
        <p:spPr>
          <a:xfrm>
            <a:off x="4495800" y="990600"/>
            <a:ext cx="1524000" cy="1524000"/>
          </a:xfrm>
          <a:prstGeom prst="pie">
            <a:avLst>
              <a:gd name="adj1" fmla="val 19672895"/>
              <a:gd name="adj2" fmla="val 21591931"/>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41" name="Pie 40"/>
          <p:cNvSpPr/>
          <p:nvPr/>
        </p:nvSpPr>
        <p:spPr>
          <a:xfrm>
            <a:off x="4267200" y="838200"/>
            <a:ext cx="1981200" cy="1828800"/>
          </a:xfrm>
          <a:prstGeom prst="pie">
            <a:avLst>
              <a:gd name="adj1" fmla="val 21554"/>
              <a:gd name="adj2" fmla="val 1661708"/>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3328" name="TextBox 47"/>
          <p:cNvSpPr txBox="1">
            <a:spLocks noChangeArrowheads="1"/>
          </p:cNvSpPr>
          <p:nvPr/>
        </p:nvSpPr>
        <p:spPr bwMode="auto">
          <a:xfrm>
            <a:off x="5837238" y="1763713"/>
            <a:ext cx="334962" cy="369887"/>
          </a:xfrm>
          <a:prstGeom prst="rect">
            <a:avLst/>
          </a:prstGeom>
          <a:noFill/>
          <a:ln w="9525">
            <a:noFill/>
            <a:miter lim="800000"/>
            <a:headEnd/>
            <a:tailEnd/>
          </a:ln>
        </p:spPr>
        <p:txBody>
          <a:bodyPr wrap="none">
            <a:spAutoFit/>
          </a:bodyPr>
          <a:lstStyle/>
          <a:p>
            <a:r>
              <a:rPr lang="el-GR" smtClean="0">
                <a:solidFill>
                  <a:prstClr val="black"/>
                </a:solidFill>
                <a:latin typeface="Calibri" pitchFamily="34" charset="0"/>
              </a:rPr>
              <a:t>φ</a:t>
            </a:r>
            <a:endParaRPr lang="en-US" smtClean="0">
              <a:solidFill>
                <a:prstClr val="black"/>
              </a:solidFill>
              <a:latin typeface="Calibri" pitchFamily="34" charset="0"/>
            </a:endParaRPr>
          </a:p>
        </p:txBody>
      </p:sp>
      <p:sp>
        <p:nvSpPr>
          <p:cNvPr id="13329" name="TextBox 48"/>
          <p:cNvSpPr txBox="1">
            <a:spLocks noChangeArrowheads="1"/>
          </p:cNvSpPr>
          <p:nvPr/>
        </p:nvSpPr>
        <p:spPr bwMode="auto">
          <a:xfrm>
            <a:off x="5711825" y="1447800"/>
            <a:ext cx="307975" cy="369888"/>
          </a:xfrm>
          <a:prstGeom prst="rect">
            <a:avLst/>
          </a:prstGeom>
          <a:noFill/>
          <a:ln w="9525">
            <a:noFill/>
            <a:miter lim="800000"/>
            <a:headEnd/>
            <a:tailEnd/>
          </a:ln>
        </p:spPr>
        <p:txBody>
          <a:bodyPr wrap="none">
            <a:spAutoFit/>
          </a:bodyPr>
          <a:lstStyle/>
          <a:p>
            <a:r>
              <a:rPr lang="el-GR" smtClean="0">
                <a:solidFill>
                  <a:prstClr val="black"/>
                </a:solidFill>
                <a:latin typeface="Calibri" pitchFamily="34" charset="0"/>
              </a:rPr>
              <a:t>θ</a:t>
            </a:r>
            <a:endParaRPr lang="en-US" smtClean="0">
              <a:solidFill>
                <a:prstClr val="black"/>
              </a:solidFill>
              <a:latin typeface="Calibri" pitchFamily="34" charset="0"/>
            </a:endParaRPr>
          </a:p>
        </p:txBody>
      </p:sp>
      <p:pic>
        <p:nvPicPr>
          <p:cNvPr id="13330" name="Picture 9"/>
          <p:cNvPicPr>
            <a:picLocks noChangeAspect="1" noChangeArrowheads="1"/>
          </p:cNvPicPr>
          <p:nvPr/>
        </p:nvPicPr>
        <p:blipFill>
          <a:blip r:embed="rId2" cstate="print"/>
          <a:srcRect/>
          <a:stretch>
            <a:fillRect/>
          </a:stretch>
        </p:blipFill>
        <p:spPr bwMode="auto">
          <a:xfrm>
            <a:off x="838200" y="3048000"/>
            <a:ext cx="1576388" cy="300038"/>
          </a:xfrm>
          <a:prstGeom prst="rect">
            <a:avLst/>
          </a:prstGeom>
          <a:noFill/>
          <a:ln w="9525">
            <a:noFill/>
            <a:miter lim="800000"/>
            <a:headEnd/>
            <a:tailEnd/>
          </a:ln>
        </p:spPr>
      </p:pic>
      <p:pic>
        <p:nvPicPr>
          <p:cNvPr id="13331" name="Picture 10"/>
          <p:cNvPicPr>
            <a:picLocks noChangeAspect="1" noChangeArrowheads="1"/>
          </p:cNvPicPr>
          <p:nvPr/>
        </p:nvPicPr>
        <p:blipFill>
          <a:blip r:embed="rId3" cstate="print"/>
          <a:srcRect/>
          <a:stretch>
            <a:fillRect/>
          </a:stretch>
        </p:blipFill>
        <p:spPr bwMode="auto">
          <a:xfrm>
            <a:off x="838200" y="3352800"/>
            <a:ext cx="1595438" cy="342900"/>
          </a:xfrm>
          <a:prstGeom prst="rect">
            <a:avLst/>
          </a:prstGeom>
          <a:noFill/>
          <a:ln w="9525">
            <a:noFill/>
            <a:miter lim="800000"/>
            <a:headEnd/>
            <a:tailEnd/>
          </a:ln>
        </p:spPr>
      </p:pic>
      <p:pic>
        <p:nvPicPr>
          <p:cNvPr id="13332" name="Picture 11"/>
          <p:cNvPicPr>
            <a:picLocks noChangeAspect="1" noChangeArrowheads="1"/>
          </p:cNvPicPr>
          <p:nvPr/>
        </p:nvPicPr>
        <p:blipFill>
          <a:blip r:embed="rId4" cstate="print"/>
          <a:srcRect/>
          <a:stretch>
            <a:fillRect/>
          </a:stretch>
        </p:blipFill>
        <p:spPr bwMode="auto">
          <a:xfrm>
            <a:off x="2819400" y="3124200"/>
            <a:ext cx="1890713" cy="385763"/>
          </a:xfrm>
          <a:prstGeom prst="rect">
            <a:avLst/>
          </a:prstGeom>
          <a:noFill/>
          <a:ln w="9525">
            <a:noFill/>
            <a:miter lim="800000"/>
            <a:headEnd/>
            <a:tailEnd/>
          </a:ln>
        </p:spPr>
      </p:pic>
      <p:sp>
        <p:nvSpPr>
          <p:cNvPr id="13333" name="TextBox 60"/>
          <p:cNvSpPr txBox="1">
            <a:spLocks noChangeArrowheads="1"/>
          </p:cNvSpPr>
          <p:nvPr/>
        </p:nvSpPr>
        <p:spPr bwMode="auto">
          <a:xfrm>
            <a:off x="381000" y="2525713"/>
            <a:ext cx="457200" cy="369887"/>
          </a:xfrm>
          <a:prstGeom prst="rect">
            <a:avLst/>
          </a:prstGeom>
          <a:noFill/>
          <a:ln w="9525">
            <a:noFill/>
            <a:miter lim="800000"/>
            <a:headEnd/>
            <a:tailEnd/>
          </a:ln>
        </p:spPr>
        <p:txBody>
          <a:bodyPr>
            <a:spAutoFit/>
          </a:bodyPr>
          <a:lstStyle/>
          <a:p>
            <a:r>
              <a:rPr lang="en-US" smtClean="0">
                <a:solidFill>
                  <a:prstClr val="black"/>
                </a:solidFill>
                <a:latin typeface="Calibri" pitchFamily="34" charset="0"/>
              </a:rPr>
              <a:t>1)</a:t>
            </a:r>
          </a:p>
        </p:txBody>
      </p:sp>
      <p:sp>
        <p:nvSpPr>
          <p:cNvPr id="13334" name="TextBox 61"/>
          <p:cNvSpPr txBox="1">
            <a:spLocks noChangeArrowheads="1"/>
          </p:cNvSpPr>
          <p:nvPr/>
        </p:nvSpPr>
        <p:spPr bwMode="auto">
          <a:xfrm>
            <a:off x="381000" y="3124200"/>
            <a:ext cx="457200" cy="369888"/>
          </a:xfrm>
          <a:prstGeom prst="rect">
            <a:avLst/>
          </a:prstGeom>
          <a:noFill/>
          <a:ln w="9525">
            <a:noFill/>
            <a:miter lim="800000"/>
            <a:headEnd/>
            <a:tailEnd/>
          </a:ln>
        </p:spPr>
        <p:txBody>
          <a:bodyPr>
            <a:spAutoFit/>
          </a:bodyPr>
          <a:lstStyle/>
          <a:p>
            <a:r>
              <a:rPr lang="en-US" smtClean="0">
                <a:solidFill>
                  <a:prstClr val="black"/>
                </a:solidFill>
                <a:latin typeface="Calibri" pitchFamily="34" charset="0"/>
              </a:rPr>
              <a:t>2)</a:t>
            </a:r>
          </a:p>
        </p:txBody>
      </p:sp>
      <p:sp>
        <p:nvSpPr>
          <p:cNvPr id="13335" name="TextBox 62"/>
          <p:cNvSpPr txBox="1">
            <a:spLocks noChangeArrowheads="1"/>
          </p:cNvSpPr>
          <p:nvPr/>
        </p:nvSpPr>
        <p:spPr bwMode="auto">
          <a:xfrm>
            <a:off x="328613" y="3733800"/>
            <a:ext cx="838200" cy="369888"/>
          </a:xfrm>
          <a:prstGeom prst="rect">
            <a:avLst/>
          </a:prstGeom>
          <a:noFill/>
          <a:ln w="9525">
            <a:noFill/>
            <a:miter lim="800000"/>
            <a:headEnd/>
            <a:tailEnd/>
          </a:ln>
        </p:spPr>
        <p:txBody>
          <a:bodyPr>
            <a:spAutoFit/>
          </a:bodyPr>
          <a:lstStyle/>
          <a:p>
            <a:r>
              <a:rPr lang="en-US" smtClean="0">
                <a:solidFill>
                  <a:prstClr val="black"/>
                </a:solidFill>
                <a:latin typeface="Calibri" pitchFamily="34" charset="0"/>
              </a:rPr>
              <a:t>1+2)</a:t>
            </a:r>
          </a:p>
        </p:txBody>
      </p:sp>
      <p:pic>
        <p:nvPicPr>
          <p:cNvPr id="13336" name="Picture 2"/>
          <p:cNvPicPr>
            <a:picLocks noChangeAspect="1" noChangeArrowheads="1"/>
          </p:cNvPicPr>
          <p:nvPr/>
        </p:nvPicPr>
        <p:blipFill>
          <a:blip r:embed="rId5" cstate="print"/>
          <a:srcRect/>
          <a:stretch>
            <a:fillRect/>
          </a:stretch>
        </p:blipFill>
        <p:spPr bwMode="auto">
          <a:xfrm>
            <a:off x="304800" y="1219200"/>
            <a:ext cx="1824038" cy="314325"/>
          </a:xfrm>
          <a:prstGeom prst="rect">
            <a:avLst/>
          </a:prstGeom>
          <a:noFill/>
          <a:ln w="9525">
            <a:noFill/>
            <a:miter lim="800000"/>
            <a:headEnd/>
            <a:tailEnd/>
          </a:ln>
        </p:spPr>
      </p:pic>
      <p:pic>
        <p:nvPicPr>
          <p:cNvPr id="13337" name="Picture 3"/>
          <p:cNvPicPr>
            <a:picLocks noChangeAspect="1" noChangeArrowheads="1"/>
          </p:cNvPicPr>
          <p:nvPr/>
        </p:nvPicPr>
        <p:blipFill>
          <a:blip r:embed="rId6" cstate="print"/>
          <a:srcRect/>
          <a:stretch>
            <a:fillRect/>
          </a:stretch>
        </p:blipFill>
        <p:spPr bwMode="auto">
          <a:xfrm>
            <a:off x="2590800" y="1295400"/>
            <a:ext cx="1333500" cy="223838"/>
          </a:xfrm>
          <a:prstGeom prst="rect">
            <a:avLst/>
          </a:prstGeom>
          <a:noFill/>
          <a:ln w="9525">
            <a:noFill/>
            <a:miter lim="800000"/>
            <a:headEnd/>
            <a:tailEnd/>
          </a:ln>
        </p:spPr>
      </p:pic>
      <p:pic>
        <p:nvPicPr>
          <p:cNvPr id="13338" name="Picture 4"/>
          <p:cNvPicPr>
            <a:picLocks noChangeAspect="1" noChangeArrowheads="1"/>
          </p:cNvPicPr>
          <p:nvPr/>
        </p:nvPicPr>
        <p:blipFill>
          <a:blip r:embed="rId7" cstate="print"/>
          <a:srcRect/>
          <a:stretch>
            <a:fillRect/>
          </a:stretch>
        </p:blipFill>
        <p:spPr bwMode="auto">
          <a:xfrm>
            <a:off x="6553200" y="914400"/>
            <a:ext cx="1909763" cy="314325"/>
          </a:xfrm>
          <a:prstGeom prst="rect">
            <a:avLst/>
          </a:prstGeom>
          <a:noFill/>
          <a:ln w="9525">
            <a:noFill/>
            <a:miter lim="800000"/>
            <a:headEnd/>
            <a:tailEnd/>
          </a:ln>
        </p:spPr>
      </p:pic>
      <p:pic>
        <p:nvPicPr>
          <p:cNvPr id="13339" name="Picture 6"/>
          <p:cNvPicPr>
            <a:picLocks noChangeAspect="1" noChangeArrowheads="1"/>
          </p:cNvPicPr>
          <p:nvPr/>
        </p:nvPicPr>
        <p:blipFill>
          <a:blip r:embed="rId8" cstate="print"/>
          <a:srcRect/>
          <a:stretch>
            <a:fillRect/>
          </a:stretch>
        </p:blipFill>
        <p:spPr bwMode="auto">
          <a:xfrm>
            <a:off x="6477000" y="1981200"/>
            <a:ext cx="2119313" cy="376238"/>
          </a:xfrm>
          <a:prstGeom prst="rect">
            <a:avLst/>
          </a:prstGeom>
          <a:noFill/>
          <a:ln w="9525">
            <a:noFill/>
            <a:miter lim="800000"/>
            <a:headEnd/>
            <a:tailEnd/>
          </a:ln>
        </p:spPr>
      </p:pic>
      <p:pic>
        <p:nvPicPr>
          <p:cNvPr id="13340" name="Picture 7"/>
          <p:cNvPicPr>
            <a:picLocks noChangeAspect="1" noChangeArrowheads="1"/>
          </p:cNvPicPr>
          <p:nvPr/>
        </p:nvPicPr>
        <p:blipFill>
          <a:blip r:embed="rId9" cstate="print"/>
          <a:srcRect/>
          <a:stretch>
            <a:fillRect/>
          </a:stretch>
        </p:blipFill>
        <p:spPr bwMode="auto">
          <a:xfrm>
            <a:off x="838200" y="2514600"/>
            <a:ext cx="4100513" cy="338138"/>
          </a:xfrm>
          <a:prstGeom prst="rect">
            <a:avLst/>
          </a:prstGeom>
          <a:noFill/>
          <a:ln w="9525">
            <a:noFill/>
            <a:miter lim="800000"/>
            <a:headEnd/>
            <a:tailEnd/>
          </a:ln>
        </p:spPr>
      </p:pic>
      <p:pic>
        <p:nvPicPr>
          <p:cNvPr id="13341" name="Picture 8"/>
          <p:cNvPicPr>
            <a:picLocks noChangeAspect="1" noChangeArrowheads="1"/>
          </p:cNvPicPr>
          <p:nvPr/>
        </p:nvPicPr>
        <p:blipFill>
          <a:blip r:embed="rId10" cstate="print"/>
          <a:srcRect/>
          <a:stretch>
            <a:fillRect/>
          </a:stretch>
        </p:blipFill>
        <p:spPr bwMode="auto">
          <a:xfrm>
            <a:off x="1014413" y="3733800"/>
            <a:ext cx="4929187" cy="600075"/>
          </a:xfrm>
          <a:prstGeom prst="rect">
            <a:avLst/>
          </a:prstGeom>
          <a:noFill/>
          <a:ln w="9525">
            <a:noFill/>
            <a:miter lim="800000"/>
            <a:headEnd/>
            <a:tailEnd/>
          </a:ln>
        </p:spPr>
      </p:pic>
      <p:grpSp>
        <p:nvGrpSpPr>
          <p:cNvPr id="2" name="Group 52"/>
          <p:cNvGrpSpPr>
            <a:grpSpLocks/>
          </p:cNvGrpSpPr>
          <p:nvPr/>
        </p:nvGrpSpPr>
        <p:grpSpPr bwMode="auto">
          <a:xfrm>
            <a:off x="457200" y="4953000"/>
            <a:ext cx="7072313" cy="509588"/>
            <a:chOff x="152400" y="4953000"/>
            <a:chExt cx="7072313" cy="509588"/>
          </a:xfrm>
        </p:grpSpPr>
        <p:pic>
          <p:nvPicPr>
            <p:cNvPr id="13344" name="Picture 9"/>
            <p:cNvPicPr>
              <a:picLocks noChangeAspect="1" noChangeArrowheads="1"/>
            </p:cNvPicPr>
            <p:nvPr/>
          </p:nvPicPr>
          <p:blipFill>
            <a:blip r:embed="rId11" cstate="print"/>
            <a:srcRect/>
            <a:stretch>
              <a:fillRect/>
            </a:stretch>
          </p:blipFill>
          <p:spPr bwMode="auto">
            <a:xfrm>
              <a:off x="152400" y="4953000"/>
              <a:ext cx="4200525" cy="504825"/>
            </a:xfrm>
            <a:prstGeom prst="rect">
              <a:avLst/>
            </a:prstGeom>
            <a:noFill/>
            <a:ln w="9525">
              <a:noFill/>
              <a:miter lim="800000"/>
              <a:headEnd/>
              <a:tailEnd/>
            </a:ln>
          </p:spPr>
        </p:pic>
        <p:pic>
          <p:nvPicPr>
            <p:cNvPr id="13345" name="Picture 10"/>
            <p:cNvPicPr>
              <a:picLocks noChangeAspect="1" noChangeArrowheads="1"/>
            </p:cNvPicPr>
            <p:nvPr/>
          </p:nvPicPr>
          <p:blipFill>
            <a:blip r:embed="rId12" cstate="print"/>
            <a:srcRect/>
            <a:stretch>
              <a:fillRect/>
            </a:stretch>
          </p:blipFill>
          <p:spPr bwMode="auto">
            <a:xfrm>
              <a:off x="4648200" y="4953000"/>
              <a:ext cx="2576513" cy="509588"/>
            </a:xfrm>
            <a:prstGeom prst="rect">
              <a:avLst/>
            </a:prstGeom>
            <a:noFill/>
            <a:ln w="9525">
              <a:noFill/>
              <a:miter lim="800000"/>
              <a:headEnd/>
              <a:tailEnd/>
            </a:ln>
          </p:spPr>
        </p:pic>
      </p:grpSp>
      <p:sp>
        <p:nvSpPr>
          <p:cNvPr id="13343" name="TextBox 6"/>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Relativistic Collision Kinematics, E</a:t>
            </a:r>
            <a:r>
              <a:rPr lang="en-US" sz="2800" b="1" baseline="-25000" smtClean="0">
                <a:solidFill>
                  <a:srgbClr val="FF0000"/>
                </a:solidFill>
                <a:cs typeface="Arial" pitchFamily="34" charset="0"/>
              </a:rPr>
              <a:t>max</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p:cNvPicPr>
            <a:picLocks noChangeAspect="1" noChangeArrowheads="1"/>
          </p:cNvPicPr>
          <p:nvPr/>
        </p:nvPicPr>
        <p:blipFill>
          <a:blip r:embed="rId2" cstate="print"/>
          <a:srcRect/>
          <a:stretch>
            <a:fillRect/>
          </a:stretch>
        </p:blipFill>
        <p:spPr bwMode="auto">
          <a:xfrm>
            <a:off x="4868863" y="1143000"/>
            <a:ext cx="4275137" cy="3048000"/>
          </a:xfrm>
          <a:prstGeom prst="rect">
            <a:avLst/>
          </a:prstGeom>
          <a:noFill/>
          <a:ln w="9525">
            <a:noFill/>
            <a:miter lim="800000"/>
            <a:headEnd/>
            <a:tailEnd/>
          </a:ln>
        </p:spPr>
      </p:pic>
      <p:pic>
        <p:nvPicPr>
          <p:cNvPr id="14339" name="Picture 19"/>
          <p:cNvPicPr>
            <a:picLocks noChangeAspect="1" noChangeArrowheads="1"/>
          </p:cNvPicPr>
          <p:nvPr/>
        </p:nvPicPr>
        <p:blipFill>
          <a:blip r:embed="rId3" cstate="print"/>
          <a:srcRect/>
          <a:stretch>
            <a:fillRect/>
          </a:stretch>
        </p:blipFill>
        <p:spPr bwMode="auto">
          <a:xfrm>
            <a:off x="0" y="4495800"/>
            <a:ext cx="9144000" cy="955675"/>
          </a:xfrm>
          <a:prstGeom prst="rect">
            <a:avLst/>
          </a:prstGeom>
          <a:noFill/>
          <a:ln w="9525">
            <a:noFill/>
            <a:miter lim="800000"/>
            <a:headEnd/>
            <a:tailEnd/>
          </a:ln>
        </p:spPr>
      </p:pic>
      <p:pic>
        <p:nvPicPr>
          <p:cNvPr id="14340" name="Picture 19"/>
          <p:cNvPicPr>
            <a:picLocks noChangeAspect="1" noChangeArrowheads="1"/>
          </p:cNvPicPr>
          <p:nvPr/>
        </p:nvPicPr>
        <p:blipFill>
          <a:blip r:embed="rId4" cstate="print"/>
          <a:srcRect/>
          <a:stretch>
            <a:fillRect/>
          </a:stretch>
        </p:blipFill>
        <p:spPr bwMode="auto">
          <a:xfrm>
            <a:off x="228600" y="990600"/>
            <a:ext cx="4419600" cy="731838"/>
          </a:xfrm>
          <a:prstGeom prst="rect">
            <a:avLst/>
          </a:prstGeom>
          <a:noFill/>
          <a:ln w="9525">
            <a:noFill/>
            <a:miter lim="800000"/>
            <a:headEnd/>
            <a:tailEnd/>
          </a:ln>
        </p:spPr>
      </p:pic>
      <p:sp>
        <p:nvSpPr>
          <p:cNvPr id="12" name="Rectangle 11"/>
          <p:cNvSpPr/>
          <p:nvPr/>
        </p:nvSpPr>
        <p:spPr>
          <a:xfrm>
            <a:off x="152400" y="2057400"/>
            <a:ext cx="4572000" cy="1754188"/>
          </a:xfrm>
          <a:prstGeom prst="rect">
            <a:avLst/>
          </a:prstGeom>
        </p:spPr>
        <p:txBody>
          <a:bodyPr>
            <a:spAutoFit/>
          </a:bodyPr>
          <a:lstStyle/>
          <a:p>
            <a:pPr>
              <a:defRPr/>
            </a:pPr>
            <a:r>
              <a:rPr lang="en-US" b="1" dirty="0">
                <a:solidFill>
                  <a:srgbClr val="009900"/>
                </a:solidFill>
                <a:latin typeface="Arial" charset="0"/>
              </a:rPr>
              <a:t>This formula is up to a factor 2 and the density effect identical to the precise QM derivation </a:t>
            </a:r>
            <a:r>
              <a:rPr lang="en-US" b="1" dirty="0">
                <a:solidFill>
                  <a:srgbClr val="009900"/>
                </a:solidFill>
                <a:latin typeface="Arial" charset="0"/>
                <a:sym typeface="Wingdings" pitchFamily="2" charset="2"/>
              </a:rPr>
              <a:t></a:t>
            </a:r>
            <a:endParaRPr lang="en-US" b="1" dirty="0">
              <a:solidFill>
                <a:srgbClr val="009900"/>
              </a:solidFill>
              <a:latin typeface="Arial" charset="0"/>
            </a:endParaRPr>
          </a:p>
          <a:p>
            <a:pPr>
              <a:defRPr/>
            </a:pPr>
            <a:endParaRPr lang="en-US" b="1" dirty="0">
              <a:solidFill>
                <a:srgbClr val="009900"/>
              </a:solidFill>
              <a:latin typeface="Arial" charset="0"/>
            </a:endParaRPr>
          </a:p>
          <a:p>
            <a:pPr>
              <a:defRPr/>
            </a:pPr>
            <a:endParaRPr lang="en-US" b="1" dirty="0">
              <a:solidFill>
                <a:srgbClr val="009900"/>
              </a:solidFill>
              <a:latin typeface="Arial" charset="0"/>
            </a:endParaRPr>
          </a:p>
          <a:p>
            <a:pPr>
              <a:defRPr/>
            </a:pPr>
            <a:r>
              <a:rPr lang="en-US" b="1" dirty="0">
                <a:solidFill>
                  <a:srgbClr val="2D2D8A"/>
                </a:solidFill>
                <a:latin typeface="Arial" charset="0"/>
              </a:rPr>
              <a:t>Bethe Bloch Formula</a:t>
            </a:r>
          </a:p>
        </p:txBody>
      </p:sp>
      <p:sp>
        <p:nvSpPr>
          <p:cNvPr id="14342" name="Rectangle 11"/>
          <p:cNvSpPr>
            <a:spLocks noChangeArrowheads="1"/>
          </p:cNvSpPr>
          <p:nvPr/>
        </p:nvSpPr>
        <p:spPr bwMode="auto">
          <a:xfrm rot="-5400000">
            <a:off x="4861719" y="3367881"/>
            <a:ext cx="490538" cy="307975"/>
          </a:xfrm>
          <a:prstGeom prst="rect">
            <a:avLst/>
          </a:prstGeom>
          <a:noFill/>
          <a:ln w="9525">
            <a:noFill/>
            <a:miter lim="800000"/>
            <a:headEnd/>
            <a:tailEnd/>
          </a:ln>
        </p:spPr>
        <p:txBody>
          <a:bodyPr>
            <a:spAutoFit/>
          </a:bodyPr>
          <a:lstStyle/>
          <a:p>
            <a:r>
              <a:rPr lang="de-DE" sz="1400" b="1" smtClean="0">
                <a:solidFill>
                  <a:srgbClr val="333399"/>
                </a:solidFill>
              </a:rPr>
              <a:t>1/</a:t>
            </a:r>
            <a:r>
              <a:rPr lang="de-DE" sz="1400" b="1" smtClean="0">
                <a:solidFill>
                  <a:srgbClr val="333399"/>
                </a:solidFill>
                <a:sym typeface="Symbol" pitchFamily="18" charset="2"/>
              </a:rPr>
              <a:t></a:t>
            </a:r>
            <a:endParaRPr lang="en-US" sz="1400" b="1" smtClean="0">
              <a:solidFill>
                <a:srgbClr val="333399"/>
              </a:solidFill>
              <a:sym typeface="Symbol" pitchFamily="18" charset="2"/>
            </a:endParaRPr>
          </a:p>
        </p:txBody>
      </p:sp>
      <p:sp>
        <p:nvSpPr>
          <p:cNvPr id="14343" name="Rectangle 21"/>
          <p:cNvSpPr>
            <a:spLocks noChangeArrowheads="1"/>
          </p:cNvSpPr>
          <p:nvPr/>
        </p:nvSpPr>
        <p:spPr bwMode="auto">
          <a:xfrm>
            <a:off x="1676400" y="0"/>
            <a:ext cx="5257800" cy="369888"/>
          </a:xfrm>
          <a:prstGeom prst="rect">
            <a:avLst/>
          </a:prstGeom>
          <a:noFill/>
          <a:ln w="9525">
            <a:noFill/>
            <a:miter lim="800000"/>
            <a:headEnd/>
            <a:tailEnd/>
          </a:ln>
        </p:spPr>
        <p:txBody>
          <a:bodyPr>
            <a:spAutoFit/>
          </a:bodyPr>
          <a:lstStyle/>
          <a:p>
            <a:r>
              <a:rPr lang="en-US" b="1" smtClean="0">
                <a:solidFill>
                  <a:srgbClr val="FF0000"/>
                </a:solidFill>
              </a:rPr>
              <a:t>Classical Scattering on Free Electrons</a:t>
            </a:r>
            <a:endParaRPr lang="en-US" smtClean="0">
              <a:solidFill>
                <a:srgbClr val="FF0000"/>
              </a:solidFill>
            </a:endParaRPr>
          </a:p>
        </p:txBody>
      </p:sp>
      <p:sp>
        <p:nvSpPr>
          <p:cNvPr id="14344" name="Slide Number Placeholder 16"/>
          <p:cNvSpPr>
            <a:spLocks noGrp="1"/>
          </p:cNvSpPr>
          <p:nvPr>
            <p:ph type="sldNum" sz="quarter" idx="12"/>
          </p:nvPr>
        </p:nvSpPr>
        <p:spPr>
          <a:noFill/>
        </p:spPr>
        <p:txBody>
          <a:bodyPr/>
          <a:lstStyle/>
          <a:p>
            <a:fld id="{3DA1911C-BB6B-43C5-BBD5-884ABAAE79E1}" type="slidenum">
              <a:rPr lang="en-US" smtClean="0">
                <a:solidFill>
                  <a:srgbClr val="000000"/>
                </a:solidFill>
              </a:rPr>
              <a:pPr/>
              <a:t>52</a:t>
            </a:fld>
            <a:endParaRPr lang="en-US" smtClean="0">
              <a:solidFill>
                <a:srgbClr val="000000"/>
              </a:solidFill>
            </a:endParaRPr>
          </a:p>
        </p:txBody>
      </p:sp>
      <p:sp>
        <p:nvSpPr>
          <p:cNvPr id="14345" name="Footer Placeholder 17"/>
          <p:cNvSpPr>
            <a:spLocks noGrp="1"/>
          </p:cNvSpPr>
          <p:nvPr>
            <p:ph type="ftr" sz="quarter" idx="11"/>
          </p:nvPr>
        </p:nvSpPr>
        <p:spPr>
          <a:xfrm>
            <a:off x="0" y="6550025"/>
            <a:ext cx="1295400" cy="307975"/>
          </a:xfrm>
          <a:noFill/>
        </p:spPr>
        <p:txBody>
          <a:bodyPr/>
          <a:lstStyle/>
          <a:p>
            <a:r>
              <a:rPr lang="en-US" smtClean="0">
                <a:solidFill>
                  <a:srgbClr val="000000"/>
                </a:solidFill>
              </a:rPr>
              <a:t>W. Riegler/CERN</a:t>
            </a:r>
          </a:p>
        </p:txBody>
      </p:sp>
      <p:cxnSp>
        <p:nvCxnSpPr>
          <p:cNvPr id="30" name="Straight Connector 29"/>
          <p:cNvCxnSpPr/>
          <p:nvPr/>
        </p:nvCxnSpPr>
        <p:spPr>
          <a:xfrm>
            <a:off x="5257800" y="5334000"/>
            <a:ext cx="6858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990600" y="5181600"/>
            <a:ext cx="304800" cy="1588"/>
          </a:xfrm>
          <a:prstGeom prst="line">
            <a:avLst/>
          </a:prstGeom>
        </p:spPr>
        <p:style>
          <a:lnRef idx="2">
            <a:schemeClr val="accent2"/>
          </a:lnRef>
          <a:fillRef idx="0">
            <a:schemeClr val="accent2"/>
          </a:fillRef>
          <a:effectRef idx="1">
            <a:schemeClr val="accent2"/>
          </a:effectRef>
          <a:fontRef idx="minor">
            <a:schemeClr val="tx1"/>
          </a:fontRef>
        </p:style>
      </p:cxnSp>
      <p:sp>
        <p:nvSpPr>
          <p:cNvPr id="14348" name="TextBox 35"/>
          <p:cNvSpPr txBox="1">
            <a:spLocks noChangeArrowheads="1"/>
          </p:cNvSpPr>
          <p:nvPr/>
        </p:nvSpPr>
        <p:spPr bwMode="auto">
          <a:xfrm>
            <a:off x="6248400" y="5257800"/>
            <a:ext cx="2751138" cy="461963"/>
          </a:xfrm>
          <a:prstGeom prst="rect">
            <a:avLst/>
          </a:prstGeom>
          <a:noFill/>
          <a:ln w="9525">
            <a:noFill/>
            <a:miter lim="800000"/>
            <a:headEnd/>
            <a:tailEnd/>
          </a:ln>
        </p:spPr>
        <p:txBody>
          <a:bodyPr wrap="none">
            <a:spAutoFit/>
          </a:bodyPr>
          <a:lstStyle/>
          <a:p>
            <a:r>
              <a:rPr lang="en-US" sz="1200" b="1" smtClean="0">
                <a:solidFill>
                  <a:srgbClr val="0033CC"/>
                </a:solidFill>
              </a:rPr>
              <a:t>Density effect. Medium is polarized</a:t>
            </a:r>
          </a:p>
          <a:p>
            <a:r>
              <a:rPr lang="en-US" sz="1200" b="1" smtClean="0">
                <a:solidFill>
                  <a:srgbClr val="0033CC"/>
                </a:solidFill>
              </a:rPr>
              <a:t>Which reduces the log. rise.</a:t>
            </a:r>
          </a:p>
        </p:txBody>
      </p:sp>
      <p:sp>
        <p:nvSpPr>
          <p:cNvPr id="14349" name="Rectangle 21"/>
          <p:cNvSpPr>
            <a:spLocks noChangeArrowheads="1"/>
          </p:cNvSpPr>
          <p:nvPr/>
        </p:nvSpPr>
        <p:spPr bwMode="auto">
          <a:xfrm>
            <a:off x="3200400" y="5562600"/>
            <a:ext cx="1338263" cy="307975"/>
          </a:xfrm>
          <a:prstGeom prst="rect">
            <a:avLst/>
          </a:prstGeom>
          <a:noFill/>
          <a:ln w="9525">
            <a:noFill/>
            <a:miter lim="800000"/>
            <a:headEnd/>
            <a:tailEnd/>
          </a:ln>
        </p:spPr>
        <p:txBody>
          <a:bodyPr wrap="none">
            <a:spAutoFit/>
          </a:bodyPr>
          <a:lstStyle/>
          <a:p>
            <a:r>
              <a:rPr lang="en-US" sz="1400" b="1" smtClean="0">
                <a:solidFill>
                  <a:srgbClr val="009900"/>
                </a:solidFill>
              </a:rPr>
              <a:t>Electron Spin</a:t>
            </a:r>
            <a:endParaRPr lang="en-US" sz="1400" smtClean="0">
              <a:solidFill>
                <a:srgbClr val="000000"/>
              </a:solidFill>
            </a:endParaRPr>
          </a:p>
        </p:txBody>
      </p:sp>
      <p:cxnSp>
        <p:nvCxnSpPr>
          <p:cNvPr id="23" name="Straight Arrow Connector 22"/>
          <p:cNvCxnSpPr/>
          <p:nvPr/>
        </p:nvCxnSpPr>
        <p:spPr>
          <a:xfrm flipV="1">
            <a:off x="4278313" y="5226050"/>
            <a:ext cx="457200" cy="304800"/>
          </a:xfrm>
          <a:prstGeom prst="straightConnector1">
            <a:avLst/>
          </a:prstGeom>
          <a:ln w="25400">
            <a:solidFill>
              <a:srgbClr val="00206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5791200" y="3486150"/>
            <a:ext cx="2855913" cy="3124200"/>
            <a:chOff x="5791200" y="3429000"/>
            <a:chExt cx="2856619" cy="3124200"/>
          </a:xfrm>
        </p:grpSpPr>
        <p:pic>
          <p:nvPicPr>
            <p:cNvPr id="15375" name="Picture 6" descr="tau2_new"/>
            <p:cNvPicPr>
              <a:picLocks noChangeAspect="1" noChangeArrowheads="1"/>
            </p:cNvPicPr>
            <p:nvPr/>
          </p:nvPicPr>
          <p:blipFill>
            <a:blip r:embed="rId2" cstate="print"/>
            <a:srcRect/>
            <a:stretch>
              <a:fillRect/>
            </a:stretch>
          </p:blipFill>
          <p:spPr bwMode="auto">
            <a:xfrm>
              <a:off x="5791200" y="3429000"/>
              <a:ext cx="2856619" cy="3124200"/>
            </a:xfrm>
            <a:prstGeom prst="rect">
              <a:avLst/>
            </a:prstGeom>
            <a:noFill/>
            <a:ln w="9525">
              <a:noFill/>
              <a:miter lim="800000"/>
              <a:headEnd/>
              <a:tailEnd/>
            </a:ln>
          </p:spPr>
        </p:pic>
        <p:sp>
          <p:nvSpPr>
            <p:cNvPr id="15376" name="TextBox 7"/>
            <p:cNvSpPr txBox="1">
              <a:spLocks noChangeArrowheads="1"/>
            </p:cNvSpPr>
            <p:nvPr/>
          </p:nvSpPr>
          <p:spPr bwMode="auto">
            <a:xfrm>
              <a:off x="7848600" y="5562600"/>
              <a:ext cx="665163" cy="300038"/>
            </a:xfrm>
            <a:prstGeom prst="rect">
              <a:avLst/>
            </a:prstGeom>
            <a:noFill/>
            <a:ln w="9525">
              <a:noFill/>
              <a:miter lim="800000"/>
              <a:headEnd/>
              <a:tailEnd/>
            </a:ln>
          </p:spPr>
          <p:txBody>
            <a:bodyPr wrap="none">
              <a:spAutoFit/>
            </a:bodyPr>
            <a:lstStyle/>
            <a:p>
              <a:r>
                <a:rPr lang="en-US" smtClean="0">
                  <a:solidFill>
                    <a:srgbClr val="000000"/>
                  </a:solidFill>
                </a:rPr>
                <a:t>Kaon</a:t>
              </a:r>
            </a:p>
          </p:txBody>
        </p:sp>
        <p:sp>
          <p:nvSpPr>
            <p:cNvPr id="15377" name="TextBox 8"/>
            <p:cNvSpPr txBox="1">
              <a:spLocks noChangeArrowheads="1"/>
            </p:cNvSpPr>
            <p:nvPr/>
          </p:nvSpPr>
          <p:spPr bwMode="auto">
            <a:xfrm>
              <a:off x="6477000" y="3886200"/>
              <a:ext cx="600075" cy="300038"/>
            </a:xfrm>
            <a:prstGeom prst="rect">
              <a:avLst/>
            </a:prstGeom>
            <a:noFill/>
            <a:ln w="9525">
              <a:noFill/>
              <a:miter lim="800000"/>
              <a:headEnd/>
              <a:tailEnd/>
            </a:ln>
          </p:spPr>
          <p:txBody>
            <a:bodyPr wrap="none">
              <a:spAutoFit/>
            </a:bodyPr>
            <a:lstStyle/>
            <a:p>
              <a:r>
                <a:rPr lang="en-US" smtClean="0">
                  <a:solidFill>
                    <a:srgbClr val="000000"/>
                  </a:solidFill>
                </a:rPr>
                <a:t>Pion</a:t>
              </a:r>
            </a:p>
          </p:txBody>
        </p:sp>
        <p:sp>
          <p:nvSpPr>
            <p:cNvPr id="15378" name="TextBox 10"/>
            <p:cNvSpPr txBox="1">
              <a:spLocks noChangeArrowheads="1"/>
            </p:cNvSpPr>
            <p:nvPr/>
          </p:nvSpPr>
          <p:spPr bwMode="auto">
            <a:xfrm>
              <a:off x="5867400" y="5029200"/>
              <a:ext cx="600075" cy="300038"/>
            </a:xfrm>
            <a:prstGeom prst="rect">
              <a:avLst/>
            </a:prstGeom>
            <a:noFill/>
            <a:ln w="9525">
              <a:noFill/>
              <a:miter lim="800000"/>
              <a:headEnd/>
              <a:tailEnd/>
            </a:ln>
          </p:spPr>
          <p:txBody>
            <a:bodyPr wrap="none">
              <a:spAutoFit/>
            </a:bodyPr>
            <a:lstStyle/>
            <a:p>
              <a:r>
                <a:rPr lang="en-US" smtClean="0">
                  <a:solidFill>
                    <a:srgbClr val="000000"/>
                  </a:solidFill>
                </a:rPr>
                <a:t>Pion</a:t>
              </a:r>
            </a:p>
          </p:txBody>
        </p:sp>
        <p:sp>
          <p:nvSpPr>
            <p:cNvPr id="15379" name="TextBox 10"/>
            <p:cNvSpPr txBox="1">
              <a:spLocks noChangeArrowheads="1"/>
            </p:cNvSpPr>
            <p:nvPr/>
          </p:nvSpPr>
          <p:spPr bwMode="auto">
            <a:xfrm>
              <a:off x="6858000" y="5791200"/>
              <a:ext cx="600075" cy="300038"/>
            </a:xfrm>
            <a:prstGeom prst="rect">
              <a:avLst/>
            </a:prstGeom>
            <a:noFill/>
            <a:ln w="9525">
              <a:noFill/>
              <a:miter lim="800000"/>
              <a:headEnd/>
              <a:tailEnd/>
            </a:ln>
          </p:spPr>
          <p:txBody>
            <a:bodyPr wrap="none">
              <a:spAutoFit/>
            </a:bodyPr>
            <a:lstStyle/>
            <a:p>
              <a:r>
                <a:rPr lang="en-US" smtClean="0">
                  <a:solidFill>
                    <a:srgbClr val="000000"/>
                  </a:solidFill>
                </a:rPr>
                <a:t>Pion</a:t>
              </a:r>
            </a:p>
          </p:txBody>
        </p:sp>
      </p:grpSp>
      <p:sp>
        <p:nvSpPr>
          <p:cNvPr id="15363" name="Footer Placeholder 1"/>
          <p:cNvSpPr>
            <a:spLocks noGrp="1"/>
          </p:cNvSpPr>
          <p:nvPr>
            <p:ph type="ftr" sz="quarter" idx="11"/>
          </p:nvPr>
        </p:nvSpPr>
        <p:spPr>
          <a:noFill/>
        </p:spPr>
        <p:txBody>
          <a:bodyPr/>
          <a:lstStyle/>
          <a:p>
            <a:r>
              <a:rPr lang="en-US" smtClean="0">
                <a:solidFill>
                  <a:srgbClr val="000000"/>
                </a:solidFill>
              </a:rPr>
              <a:t>W. Riegler/CERN</a:t>
            </a:r>
          </a:p>
        </p:txBody>
      </p:sp>
      <p:sp>
        <p:nvSpPr>
          <p:cNvPr id="15364" name="Slide Number Placeholder 2"/>
          <p:cNvSpPr>
            <a:spLocks noGrp="1"/>
          </p:cNvSpPr>
          <p:nvPr>
            <p:ph type="sldNum" sz="quarter" idx="12"/>
          </p:nvPr>
        </p:nvSpPr>
        <p:spPr>
          <a:xfrm>
            <a:off x="8686800" y="6610350"/>
            <a:ext cx="381000" cy="247650"/>
          </a:xfrm>
          <a:noFill/>
        </p:spPr>
        <p:txBody>
          <a:bodyPr/>
          <a:lstStyle/>
          <a:p>
            <a:fld id="{C2CB43EF-6C32-47E4-B776-A59EB73FD2F1}" type="slidenum">
              <a:rPr lang="en-US" smtClean="0">
                <a:solidFill>
                  <a:srgbClr val="000000"/>
                </a:solidFill>
              </a:rPr>
              <a:pPr/>
              <a:t>53</a:t>
            </a:fld>
            <a:endParaRPr lang="en-US" smtClean="0">
              <a:solidFill>
                <a:srgbClr val="000000"/>
              </a:solidFill>
            </a:endParaRPr>
          </a:p>
        </p:txBody>
      </p:sp>
      <p:sp>
        <p:nvSpPr>
          <p:cNvPr id="5" name="Text Box 1029"/>
          <p:cNvSpPr txBox="1">
            <a:spLocks noChangeArrowheads="1"/>
          </p:cNvSpPr>
          <p:nvPr/>
        </p:nvSpPr>
        <p:spPr bwMode="auto">
          <a:xfrm>
            <a:off x="381000" y="5181600"/>
            <a:ext cx="3289300" cy="369888"/>
          </a:xfrm>
          <a:prstGeom prst="rect">
            <a:avLst/>
          </a:prstGeom>
          <a:noFill/>
          <a:ln w="9525">
            <a:noFill/>
            <a:miter lim="800000"/>
            <a:headEnd/>
            <a:tailEnd/>
          </a:ln>
        </p:spPr>
        <p:txBody>
          <a:bodyPr wrap="none" lIns="92075" tIns="46038" rIns="92075" bIns="46038">
            <a:spAutoFit/>
          </a:bodyPr>
          <a:lstStyle/>
          <a:p>
            <a:pPr>
              <a:defRPr/>
            </a:pPr>
            <a:r>
              <a:rPr lang="en-US" b="1" dirty="0">
                <a:solidFill>
                  <a:srgbClr val="2D2D8A"/>
                </a:solidFill>
                <a:latin typeface="Arial" charset="0"/>
              </a:rPr>
              <a:t>Discovery of </a:t>
            </a:r>
            <a:r>
              <a:rPr lang="en-US" b="1" dirty="0" err="1">
                <a:solidFill>
                  <a:srgbClr val="2D2D8A"/>
                </a:solidFill>
                <a:latin typeface="Arial" charset="0"/>
              </a:rPr>
              <a:t>muon</a:t>
            </a:r>
            <a:r>
              <a:rPr lang="en-US" b="1" dirty="0">
                <a:solidFill>
                  <a:srgbClr val="2D2D8A"/>
                </a:solidFill>
                <a:latin typeface="Arial" charset="0"/>
              </a:rPr>
              <a:t> and </a:t>
            </a:r>
            <a:r>
              <a:rPr lang="en-US" b="1" dirty="0" err="1">
                <a:solidFill>
                  <a:srgbClr val="2D2D8A"/>
                </a:solidFill>
                <a:latin typeface="Arial" charset="0"/>
              </a:rPr>
              <a:t>pion</a:t>
            </a:r>
            <a:endParaRPr lang="en-US" b="1" dirty="0">
              <a:solidFill>
                <a:srgbClr val="2D2D8A"/>
              </a:solidFill>
              <a:latin typeface="Arial" charset="0"/>
            </a:endParaRPr>
          </a:p>
        </p:txBody>
      </p:sp>
      <p:pic>
        <p:nvPicPr>
          <p:cNvPr id="15366" name="Picture 1031" descr="muon_new"/>
          <p:cNvPicPr>
            <a:picLocks noChangeAspect="1" noChangeArrowheads="1"/>
          </p:cNvPicPr>
          <p:nvPr/>
        </p:nvPicPr>
        <p:blipFill>
          <a:blip r:embed="rId3" cstate="print"/>
          <a:srcRect/>
          <a:stretch>
            <a:fillRect/>
          </a:stretch>
        </p:blipFill>
        <p:spPr bwMode="auto">
          <a:xfrm>
            <a:off x="228600" y="1885950"/>
            <a:ext cx="3217863" cy="3276600"/>
          </a:xfrm>
          <a:prstGeom prst="rect">
            <a:avLst/>
          </a:prstGeom>
          <a:noFill/>
          <a:ln w="9525">
            <a:noFill/>
            <a:miter lim="800000"/>
            <a:headEnd/>
            <a:tailEnd/>
          </a:ln>
        </p:spPr>
      </p:pic>
      <p:pic>
        <p:nvPicPr>
          <p:cNvPr id="15367" name="Picture 6" descr="emulnucl"/>
          <p:cNvPicPr>
            <a:picLocks noChangeAspect="1" noChangeArrowheads="1"/>
          </p:cNvPicPr>
          <p:nvPr/>
        </p:nvPicPr>
        <p:blipFill>
          <a:blip r:embed="rId4" cstate="print"/>
          <a:srcRect/>
          <a:stretch>
            <a:fillRect/>
          </a:stretch>
        </p:blipFill>
        <p:spPr bwMode="auto">
          <a:xfrm>
            <a:off x="3733800" y="438150"/>
            <a:ext cx="5181600" cy="1927225"/>
          </a:xfrm>
          <a:prstGeom prst="rect">
            <a:avLst/>
          </a:prstGeom>
          <a:noFill/>
          <a:ln w="9525">
            <a:noFill/>
            <a:miter lim="800000"/>
            <a:headEnd/>
            <a:tailEnd/>
          </a:ln>
        </p:spPr>
      </p:pic>
      <p:sp>
        <p:nvSpPr>
          <p:cNvPr id="15368" name="Text Box 8"/>
          <p:cNvSpPr txBox="1">
            <a:spLocks noChangeArrowheads="1"/>
          </p:cNvSpPr>
          <p:nvPr/>
        </p:nvSpPr>
        <p:spPr bwMode="auto">
          <a:xfrm>
            <a:off x="3657600" y="2495550"/>
            <a:ext cx="5334000" cy="339725"/>
          </a:xfrm>
          <a:prstGeom prst="rect">
            <a:avLst/>
          </a:prstGeom>
          <a:noFill/>
          <a:ln w="9525">
            <a:noFill/>
            <a:miter lim="800000"/>
            <a:headEnd/>
            <a:tailEnd/>
          </a:ln>
        </p:spPr>
        <p:txBody>
          <a:bodyPr lIns="92075" tIns="46038" rIns="92075" bIns="46038">
            <a:spAutoFit/>
          </a:bodyPr>
          <a:lstStyle/>
          <a:p>
            <a:r>
              <a:rPr lang="en-US" sz="1600" b="1" smtClean="0">
                <a:solidFill>
                  <a:srgbClr val="008000"/>
                </a:solidFill>
              </a:rPr>
              <a:t>Cosmis rays: dE/dx </a:t>
            </a:r>
            <a:r>
              <a:rPr lang="el-GR" sz="1600" b="1" smtClean="0">
                <a:solidFill>
                  <a:srgbClr val="008000"/>
                </a:solidFill>
              </a:rPr>
              <a:t>α</a:t>
            </a:r>
            <a:r>
              <a:rPr lang="en-US" sz="1600" b="1" smtClean="0">
                <a:solidFill>
                  <a:srgbClr val="008000"/>
                </a:solidFill>
              </a:rPr>
              <a:t> Z</a:t>
            </a:r>
            <a:r>
              <a:rPr lang="en-US" sz="1600" b="1" baseline="30000" smtClean="0">
                <a:solidFill>
                  <a:srgbClr val="008000"/>
                </a:solidFill>
              </a:rPr>
              <a:t>2</a:t>
            </a:r>
          </a:p>
        </p:txBody>
      </p:sp>
      <p:sp>
        <p:nvSpPr>
          <p:cNvPr id="15369" name="TextBox 16"/>
          <p:cNvSpPr txBox="1">
            <a:spLocks noChangeArrowheads="1"/>
          </p:cNvSpPr>
          <p:nvPr/>
        </p:nvSpPr>
        <p:spPr bwMode="auto">
          <a:xfrm>
            <a:off x="7113588" y="4267200"/>
            <a:ext cx="1939925" cy="584200"/>
          </a:xfrm>
          <a:prstGeom prst="rect">
            <a:avLst/>
          </a:prstGeom>
          <a:noFill/>
          <a:ln w="9525">
            <a:noFill/>
            <a:miter lim="800000"/>
            <a:headEnd/>
            <a:tailEnd/>
          </a:ln>
        </p:spPr>
        <p:txBody>
          <a:bodyPr wrap="none">
            <a:spAutoFit/>
          </a:bodyPr>
          <a:lstStyle/>
          <a:p>
            <a:r>
              <a:rPr lang="en-US" sz="1600" b="1" smtClean="0">
                <a:solidFill>
                  <a:srgbClr val="009900"/>
                </a:solidFill>
              </a:rPr>
              <a:t>Large energy loss</a:t>
            </a:r>
          </a:p>
          <a:p>
            <a:r>
              <a:rPr lang="en-US" sz="1600" b="1" smtClean="0">
                <a:solidFill>
                  <a:srgbClr val="009900"/>
                </a:solidFill>
                <a:sym typeface="Wingdings" pitchFamily="2" charset="2"/>
              </a:rPr>
              <a:t> Slow particle</a:t>
            </a:r>
            <a:endParaRPr lang="en-US" sz="1600" b="1" smtClean="0">
              <a:solidFill>
                <a:srgbClr val="009900"/>
              </a:solidFill>
            </a:endParaRPr>
          </a:p>
        </p:txBody>
      </p:sp>
      <p:cxnSp>
        <p:nvCxnSpPr>
          <p:cNvPr id="19" name="Straight Arrow Connector 18"/>
          <p:cNvCxnSpPr/>
          <p:nvPr/>
        </p:nvCxnSpPr>
        <p:spPr>
          <a:xfrm rot="5400000">
            <a:off x="7286625" y="5057775"/>
            <a:ext cx="51435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371" name="TextBox 19"/>
          <p:cNvSpPr txBox="1">
            <a:spLocks noChangeArrowheads="1"/>
          </p:cNvSpPr>
          <p:nvPr/>
        </p:nvSpPr>
        <p:spPr bwMode="auto">
          <a:xfrm>
            <a:off x="4038600" y="3733800"/>
            <a:ext cx="1930400" cy="584200"/>
          </a:xfrm>
          <a:prstGeom prst="rect">
            <a:avLst/>
          </a:prstGeom>
          <a:noFill/>
          <a:ln w="9525">
            <a:noFill/>
            <a:miter lim="800000"/>
            <a:headEnd/>
            <a:tailEnd/>
          </a:ln>
        </p:spPr>
        <p:txBody>
          <a:bodyPr wrap="none">
            <a:spAutoFit/>
          </a:bodyPr>
          <a:lstStyle/>
          <a:p>
            <a:r>
              <a:rPr lang="en-US" sz="1600" b="1" smtClean="0">
                <a:solidFill>
                  <a:srgbClr val="009900"/>
                </a:solidFill>
              </a:rPr>
              <a:t>Small energy loss</a:t>
            </a:r>
          </a:p>
          <a:p>
            <a:r>
              <a:rPr lang="en-US" sz="1600" b="1" smtClean="0">
                <a:solidFill>
                  <a:srgbClr val="009900"/>
                </a:solidFill>
                <a:sym typeface="Wingdings" pitchFamily="2" charset="2"/>
              </a:rPr>
              <a:t> Fast particle</a:t>
            </a:r>
            <a:endParaRPr lang="en-US" sz="1600" b="1" smtClean="0">
              <a:solidFill>
                <a:srgbClr val="009900"/>
              </a:solidFill>
            </a:endParaRPr>
          </a:p>
        </p:txBody>
      </p:sp>
      <p:cxnSp>
        <p:nvCxnSpPr>
          <p:cNvPr id="21" name="Straight Arrow Connector 20"/>
          <p:cNvCxnSpPr/>
          <p:nvPr/>
        </p:nvCxnSpPr>
        <p:spPr>
          <a:xfrm>
            <a:off x="5410200" y="4343400"/>
            <a:ext cx="990600" cy="285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373" name="TextBox 24"/>
          <p:cNvSpPr txBox="1">
            <a:spLocks noChangeArrowheads="1"/>
          </p:cNvSpPr>
          <p:nvPr/>
        </p:nvSpPr>
        <p:spPr bwMode="auto">
          <a:xfrm>
            <a:off x="533400" y="819150"/>
            <a:ext cx="1930400" cy="584200"/>
          </a:xfrm>
          <a:prstGeom prst="rect">
            <a:avLst/>
          </a:prstGeom>
          <a:noFill/>
          <a:ln w="9525">
            <a:noFill/>
            <a:miter lim="800000"/>
            <a:headEnd/>
            <a:tailEnd/>
          </a:ln>
        </p:spPr>
        <p:txBody>
          <a:bodyPr wrap="none">
            <a:spAutoFit/>
          </a:bodyPr>
          <a:lstStyle/>
          <a:p>
            <a:r>
              <a:rPr lang="en-US" sz="1600" b="1" smtClean="0">
                <a:solidFill>
                  <a:srgbClr val="009900"/>
                </a:solidFill>
              </a:rPr>
              <a:t>Small energy loss</a:t>
            </a:r>
          </a:p>
          <a:p>
            <a:r>
              <a:rPr lang="en-US" sz="1600" b="1" smtClean="0">
                <a:solidFill>
                  <a:srgbClr val="009900"/>
                </a:solidFill>
                <a:sym typeface="Wingdings" pitchFamily="2" charset="2"/>
              </a:rPr>
              <a:t> Fast Particle</a:t>
            </a:r>
            <a:endParaRPr lang="en-US" sz="1600" b="1" smtClean="0">
              <a:solidFill>
                <a:srgbClr val="009900"/>
              </a:solidFill>
            </a:endParaRPr>
          </a:p>
        </p:txBody>
      </p:sp>
      <p:cxnSp>
        <p:nvCxnSpPr>
          <p:cNvPr id="26" name="Straight Arrow Connector 25"/>
          <p:cNvCxnSpPr/>
          <p:nvPr/>
        </p:nvCxnSpPr>
        <p:spPr>
          <a:xfrm rot="16200000" flipH="1">
            <a:off x="1171575" y="1419225"/>
            <a:ext cx="62865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6"/>
          <p:cNvPicPr>
            <a:picLocks noChangeAspect="1" noChangeArrowheads="1"/>
          </p:cNvPicPr>
          <p:nvPr/>
        </p:nvPicPr>
        <p:blipFill>
          <a:blip r:embed="rId2" cstate="print"/>
          <a:srcRect/>
          <a:stretch>
            <a:fillRect/>
          </a:stretch>
        </p:blipFill>
        <p:spPr bwMode="auto">
          <a:xfrm>
            <a:off x="4648200" y="1371600"/>
            <a:ext cx="4495800" cy="3636963"/>
          </a:xfrm>
          <a:prstGeom prst="rect">
            <a:avLst/>
          </a:prstGeom>
          <a:noFill/>
          <a:ln w="9525">
            <a:noFill/>
            <a:miter lim="800000"/>
            <a:headEnd/>
            <a:tailEnd/>
          </a:ln>
        </p:spPr>
      </p:pic>
      <p:sp>
        <p:nvSpPr>
          <p:cNvPr id="16387" name="Rectangle 19"/>
          <p:cNvSpPr>
            <a:spLocks noChangeArrowheads="1"/>
          </p:cNvSpPr>
          <p:nvPr/>
        </p:nvSpPr>
        <p:spPr bwMode="auto">
          <a:xfrm>
            <a:off x="6477000" y="838200"/>
            <a:ext cx="2149475" cy="336550"/>
          </a:xfrm>
          <a:prstGeom prst="rect">
            <a:avLst/>
          </a:prstGeom>
          <a:noFill/>
          <a:ln w="9525">
            <a:noFill/>
            <a:miter lim="800000"/>
            <a:headEnd/>
            <a:tailEnd/>
          </a:ln>
        </p:spPr>
        <p:txBody>
          <a:bodyPr wrap="none">
            <a:spAutoFit/>
          </a:bodyPr>
          <a:lstStyle/>
          <a:p>
            <a:r>
              <a:rPr lang="en-US" sz="1600" b="1" smtClean="0">
                <a:solidFill>
                  <a:srgbClr val="009900"/>
                </a:solidFill>
              </a:rPr>
              <a:t>F</a:t>
            </a:r>
            <a:r>
              <a:rPr lang="en-US" sz="1600" b="1" smtClean="0">
                <a:solidFill>
                  <a:srgbClr val="009900"/>
                </a:solidFill>
                <a:cs typeface="Arial" pitchFamily="34" charset="0"/>
              </a:rPr>
              <a:t>ü</a:t>
            </a:r>
            <a:r>
              <a:rPr lang="en-US" sz="1600" b="1" smtClean="0">
                <a:solidFill>
                  <a:srgbClr val="009900"/>
                </a:solidFill>
              </a:rPr>
              <a:t>r Z&gt;1, I </a:t>
            </a:r>
            <a:r>
              <a:rPr lang="en-US" sz="1600" b="1" smtClean="0">
                <a:solidFill>
                  <a:srgbClr val="009900"/>
                </a:solidFill>
                <a:sym typeface="Symbol" pitchFamily="18" charset="2"/>
              </a:rPr>
              <a:t>16Z </a:t>
            </a:r>
            <a:r>
              <a:rPr lang="en-US" sz="1600" b="1" baseline="30000" smtClean="0">
                <a:solidFill>
                  <a:srgbClr val="009900"/>
                </a:solidFill>
                <a:sym typeface="Symbol" pitchFamily="18" charset="2"/>
              </a:rPr>
              <a:t>0.9 </a:t>
            </a:r>
            <a:r>
              <a:rPr lang="en-US" sz="1600" b="1" smtClean="0">
                <a:solidFill>
                  <a:srgbClr val="009900"/>
                </a:solidFill>
                <a:sym typeface="Symbol" pitchFamily="18" charset="2"/>
              </a:rPr>
              <a:t>eV</a:t>
            </a:r>
          </a:p>
        </p:txBody>
      </p:sp>
      <p:sp>
        <p:nvSpPr>
          <p:cNvPr id="22537" name="Rectangle 20"/>
          <p:cNvSpPr>
            <a:spLocks noChangeArrowheads="1"/>
          </p:cNvSpPr>
          <p:nvPr/>
        </p:nvSpPr>
        <p:spPr bwMode="auto">
          <a:xfrm>
            <a:off x="152400" y="1749425"/>
            <a:ext cx="4419600" cy="4832350"/>
          </a:xfrm>
          <a:prstGeom prst="rect">
            <a:avLst/>
          </a:prstGeom>
          <a:noFill/>
          <a:ln w="9525">
            <a:noFill/>
            <a:miter lim="800000"/>
            <a:headEnd/>
            <a:tailEnd/>
          </a:ln>
        </p:spPr>
        <p:txBody>
          <a:bodyPr>
            <a:spAutoFit/>
          </a:bodyPr>
          <a:lstStyle/>
          <a:p>
            <a:pPr marL="342900" indent="-342900">
              <a:defRPr/>
            </a:pPr>
            <a:r>
              <a:rPr lang="en-US" sz="1400" b="1" dirty="0">
                <a:solidFill>
                  <a:srgbClr val="333399"/>
                </a:solidFill>
                <a:latin typeface="Arial" charset="0"/>
                <a:sym typeface="Symbol" pitchFamily="18" charset="2"/>
              </a:rPr>
              <a:t>For Large  the medium is being polarized by the </a:t>
            </a:r>
          </a:p>
          <a:p>
            <a:pPr marL="342900" indent="-342900">
              <a:defRPr/>
            </a:pPr>
            <a:r>
              <a:rPr lang="en-US" sz="1400" b="1" dirty="0">
                <a:solidFill>
                  <a:srgbClr val="333399"/>
                </a:solidFill>
                <a:latin typeface="Arial" charset="0"/>
                <a:sym typeface="Symbol" pitchFamily="18" charset="2"/>
              </a:rPr>
              <a:t>strong transverse fields, which reduces the rise of </a:t>
            </a:r>
          </a:p>
          <a:p>
            <a:pPr marL="342900" indent="-342900">
              <a:defRPr/>
            </a:pPr>
            <a:r>
              <a:rPr lang="en-US" sz="1400" b="1" dirty="0">
                <a:solidFill>
                  <a:srgbClr val="333399"/>
                </a:solidFill>
                <a:latin typeface="Arial" charset="0"/>
                <a:sym typeface="Symbol" pitchFamily="18" charset="2"/>
              </a:rPr>
              <a:t>the energy loss </a:t>
            </a:r>
            <a:r>
              <a:rPr lang="en-US" sz="1400" b="1" dirty="0">
                <a:solidFill>
                  <a:srgbClr val="333399"/>
                </a:solidFill>
                <a:latin typeface="Arial" charset="0"/>
                <a:sym typeface="Wingdings" pitchFamily="2" charset="2"/>
              </a:rPr>
              <a:t> density effect</a:t>
            </a:r>
            <a:endParaRPr lang="en-US" sz="1400" b="1" dirty="0">
              <a:solidFill>
                <a:srgbClr val="333399"/>
              </a:solidFill>
              <a:latin typeface="Arial" charset="0"/>
              <a:sym typeface="Symbol" pitchFamily="18" charset="2"/>
            </a:endParaRPr>
          </a:p>
          <a:p>
            <a:pPr marL="342900" indent="-342900">
              <a:defRPr/>
            </a:pPr>
            <a:r>
              <a:rPr lang="en-US" sz="1400" b="1" dirty="0">
                <a:solidFill>
                  <a:srgbClr val="333399"/>
                </a:solidFill>
                <a:latin typeface="Arial" charset="0"/>
                <a:sym typeface="Symbol" pitchFamily="18" charset="2"/>
              </a:rPr>
              <a:t> </a:t>
            </a:r>
          </a:p>
          <a:p>
            <a:pPr marL="342900" indent="-342900">
              <a:defRPr/>
            </a:pPr>
            <a:r>
              <a:rPr lang="en-US" sz="1400" b="1" dirty="0">
                <a:solidFill>
                  <a:srgbClr val="009900"/>
                </a:solidFill>
                <a:latin typeface="Arial" charset="0"/>
                <a:sym typeface="Symbol" pitchFamily="18" charset="2"/>
              </a:rPr>
              <a:t>At large Energy Transfers (delta electrons) the </a:t>
            </a:r>
          </a:p>
          <a:p>
            <a:pPr marL="342900" indent="-342900">
              <a:defRPr/>
            </a:pPr>
            <a:r>
              <a:rPr lang="en-US" sz="1400" b="1" dirty="0">
                <a:solidFill>
                  <a:srgbClr val="009900"/>
                </a:solidFill>
                <a:latin typeface="Arial" charset="0"/>
                <a:sym typeface="Symbol" pitchFamily="18" charset="2"/>
              </a:rPr>
              <a:t>liberated electrons can leave the material.</a:t>
            </a:r>
          </a:p>
          <a:p>
            <a:pPr marL="342900" indent="-342900">
              <a:defRPr/>
            </a:pPr>
            <a:r>
              <a:rPr lang="en-US" sz="1400" b="1" dirty="0">
                <a:solidFill>
                  <a:srgbClr val="009900"/>
                </a:solidFill>
                <a:latin typeface="Arial" charset="0"/>
                <a:sym typeface="Symbol" pitchFamily="18" charset="2"/>
              </a:rPr>
              <a:t>In reality, </a:t>
            </a:r>
            <a:r>
              <a:rPr lang="en-US" sz="1400" b="1" dirty="0" err="1">
                <a:solidFill>
                  <a:srgbClr val="009900"/>
                </a:solidFill>
                <a:latin typeface="Arial" charset="0"/>
                <a:sym typeface="Symbol" pitchFamily="18" charset="2"/>
              </a:rPr>
              <a:t>E</a:t>
            </a:r>
            <a:r>
              <a:rPr lang="en-US" sz="1400" b="1" baseline="-25000" dirty="0" err="1">
                <a:solidFill>
                  <a:srgbClr val="009900"/>
                </a:solidFill>
                <a:latin typeface="Arial" charset="0"/>
                <a:sym typeface="Symbol" pitchFamily="18" charset="2"/>
              </a:rPr>
              <a:t>max</a:t>
            </a:r>
            <a:r>
              <a:rPr lang="en-US" sz="1400" b="1" dirty="0">
                <a:solidFill>
                  <a:srgbClr val="009900"/>
                </a:solidFill>
                <a:latin typeface="Arial" charset="0"/>
                <a:sym typeface="Symbol" pitchFamily="18" charset="2"/>
              </a:rPr>
              <a:t> must be replaced by </a:t>
            </a:r>
            <a:r>
              <a:rPr lang="en-US" sz="1400" b="1" dirty="0" err="1">
                <a:solidFill>
                  <a:srgbClr val="009900"/>
                </a:solidFill>
                <a:latin typeface="Arial" charset="0"/>
                <a:sym typeface="Symbol" pitchFamily="18" charset="2"/>
              </a:rPr>
              <a:t>E</a:t>
            </a:r>
            <a:r>
              <a:rPr lang="en-US" sz="1400" b="1" baseline="-25000" dirty="0" err="1">
                <a:solidFill>
                  <a:srgbClr val="009900"/>
                </a:solidFill>
                <a:latin typeface="Arial" charset="0"/>
                <a:sym typeface="Symbol" pitchFamily="18" charset="2"/>
              </a:rPr>
              <a:t>cut</a:t>
            </a:r>
            <a:r>
              <a:rPr lang="en-US" sz="1400" b="1" dirty="0">
                <a:solidFill>
                  <a:srgbClr val="009900"/>
                </a:solidFill>
                <a:latin typeface="Arial" charset="0"/>
                <a:sym typeface="Symbol" pitchFamily="18" charset="2"/>
              </a:rPr>
              <a:t> and the </a:t>
            </a:r>
          </a:p>
          <a:p>
            <a:pPr marL="342900" indent="-342900">
              <a:defRPr/>
            </a:pPr>
            <a:r>
              <a:rPr lang="en-US" sz="1400" b="1" dirty="0">
                <a:solidFill>
                  <a:srgbClr val="009900"/>
                </a:solidFill>
                <a:latin typeface="Arial" charset="0"/>
                <a:sym typeface="Symbol" pitchFamily="18" charset="2"/>
              </a:rPr>
              <a:t>energy loss reaches a plateau (Fermi plateau).</a:t>
            </a:r>
          </a:p>
          <a:p>
            <a:pPr marL="342900" indent="-342900">
              <a:defRPr/>
            </a:pPr>
            <a:endParaRPr lang="en-US" sz="1400" b="1" dirty="0">
              <a:solidFill>
                <a:srgbClr val="009900"/>
              </a:solidFill>
              <a:latin typeface="Arial" charset="0"/>
              <a:sym typeface="Symbol" pitchFamily="18" charset="2"/>
            </a:endParaRPr>
          </a:p>
          <a:p>
            <a:pPr marL="342900" indent="-342900">
              <a:defRPr/>
            </a:pPr>
            <a:r>
              <a:rPr lang="en-US" sz="1400" b="1" dirty="0">
                <a:solidFill>
                  <a:srgbClr val="2D2D8A"/>
                </a:solidFill>
                <a:latin typeface="Arial" charset="0"/>
                <a:sym typeface="Symbol" pitchFamily="18" charset="2"/>
              </a:rPr>
              <a:t>Characteristics of  the energy loss as a function </a:t>
            </a:r>
          </a:p>
          <a:p>
            <a:pPr marL="342900" indent="-342900">
              <a:defRPr/>
            </a:pPr>
            <a:r>
              <a:rPr lang="en-US" sz="1400" b="1" dirty="0">
                <a:solidFill>
                  <a:srgbClr val="2D2D8A"/>
                </a:solidFill>
                <a:latin typeface="Arial" charset="0"/>
                <a:sym typeface="Symbol" pitchFamily="18" charset="2"/>
              </a:rPr>
              <a:t>of the particle velocity ( )</a:t>
            </a:r>
          </a:p>
          <a:p>
            <a:pPr>
              <a:defRPr/>
            </a:pPr>
            <a:endParaRPr lang="en-US" sz="1400" b="1" dirty="0">
              <a:solidFill>
                <a:srgbClr val="009900"/>
              </a:solidFill>
              <a:latin typeface="Arial" charset="0"/>
            </a:endParaRPr>
          </a:p>
          <a:p>
            <a:pPr>
              <a:defRPr/>
            </a:pPr>
            <a:r>
              <a:rPr lang="en-US" sz="1400" b="1" dirty="0">
                <a:solidFill>
                  <a:srgbClr val="009900"/>
                </a:solidFill>
                <a:latin typeface="Arial" charset="0"/>
              </a:rPr>
              <a:t>The specific Energy Loss 1/</a:t>
            </a:r>
            <a:r>
              <a:rPr lang="el-GR" sz="1400" b="1" dirty="0">
                <a:solidFill>
                  <a:srgbClr val="009900"/>
                </a:solidFill>
                <a:latin typeface="Arial" charset="0"/>
              </a:rPr>
              <a:t>ρ</a:t>
            </a:r>
            <a:r>
              <a:rPr lang="en-US" sz="1400" b="1" dirty="0">
                <a:solidFill>
                  <a:srgbClr val="009900"/>
                </a:solidFill>
                <a:latin typeface="Arial" charset="0"/>
              </a:rPr>
              <a:t> </a:t>
            </a:r>
            <a:r>
              <a:rPr lang="en-US" sz="1400" b="1" dirty="0" err="1">
                <a:solidFill>
                  <a:srgbClr val="009900"/>
                </a:solidFill>
                <a:latin typeface="Arial" charset="0"/>
              </a:rPr>
              <a:t>dE</a:t>
            </a:r>
            <a:r>
              <a:rPr lang="en-US" sz="1400" b="1" dirty="0">
                <a:solidFill>
                  <a:srgbClr val="009900"/>
                </a:solidFill>
                <a:latin typeface="Arial" charset="0"/>
              </a:rPr>
              <a:t>/</a:t>
            </a:r>
            <a:r>
              <a:rPr lang="en-US" sz="1400" b="1" dirty="0" err="1">
                <a:solidFill>
                  <a:srgbClr val="009900"/>
                </a:solidFill>
                <a:latin typeface="Arial" charset="0"/>
              </a:rPr>
              <a:t>dx</a:t>
            </a:r>
            <a:r>
              <a:rPr lang="en-US" sz="1400" b="1" dirty="0">
                <a:solidFill>
                  <a:srgbClr val="009900"/>
                </a:solidFill>
                <a:latin typeface="Arial" charset="0"/>
              </a:rPr>
              <a:t> </a:t>
            </a:r>
            <a:endParaRPr lang="en-US" sz="1400" b="1" dirty="0">
              <a:solidFill>
                <a:srgbClr val="000000"/>
              </a:solidFill>
              <a:latin typeface="Arial" charset="0"/>
            </a:endParaRPr>
          </a:p>
          <a:p>
            <a:pPr>
              <a:defRPr/>
            </a:pPr>
            <a:endParaRPr lang="en-US" sz="1400" b="1" dirty="0">
              <a:solidFill>
                <a:srgbClr val="000000"/>
              </a:solidFill>
              <a:latin typeface="Arial" charset="0"/>
            </a:endParaRPr>
          </a:p>
          <a:p>
            <a:pPr>
              <a:buFontTx/>
              <a:buChar char="•"/>
              <a:defRPr/>
            </a:pPr>
            <a:r>
              <a:rPr lang="en-US" sz="1400" b="1" dirty="0">
                <a:solidFill>
                  <a:srgbClr val="2D2D8A"/>
                </a:solidFill>
                <a:latin typeface="Arial" charset="0"/>
              </a:rPr>
              <a:t> first </a:t>
            </a:r>
            <a:r>
              <a:rPr lang="en-US" sz="1400" b="1" dirty="0">
                <a:solidFill>
                  <a:srgbClr val="333399"/>
                </a:solidFill>
                <a:latin typeface="Arial" charset="0"/>
              </a:rPr>
              <a:t>decreases as 1/</a:t>
            </a:r>
            <a:r>
              <a:rPr lang="en-US" sz="1400" b="1" dirty="0">
                <a:solidFill>
                  <a:srgbClr val="333399"/>
                </a:solidFill>
                <a:latin typeface="Arial" charset="0"/>
                <a:sym typeface="Symbol" pitchFamily="18" charset="2"/>
              </a:rPr>
              <a:t></a:t>
            </a:r>
            <a:r>
              <a:rPr lang="en-US" sz="1400" b="1" baseline="30000" dirty="0">
                <a:solidFill>
                  <a:srgbClr val="333399"/>
                </a:solidFill>
                <a:latin typeface="Arial" charset="0"/>
                <a:sym typeface="Symbol" pitchFamily="18" charset="2"/>
              </a:rPr>
              <a:t>2</a:t>
            </a:r>
            <a:r>
              <a:rPr lang="en-US" sz="1400" b="1" dirty="0">
                <a:solidFill>
                  <a:srgbClr val="333399"/>
                </a:solidFill>
                <a:latin typeface="Arial" charset="0"/>
              </a:rPr>
              <a:t> </a:t>
            </a:r>
          </a:p>
          <a:p>
            <a:pPr>
              <a:buFontTx/>
              <a:buChar char="•"/>
              <a:defRPr/>
            </a:pPr>
            <a:r>
              <a:rPr lang="en-US" sz="1400" b="1" dirty="0">
                <a:solidFill>
                  <a:srgbClr val="009900"/>
                </a:solidFill>
                <a:latin typeface="Arial" charset="0"/>
              </a:rPr>
              <a:t> increases with </a:t>
            </a:r>
            <a:r>
              <a:rPr lang="en-US" sz="1400" b="1" dirty="0" err="1">
                <a:solidFill>
                  <a:srgbClr val="009900"/>
                </a:solidFill>
                <a:latin typeface="Arial" charset="0"/>
              </a:rPr>
              <a:t>ln</a:t>
            </a:r>
            <a:r>
              <a:rPr lang="en-US" sz="1400" b="1" dirty="0">
                <a:solidFill>
                  <a:srgbClr val="009900"/>
                </a:solidFill>
                <a:latin typeface="Arial" charset="0"/>
              </a:rPr>
              <a:t> </a:t>
            </a:r>
            <a:r>
              <a:rPr lang="en-US" sz="1400" b="1" dirty="0">
                <a:solidFill>
                  <a:srgbClr val="009900"/>
                </a:solidFill>
                <a:latin typeface="Arial" charset="0"/>
                <a:sym typeface="Symbol" pitchFamily="18" charset="2"/>
              </a:rPr>
              <a:t></a:t>
            </a:r>
            <a:r>
              <a:rPr lang="en-US" sz="1400" b="1" dirty="0">
                <a:solidFill>
                  <a:srgbClr val="009900"/>
                </a:solidFill>
                <a:latin typeface="Arial" charset="0"/>
              </a:rPr>
              <a:t> for</a:t>
            </a:r>
            <a:r>
              <a:rPr lang="en-US" sz="1400" b="1" dirty="0">
                <a:solidFill>
                  <a:srgbClr val="009900"/>
                </a:solidFill>
                <a:latin typeface="Arial" charset="0"/>
                <a:sym typeface="Symbol" pitchFamily="18" charset="2"/>
              </a:rPr>
              <a:t> </a:t>
            </a:r>
            <a:r>
              <a:rPr lang="en-US" sz="1400" dirty="0">
                <a:solidFill>
                  <a:srgbClr val="009900"/>
                </a:solidFill>
                <a:latin typeface="Arial" charset="0"/>
              </a:rPr>
              <a:t> </a:t>
            </a:r>
            <a:r>
              <a:rPr lang="en-US" sz="1200" b="1" dirty="0">
                <a:solidFill>
                  <a:srgbClr val="009900"/>
                </a:solidFill>
                <a:latin typeface="Arial" charset="0"/>
              </a:rPr>
              <a:t>=1</a:t>
            </a:r>
            <a:endParaRPr lang="en-US" sz="1400" b="1" dirty="0">
              <a:solidFill>
                <a:srgbClr val="009900"/>
              </a:solidFill>
              <a:latin typeface="Arial" charset="0"/>
            </a:endParaRPr>
          </a:p>
          <a:p>
            <a:pPr>
              <a:buFontTx/>
              <a:buChar char="•"/>
              <a:defRPr/>
            </a:pPr>
            <a:r>
              <a:rPr lang="en-US" sz="1400" b="1" dirty="0">
                <a:solidFill>
                  <a:srgbClr val="333399"/>
                </a:solidFill>
                <a:latin typeface="Arial" charset="0"/>
              </a:rPr>
              <a:t> is </a:t>
            </a:r>
            <a:r>
              <a:rPr lang="en-US" sz="1400" b="1" dirty="0">
                <a:solidFill>
                  <a:srgbClr val="333399"/>
                </a:solidFill>
                <a:latin typeface="Arial" charset="0"/>
                <a:sym typeface="Symbol" pitchFamily="18" charset="2"/>
              </a:rPr>
              <a:t> independent of </a:t>
            </a:r>
            <a:r>
              <a:rPr lang="en-US" sz="1400" b="1" dirty="0">
                <a:solidFill>
                  <a:srgbClr val="333399"/>
                </a:solidFill>
                <a:latin typeface="Arial" charset="0"/>
              </a:rPr>
              <a:t> M (M&gt;&gt;m</a:t>
            </a:r>
            <a:r>
              <a:rPr lang="en-US" sz="1400" b="1" baseline="-25000" dirty="0">
                <a:solidFill>
                  <a:srgbClr val="333399"/>
                </a:solidFill>
                <a:latin typeface="Arial" charset="0"/>
              </a:rPr>
              <a:t>e</a:t>
            </a:r>
            <a:r>
              <a:rPr lang="en-US" sz="1400" b="1" dirty="0">
                <a:solidFill>
                  <a:srgbClr val="333399"/>
                </a:solidFill>
                <a:latin typeface="Arial" charset="0"/>
              </a:rPr>
              <a:t>)</a:t>
            </a:r>
          </a:p>
          <a:p>
            <a:pPr>
              <a:buFontTx/>
              <a:buChar char="•"/>
              <a:defRPr/>
            </a:pPr>
            <a:r>
              <a:rPr lang="en-US" sz="1400" b="1" dirty="0">
                <a:solidFill>
                  <a:srgbClr val="333399"/>
                </a:solidFill>
                <a:latin typeface="Arial" charset="0"/>
              </a:rPr>
              <a:t> </a:t>
            </a:r>
            <a:r>
              <a:rPr lang="en-US" sz="1400" b="1" dirty="0">
                <a:solidFill>
                  <a:srgbClr val="009900"/>
                </a:solidFill>
                <a:latin typeface="Arial" charset="0"/>
              </a:rPr>
              <a:t>is proportional to Z</a:t>
            </a:r>
            <a:r>
              <a:rPr lang="en-US" sz="1400" b="1" baseline="-25000" dirty="0">
                <a:solidFill>
                  <a:srgbClr val="009900"/>
                </a:solidFill>
                <a:latin typeface="Arial" charset="0"/>
              </a:rPr>
              <a:t>1</a:t>
            </a:r>
            <a:r>
              <a:rPr lang="en-US" sz="1400" b="1" baseline="30000" dirty="0">
                <a:solidFill>
                  <a:srgbClr val="009900"/>
                </a:solidFill>
                <a:latin typeface="Arial" charset="0"/>
              </a:rPr>
              <a:t>2  </a:t>
            </a:r>
            <a:r>
              <a:rPr lang="en-US" sz="1400" b="1" dirty="0">
                <a:solidFill>
                  <a:srgbClr val="009900"/>
                </a:solidFill>
                <a:latin typeface="Arial" charset="0"/>
              </a:rPr>
              <a:t>of the incoming particle</a:t>
            </a:r>
            <a:r>
              <a:rPr lang="en-US" sz="1400" b="1" dirty="0">
                <a:solidFill>
                  <a:srgbClr val="333399"/>
                </a:solidFill>
                <a:latin typeface="Arial" charset="0"/>
              </a:rPr>
              <a:t>. </a:t>
            </a:r>
          </a:p>
          <a:p>
            <a:pPr>
              <a:buFontTx/>
              <a:buChar char="•"/>
              <a:defRPr/>
            </a:pPr>
            <a:r>
              <a:rPr lang="en-US" sz="1400" b="1" dirty="0">
                <a:solidFill>
                  <a:srgbClr val="333399"/>
                </a:solidFill>
                <a:latin typeface="Arial" charset="0"/>
              </a:rPr>
              <a:t> is </a:t>
            </a:r>
            <a:r>
              <a:rPr lang="en-US" sz="1400" b="1" dirty="0">
                <a:solidFill>
                  <a:srgbClr val="333399"/>
                </a:solidFill>
                <a:latin typeface="Arial" charset="0"/>
                <a:sym typeface="Symbol" pitchFamily="18" charset="2"/>
              </a:rPr>
              <a:t> independent of the m</a:t>
            </a:r>
            <a:r>
              <a:rPr lang="en-US" sz="1400" b="1" dirty="0">
                <a:solidFill>
                  <a:srgbClr val="333399"/>
                </a:solidFill>
                <a:latin typeface="Arial" charset="0"/>
              </a:rPr>
              <a:t>aterial (Z/A </a:t>
            </a:r>
            <a:r>
              <a:rPr lang="en-US" sz="1400" b="1" dirty="0">
                <a:solidFill>
                  <a:srgbClr val="333399"/>
                </a:solidFill>
                <a:latin typeface="Arial" charset="0"/>
                <a:sym typeface="Symbol" pitchFamily="18" charset="2"/>
              </a:rPr>
              <a:t></a:t>
            </a:r>
            <a:r>
              <a:rPr lang="en-US" sz="1400" dirty="0">
                <a:solidFill>
                  <a:srgbClr val="000000"/>
                </a:solidFill>
                <a:latin typeface="Arial" charset="0"/>
                <a:sym typeface="Symbol" pitchFamily="18" charset="2"/>
              </a:rPr>
              <a:t> </a:t>
            </a:r>
            <a:r>
              <a:rPr lang="en-US" sz="1400" b="1" dirty="0">
                <a:solidFill>
                  <a:srgbClr val="333399"/>
                </a:solidFill>
                <a:latin typeface="Arial" charset="0"/>
              </a:rPr>
              <a:t>const)</a:t>
            </a:r>
          </a:p>
          <a:p>
            <a:pPr>
              <a:buFontTx/>
              <a:buChar char="•"/>
              <a:defRPr/>
            </a:pPr>
            <a:r>
              <a:rPr lang="en-US" sz="1400" b="1" dirty="0">
                <a:solidFill>
                  <a:srgbClr val="333399"/>
                </a:solidFill>
                <a:latin typeface="Arial" charset="0"/>
              </a:rPr>
              <a:t> </a:t>
            </a:r>
            <a:r>
              <a:rPr lang="en-US" sz="1400" b="1" dirty="0">
                <a:solidFill>
                  <a:srgbClr val="009900"/>
                </a:solidFill>
                <a:latin typeface="Arial" charset="0"/>
              </a:rPr>
              <a:t>shows a plateau at large </a:t>
            </a:r>
            <a:r>
              <a:rPr lang="en-US" sz="1400" b="1" dirty="0">
                <a:solidFill>
                  <a:srgbClr val="009900"/>
                </a:solidFill>
                <a:latin typeface="Arial" charset="0"/>
                <a:sym typeface="Symbol" pitchFamily="18" charset="2"/>
              </a:rPr>
              <a:t> (&gt;&gt;100)</a:t>
            </a:r>
            <a:endParaRPr lang="en-US" sz="1400" b="1" dirty="0">
              <a:solidFill>
                <a:srgbClr val="002060"/>
              </a:solidFill>
              <a:latin typeface="Calibri" pitchFamily="34" charset="0"/>
            </a:endParaRPr>
          </a:p>
          <a:p>
            <a:pPr>
              <a:buFontTx/>
              <a:buChar char="•"/>
              <a:defRPr/>
            </a:pPr>
            <a:r>
              <a:rPr lang="en-US" sz="1400" b="1" dirty="0" err="1">
                <a:solidFill>
                  <a:srgbClr val="002060"/>
                </a:solidFill>
                <a:latin typeface="Calibri" pitchFamily="34" charset="0"/>
              </a:rPr>
              <a:t>dE</a:t>
            </a:r>
            <a:r>
              <a:rPr lang="en-US" sz="1400" b="1" dirty="0">
                <a:solidFill>
                  <a:srgbClr val="002060"/>
                </a:solidFill>
                <a:latin typeface="Calibri" pitchFamily="34" charset="0"/>
              </a:rPr>
              <a:t>/</a:t>
            </a:r>
            <a:r>
              <a:rPr lang="en-US" sz="1400" b="1" dirty="0" err="1">
                <a:solidFill>
                  <a:srgbClr val="002060"/>
                </a:solidFill>
                <a:latin typeface="Calibri" pitchFamily="34" charset="0"/>
              </a:rPr>
              <a:t>dx</a:t>
            </a:r>
            <a:r>
              <a:rPr lang="en-US" sz="1400" b="1" dirty="0">
                <a:solidFill>
                  <a:srgbClr val="002060"/>
                </a:solidFill>
                <a:latin typeface="Calibri" pitchFamily="34" charset="0"/>
              </a:rPr>
              <a:t> </a:t>
            </a:r>
            <a:r>
              <a:rPr lang="en-US" sz="1400" b="1" dirty="0">
                <a:solidFill>
                  <a:srgbClr val="002060"/>
                </a:solidFill>
                <a:latin typeface="Calibri" pitchFamily="34" charset="0"/>
                <a:sym typeface="Symbol" pitchFamily="18" charset="2"/>
              </a:rPr>
              <a:t> 1-2 x </a:t>
            </a:r>
            <a:r>
              <a:rPr lang="el-GR" sz="1400" b="1" dirty="0">
                <a:solidFill>
                  <a:srgbClr val="002060"/>
                </a:solidFill>
                <a:latin typeface="Calibri" pitchFamily="34" charset="0"/>
              </a:rPr>
              <a:t>ρ</a:t>
            </a:r>
            <a:r>
              <a:rPr lang="en-US" sz="1400" b="1" dirty="0">
                <a:solidFill>
                  <a:srgbClr val="002060"/>
                </a:solidFill>
                <a:latin typeface="Calibri" pitchFamily="34" charset="0"/>
              </a:rPr>
              <a:t> [g/cm</a:t>
            </a:r>
            <a:r>
              <a:rPr lang="en-US" sz="1400" b="1" baseline="30000" dirty="0">
                <a:solidFill>
                  <a:srgbClr val="002060"/>
                </a:solidFill>
                <a:latin typeface="Calibri" pitchFamily="34" charset="0"/>
              </a:rPr>
              <a:t>3</a:t>
            </a:r>
            <a:r>
              <a:rPr lang="en-US" sz="1400" b="1" dirty="0">
                <a:solidFill>
                  <a:srgbClr val="002060"/>
                </a:solidFill>
                <a:latin typeface="Calibri" pitchFamily="34" charset="0"/>
              </a:rPr>
              <a:t>]  </a:t>
            </a:r>
            <a:r>
              <a:rPr lang="en-US" sz="1400" b="1" dirty="0" err="1">
                <a:solidFill>
                  <a:srgbClr val="002060"/>
                </a:solidFill>
                <a:latin typeface="Calibri" pitchFamily="34" charset="0"/>
              </a:rPr>
              <a:t>MeV</a:t>
            </a:r>
            <a:r>
              <a:rPr lang="en-US" sz="1400" b="1" dirty="0">
                <a:solidFill>
                  <a:srgbClr val="002060"/>
                </a:solidFill>
                <a:latin typeface="Calibri" pitchFamily="34" charset="0"/>
              </a:rPr>
              <a:t>/cm</a:t>
            </a:r>
          </a:p>
          <a:p>
            <a:pPr>
              <a:buFontTx/>
              <a:buChar char="•"/>
              <a:defRPr/>
            </a:pPr>
            <a:endParaRPr lang="en-US" sz="1400" b="1" dirty="0">
              <a:solidFill>
                <a:srgbClr val="009900"/>
              </a:solidFill>
              <a:latin typeface="Arial" charset="0"/>
            </a:endParaRPr>
          </a:p>
        </p:txBody>
      </p:sp>
      <p:pic>
        <p:nvPicPr>
          <p:cNvPr id="16389" name="Picture 20" descr="emulnucl"/>
          <p:cNvPicPr>
            <a:picLocks noChangeAspect="1" noChangeArrowheads="1"/>
          </p:cNvPicPr>
          <p:nvPr/>
        </p:nvPicPr>
        <p:blipFill>
          <a:blip r:embed="rId3" cstate="print"/>
          <a:srcRect/>
          <a:stretch>
            <a:fillRect/>
          </a:stretch>
        </p:blipFill>
        <p:spPr bwMode="auto">
          <a:xfrm>
            <a:off x="5334000" y="5105400"/>
            <a:ext cx="3657600" cy="1360488"/>
          </a:xfrm>
          <a:prstGeom prst="rect">
            <a:avLst/>
          </a:prstGeom>
          <a:noFill/>
          <a:ln w="9525">
            <a:noFill/>
            <a:miter lim="800000"/>
            <a:headEnd/>
            <a:tailEnd/>
          </a:ln>
        </p:spPr>
      </p:pic>
      <p:cxnSp>
        <p:nvCxnSpPr>
          <p:cNvPr id="12" name="Straight Arrow Connector 11"/>
          <p:cNvCxnSpPr/>
          <p:nvPr/>
        </p:nvCxnSpPr>
        <p:spPr>
          <a:xfrm>
            <a:off x="4800600" y="2057400"/>
            <a:ext cx="2057400" cy="990600"/>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a:off x="4572000" y="3124200"/>
            <a:ext cx="3048000" cy="762000"/>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6392" name="Rectangle 11"/>
          <p:cNvSpPr>
            <a:spLocks noChangeArrowheads="1"/>
          </p:cNvSpPr>
          <p:nvPr/>
        </p:nvSpPr>
        <p:spPr bwMode="auto">
          <a:xfrm rot="-5400000">
            <a:off x="4737893" y="3872707"/>
            <a:ext cx="430213" cy="304800"/>
          </a:xfrm>
          <a:prstGeom prst="rect">
            <a:avLst/>
          </a:prstGeom>
          <a:noFill/>
          <a:ln w="9525">
            <a:noFill/>
            <a:miter lim="800000"/>
            <a:headEnd/>
            <a:tailEnd/>
          </a:ln>
        </p:spPr>
        <p:txBody>
          <a:bodyPr wrap="none">
            <a:spAutoFit/>
          </a:bodyPr>
          <a:lstStyle/>
          <a:p>
            <a:r>
              <a:rPr lang="de-DE" sz="1400" b="1" smtClean="0">
                <a:solidFill>
                  <a:srgbClr val="333399"/>
                </a:solidFill>
              </a:rPr>
              <a:t>1/</a:t>
            </a:r>
            <a:r>
              <a:rPr lang="de-DE" sz="1400" b="1" smtClean="0">
                <a:solidFill>
                  <a:srgbClr val="333399"/>
                </a:solidFill>
                <a:sym typeface="Symbol" pitchFamily="18" charset="2"/>
              </a:rPr>
              <a:t></a:t>
            </a:r>
            <a:endParaRPr lang="en-US" sz="1400" b="1" smtClean="0">
              <a:solidFill>
                <a:srgbClr val="333399"/>
              </a:solidFill>
              <a:sym typeface="Symbol" pitchFamily="18" charset="2"/>
            </a:endParaRPr>
          </a:p>
        </p:txBody>
      </p:sp>
      <p:sp>
        <p:nvSpPr>
          <p:cNvPr id="16393" name="Rectangle 10"/>
          <p:cNvSpPr>
            <a:spLocks noChangeArrowheads="1"/>
          </p:cNvSpPr>
          <p:nvPr/>
        </p:nvSpPr>
        <p:spPr bwMode="auto">
          <a:xfrm>
            <a:off x="2362200" y="0"/>
            <a:ext cx="2971800" cy="369888"/>
          </a:xfrm>
          <a:prstGeom prst="rect">
            <a:avLst/>
          </a:prstGeom>
          <a:noFill/>
          <a:ln w="9525">
            <a:noFill/>
            <a:miter lim="800000"/>
            <a:headEnd/>
            <a:tailEnd/>
          </a:ln>
        </p:spPr>
        <p:txBody>
          <a:bodyPr>
            <a:spAutoFit/>
          </a:bodyPr>
          <a:lstStyle/>
          <a:p>
            <a:r>
              <a:rPr lang="en-US" b="1" smtClean="0">
                <a:solidFill>
                  <a:srgbClr val="FF0000"/>
                </a:solidFill>
              </a:rPr>
              <a:t>Bethe Bloch Formula</a:t>
            </a:r>
            <a:endParaRPr lang="en-US" smtClean="0">
              <a:solidFill>
                <a:srgbClr val="FF0000"/>
              </a:solidFill>
            </a:endParaRPr>
          </a:p>
        </p:txBody>
      </p:sp>
      <p:sp>
        <p:nvSpPr>
          <p:cNvPr id="16394" name="Rectangle 14"/>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16395" name="Slide Number Placeholder 12"/>
          <p:cNvSpPr>
            <a:spLocks noGrp="1"/>
          </p:cNvSpPr>
          <p:nvPr>
            <p:ph type="sldNum" sz="quarter" idx="12"/>
          </p:nvPr>
        </p:nvSpPr>
        <p:spPr>
          <a:noFill/>
        </p:spPr>
        <p:txBody>
          <a:bodyPr/>
          <a:lstStyle/>
          <a:p>
            <a:fld id="{473ABE00-01B8-4EF4-A12E-F2CE84CB8C99}" type="slidenum">
              <a:rPr lang="en-US" smtClean="0">
                <a:solidFill>
                  <a:srgbClr val="000000"/>
                </a:solidFill>
              </a:rPr>
              <a:pPr/>
              <a:t>54</a:t>
            </a:fld>
            <a:endParaRPr lang="en-US" smtClean="0">
              <a:solidFill>
                <a:srgbClr val="000000"/>
              </a:solidFill>
            </a:endParaRPr>
          </a:p>
        </p:txBody>
      </p:sp>
      <p:sp>
        <p:nvSpPr>
          <p:cNvPr id="16396" name="Footer Placeholder 13"/>
          <p:cNvSpPr>
            <a:spLocks noGrp="1"/>
          </p:cNvSpPr>
          <p:nvPr>
            <p:ph type="ftr" sz="quarter" idx="11"/>
          </p:nvPr>
        </p:nvSpPr>
        <p:spPr>
          <a:noFill/>
        </p:spPr>
        <p:txBody>
          <a:bodyPr/>
          <a:lstStyle/>
          <a:p>
            <a:r>
              <a:rPr lang="en-US" smtClean="0">
                <a:solidFill>
                  <a:srgbClr val="000000"/>
                </a:solidFill>
              </a:rPr>
              <a:t>W. Riegler/CERN</a:t>
            </a:r>
          </a:p>
        </p:txBody>
      </p:sp>
      <p:pic>
        <p:nvPicPr>
          <p:cNvPr id="16397" name="Picture 19"/>
          <p:cNvPicPr>
            <a:picLocks noChangeAspect="1" noChangeArrowheads="1"/>
          </p:cNvPicPr>
          <p:nvPr/>
        </p:nvPicPr>
        <p:blipFill>
          <a:blip r:embed="rId4" cstate="print"/>
          <a:srcRect/>
          <a:stretch>
            <a:fillRect/>
          </a:stretch>
        </p:blipFill>
        <p:spPr bwMode="auto">
          <a:xfrm>
            <a:off x="152400" y="457200"/>
            <a:ext cx="6096000" cy="95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
          <p:cNvPicPr>
            <a:picLocks noChangeAspect="1" noChangeArrowheads="1"/>
          </p:cNvPicPr>
          <p:nvPr/>
        </p:nvPicPr>
        <p:blipFill>
          <a:blip r:embed="rId2" cstate="print"/>
          <a:srcRect/>
          <a:stretch>
            <a:fillRect/>
          </a:stretch>
        </p:blipFill>
        <p:spPr bwMode="auto">
          <a:xfrm>
            <a:off x="4868863" y="1447800"/>
            <a:ext cx="4275137" cy="3048000"/>
          </a:xfrm>
          <a:prstGeom prst="rect">
            <a:avLst/>
          </a:prstGeom>
          <a:noFill/>
          <a:ln w="9525">
            <a:noFill/>
            <a:miter lim="800000"/>
            <a:headEnd/>
            <a:tailEnd/>
          </a:ln>
        </p:spPr>
      </p:pic>
      <p:sp>
        <p:nvSpPr>
          <p:cNvPr id="17411" name="Text Box 4"/>
          <p:cNvSpPr txBox="1">
            <a:spLocks noChangeArrowheads="1"/>
          </p:cNvSpPr>
          <p:nvPr/>
        </p:nvSpPr>
        <p:spPr bwMode="auto">
          <a:xfrm>
            <a:off x="228600" y="728663"/>
            <a:ext cx="8229600" cy="338137"/>
          </a:xfrm>
          <a:prstGeom prst="rect">
            <a:avLst/>
          </a:prstGeom>
          <a:noFill/>
          <a:ln w="9525">
            <a:noFill/>
            <a:miter lim="800000"/>
            <a:headEnd/>
            <a:tailEnd/>
          </a:ln>
        </p:spPr>
        <p:txBody>
          <a:bodyPr>
            <a:spAutoFit/>
          </a:bodyPr>
          <a:lstStyle/>
          <a:p>
            <a:r>
              <a:rPr lang="en-US" sz="1600" b="1" smtClean="0">
                <a:solidFill>
                  <a:srgbClr val="009900"/>
                </a:solidFill>
              </a:rPr>
              <a:t>Bethe Bloch Formula,  a few Numbers:</a:t>
            </a:r>
          </a:p>
        </p:txBody>
      </p:sp>
      <p:sp>
        <p:nvSpPr>
          <p:cNvPr id="17412" name="Rectangle 10"/>
          <p:cNvSpPr>
            <a:spLocks noChangeArrowheads="1"/>
          </p:cNvSpPr>
          <p:nvPr/>
        </p:nvSpPr>
        <p:spPr bwMode="auto">
          <a:xfrm>
            <a:off x="228600" y="1600200"/>
            <a:ext cx="4572000" cy="3429000"/>
          </a:xfrm>
          <a:prstGeom prst="rect">
            <a:avLst/>
          </a:prstGeom>
          <a:noFill/>
          <a:ln w="9525">
            <a:noFill/>
            <a:miter lim="800000"/>
            <a:headEnd/>
            <a:tailEnd/>
          </a:ln>
        </p:spPr>
        <p:txBody>
          <a:bodyPr/>
          <a:lstStyle/>
          <a:p>
            <a:pPr marL="342900" indent="-342900">
              <a:lnSpc>
                <a:spcPct val="90000"/>
              </a:lnSpc>
              <a:spcBef>
                <a:spcPct val="20000"/>
              </a:spcBef>
            </a:pPr>
            <a:r>
              <a:rPr lang="de-DE" sz="1600" b="1" smtClean="0">
                <a:solidFill>
                  <a:srgbClr val="333399"/>
                </a:solidFill>
                <a:cs typeface="Times New Roman" pitchFamily="18" charset="0"/>
              </a:rPr>
              <a:t>For Z </a:t>
            </a:r>
            <a:r>
              <a:rPr lang="de-DE" sz="1600" b="1" smtClean="0">
                <a:solidFill>
                  <a:srgbClr val="333399"/>
                </a:solidFill>
                <a:cs typeface="Times New Roman" pitchFamily="18" charset="0"/>
                <a:sym typeface="Symbol" pitchFamily="18" charset="2"/>
              </a:rPr>
              <a:t> 0.5 A</a:t>
            </a:r>
            <a:endParaRPr lang="de-DE" sz="1600" b="1" smtClean="0">
              <a:solidFill>
                <a:srgbClr val="333399"/>
              </a:solidFill>
              <a:cs typeface="Times New Roman" pitchFamily="18" charset="0"/>
            </a:endParaRPr>
          </a:p>
          <a:p>
            <a:pPr marL="342900" indent="-342900">
              <a:lnSpc>
                <a:spcPct val="90000"/>
              </a:lnSpc>
              <a:spcBef>
                <a:spcPct val="20000"/>
              </a:spcBef>
            </a:pPr>
            <a:r>
              <a:rPr lang="de-DE" sz="1600" b="1" smtClean="0">
                <a:solidFill>
                  <a:srgbClr val="333399"/>
                </a:solidFill>
                <a:cs typeface="Times New Roman" pitchFamily="18" charset="0"/>
              </a:rPr>
              <a:t>1/</a:t>
            </a:r>
            <a:r>
              <a:rPr lang="de-DE" sz="1600" b="1" smtClean="0">
                <a:solidFill>
                  <a:srgbClr val="333399"/>
                </a:solidFill>
                <a:cs typeface="Times New Roman" pitchFamily="18" charset="0"/>
                <a:sym typeface="Symbol" pitchFamily="18" charset="2"/>
              </a:rPr>
              <a:t> </a:t>
            </a:r>
            <a:r>
              <a:rPr lang="de-DE" sz="1600" b="1" smtClean="0">
                <a:solidFill>
                  <a:srgbClr val="333399"/>
                </a:solidFill>
                <a:cs typeface="Times New Roman" pitchFamily="18" charset="0"/>
              </a:rPr>
              <a:t>dE/dx </a:t>
            </a:r>
            <a:r>
              <a:rPr lang="de-DE" sz="1600" b="1" smtClean="0">
                <a:solidFill>
                  <a:srgbClr val="333399"/>
                </a:solidFill>
                <a:cs typeface="Times New Roman" pitchFamily="18" charset="0"/>
                <a:sym typeface="Symbol" pitchFamily="18" charset="2"/>
              </a:rPr>
              <a:t> 1.4 MeV cm</a:t>
            </a:r>
            <a:r>
              <a:rPr lang="de-DE" sz="1600" b="1" baseline="30000" smtClean="0">
                <a:solidFill>
                  <a:srgbClr val="333399"/>
                </a:solidFill>
                <a:cs typeface="Times New Roman" pitchFamily="18" charset="0"/>
                <a:sym typeface="Symbol" pitchFamily="18" charset="2"/>
              </a:rPr>
              <a:t> 2</a:t>
            </a:r>
            <a:r>
              <a:rPr lang="de-DE" sz="1600" b="1" smtClean="0">
                <a:solidFill>
                  <a:srgbClr val="333399"/>
                </a:solidFill>
                <a:cs typeface="Times New Roman" pitchFamily="18" charset="0"/>
                <a:sym typeface="Symbol" pitchFamily="18" charset="2"/>
              </a:rPr>
              <a:t>/g for </a:t>
            </a:r>
            <a:r>
              <a:rPr lang="de-DE" sz="1600" b="1" smtClean="0">
                <a:solidFill>
                  <a:srgbClr val="333399"/>
                </a:solidFill>
                <a:cs typeface="Times New Roman" pitchFamily="18" charset="0"/>
              </a:rPr>
              <a:t>ßγ </a:t>
            </a:r>
            <a:r>
              <a:rPr lang="de-DE" sz="1600" b="1" smtClean="0">
                <a:solidFill>
                  <a:srgbClr val="333399"/>
                </a:solidFill>
                <a:cs typeface="Times New Roman" pitchFamily="18" charset="0"/>
                <a:sym typeface="Symbol" pitchFamily="18" charset="2"/>
              </a:rPr>
              <a:t></a:t>
            </a:r>
            <a:r>
              <a:rPr lang="de-DE" sz="1600" b="1" smtClean="0">
                <a:solidFill>
                  <a:srgbClr val="333399"/>
                </a:solidFill>
                <a:cs typeface="Times New Roman" pitchFamily="18" charset="0"/>
              </a:rPr>
              <a:t> 3</a:t>
            </a:r>
          </a:p>
          <a:p>
            <a:pPr marL="342900" indent="-342900">
              <a:lnSpc>
                <a:spcPct val="90000"/>
              </a:lnSpc>
              <a:spcBef>
                <a:spcPct val="20000"/>
              </a:spcBef>
            </a:pPr>
            <a:endParaRPr lang="de-DE" sz="1600" b="1" smtClean="0">
              <a:solidFill>
                <a:srgbClr val="333399"/>
              </a:solidFill>
              <a:cs typeface="Times New Roman" pitchFamily="18" charset="0"/>
            </a:endParaRPr>
          </a:p>
          <a:p>
            <a:pPr marL="342900" indent="-342900">
              <a:lnSpc>
                <a:spcPct val="80000"/>
              </a:lnSpc>
              <a:spcBef>
                <a:spcPct val="20000"/>
              </a:spcBef>
            </a:pPr>
            <a:endParaRPr lang="en-US" sz="1600" b="1" smtClean="0">
              <a:solidFill>
                <a:srgbClr val="333399"/>
              </a:solidFill>
              <a:cs typeface="Times New Roman" pitchFamily="18" charset="0"/>
            </a:endParaRPr>
          </a:p>
          <a:p>
            <a:pPr marL="342900" indent="-342900">
              <a:lnSpc>
                <a:spcPct val="80000"/>
              </a:lnSpc>
              <a:spcBef>
                <a:spcPct val="20000"/>
              </a:spcBef>
            </a:pPr>
            <a:r>
              <a:rPr lang="en-US" sz="1600" b="1" smtClean="0">
                <a:solidFill>
                  <a:srgbClr val="009900"/>
                </a:solidFill>
                <a:cs typeface="Times New Roman" pitchFamily="18" charset="0"/>
              </a:rPr>
              <a:t>Example :</a:t>
            </a:r>
          </a:p>
          <a:p>
            <a:pPr marL="342900" indent="-342900">
              <a:lnSpc>
                <a:spcPct val="80000"/>
              </a:lnSpc>
              <a:spcBef>
                <a:spcPct val="20000"/>
              </a:spcBef>
            </a:pPr>
            <a:r>
              <a:rPr lang="en-US" sz="1600" b="1" smtClean="0">
                <a:solidFill>
                  <a:srgbClr val="333399"/>
                </a:solidFill>
                <a:cs typeface="Times New Roman" pitchFamily="18" charset="0"/>
              </a:rPr>
              <a:t>Iron: Thickness = 100 cm; </a:t>
            </a:r>
            <a:r>
              <a:rPr lang="el-GR" sz="1600" b="1" smtClean="0">
                <a:solidFill>
                  <a:srgbClr val="333399"/>
                </a:solidFill>
                <a:cs typeface="Times New Roman" pitchFamily="18" charset="0"/>
              </a:rPr>
              <a:t>ρ</a:t>
            </a:r>
            <a:r>
              <a:rPr lang="en-US" sz="1600" b="1" smtClean="0">
                <a:solidFill>
                  <a:srgbClr val="333399"/>
                </a:solidFill>
                <a:cs typeface="Times New Roman" pitchFamily="18" charset="0"/>
              </a:rPr>
              <a:t> = 7.87 g/cm</a:t>
            </a:r>
            <a:r>
              <a:rPr lang="en-US" sz="1600" b="1" baseline="30000" smtClean="0">
                <a:solidFill>
                  <a:srgbClr val="333399"/>
                </a:solidFill>
                <a:cs typeface="Times New Roman" pitchFamily="18" charset="0"/>
              </a:rPr>
              <a:t>3</a:t>
            </a:r>
          </a:p>
          <a:p>
            <a:pPr marL="342900" indent="-342900">
              <a:lnSpc>
                <a:spcPct val="80000"/>
              </a:lnSpc>
              <a:spcBef>
                <a:spcPct val="20000"/>
              </a:spcBef>
            </a:pPr>
            <a:r>
              <a:rPr lang="en-US" sz="1600" b="1" smtClean="0">
                <a:solidFill>
                  <a:srgbClr val="333399"/>
                </a:solidFill>
                <a:cs typeface="Times New Roman" pitchFamily="18" charset="0"/>
              </a:rPr>
              <a:t>dE ≈ 1.4 * 100* 7.87 = 1102 MeV</a:t>
            </a:r>
          </a:p>
          <a:p>
            <a:pPr marL="342900" indent="-342900">
              <a:lnSpc>
                <a:spcPct val="80000"/>
              </a:lnSpc>
              <a:spcBef>
                <a:spcPct val="20000"/>
              </a:spcBef>
            </a:pPr>
            <a:endParaRPr lang="en-US" sz="1600" b="1" smtClean="0">
              <a:solidFill>
                <a:srgbClr val="333399"/>
              </a:solidFill>
              <a:cs typeface="Times New Roman" pitchFamily="18" charset="0"/>
            </a:endParaRPr>
          </a:p>
          <a:p>
            <a:pPr marL="342900" indent="-342900">
              <a:lnSpc>
                <a:spcPct val="80000"/>
              </a:lnSpc>
              <a:spcBef>
                <a:spcPct val="20000"/>
              </a:spcBef>
            </a:pPr>
            <a:endParaRPr lang="en-US" sz="1600" b="1" smtClean="0">
              <a:solidFill>
                <a:srgbClr val="333399"/>
              </a:solidFill>
              <a:cs typeface="Times New Roman" pitchFamily="18" charset="0"/>
              <a:sym typeface="Wingdings" pitchFamily="2" charset="2"/>
            </a:endParaRPr>
          </a:p>
          <a:p>
            <a:pPr marL="342900" indent="-342900">
              <a:lnSpc>
                <a:spcPct val="80000"/>
              </a:lnSpc>
              <a:spcBef>
                <a:spcPct val="20000"/>
              </a:spcBef>
            </a:pPr>
            <a:r>
              <a:rPr lang="en-US" sz="1600" b="1" smtClean="0">
                <a:solidFill>
                  <a:srgbClr val="333399"/>
                </a:solidFill>
                <a:cs typeface="Times New Roman" pitchFamily="18" charset="0"/>
                <a:sym typeface="Wingdings" pitchFamily="2" charset="2"/>
              </a:rPr>
              <a:t> A 1 GeV Muon can traverse 1m of Iron</a:t>
            </a:r>
            <a:endParaRPr lang="en-US" sz="1600" b="1" smtClean="0">
              <a:solidFill>
                <a:srgbClr val="333399"/>
              </a:solidFill>
              <a:cs typeface="Times New Roman" pitchFamily="18" charset="0"/>
            </a:endParaRPr>
          </a:p>
          <a:p>
            <a:pPr marL="342900" indent="-342900">
              <a:lnSpc>
                <a:spcPct val="80000"/>
              </a:lnSpc>
              <a:spcBef>
                <a:spcPct val="20000"/>
              </a:spcBef>
            </a:pPr>
            <a:endParaRPr lang="en-US" sz="1600" b="1" smtClean="0">
              <a:solidFill>
                <a:srgbClr val="333399"/>
              </a:solidFill>
              <a:cs typeface="Times New Roman" pitchFamily="18" charset="0"/>
            </a:endParaRPr>
          </a:p>
          <a:p>
            <a:pPr marL="342900" indent="-342900">
              <a:lnSpc>
                <a:spcPct val="90000"/>
              </a:lnSpc>
              <a:spcBef>
                <a:spcPct val="20000"/>
              </a:spcBef>
            </a:pPr>
            <a:endParaRPr lang="de-DE" sz="1600" b="1" smtClean="0">
              <a:solidFill>
                <a:srgbClr val="333399"/>
              </a:solidFill>
            </a:endParaRPr>
          </a:p>
        </p:txBody>
      </p:sp>
      <p:sp>
        <p:nvSpPr>
          <p:cNvPr id="17413" name="Rectangle 11"/>
          <p:cNvSpPr>
            <a:spLocks noChangeArrowheads="1"/>
          </p:cNvSpPr>
          <p:nvPr/>
        </p:nvSpPr>
        <p:spPr bwMode="auto">
          <a:xfrm rot="-5400000">
            <a:off x="4966493" y="3567907"/>
            <a:ext cx="430213" cy="304800"/>
          </a:xfrm>
          <a:prstGeom prst="rect">
            <a:avLst/>
          </a:prstGeom>
          <a:noFill/>
          <a:ln w="9525">
            <a:noFill/>
            <a:miter lim="800000"/>
            <a:headEnd/>
            <a:tailEnd/>
          </a:ln>
        </p:spPr>
        <p:txBody>
          <a:bodyPr wrap="none">
            <a:spAutoFit/>
          </a:bodyPr>
          <a:lstStyle/>
          <a:p>
            <a:r>
              <a:rPr lang="de-DE" sz="1400" b="1" smtClean="0">
                <a:solidFill>
                  <a:srgbClr val="333399"/>
                </a:solidFill>
              </a:rPr>
              <a:t>1/</a:t>
            </a:r>
            <a:r>
              <a:rPr lang="de-DE" sz="1400" b="1" smtClean="0">
                <a:solidFill>
                  <a:srgbClr val="333399"/>
                </a:solidFill>
                <a:sym typeface="Symbol" pitchFamily="18" charset="2"/>
              </a:rPr>
              <a:t></a:t>
            </a:r>
            <a:endParaRPr lang="en-US" sz="1400" b="1" smtClean="0">
              <a:solidFill>
                <a:srgbClr val="333399"/>
              </a:solidFill>
              <a:sym typeface="Symbol" pitchFamily="18" charset="2"/>
            </a:endParaRPr>
          </a:p>
        </p:txBody>
      </p:sp>
      <p:sp>
        <p:nvSpPr>
          <p:cNvPr id="17414" name="Rectangle 16"/>
          <p:cNvSpPr>
            <a:spLocks noChangeArrowheads="1"/>
          </p:cNvSpPr>
          <p:nvPr/>
        </p:nvSpPr>
        <p:spPr bwMode="auto">
          <a:xfrm>
            <a:off x="5334000" y="4876800"/>
            <a:ext cx="3657600" cy="830263"/>
          </a:xfrm>
          <a:prstGeom prst="rect">
            <a:avLst/>
          </a:prstGeom>
          <a:noFill/>
          <a:ln w="9525">
            <a:noFill/>
            <a:miter lim="800000"/>
            <a:headEnd/>
            <a:tailEnd/>
          </a:ln>
        </p:spPr>
        <p:txBody>
          <a:bodyPr>
            <a:spAutoFit/>
          </a:bodyPr>
          <a:lstStyle/>
          <a:p>
            <a:r>
              <a:rPr lang="de-DE" sz="1600" b="1" smtClean="0">
                <a:solidFill>
                  <a:srgbClr val="333399"/>
                </a:solidFill>
                <a:cs typeface="Times New Roman" pitchFamily="18" charset="0"/>
              </a:rPr>
              <a:t>This number must be multiplied with </a:t>
            </a:r>
            <a:r>
              <a:rPr lang="el-GR" sz="1600" b="1" smtClean="0">
                <a:solidFill>
                  <a:srgbClr val="333399"/>
                </a:solidFill>
                <a:cs typeface="Times New Roman" pitchFamily="18" charset="0"/>
              </a:rPr>
              <a:t>ρ</a:t>
            </a:r>
            <a:r>
              <a:rPr lang="en-US" sz="1600" b="1" smtClean="0">
                <a:solidFill>
                  <a:srgbClr val="333399"/>
                </a:solidFill>
                <a:cs typeface="Times New Roman" pitchFamily="18" charset="0"/>
              </a:rPr>
              <a:t> [g/cm</a:t>
            </a:r>
            <a:r>
              <a:rPr lang="en-US" sz="1600" b="1" baseline="30000" smtClean="0">
                <a:solidFill>
                  <a:srgbClr val="333399"/>
                </a:solidFill>
                <a:cs typeface="Times New Roman" pitchFamily="18" charset="0"/>
              </a:rPr>
              <a:t>3</a:t>
            </a:r>
            <a:r>
              <a:rPr lang="en-US" sz="1600" b="1" smtClean="0">
                <a:solidFill>
                  <a:srgbClr val="333399"/>
                </a:solidFill>
                <a:cs typeface="Times New Roman" pitchFamily="18" charset="0"/>
              </a:rPr>
              <a:t>] of the Material </a:t>
            </a:r>
            <a:r>
              <a:rPr lang="de-DE" sz="1600" b="1" smtClean="0">
                <a:solidFill>
                  <a:srgbClr val="333399"/>
                </a:solidFill>
                <a:cs typeface="Times New Roman" pitchFamily="18" charset="0"/>
              </a:rPr>
              <a:t> </a:t>
            </a:r>
            <a:r>
              <a:rPr lang="de-DE" sz="1600" b="1" smtClean="0">
                <a:solidFill>
                  <a:srgbClr val="333399"/>
                </a:solidFill>
                <a:cs typeface="Times New Roman" pitchFamily="18" charset="0"/>
                <a:sym typeface="Wingdings" pitchFamily="2" charset="2"/>
              </a:rPr>
              <a:t> dE/dx [MeV/cm]</a:t>
            </a:r>
            <a:endParaRPr lang="en-US" sz="1600" b="1" smtClean="0">
              <a:solidFill>
                <a:srgbClr val="333399"/>
              </a:solidFill>
              <a:cs typeface="Times New Roman" pitchFamily="18" charset="0"/>
            </a:endParaRPr>
          </a:p>
        </p:txBody>
      </p:sp>
      <p:sp>
        <p:nvSpPr>
          <p:cNvPr id="17415" name="Rectangle 10"/>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17416" name="Rectangle 11"/>
          <p:cNvSpPr>
            <a:spLocks noChangeArrowheads="1"/>
          </p:cNvSpPr>
          <p:nvPr/>
        </p:nvSpPr>
        <p:spPr bwMode="auto">
          <a:xfrm>
            <a:off x="2362200" y="0"/>
            <a:ext cx="2971800" cy="369888"/>
          </a:xfrm>
          <a:prstGeom prst="rect">
            <a:avLst/>
          </a:prstGeom>
          <a:noFill/>
          <a:ln w="9525">
            <a:noFill/>
            <a:miter lim="800000"/>
            <a:headEnd/>
            <a:tailEnd/>
          </a:ln>
        </p:spPr>
        <p:txBody>
          <a:bodyPr>
            <a:spAutoFit/>
          </a:bodyPr>
          <a:lstStyle/>
          <a:p>
            <a:r>
              <a:rPr lang="en-US" b="1" smtClean="0">
                <a:solidFill>
                  <a:srgbClr val="FF0000"/>
                </a:solidFill>
              </a:rPr>
              <a:t>Bethe Bloch Formula</a:t>
            </a:r>
            <a:endParaRPr lang="en-US" smtClean="0">
              <a:solidFill>
                <a:srgbClr val="FF0000"/>
              </a:solidFill>
            </a:endParaRPr>
          </a:p>
        </p:txBody>
      </p:sp>
      <p:sp>
        <p:nvSpPr>
          <p:cNvPr id="17417" name="Slide Number Placeholder 9"/>
          <p:cNvSpPr>
            <a:spLocks noGrp="1"/>
          </p:cNvSpPr>
          <p:nvPr>
            <p:ph type="sldNum" sz="quarter" idx="12"/>
          </p:nvPr>
        </p:nvSpPr>
        <p:spPr>
          <a:noFill/>
        </p:spPr>
        <p:txBody>
          <a:bodyPr/>
          <a:lstStyle/>
          <a:p>
            <a:fld id="{F11A0265-A6B2-4F3E-AC7B-35763BB035D6}" type="slidenum">
              <a:rPr lang="en-US" smtClean="0">
                <a:solidFill>
                  <a:srgbClr val="000000"/>
                </a:solidFill>
              </a:rPr>
              <a:pPr/>
              <a:t>55</a:t>
            </a:fld>
            <a:endParaRPr lang="en-US" smtClean="0">
              <a:solidFill>
                <a:srgbClr val="000000"/>
              </a:solidFill>
            </a:endParaRPr>
          </a:p>
        </p:txBody>
      </p:sp>
      <p:sp>
        <p:nvSpPr>
          <p:cNvPr id="17418" name="Footer Placeholder 10"/>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scan0054"/>
          <p:cNvPicPr>
            <a:picLocks noChangeAspect="1" noChangeArrowheads="1"/>
          </p:cNvPicPr>
          <p:nvPr/>
        </p:nvPicPr>
        <p:blipFill>
          <a:blip r:embed="rId2" cstate="print"/>
          <a:srcRect/>
          <a:stretch>
            <a:fillRect/>
          </a:stretch>
        </p:blipFill>
        <p:spPr bwMode="auto">
          <a:xfrm>
            <a:off x="5562600" y="304800"/>
            <a:ext cx="3124200" cy="2535238"/>
          </a:xfrm>
          <a:prstGeom prst="rect">
            <a:avLst/>
          </a:prstGeom>
          <a:noFill/>
          <a:ln w="9525">
            <a:noFill/>
            <a:miter lim="800000"/>
            <a:headEnd/>
            <a:tailEnd/>
          </a:ln>
        </p:spPr>
      </p:pic>
      <p:sp>
        <p:nvSpPr>
          <p:cNvPr id="18435" name="Text Box 2"/>
          <p:cNvSpPr txBox="1">
            <a:spLocks noChangeArrowheads="1"/>
          </p:cNvSpPr>
          <p:nvPr/>
        </p:nvSpPr>
        <p:spPr bwMode="auto">
          <a:xfrm>
            <a:off x="1905000" y="0"/>
            <a:ext cx="5334000" cy="369888"/>
          </a:xfrm>
          <a:prstGeom prst="rect">
            <a:avLst/>
          </a:prstGeom>
          <a:noFill/>
          <a:ln w="9525">
            <a:noFill/>
            <a:miter lim="800000"/>
            <a:headEnd/>
            <a:tailEnd/>
          </a:ln>
        </p:spPr>
        <p:txBody>
          <a:bodyPr>
            <a:spAutoFit/>
          </a:bodyPr>
          <a:lstStyle/>
          <a:p>
            <a:r>
              <a:rPr lang="en-US" b="1" smtClean="0">
                <a:solidFill>
                  <a:srgbClr val="FF0000"/>
                </a:solidFill>
              </a:rPr>
              <a:t>Energy Loss as a Function of the Momentum</a:t>
            </a:r>
            <a:endParaRPr lang="en-US" b="1" smtClean="0">
              <a:solidFill>
                <a:srgbClr val="009900"/>
              </a:solidFill>
            </a:endParaRPr>
          </a:p>
        </p:txBody>
      </p:sp>
      <p:sp>
        <p:nvSpPr>
          <p:cNvPr id="24580" name="Rectangle 4"/>
          <p:cNvSpPr>
            <a:spLocks noChangeArrowheads="1"/>
          </p:cNvSpPr>
          <p:nvPr/>
        </p:nvSpPr>
        <p:spPr bwMode="auto">
          <a:xfrm>
            <a:off x="457200" y="1143000"/>
            <a:ext cx="4572000" cy="3886200"/>
          </a:xfrm>
          <a:prstGeom prst="rect">
            <a:avLst/>
          </a:prstGeom>
          <a:noFill/>
          <a:ln w="9525">
            <a:noFill/>
            <a:miter lim="800000"/>
            <a:headEnd/>
            <a:tailEnd/>
          </a:ln>
        </p:spPr>
        <p:txBody>
          <a:bodyPr/>
          <a:lstStyle/>
          <a:p>
            <a:pPr marL="342900" indent="-342900">
              <a:lnSpc>
                <a:spcPct val="90000"/>
              </a:lnSpc>
              <a:spcBef>
                <a:spcPct val="20000"/>
              </a:spcBef>
              <a:defRPr/>
            </a:pPr>
            <a:r>
              <a:rPr lang="de-DE" sz="1600" b="1" dirty="0">
                <a:solidFill>
                  <a:srgbClr val="333399"/>
                </a:solidFill>
                <a:latin typeface="Arial" charset="0"/>
                <a:cs typeface="Times New Roman" pitchFamily="18" charset="0"/>
              </a:rPr>
              <a:t>Energy loss depends on the particle </a:t>
            </a:r>
          </a:p>
          <a:p>
            <a:pPr marL="342900" indent="-342900">
              <a:lnSpc>
                <a:spcPct val="90000"/>
              </a:lnSpc>
              <a:spcBef>
                <a:spcPct val="20000"/>
              </a:spcBef>
              <a:defRPr/>
            </a:pPr>
            <a:r>
              <a:rPr lang="de-DE" sz="1600" b="1" dirty="0">
                <a:solidFill>
                  <a:srgbClr val="333399"/>
                </a:solidFill>
                <a:latin typeface="Arial" charset="0"/>
                <a:cs typeface="Times New Roman" pitchFamily="18" charset="0"/>
              </a:rPr>
              <a:t>velocity and is </a:t>
            </a:r>
            <a:r>
              <a:rPr lang="en-US" sz="1600" b="1" dirty="0">
                <a:solidFill>
                  <a:srgbClr val="333399"/>
                </a:solidFill>
                <a:latin typeface="Arial" charset="0"/>
                <a:cs typeface="Times New Roman" pitchFamily="18" charset="0"/>
              </a:rPr>
              <a:t>≈ independent of the </a:t>
            </a:r>
          </a:p>
          <a:p>
            <a:pPr marL="342900" indent="-342900">
              <a:lnSpc>
                <a:spcPct val="90000"/>
              </a:lnSpc>
              <a:spcBef>
                <a:spcPct val="20000"/>
              </a:spcBef>
              <a:defRPr/>
            </a:pPr>
            <a:r>
              <a:rPr lang="en-US" sz="1600" b="1" dirty="0">
                <a:solidFill>
                  <a:srgbClr val="333399"/>
                </a:solidFill>
                <a:latin typeface="Arial" charset="0"/>
                <a:cs typeface="Times New Roman" pitchFamily="18" charset="0"/>
              </a:rPr>
              <a:t>particle’s mass M. </a:t>
            </a:r>
          </a:p>
          <a:p>
            <a:pPr marL="342900" indent="-342900">
              <a:lnSpc>
                <a:spcPct val="90000"/>
              </a:lnSpc>
              <a:spcBef>
                <a:spcPct val="20000"/>
              </a:spcBef>
              <a:defRPr/>
            </a:pPr>
            <a:endParaRPr lang="en-US" sz="1600" b="1" dirty="0">
              <a:solidFill>
                <a:srgbClr val="333399"/>
              </a:solidFill>
              <a:latin typeface="Arial" charset="0"/>
              <a:cs typeface="Times New Roman" pitchFamily="18" charset="0"/>
            </a:endParaRPr>
          </a:p>
          <a:p>
            <a:pPr marL="342900" indent="-342900">
              <a:lnSpc>
                <a:spcPct val="90000"/>
              </a:lnSpc>
              <a:spcBef>
                <a:spcPct val="20000"/>
              </a:spcBef>
              <a:defRPr/>
            </a:pPr>
            <a:r>
              <a:rPr lang="en-US" sz="1600" b="1" dirty="0">
                <a:solidFill>
                  <a:srgbClr val="009900"/>
                </a:solidFill>
                <a:latin typeface="Arial" charset="0"/>
                <a:cs typeface="Times New Roman" pitchFamily="18" charset="0"/>
              </a:rPr>
              <a:t>The energy loss as a function of particle</a:t>
            </a:r>
          </a:p>
          <a:p>
            <a:pPr marL="342900" indent="-342900">
              <a:lnSpc>
                <a:spcPct val="90000"/>
              </a:lnSpc>
              <a:spcBef>
                <a:spcPct val="20000"/>
              </a:spcBef>
              <a:defRPr/>
            </a:pPr>
            <a:r>
              <a:rPr lang="en-US" sz="1600" b="1" dirty="0">
                <a:solidFill>
                  <a:srgbClr val="009900"/>
                </a:solidFill>
                <a:latin typeface="Arial" charset="0"/>
                <a:cs typeface="Times New Roman" pitchFamily="18" charset="0"/>
              </a:rPr>
              <a:t>Momentum </a:t>
            </a:r>
            <a:r>
              <a:rPr lang="de-DE" sz="1600" b="1" dirty="0">
                <a:solidFill>
                  <a:srgbClr val="009900"/>
                </a:solidFill>
                <a:latin typeface="Arial" charset="0"/>
                <a:cs typeface="Times New Roman" pitchFamily="18" charset="0"/>
              </a:rPr>
              <a:t>P= Mc</a:t>
            </a:r>
            <a:r>
              <a:rPr lang="el-GR" sz="1600" b="1" dirty="0">
                <a:solidFill>
                  <a:srgbClr val="009900"/>
                </a:solidFill>
                <a:latin typeface="Arial" charset="0"/>
                <a:cs typeface="Times New Roman" pitchFamily="18" charset="0"/>
              </a:rPr>
              <a:t>βγ</a:t>
            </a:r>
            <a:r>
              <a:rPr lang="en-US" sz="1600" b="1" dirty="0">
                <a:solidFill>
                  <a:srgbClr val="009900"/>
                </a:solidFill>
                <a:latin typeface="Arial" charset="0"/>
                <a:cs typeface="Times New Roman" pitchFamily="18" charset="0"/>
              </a:rPr>
              <a:t> IS however </a:t>
            </a:r>
          </a:p>
          <a:p>
            <a:pPr marL="342900" indent="-342900">
              <a:lnSpc>
                <a:spcPct val="90000"/>
              </a:lnSpc>
              <a:spcBef>
                <a:spcPct val="20000"/>
              </a:spcBef>
              <a:defRPr/>
            </a:pPr>
            <a:r>
              <a:rPr lang="en-US" sz="1600" b="1" dirty="0">
                <a:solidFill>
                  <a:srgbClr val="009900"/>
                </a:solidFill>
                <a:latin typeface="Arial" charset="0"/>
                <a:cs typeface="Times New Roman" pitchFamily="18" charset="0"/>
              </a:rPr>
              <a:t>depending on the particle’s mass </a:t>
            </a:r>
          </a:p>
          <a:p>
            <a:pPr marL="342900" indent="-342900">
              <a:lnSpc>
                <a:spcPct val="90000"/>
              </a:lnSpc>
              <a:spcBef>
                <a:spcPct val="20000"/>
              </a:spcBef>
              <a:defRPr/>
            </a:pPr>
            <a:endParaRPr lang="en-US" sz="1600" b="1" dirty="0">
              <a:solidFill>
                <a:srgbClr val="009900"/>
              </a:solidFill>
              <a:latin typeface="Arial" charset="0"/>
              <a:cs typeface="Times New Roman" pitchFamily="18" charset="0"/>
              <a:sym typeface="Wingdings" pitchFamily="2" charset="2"/>
            </a:endParaRPr>
          </a:p>
          <a:p>
            <a:pPr marL="342900" indent="-342900">
              <a:lnSpc>
                <a:spcPct val="90000"/>
              </a:lnSpc>
              <a:spcBef>
                <a:spcPct val="20000"/>
              </a:spcBef>
              <a:defRPr/>
            </a:pPr>
            <a:r>
              <a:rPr lang="en-US" sz="1600" b="1" dirty="0">
                <a:solidFill>
                  <a:srgbClr val="2D2D8A"/>
                </a:solidFill>
                <a:latin typeface="Arial" charset="0"/>
                <a:cs typeface="Times New Roman" pitchFamily="18" charset="0"/>
                <a:sym typeface="Wingdings" pitchFamily="2" charset="2"/>
              </a:rPr>
              <a:t>By measuring the particle momentum </a:t>
            </a:r>
          </a:p>
          <a:p>
            <a:pPr marL="342900" indent="-342900">
              <a:lnSpc>
                <a:spcPct val="90000"/>
              </a:lnSpc>
              <a:spcBef>
                <a:spcPct val="20000"/>
              </a:spcBef>
              <a:defRPr/>
            </a:pPr>
            <a:r>
              <a:rPr lang="en-US" sz="1600" b="1" dirty="0">
                <a:solidFill>
                  <a:srgbClr val="2D2D8A"/>
                </a:solidFill>
                <a:latin typeface="Arial" charset="0"/>
                <a:cs typeface="Times New Roman" pitchFamily="18" charset="0"/>
                <a:sym typeface="Wingdings" pitchFamily="2" charset="2"/>
              </a:rPr>
              <a:t>(deflection in the magnetic field) and </a:t>
            </a:r>
          </a:p>
          <a:p>
            <a:pPr marL="342900" indent="-342900">
              <a:lnSpc>
                <a:spcPct val="90000"/>
              </a:lnSpc>
              <a:spcBef>
                <a:spcPct val="20000"/>
              </a:spcBef>
              <a:defRPr/>
            </a:pPr>
            <a:r>
              <a:rPr lang="en-US" sz="1600" b="1" dirty="0">
                <a:solidFill>
                  <a:srgbClr val="2D2D8A"/>
                </a:solidFill>
                <a:latin typeface="Arial" charset="0"/>
                <a:cs typeface="Times New Roman" pitchFamily="18" charset="0"/>
                <a:sym typeface="Wingdings" pitchFamily="2" charset="2"/>
              </a:rPr>
              <a:t>measurement of the energy loss on can </a:t>
            </a:r>
          </a:p>
          <a:p>
            <a:pPr marL="342900" indent="-342900">
              <a:lnSpc>
                <a:spcPct val="90000"/>
              </a:lnSpc>
              <a:spcBef>
                <a:spcPct val="20000"/>
              </a:spcBef>
              <a:defRPr/>
            </a:pPr>
            <a:r>
              <a:rPr lang="en-US" sz="1600" b="1" dirty="0">
                <a:solidFill>
                  <a:srgbClr val="2D2D8A"/>
                </a:solidFill>
                <a:latin typeface="Arial" charset="0"/>
                <a:cs typeface="Times New Roman" pitchFamily="18" charset="0"/>
                <a:sym typeface="Wingdings" pitchFamily="2" charset="2"/>
              </a:rPr>
              <a:t>measure the particle mass </a:t>
            </a:r>
          </a:p>
          <a:p>
            <a:pPr marL="342900" indent="-342900">
              <a:lnSpc>
                <a:spcPct val="90000"/>
              </a:lnSpc>
              <a:spcBef>
                <a:spcPct val="20000"/>
              </a:spcBef>
              <a:defRPr/>
            </a:pPr>
            <a:endParaRPr lang="en-US" sz="1600" b="1" dirty="0">
              <a:solidFill>
                <a:srgbClr val="2D2D8A"/>
              </a:solidFill>
              <a:latin typeface="Arial" charset="0"/>
              <a:cs typeface="Times New Roman" pitchFamily="18" charset="0"/>
              <a:sym typeface="Wingdings" pitchFamily="2" charset="2"/>
            </a:endParaRPr>
          </a:p>
          <a:p>
            <a:pPr marL="342900" indent="-342900">
              <a:lnSpc>
                <a:spcPct val="90000"/>
              </a:lnSpc>
              <a:spcBef>
                <a:spcPct val="20000"/>
              </a:spcBef>
              <a:defRPr/>
            </a:pPr>
            <a:r>
              <a:rPr lang="en-US" sz="1600" b="1" dirty="0">
                <a:solidFill>
                  <a:srgbClr val="FF0000"/>
                </a:solidFill>
                <a:latin typeface="Arial" charset="0"/>
                <a:cs typeface="Times New Roman" pitchFamily="18" charset="0"/>
                <a:sym typeface="Wingdings" pitchFamily="2" charset="2"/>
              </a:rPr>
              <a:t> Particle Identification !</a:t>
            </a:r>
            <a:endParaRPr lang="de-DE" sz="1600" b="1" dirty="0">
              <a:solidFill>
                <a:srgbClr val="FF0000"/>
              </a:solidFill>
              <a:latin typeface="Arial" charset="0"/>
              <a:cs typeface="Times New Roman" pitchFamily="18" charset="0"/>
            </a:endParaRPr>
          </a:p>
        </p:txBody>
      </p:sp>
      <p:pic>
        <p:nvPicPr>
          <p:cNvPr id="18437" name="Picture 9"/>
          <p:cNvPicPr>
            <a:picLocks noChangeAspect="1" noChangeArrowheads="1"/>
          </p:cNvPicPr>
          <p:nvPr/>
        </p:nvPicPr>
        <p:blipFill>
          <a:blip r:embed="rId3" cstate="print"/>
          <a:srcRect/>
          <a:stretch>
            <a:fillRect/>
          </a:stretch>
        </p:blipFill>
        <p:spPr bwMode="auto">
          <a:xfrm>
            <a:off x="533400" y="5562600"/>
            <a:ext cx="7969250" cy="773113"/>
          </a:xfrm>
          <a:prstGeom prst="rect">
            <a:avLst/>
          </a:prstGeom>
          <a:noFill/>
          <a:ln w="9525">
            <a:noFill/>
            <a:miter lim="800000"/>
            <a:headEnd/>
            <a:tailEnd/>
          </a:ln>
        </p:spPr>
      </p:pic>
      <p:pic>
        <p:nvPicPr>
          <p:cNvPr id="18438" name="Picture 3" descr="det2"/>
          <p:cNvPicPr>
            <a:picLocks noChangeAspect="1" noChangeArrowheads="1"/>
          </p:cNvPicPr>
          <p:nvPr/>
        </p:nvPicPr>
        <p:blipFill>
          <a:blip r:embed="rId4" cstate="print"/>
          <a:srcRect/>
          <a:stretch>
            <a:fillRect/>
          </a:stretch>
        </p:blipFill>
        <p:spPr bwMode="auto">
          <a:xfrm>
            <a:off x="5791200" y="2971800"/>
            <a:ext cx="3048000" cy="2305050"/>
          </a:xfrm>
          <a:prstGeom prst="rect">
            <a:avLst/>
          </a:prstGeom>
          <a:noFill/>
          <a:ln w="9525">
            <a:noFill/>
            <a:miter lim="800000"/>
            <a:headEnd/>
            <a:tailEnd/>
          </a:ln>
        </p:spPr>
      </p:pic>
      <p:sp>
        <p:nvSpPr>
          <p:cNvPr id="18439" name="Rectangle 9"/>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18440" name="Slide Number Placeholder 7"/>
          <p:cNvSpPr>
            <a:spLocks noGrp="1"/>
          </p:cNvSpPr>
          <p:nvPr>
            <p:ph type="sldNum" sz="quarter" idx="12"/>
          </p:nvPr>
        </p:nvSpPr>
        <p:spPr>
          <a:noFill/>
        </p:spPr>
        <p:txBody>
          <a:bodyPr/>
          <a:lstStyle/>
          <a:p>
            <a:fld id="{91AD5E56-2A67-44DB-B835-BA29DFB0F5A9}" type="slidenum">
              <a:rPr lang="en-US" smtClean="0">
                <a:solidFill>
                  <a:srgbClr val="000000"/>
                </a:solidFill>
              </a:rPr>
              <a:pPr/>
              <a:t>56</a:t>
            </a:fld>
            <a:endParaRPr lang="en-US" smtClean="0">
              <a:solidFill>
                <a:srgbClr val="000000"/>
              </a:solidFill>
            </a:endParaRPr>
          </a:p>
        </p:txBody>
      </p:sp>
      <p:sp>
        <p:nvSpPr>
          <p:cNvPr id="18441" name="Footer Placeholder 8"/>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1"/>
          <p:cNvSpPr>
            <a:spLocks noGrp="1"/>
          </p:cNvSpPr>
          <p:nvPr>
            <p:ph type="ftr" sz="quarter" idx="11"/>
          </p:nvPr>
        </p:nvSpPr>
        <p:spPr>
          <a:noFill/>
        </p:spPr>
        <p:txBody>
          <a:bodyPr/>
          <a:lstStyle/>
          <a:p>
            <a:r>
              <a:rPr lang="en-US" smtClean="0">
                <a:solidFill>
                  <a:srgbClr val="000000"/>
                </a:solidFill>
              </a:rPr>
              <a:t>W. Riegler/CERN</a:t>
            </a:r>
          </a:p>
        </p:txBody>
      </p:sp>
      <p:sp>
        <p:nvSpPr>
          <p:cNvPr id="19459" name="Slide Number Placeholder 2"/>
          <p:cNvSpPr>
            <a:spLocks noGrp="1"/>
          </p:cNvSpPr>
          <p:nvPr>
            <p:ph type="sldNum" sz="quarter" idx="12"/>
          </p:nvPr>
        </p:nvSpPr>
        <p:spPr>
          <a:noFill/>
        </p:spPr>
        <p:txBody>
          <a:bodyPr/>
          <a:lstStyle/>
          <a:p>
            <a:fld id="{8DE8F0FF-E4DA-4ED6-B9A8-DFDF961F6D49}" type="slidenum">
              <a:rPr lang="en-US" smtClean="0">
                <a:solidFill>
                  <a:srgbClr val="000000"/>
                </a:solidFill>
              </a:rPr>
              <a:pPr/>
              <a:t>57</a:t>
            </a:fld>
            <a:endParaRPr lang="en-US" smtClean="0">
              <a:solidFill>
                <a:srgbClr val="000000"/>
              </a:solidFill>
            </a:endParaRPr>
          </a:p>
        </p:txBody>
      </p:sp>
      <p:pic>
        <p:nvPicPr>
          <p:cNvPr id="19460" name="Picture 2" descr="higgs.bmp"/>
          <p:cNvPicPr>
            <a:picLocks noChangeAspect="1"/>
          </p:cNvPicPr>
          <p:nvPr/>
        </p:nvPicPr>
        <p:blipFill>
          <a:blip r:embed="rId2" cstate="print"/>
          <a:srcRect r="33333"/>
          <a:stretch>
            <a:fillRect/>
          </a:stretch>
        </p:blipFill>
        <p:spPr bwMode="auto">
          <a:xfrm>
            <a:off x="609600" y="990600"/>
            <a:ext cx="4724400" cy="4724400"/>
          </a:xfrm>
          <a:prstGeom prst="rect">
            <a:avLst/>
          </a:prstGeom>
          <a:noFill/>
          <a:ln w="9525">
            <a:noFill/>
            <a:miter lim="800000"/>
            <a:headEnd/>
            <a:tailEnd/>
          </a:ln>
        </p:spPr>
      </p:pic>
      <p:sp>
        <p:nvSpPr>
          <p:cNvPr id="19461" name="TextBox 5"/>
          <p:cNvSpPr txBox="1">
            <a:spLocks noChangeArrowheads="1"/>
          </p:cNvSpPr>
          <p:nvPr/>
        </p:nvSpPr>
        <p:spPr bwMode="auto">
          <a:xfrm>
            <a:off x="5791200" y="1600200"/>
            <a:ext cx="3124200" cy="3140075"/>
          </a:xfrm>
          <a:prstGeom prst="rect">
            <a:avLst/>
          </a:prstGeom>
          <a:noFill/>
          <a:ln w="9525">
            <a:noFill/>
            <a:miter lim="800000"/>
            <a:headEnd/>
            <a:tailEnd/>
          </a:ln>
        </p:spPr>
        <p:txBody>
          <a:bodyPr>
            <a:spAutoFit/>
          </a:bodyPr>
          <a:lstStyle/>
          <a:p>
            <a:r>
              <a:rPr lang="en-US" b="1" smtClean="0">
                <a:solidFill>
                  <a:srgbClr val="009900"/>
                </a:solidFill>
              </a:rPr>
              <a:t>Measure momentum by curvature of the particle track. </a:t>
            </a:r>
          </a:p>
          <a:p>
            <a:endParaRPr lang="en-US" smtClean="0">
              <a:solidFill>
                <a:srgbClr val="000000"/>
              </a:solidFill>
            </a:endParaRPr>
          </a:p>
          <a:p>
            <a:r>
              <a:rPr lang="en-US" b="1" smtClean="0">
                <a:solidFill>
                  <a:srgbClr val="0033CC"/>
                </a:solidFill>
              </a:rPr>
              <a:t>Find dE/dx by measuring the deposited charge along the track.</a:t>
            </a:r>
          </a:p>
          <a:p>
            <a:endParaRPr lang="en-US" smtClean="0">
              <a:solidFill>
                <a:srgbClr val="000000"/>
              </a:solidFill>
            </a:endParaRPr>
          </a:p>
          <a:p>
            <a:r>
              <a:rPr lang="en-US" b="1" smtClean="0">
                <a:solidFill>
                  <a:srgbClr val="009900"/>
                </a:solidFill>
                <a:sym typeface="Wingdings" pitchFamily="2" charset="2"/>
              </a:rPr>
              <a:t></a:t>
            </a:r>
            <a:r>
              <a:rPr lang="en-US" b="1" smtClean="0">
                <a:solidFill>
                  <a:srgbClr val="009900"/>
                </a:solidFill>
              </a:rPr>
              <a:t>Particle ID</a:t>
            </a:r>
          </a:p>
          <a:p>
            <a:endParaRPr lang="en-US" smtClean="0">
              <a:solidFill>
                <a:srgbClr val="000000"/>
              </a:solidFill>
            </a:endParaRPr>
          </a:p>
          <a:p>
            <a:endParaRPr lang="en-US" smtClean="0">
              <a:solidFill>
                <a:srgbClr val="000000"/>
              </a:solidFill>
            </a:endParaRPr>
          </a:p>
        </p:txBody>
      </p:sp>
      <p:sp>
        <p:nvSpPr>
          <p:cNvPr id="19462" name="Text Box 2"/>
          <p:cNvSpPr txBox="1">
            <a:spLocks noChangeArrowheads="1"/>
          </p:cNvSpPr>
          <p:nvPr/>
        </p:nvSpPr>
        <p:spPr bwMode="auto">
          <a:xfrm>
            <a:off x="1905000" y="0"/>
            <a:ext cx="5334000" cy="369888"/>
          </a:xfrm>
          <a:prstGeom prst="rect">
            <a:avLst/>
          </a:prstGeom>
          <a:noFill/>
          <a:ln w="9525">
            <a:noFill/>
            <a:miter lim="800000"/>
            <a:headEnd/>
            <a:tailEnd/>
          </a:ln>
        </p:spPr>
        <p:txBody>
          <a:bodyPr>
            <a:spAutoFit/>
          </a:bodyPr>
          <a:lstStyle/>
          <a:p>
            <a:r>
              <a:rPr lang="en-US" b="1" smtClean="0">
                <a:solidFill>
                  <a:srgbClr val="FF0000"/>
                </a:solidFill>
              </a:rPr>
              <a:t>Energy Loss as a Function of the Momentum</a:t>
            </a:r>
            <a:endParaRPr lang="en-US" b="1" smtClean="0">
              <a:solidFill>
                <a:srgbClr val="0099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28600" y="457200"/>
            <a:ext cx="8229600" cy="862013"/>
          </a:xfrm>
          <a:prstGeom prst="rect">
            <a:avLst/>
          </a:prstGeom>
          <a:noFill/>
          <a:ln w="9525">
            <a:noFill/>
            <a:miter lim="800000"/>
            <a:headEnd/>
            <a:tailEnd/>
          </a:ln>
        </p:spPr>
        <p:txBody>
          <a:bodyPr>
            <a:spAutoFit/>
          </a:bodyPr>
          <a:lstStyle/>
          <a:p>
            <a:pPr>
              <a:defRPr/>
            </a:pPr>
            <a:r>
              <a:rPr lang="en-US" sz="1600" b="1" dirty="0">
                <a:solidFill>
                  <a:srgbClr val="2D2D8A"/>
                </a:solidFill>
                <a:latin typeface="Arial" charset="0"/>
              </a:rPr>
              <a:t>Particle of mass M and kinetic Energy </a:t>
            </a:r>
            <a:r>
              <a:rPr lang="en-US" sz="1600" b="1" dirty="0">
                <a:solidFill>
                  <a:srgbClr val="333399"/>
                </a:solidFill>
                <a:latin typeface="Arial" charset="0"/>
              </a:rPr>
              <a:t>E</a:t>
            </a:r>
            <a:r>
              <a:rPr lang="en-US" sz="1600" b="1" baseline="-25000" dirty="0">
                <a:solidFill>
                  <a:srgbClr val="333399"/>
                </a:solidFill>
                <a:latin typeface="Arial" charset="0"/>
              </a:rPr>
              <a:t>0</a:t>
            </a:r>
            <a:r>
              <a:rPr lang="en-US" sz="1600" b="1" dirty="0">
                <a:solidFill>
                  <a:srgbClr val="333399"/>
                </a:solidFill>
                <a:latin typeface="Arial" charset="0"/>
              </a:rPr>
              <a:t> enters matter and looses energy until it comes to rest at distance R. </a:t>
            </a:r>
          </a:p>
          <a:p>
            <a:pPr>
              <a:defRPr/>
            </a:pPr>
            <a:endParaRPr lang="en-US" sz="1600" b="1" dirty="0">
              <a:solidFill>
                <a:srgbClr val="333399"/>
              </a:solidFill>
              <a:latin typeface="Arial" charset="0"/>
            </a:endParaRPr>
          </a:p>
        </p:txBody>
      </p:sp>
      <p:pic>
        <p:nvPicPr>
          <p:cNvPr id="20483" name="Picture 7"/>
          <p:cNvPicPr>
            <a:picLocks noChangeAspect="1" noChangeArrowheads="1"/>
          </p:cNvPicPr>
          <p:nvPr/>
        </p:nvPicPr>
        <p:blipFill>
          <a:blip r:embed="rId2" cstate="print"/>
          <a:srcRect/>
          <a:stretch>
            <a:fillRect/>
          </a:stretch>
        </p:blipFill>
        <p:spPr bwMode="auto">
          <a:xfrm>
            <a:off x="4038600" y="4114800"/>
            <a:ext cx="2362200" cy="2278063"/>
          </a:xfrm>
          <a:prstGeom prst="rect">
            <a:avLst/>
          </a:prstGeom>
          <a:noFill/>
          <a:ln w="9525">
            <a:noFill/>
            <a:miter lim="800000"/>
            <a:headEnd/>
            <a:tailEnd/>
          </a:ln>
        </p:spPr>
      </p:pic>
      <p:sp>
        <p:nvSpPr>
          <p:cNvPr id="20484" name="Text Box 8"/>
          <p:cNvSpPr txBox="1">
            <a:spLocks noChangeArrowheads="1"/>
          </p:cNvSpPr>
          <p:nvPr/>
        </p:nvSpPr>
        <p:spPr bwMode="auto">
          <a:xfrm>
            <a:off x="304800" y="3505200"/>
            <a:ext cx="3200400" cy="3046413"/>
          </a:xfrm>
          <a:prstGeom prst="rect">
            <a:avLst/>
          </a:prstGeom>
          <a:noFill/>
          <a:ln w="9525">
            <a:noFill/>
            <a:miter lim="800000"/>
            <a:headEnd/>
            <a:tailEnd/>
          </a:ln>
        </p:spPr>
        <p:txBody>
          <a:bodyPr>
            <a:spAutoFit/>
          </a:bodyPr>
          <a:lstStyle/>
          <a:p>
            <a:r>
              <a:rPr lang="en-US" sz="1600" b="1" smtClean="0">
                <a:solidFill>
                  <a:srgbClr val="006600"/>
                </a:solidFill>
              </a:rPr>
              <a:t>Bragg Peak:  </a:t>
            </a:r>
          </a:p>
          <a:p>
            <a:endParaRPr lang="en-US" sz="1600" b="1" smtClean="0">
              <a:solidFill>
                <a:srgbClr val="333399"/>
              </a:solidFill>
            </a:endParaRPr>
          </a:p>
          <a:p>
            <a:r>
              <a:rPr lang="en-US" sz="1600" b="1" smtClean="0">
                <a:solidFill>
                  <a:srgbClr val="333399"/>
                </a:solidFill>
              </a:rPr>
              <a:t>For </a:t>
            </a:r>
            <a:r>
              <a:rPr lang="en-US" sz="1600" b="1" smtClean="0">
                <a:solidFill>
                  <a:srgbClr val="333399"/>
                </a:solidFill>
                <a:sym typeface="Symbol" pitchFamily="18" charset="2"/>
              </a:rPr>
              <a:t>&gt;3 the energy loss is  constant (Fermi Plateau)</a:t>
            </a:r>
          </a:p>
          <a:p>
            <a:endParaRPr lang="en-US" sz="1600" b="1" smtClean="0">
              <a:solidFill>
                <a:srgbClr val="333399"/>
              </a:solidFill>
              <a:sym typeface="Symbol" pitchFamily="18" charset="2"/>
            </a:endParaRPr>
          </a:p>
          <a:p>
            <a:r>
              <a:rPr lang="en-US" sz="1600" b="1" smtClean="0">
                <a:solidFill>
                  <a:srgbClr val="006600"/>
                </a:solidFill>
                <a:sym typeface="Symbol" pitchFamily="18" charset="2"/>
              </a:rPr>
              <a:t>If the energy of the particle falls below =3 the energy loss rises as 1/</a:t>
            </a:r>
            <a:r>
              <a:rPr lang="en-US" sz="1600" b="1" baseline="30000" smtClean="0">
                <a:solidFill>
                  <a:srgbClr val="006600"/>
                </a:solidFill>
                <a:sym typeface="Symbol" pitchFamily="18" charset="2"/>
              </a:rPr>
              <a:t>2</a:t>
            </a:r>
            <a:r>
              <a:rPr lang="en-US" sz="1600" b="1" smtClean="0">
                <a:solidFill>
                  <a:srgbClr val="006600"/>
                </a:solidFill>
                <a:sym typeface="Symbol" pitchFamily="18" charset="2"/>
              </a:rPr>
              <a:t> </a:t>
            </a:r>
            <a:endParaRPr lang="en-US" sz="1600" b="1" smtClean="0">
              <a:solidFill>
                <a:srgbClr val="006600"/>
              </a:solidFill>
              <a:sym typeface="Wingdings" pitchFamily="2" charset="2"/>
            </a:endParaRPr>
          </a:p>
          <a:p>
            <a:endParaRPr lang="en-US" sz="1600" b="1" smtClean="0">
              <a:solidFill>
                <a:srgbClr val="009900"/>
              </a:solidFill>
              <a:sym typeface="Wingdings" pitchFamily="2" charset="2"/>
            </a:endParaRPr>
          </a:p>
          <a:p>
            <a:r>
              <a:rPr lang="en-US" sz="1600" b="1" smtClean="0">
                <a:solidFill>
                  <a:srgbClr val="333399"/>
                </a:solidFill>
                <a:sym typeface="Wingdings" pitchFamily="2" charset="2"/>
              </a:rPr>
              <a:t>Towards the end of the track the energy loss is largest  Cancer Therapy.</a:t>
            </a:r>
            <a:endParaRPr lang="en-US" sz="1600" b="1" smtClean="0">
              <a:solidFill>
                <a:srgbClr val="333399"/>
              </a:solidFill>
            </a:endParaRPr>
          </a:p>
        </p:txBody>
      </p:sp>
      <p:pic>
        <p:nvPicPr>
          <p:cNvPr id="20485" name="Picture 9" descr="pass3"/>
          <p:cNvPicPr>
            <a:picLocks noChangeAspect="1" noChangeArrowheads="1"/>
          </p:cNvPicPr>
          <p:nvPr/>
        </p:nvPicPr>
        <p:blipFill>
          <a:blip r:embed="rId3" cstate="print"/>
          <a:srcRect/>
          <a:stretch>
            <a:fillRect/>
          </a:stretch>
        </p:blipFill>
        <p:spPr bwMode="auto">
          <a:xfrm>
            <a:off x="5486400" y="990600"/>
            <a:ext cx="3352800" cy="2973388"/>
          </a:xfrm>
          <a:prstGeom prst="rect">
            <a:avLst/>
          </a:prstGeom>
          <a:noFill/>
          <a:ln w="9525">
            <a:noFill/>
            <a:miter lim="800000"/>
            <a:headEnd/>
            <a:tailEnd/>
          </a:ln>
        </p:spPr>
      </p:pic>
      <p:pic>
        <p:nvPicPr>
          <p:cNvPr id="20486" name="Picture 10" descr="tau2_new"/>
          <p:cNvPicPr>
            <a:picLocks noChangeAspect="1" noChangeArrowheads="1"/>
          </p:cNvPicPr>
          <p:nvPr/>
        </p:nvPicPr>
        <p:blipFill>
          <a:blip r:embed="rId4" cstate="print"/>
          <a:srcRect/>
          <a:stretch>
            <a:fillRect/>
          </a:stretch>
        </p:blipFill>
        <p:spPr bwMode="auto">
          <a:xfrm>
            <a:off x="6705600" y="4038600"/>
            <a:ext cx="2228850" cy="2438400"/>
          </a:xfrm>
          <a:prstGeom prst="rect">
            <a:avLst/>
          </a:prstGeom>
          <a:noFill/>
          <a:ln w="9525">
            <a:noFill/>
            <a:miter lim="800000"/>
            <a:headEnd/>
            <a:tailEnd/>
          </a:ln>
        </p:spPr>
      </p:pic>
      <p:pic>
        <p:nvPicPr>
          <p:cNvPr id="20487" name="Picture 11"/>
          <p:cNvPicPr>
            <a:picLocks noChangeAspect="1" noChangeArrowheads="1"/>
          </p:cNvPicPr>
          <p:nvPr/>
        </p:nvPicPr>
        <p:blipFill>
          <a:blip r:embed="rId5" cstate="print"/>
          <a:srcRect/>
          <a:stretch>
            <a:fillRect/>
          </a:stretch>
        </p:blipFill>
        <p:spPr bwMode="auto">
          <a:xfrm>
            <a:off x="152400" y="1143000"/>
            <a:ext cx="2362200" cy="839788"/>
          </a:xfrm>
          <a:prstGeom prst="rect">
            <a:avLst/>
          </a:prstGeom>
          <a:noFill/>
          <a:ln w="9525">
            <a:noFill/>
            <a:miter lim="800000"/>
            <a:headEnd/>
            <a:tailEnd/>
          </a:ln>
        </p:spPr>
      </p:pic>
      <p:pic>
        <p:nvPicPr>
          <p:cNvPr id="20488" name="Picture 12"/>
          <p:cNvPicPr>
            <a:picLocks noChangeAspect="1" noChangeArrowheads="1"/>
          </p:cNvPicPr>
          <p:nvPr/>
        </p:nvPicPr>
        <p:blipFill>
          <a:blip r:embed="rId6" cstate="print"/>
          <a:srcRect/>
          <a:stretch>
            <a:fillRect/>
          </a:stretch>
        </p:blipFill>
        <p:spPr bwMode="auto">
          <a:xfrm>
            <a:off x="228600" y="1905000"/>
            <a:ext cx="3048000" cy="828675"/>
          </a:xfrm>
          <a:prstGeom prst="rect">
            <a:avLst/>
          </a:prstGeom>
          <a:noFill/>
          <a:ln w="9525">
            <a:noFill/>
            <a:miter lim="800000"/>
            <a:headEnd/>
            <a:tailEnd/>
          </a:ln>
        </p:spPr>
      </p:pic>
      <p:pic>
        <p:nvPicPr>
          <p:cNvPr id="20489" name="Picture 13"/>
          <p:cNvPicPr>
            <a:picLocks noChangeAspect="1" noChangeArrowheads="1"/>
          </p:cNvPicPr>
          <p:nvPr/>
        </p:nvPicPr>
        <p:blipFill>
          <a:blip r:embed="rId7" cstate="print"/>
          <a:srcRect/>
          <a:stretch>
            <a:fillRect/>
          </a:stretch>
        </p:blipFill>
        <p:spPr bwMode="auto">
          <a:xfrm>
            <a:off x="304800" y="2743200"/>
            <a:ext cx="3124200" cy="741363"/>
          </a:xfrm>
          <a:prstGeom prst="rect">
            <a:avLst/>
          </a:prstGeom>
          <a:noFill/>
          <a:ln w="9525">
            <a:noFill/>
            <a:miter lim="800000"/>
            <a:headEnd/>
            <a:tailEnd/>
          </a:ln>
        </p:spPr>
      </p:pic>
      <p:sp>
        <p:nvSpPr>
          <p:cNvPr id="20490" name="Rectangle 15"/>
          <p:cNvSpPr>
            <a:spLocks noChangeArrowheads="1"/>
          </p:cNvSpPr>
          <p:nvPr/>
        </p:nvSpPr>
        <p:spPr bwMode="auto">
          <a:xfrm>
            <a:off x="3429000" y="2667000"/>
            <a:ext cx="1611313" cy="523875"/>
          </a:xfrm>
          <a:prstGeom prst="rect">
            <a:avLst/>
          </a:prstGeom>
          <a:noFill/>
          <a:ln w="9525">
            <a:noFill/>
            <a:miter lim="800000"/>
            <a:headEnd/>
            <a:tailEnd/>
          </a:ln>
        </p:spPr>
        <p:txBody>
          <a:bodyPr wrap="none">
            <a:spAutoFit/>
          </a:bodyPr>
          <a:lstStyle/>
          <a:p>
            <a:pPr>
              <a:buFont typeface="Symbol" pitchFamily="18" charset="2"/>
              <a:buChar char="»"/>
            </a:pPr>
            <a:r>
              <a:rPr lang="en-US" sz="1400" b="1" smtClean="0">
                <a:solidFill>
                  <a:srgbClr val="333399"/>
                </a:solidFill>
              </a:rPr>
              <a:t>Independent of </a:t>
            </a:r>
          </a:p>
          <a:p>
            <a:r>
              <a:rPr lang="en-US" sz="1400" b="1" smtClean="0">
                <a:solidFill>
                  <a:srgbClr val="333399"/>
                </a:solidFill>
              </a:rPr>
              <a:t>the material</a:t>
            </a:r>
            <a:endParaRPr lang="en-US" sz="1400" b="1" smtClean="0">
              <a:solidFill>
                <a:srgbClr val="333399"/>
              </a:solidFill>
              <a:sym typeface="Symbol" pitchFamily="18" charset="2"/>
            </a:endParaRPr>
          </a:p>
        </p:txBody>
      </p:sp>
      <p:sp>
        <p:nvSpPr>
          <p:cNvPr id="20491" name="Line 16"/>
          <p:cNvSpPr>
            <a:spLocks noChangeShapeType="1"/>
          </p:cNvSpPr>
          <p:nvPr/>
        </p:nvSpPr>
        <p:spPr bwMode="auto">
          <a:xfrm flipV="1">
            <a:off x="1524000" y="2133600"/>
            <a:ext cx="3810000" cy="762000"/>
          </a:xfrm>
          <a:prstGeom prst="line">
            <a:avLst/>
          </a:prstGeom>
          <a:noFill/>
          <a:ln w="9525">
            <a:solidFill>
              <a:schemeClr val="tx1"/>
            </a:solidFill>
            <a:round/>
            <a:headEnd/>
            <a:tailEnd type="triangle" w="med" len="med"/>
          </a:ln>
        </p:spPr>
        <p:txBody>
          <a:bodyPr/>
          <a:lstStyle/>
          <a:p>
            <a:endParaRPr lang="en-US" smtClean="0">
              <a:solidFill>
                <a:srgbClr val="000000"/>
              </a:solidFill>
            </a:endParaRPr>
          </a:p>
        </p:txBody>
      </p:sp>
      <p:sp>
        <p:nvSpPr>
          <p:cNvPr id="20492" name="Rectangle 11"/>
          <p:cNvSpPr>
            <a:spLocks noChangeArrowheads="1"/>
          </p:cNvSpPr>
          <p:nvPr/>
        </p:nvSpPr>
        <p:spPr bwMode="auto">
          <a:xfrm>
            <a:off x="2590800" y="0"/>
            <a:ext cx="3352800" cy="369888"/>
          </a:xfrm>
          <a:prstGeom prst="rect">
            <a:avLst/>
          </a:prstGeom>
          <a:noFill/>
          <a:ln w="9525">
            <a:noFill/>
            <a:miter lim="800000"/>
            <a:headEnd/>
            <a:tailEnd/>
          </a:ln>
        </p:spPr>
        <p:txBody>
          <a:bodyPr>
            <a:spAutoFit/>
          </a:bodyPr>
          <a:lstStyle/>
          <a:p>
            <a:r>
              <a:rPr lang="en-US" b="1" smtClean="0">
                <a:solidFill>
                  <a:srgbClr val="FF0000"/>
                </a:solidFill>
              </a:rPr>
              <a:t>Range of Particles in Matter</a:t>
            </a:r>
            <a:endParaRPr lang="en-US" smtClean="0">
              <a:solidFill>
                <a:srgbClr val="FF0000"/>
              </a:solidFill>
            </a:endParaRPr>
          </a:p>
        </p:txBody>
      </p:sp>
      <p:sp>
        <p:nvSpPr>
          <p:cNvPr id="20493" name="Rectangle 14"/>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20494" name="Slide Number Placeholder 13"/>
          <p:cNvSpPr>
            <a:spLocks noGrp="1"/>
          </p:cNvSpPr>
          <p:nvPr>
            <p:ph type="sldNum" sz="quarter" idx="12"/>
          </p:nvPr>
        </p:nvSpPr>
        <p:spPr>
          <a:noFill/>
        </p:spPr>
        <p:txBody>
          <a:bodyPr/>
          <a:lstStyle/>
          <a:p>
            <a:fld id="{73726770-BA2F-47CA-A8E3-73392BB7CC67}" type="slidenum">
              <a:rPr lang="en-US" smtClean="0">
                <a:solidFill>
                  <a:srgbClr val="000000"/>
                </a:solidFill>
              </a:rPr>
              <a:pPr/>
              <a:t>58</a:t>
            </a:fld>
            <a:endParaRPr lang="en-US" smtClean="0">
              <a:solidFill>
                <a:srgbClr val="000000"/>
              </a:solidFill>
            </a:endParaRPr>
          </a:p>
        </p:txBody>
      </p:sp>
      <p:sp>
        <p:nvSpPr>
          <p:cNvPr id="20495" name="Footer Placeholder 14"/>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cstate="print"/>
          <a:srcRect/>
          <a:stretch>
            <a:fillRect/>
          </a:stretch>
        </p:blipFill>
        <p:spPr bwMode="auto">
          <a:xfrm>
            <a:off x="322263" y="1981200"/>
            <a:ext cx="7602537" cy="4024313"/>
          </a:xfrm>
          <a:prstGeom prst="rect">
            <a:avLst/>
          </a:prstGeom>
          <a:noFill/>
          <a:ln w="9525">
            <a:noFill/>
            <a:miter lim="800000"/>
            <a:headEnd/>
            <a:tailEnd/>
          </a:ln>
        </p:spPr>
      </p:pic>
      <p:sp>
        <p:nvSpPr>
          <p:cNvPr id="21507" name="Text Box 6"/>
          <p:cNvSpPr txBox="1">
            <a:spLocks noChangeArrowheads="1"/>
          </p:cNvSpPr>
          <p:nvPr/>
        </p:nvSpPr>
        <p:spPr bwMode="auto">
          <a:xfrm>
            <a:off x="304800" y="609600"/>
            <a:ext cx="7696200" cy="830263"/>
          </a:xfrm>
          <a:prstGeom prst="rect">
            <a:avLst/>
          </a:prstGeom>
          <a:noFill/>
          <a:ln w="9525">
            <a:noFill/>
            <a:miter lim="800000"/>
            <a:headEnd/>
            <a:tailEnd/>
          </a:ln>
        </p:spPr>
        <p:txBody>
          <a:bodyPr>
            <a:spAutoFit/>
          </a:bodyPr>
          <a:lstStyle/>
          <a:p>
            <a:r>
              <a:rPr lang="en-US" sz="1600" b="1" smtClean="0">
                <a:solidFill>
                  <a:srgbClr val="009900"/>
                </a:solidFill>
              </a:rPr>
              <a:t>Average Range:</a:t>
            </a:r>
            <a:endParaRPr lang="en-US" sz="1600" b="1" smtClean="0">
              <a:solidFill>
                <a:srgbClr val="009900"/>
              </a:solidFill>
              <a:sym typeface="Wingdings" pitchFamily="2" charset="2"/>
            </a:endParaRPr>
          </a:p>
          <a:p>
            <a:r>
              <a:rPr lang="en-US" sz="1600" b="1" smtClean="0">
                <a:solidFill>
                  <a:srgbClr val="333399"/>
                </a:solidFill>
                <a:sym typeface="Wingdings" pitchFamily="2" charset="2"/>
              </a:rPr>
              <a:t>Towards the end of the track the energy loss is largest  Bragg Peak  Cancer Therapy </a:t>
            </a:r>
            <a:endParaRPr lang="en-US" sz="1600" b="1" smtClean="0">
              <a:solidFill>
                <a:srgbClr val="333399"/>
              </a:solidFill>
            </a:endParaRPr>
          </a:p>
        </p:txBody>
      </p:sp>
      <p:sp>
        <p:nvSpPr>
          <p:cNvPr id="21508" name="TextBox 5"/>
          <p:cNvSpPr txBox="1">
            <a:spLocks noChangeArrowheads="1"/>
          </p:cNvSpPr>
          <p:nvPr/>
        </p:nvSpPr>
        <p:spPr bwMode="auto">
          <a:xfrm>
            <a:off x="1981200" y="1676400"/>
            <a:ext cx="1711325" cy="338138"/>
          </a:xfrm>
          <a:prstGeom prst="rect">
            <a:avLst/>
          </a:prstGeom>
          <a:noFill/>
          <a:ln w="9525">
            <a:noFill/>
            <a:miter lim="800000"/>
            <a:headEnd/>
            <a:tailEnd/>
          </a:ln>
        </p:spPr>
        <p:txBody>
          <a:bodyPr wrap="none">
            <a:spAutoFit/>
          </a:bodyPr>
          <a:lstStyle/>
          <a:p>
            <a:r>
              <a:rPr lang="en-US" sz="1600" b="1" smtClean="0">
                <a:solidFill>
                  <a:srgbClr val="FF0000"/>
                </a:solidFill>
              </a:rPr>
              <a:t>Photons 25MeV</a:t>
            </a:r>
          </a:p>
        </p:txBody>
      </p:sp>
      <p:cxnSp>
        <p:nvCxnSpPr>
          <p:cNvPr id="8" name="Straight Arrow Connector 7"/>
          <p:cNvCxnSpPr/>
          <p:nvPr/>
        </p:nvCxnSpPr>
        <p:spPr>
          <a:xfrm rot="5400000">
            <a:off x="2590800" y="2286000"/>
            <a:ext cx="609600" cy="1524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4495800" y="1676400"/>
            <a:ext cx="2201863" cy="338138"/>
          </a:xfrm>
          <a:prstGeom prst="rect">
            <a:avLst/>
          </a:prstGeom>
          <a:noFill/>
        </p:spPr>
        <p:txBody>
          <a:bodyPr wrap="none">
            <a:spAutoFit/>
          </a:bodyPr>
          <a:lstStyle/>
          <a:p>
            <a:pPr>
              <a:defRPr/>
            </a:pPr>
            <a:r>
              <a:rPr lang="en-US" sz="1600" b="1" dirty="0">
                <a:solidFill>
                  <a:srgbClr val="2D2D8A"/>
                </a:solidFill>
                <a:latin typeface="Arial" charset="0"/>
              </a:rPr>
              <a:t>Carbon Ions 330MeV</a:t>
            </a:r>
          </a:p>
        </p:txBody>
      </p:sp>
      <p:cxnSp>
        <p:nvCxnSpPr>
          <p:cNvPr id="10" name="Straight Arrow Connector 9"/>
          <p:cNvCxnSpPr/>
          <p:nvPr/>
        </p:nvCxnSpPr>
        <p:spPr>
          <a:xfrm rot="5400000">
            <a:off x="4533900" y="2095500"/>
            <a:ext cx="609600" cy="533400"/>
          </a:xfrm>
          <a:prstGeom prst="straightConnector1">
            <a:avLst/>
          </a:prstGeom>
          <a:ln>
            <a:solidFill>
              <a:schemeClr val="accent6"/>
            </a:solidFill>
            <a:tailEnd type="arrow"/>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2286000" y="5715000"/>
            <a:ext cx="2438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ectangle 17"/>
          <p:cNvSpPr/>
          <p:nvPr/>
        </p:nvSpPr>
        <p:spPr>
          <a:xfrm rot="16200000">
            <a:off x="-609600" y="3886200"/>
            <a:ext cx="2438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14" name="TextBox 14"/>
          <p:cNvSpPr txBox="1">
            <a:spLocks noChangeArrowheads="1"/>
          </p:cNvSpPr>
          <p:nvPr/>
        </p:nvSpPr>
        <p:spPr bwMode="auto">
          <a:xfrm>
            <a:off x="2362200" y="5791200"/>
            <a:ext cx="2128838" cy="338138"/>
          </a:xfrm>
          <a:prstGeom prst="rect">
            <a:avLst/>
          </a:prstGeom>
          <a:noFill/>
          <a:ln w="9525">
            <a:noFill/>
            <a:miter lim="800000"/>
            <a:headEnd/>
            <a:tailEnd/>
          </a:ln>
        </p:spPr>
        <p:txBody>
          <a:bodyPr wrap="none">
            <a:spAutoFit/>
          </a:bodyPr>
          <a:lstStyle/>
          <a:p>
            <a:r>
              <a:rPr lang="en-US" sz="1600" b="1" smtClean="0">
                <a:solidFill>
                  <a:srgbClr val="000000"/>
                </a:solidFill>
              </a:rPr>
              <a:t>Depth of Water (cm)</a:t>
            </a:r>
          </a:p>
        </p:txBody>
      </p:sp>
      <p:sp>
        <p:nvSpPr>
          <p:cNvPr id="21515" name="TextBox 15"/>
          <p:cNvSpPr txBox="1">
            <a:spLocks noChangeArrowheads="1"/>
          </p:cNvSpPr>
          <p:nvPr/>
        </p:nvSpPr>
        <p:spPr bwMode="auto">
          <a:xfrm rot="-5400000">
            <a:off x="-404019" y="3680619"/>
            <a:ext cx="1908175" cy="338138"/>
          </a:xfrm>
          <a:prstGeom prst="rect">
            <a:avLst/>
          </a:prstGeom>
          <a:noFill/>
          <a:ln w="9525">
            <a:noFill/>
            <a:miter lim="800000"/>
            <a:headEnd/>
            <a:tailEnd/>
          </a:ln>
        </p:spPr>
        <p:txBody>
          <a:bodyPr wrap="none">
            <a:spAutoFit/>
          </a:bodyPr>
          <a:lstStyle/>
          <a:p>
            <a:r>
              <a:rPr lang="en-US" sz="1600" b="1" smtClean="0">
                <a:solidFill>
                  <a:srgbClr val="000000"/>
                </a:solidFill>
              </a:rPr>
              <a:t>Relative Dose (%)</a:t>
            </a:r>
          </a:p>
        </p:txBody>
      </p:sp>
      <p:sp>
        <p:nvSpPr>
          <p:cNvPr id="21516" name="Rectangle 20"/>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21517" name="Rectangle 21"/>
          <p:cNvSpPr>
            <a:spLocks noChangeArrowheads="1"/>
          </p:cNvSpPr>
          <p:nvPr/>
        </p:nvSpPr>
        <p:spPr bwMode="auto">
          <a:xfrm>
            <a:off x="2362200" y="0"/>
            <a:ext cx="3224213" cy="369888"/>
          </a:xfrm>
          <a:prstGeom prst="rect">
            <a:avLst/>
          </a:prstGeom>
          <a:noFill/>
          <a:ln w="9525">
            <a:noFill/>
            <a:miter lim="800000"/>
            <a:headEnd/>
            <a:tailEnd/>
          </a:ln>
        </p:spPr>
        <p:txBody>
          <a:bodyPr wrap="none">
            <a:spAutoFit/>
          </a:bodyPr>
          <a:lstStyle/>
          <a:p>
            <a:r>
              <a:rPr lang="en-US" b="1" smtClean="0">
                <a:solidFill>
                  <a:srgbClr val="FF0000"/>
                </a:solidFill>
              </a:rPr>
              <a:t>Range of Particles in Matter</a:t>
            </a:r>
            <a:endParaRPr lang="en-US" smtClean="0">
              <a:solidFill>
                <a:srgbClr val="FF0000"/>
              </a:solidFill>
            </a:endParaRPr>
          </a:p>
        </p:txBody>
      </p:sp>
      <p:sp>
        <p:nvSpPr>
          <p:cNvPr id="21518" name="Slide Number Placeholder 13"/>
          <p:cNvSpPr>
            <a:spLocks noGrp="1"/>
          </p:cNvSpPr>
          <p:nvPr>
            <p:ph type="sldNum" sz="quarter" idx="12"/>
          </p:nvPr>
        </p:nvSpPr>
        <p:spPr>
          <a:noFill/>
        </p:spPr>
        <p:txBody>
          <a:bodyPr/>
          <a:lstStyle/>
          <a:p>
            <a:fld id="{F6309D3C-63DE-48C2-9C3D-D3777D759761}" type="slidenum">
              <a:rPr lang="en-US" smtClean="0">
                <a:solidFill>
                  <a:srgbClr val="000000"/>
                </a:solidFill>
              </a:rPr>
              <a:pPr/>
              <a:t>59</a:t>
            </a:fld>
            <a:endParaRPr lang="en-US" smtClean="0">
              <a:solidFill>
                <a:srgbClr val="000000"/>
              </a:solidFill>
            </a:endParaRPr>
          </a:p>
        </p:txBody>
      </p:sp>
      <p:sp>
        <p:nvSpPr>
          <p:cNvPr id="21519" name="Footer Placeholder 14"/>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W. Riegler/CERN</a:t>
            </a:r>
            <a:endParaRPr lang="en-US"/>
          </a:p>
        </p:txBody>
      </p:sp>
      <p:sp>
        <p:nvSpPr>
          <p:cNvPr id="3" name="Slide Number Placeholder 2"/>
          <p:cNvSpPr>
            <a:spLocks noGrp="1"/>
          </p:cNvSpPr>
          <p:nvPr>
            <p:ph type="sldNum" sz="quarter" idx="12"/>
          </p:nvPr>
        </p:nvSpPr>
        <p:spPr/>
        <p:txBody>
          <a:bodyPr/>
          <a:lstStyle/>
          <a:p>
            <a:pPr>
              <a:defRPr/>
            </a:pPr>
            <a:fld id="{EF0556C9-BAFA-4773-85C0-8FC55E6659FE}" type="slidenum">
              <a:rPr lang="en-US" smtClean="0"/>
              <a:pPr>
                <a:defRPr/>
              </a:pPr>
              <a:t>6</a:t>
            </a:fld>
            <a:endParaRPr lang="en-US"/>
          </a:p>
        </p:txBody>
      </p:sp>
      <p:sp>
        <p:nvSpPr>
          <p:cNvPr id="5" name="Rectangle 6"/>
          <p:cNvSpPr>
            <a:spLocks noChangeArrowheads="1"/>
          </p:cNvSpPr>
          <p:nvPr/>
        </p:nvSpPr>
        <p:spPr bwMode="auto">
          <a:xfrm>
            <a:off x="533400" y="1219200"/>
            <a:ext cx="7543800" cy="3120854"/>
          </a:xfrm>
          <a:prstGeom prst="rect">
            <a:avLst/>
          </a:prstGeom>
          <a:noFill/>
          <a:ln w="9525">
            <a:noFill/>
            <a:miter lim="800000"/>
            <a:headEnd/>
            <a:tailEnd/>
          </a:ln>
        </p:spPr>
        <p:txBody>
          <a:bodyPr wrap="square">
            <a:spAutoFit/>
          </a:bodyPr>
          <a:lstStyle/>
          <a:p>
            <a:pPr eaLnBrk="0" hangingPunct="0">
              <a:lnSpc>
                <a:spcPct val="90000"/>
              </a:lnSpc>
              <a:spcBef>
                <a:spcPct val="30000"/>
              </a:spcBef>
              <a:buClr>
                <a:srgbClr val="008000"/>
              </a:buClr>
              <a:buSzPct val="70000"/>
            </a:pPr>
            <a:r>
              <a:rPr lang="en-US" b="1" dirty="0" smtClean="0">
                <a:solidFill>
                  <a:srgbClr val="002060"/>
                </a:solidFill>
                <a:latin typeface="Arial" charset="0"/>
              </a:rPr>
              <a:t>Before discussing the working principles of detectors let’s have a look at a few modern </a:t>
            </a:r>
            <a:r>
              <a:rPr lang="en-US" b="1" dirty="0" smtClean="0">
                <a:solidFill>
                  <a:srgbClr val="002060"/>
                </a:solidFill>
                <a:latin typeface="Arial" charset="0"/>
                <a:sym typeface="Wingdings" pitchFamily="2" charset="2"/>
              </a:rPr>
              <a:t></a:t>
            </a:r>
          </a:p>
          <a:p>
            <a:pPr eaLnBrk="0" hangingPunct="0">
              <a:lnSpc>
                <a:spcPct val="90000"/>
              </a:lnSpc>
              <a:spcBef>
                <a:spcPct val="30000"/>
              </a:spcBef>
              <a:buClr>
                <a:srgbClr val="008000"/>
              </a:buClr>
              <a:buSzPct val="70000"/>
            </a:pPr>
            <a:endParaRPr lang="en-US" b="1" dirty="0" smtClean="0">
              <a:solidFill>
                <a:srgbClr val="002060"/>
              </a:solidFill>
              <a:latin typeface="Arial" charset="0"/>
              <a:sym typeface="Wingdings" pitchFamily="2" charset="2"/>
            </a:endParaRPr>
          </a:p>
          <a:p>
            <a:pPr eaLnBrk="0" hangingPunct="0">
              <a:lnSpc>
                <a:spcPct val="90000"/>
              </a:lnSpc>
              <a:spcBef>
                <a:spcPct val="30000"/>
              </a:spcBef>
              <a:buClr>
                <a:srgbClr val="008000"/>
              </a:buClr>
              <a:buSzPct val="70000"/>
            </a:pPr>
            <a:endParaRPr lang="en-US" b="1" dirty="0" smtClean="0">
              <a:solidFill>
                <a:srgbClr val="002060"/>
              </a:solidFill>
              <a:latin typeface="Arial" charset="0"/>
              <a:sym typeface="Wingdings" pitchFamily="2" charset="2"/>
            </a:endParaRPr>
          </a:p>
          <a:p>
            <a:pPr algn="ctr" eaLnBrk="0" hangingPunct="0">
              <a:lnSpc>
                <a:spcPct val="90000"/>
              </a:lnSpc>
              <a:spcBef>
                <a:spcPct val="30000"/>
              </a:spcBef>
              <a:buClr>
                <a:srgbClr val="008000"/>
              </a:buClr>
              <a:buSzPct val="70000"/>
            </a:pPr>
            <a:r>
              <a:rPr lang="en-US" sz="3200" b="1" dirty="0" smtClean="0">
                <a:solidFill>
                  <a:srgbClr val="FF0000"/>
                </a:solidFill>
                <a:latin typeface="Arial" charset="0"/>
                <a:sym typeface="Wingdings" pitchFamily="2" charset="2"/>
              </a:rPr>
              <a:t>Particle Detector Systems</a:t>
            </a:r>
            <a:endParaRPr lang="en-US" sz="3200" b="1" dirty="0" smtClean="0">
              <a:solidFill>
                <a:srgbClr val="FF0000"/>
              </a:solidFill>
            </a:endParaRPr>
          </a:p>
          <a:p>
            <a:pPr eaLnBrk="0" hangingPunct="0">
              <a:lnSpc>
                <a:spcPct val="90000"/>
              </a:lnSpc>
              <a:spcBef>
                <a:spcPct val="30000"/>
              </a:spcBef>
              <a:buClr>
                <a:srgbClr val="008000"/>
              </a:buClr>
              <a:buSzPct val="70000"/>
            </a:pPr>
            <a:endParaRPr lang="en-US" b="1" dirty="0" smtClean="0">
              <a:solidFill>
                <a:srgbClr val="FF0000"/>
              </a:solidFill>
            </a:endParaRPr>
          </a:p>
          <a:p>
            <a:pPr eaLnBrk="0" hangingPunct="0">
              <a:lnSpc>
                <a:spcPct val="90000"/>
              </a:lnSpc>
              <a:spcBef>
                <a:spcPct val="30000"/>
              </a:spcBef>
              <a:buClr>
                <a:srgbClr val="008000"/>
              </a:buClr>
              <a:buSzPct val="70000"/>
              <a:buFont typeface="Wingdings" pitchFamily="2" charset="2"/>
              <a:buNone/>
            </a:pPr>
            <a:endParaRPr lang="en-US" b="1" dirty="0" smtClean="0">
              <a:solidFill>
                <a:srgbClr val="002060"/>
              </a:solidFill>
              <a:latin typeface="Arial" charset="0"/>
              <a:sym typeface="Wingdings" pitchFamily="2" charset="2"/>
            </a:endParaRPr>
          </a:p>
          <a:p>
            <a:pPr eaLnBrk="0" hangingPunct="0">
              <a:lnSpc>
                <a:spcPct val="90000"/>
              </a:lnSpc>
              <a:spcBef>
                <a:spcPct val="30000"/>
              </a:spcBef>
              <a:buClr>
                <a:srgbClr val="008000"/>
              </a:buClr>
              <a:buSzPct val="70000"/>
              <a:buFont typeface="Wingdings" pitchFamily="2" charset="2"/>
              <a:buNone/>
            </a:pPr>
            <a:endParaRPr lang="en-US" b="1" dirty="0" smtClean="0">
              <a:solidFill>
                <a:srgbClr val="002060"/>
              </a:solidFill>
              <a:latin typeface="Arial" charset="0"/>
            </a:endParaRPr>
          </a:p>
          <a:p>
            <a:pPr eaLnBrk="0" hangingPunct="0">
              <a:lnSpc>
                <a:spcPct val="90000"/>
              </a:lnSpc>
              <a:spcBef>
                <a:spcPct val="30000"/>
              </a:spcBef>
              <a:buClr>
                <a:srgbClr val="008000"/>
              </a:buClr>
              <a:buSzPct val="70000"/>
              <a:buFont typeface="Wingdings" pitchFamily="2" charset="2"/>
              <a:buNone/>
            </a:pPr>
            <a:endParaRPr lang="en-US" sz="1500" b="1" dirty="0" smtClean="0">
              <a:solidFill>
                <a:srgbClr val="002060"/>
              </a:solidFill>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1"/>
          <p:cNvSpPr>
            <a:spLocks noGrp="1"/>
          </p:cNvSpPr>
          <p:nvPr>
            <p:ph type="dt" sz="quarter" idx="10"/>
          </p:nvPr>
        </p:nvSpPr>
        <p:spPr>
          <a:noFill/>
        </p:spPr>
        <p:txBody>
          <a:bodyPr/>
          <a:lstStyle/>
          <a:p>
            <a:fld id="{CCDA663D-5627-4498-9A12-6BBE65C87991}" type="datetime1">
              <a:rPr lang="en-US" smtClean="0">
                <a:solidFill>
                  <a:srgbClr val="000000"/>
                </a:solidFill>
              </a:rPr>
              <a:pPr/>
              <a:t>3/21/2011</a:t>
            </a:fld>
            <a:endParaRPr lang="en-US" smtClean="0">
              <a:solidFill>
                <a:srgbClr val="000000"/>
              </a:solidFill>
            </a:endParaRPr>
          </a:p>
        </p:txBody>
      </p:sp>
      <p:sp>
        <p:nvSpPr>
          <p:cNvPr id="22531" name="Footer Placeholder 2"/>
          <p:cNvSpPr>
            <a:spLocks noGrp="1"/>
          </p:cNvSpPr>
          <p:nvPr>
            <p:ph type="ftr" sz="quarter" idx="11"/>
          </p:nvPr>
        </p:nvSpPr>
        <p:spPr>
          <a:noFill/>
        </p:spPr>
        <p:txBody>
          <a:bodyPr/>
          <a:lstStyle/>
          <a:p>
            <a:r>
              <a:rPr lang="en-US" smtClean="0">
                <a:solidFill>
                  <a:srgbClr val="000000"/>
                </a:solidFill>
              </a:rPr>
              <a:t>W. Riegler, Particle Detectors</a:t>
            </a:r>
          </a:p>
        </p:txBody>
      </p:sp>
      <p:sp>
        <p:nvSpPr>
          <p:cNvPr id="22532" name="Slide Number Placeholder 3"/>
          <p:cNvSpPr>
            <a:spLocks noGrp="1"/>
          </p:cNvSpPr>
          <p:nvPr>
            <p:ph type="sldNum" sz="quarter" idx="12"/>
          </p:nvPr>
        </p:nvSpPr>
        <p:spPr>
          <a:noFill/>
        </p:spPr>
        <p:txBody>
          <a:bodyPr/>
          <a:lstStyle/>
          <a:p>
            <a:fld id="{217864AF-704F-4A4F-9728-F3ACC74E5CC5}" type="slidenum">
              <a:rPr lang="en-US" smtClean="0">
                <a:solidFill>
                  <a:srgbClr val="000000"/>
                </a:solidFill>
              </a:rPr>
              <a:pPr/>
              <a:t>60</a:t>
            </a:fld>
            <a:endParaRPr lang="en-US" smtClean="0">
              <a:solidFill>
                <a:srgbClr val="000000"/>
              </a:solidFill>
            </a:endParaRPr>
          </a:p>
        </p:txBody>
      </p:sp>
      <p:pic>
        <p:nvPicPr>
          <p:cNvPr id="22533" name="Picture 2"/>
          <p:cNvPicPr>
            <a:picLocks noChangeAspect="1" noChangeArrowheads="1"/>
          </p:cNvPicPr>
          <p:nvPr/>
        </p:nvPicPr>
        <p:blipFill>
          <a:blip r:embed="rId2" cstate="print"/>
          <a:srcRect/>
          <a:stretch>
            <a:fillRect/>
          </a:stretch>
        </p:blipFill>
        <p:spPr bwMode="auto">
          <a:xfrm>
            <a:off x="0" y="0"/>
            <a:ext cx="3505200" cy="2300288"/>
          </a:xfrm>
          <a:prstGeom prst="rect">
            <a:avLst/>
          </a:prstGeom>
          <a:noFill/>
          <a:ln w="9525">
            <a:noFill/>
            <a:miter lim="800000"/>
            <a:headEnd/>
            <a:tailEnd/>
          </a:ln>
        </p:spPr>
      </p:pic>
      <p:pic>
        <p:nvPicPr>
          <p:cNvPr id="22534" name="Picture 3"/>
          <p:cNvPicPr>
            <a:picLocks noChangeAspect="1" noChangeArrowheads="1"/>
          </p:cNvPicPr>
          <p:nvPr/>
        </p:nvPicPr>
        <p:blipFill>
          <a:blip r:embed="rId3" cstate="print"/>
          <a:srcRect/>
          <a:stretch>
            <a:fillRect/>
          </a:stretch>
        </p:blipFill>
        <p:spPr bwMode="auto">
          <a:xfrm>
            <a:off x="5791200" y="0"/>
            <a:ext cx="3352800" cy="6862763"/>
          </a:xfrm>
          <a:prstGeom prst="rect">
            <a:avLst/>
          </a:prstGeom>
          <a:noFill/>
          <a:ln w="9525">
            <a:noFill/>
            <a:miter lim="800000"/>
            <a:headEnd/>
            <a:tailEnd/>
          </a:ln>
        </p:spPr>
      </p:pic>
      <p:pic>
        <p:nvPicPr>
          <p:cNvPr id="22535" name="Picture 4"/>
          <p:cNvPicPr>
            <a:picLocks noChangeAspect="1" noChangeArrowheads="1"/>
          </p:cNvPicPr>
          <p:nvPr/>
        </p:nvPicPr>
        <p:blipFill>
          <a:blip r:embed="rId4" cstate="print"/>
          <a:srcRect/>
          <a:stretch>
            <a:fillRect/>
          </a:stretch>
        </p:blipFill>
        <p:spPr bwMode="auto">
          <a:xfrm>
            <a:off x="3581400" y="457200"/>
            <a:ext cx="2189163" cy="1524000"/>
          </a:xfrm>
          <a:prstGeom prst="rect">
            <a:avLst/>
          </a:prstGeom>
          <a:noFill/>
          <a:ln w="9525">
            <a:noFill/>
            <a:miter lim="800000"/>
            <a:headEnd/>
            <a:tailEnd/>
          </a:ln>
        </p:spPr>
      </p:pic>
      <p:pic>
        <p:nvPicPr>
          <p:cNvPr id="22536" name="Picture 5"/>
          <p:cNvPicPr>
            <a:picLocks noChangeAspect="1" noChangeArrowheads="1"/>
          </p:cNvPicPr>
          <p:nvPr/>
        </p:nvPicPr>
        <p:blipFill>
          <a:blip r:embed="rId5" cstate="print"/>
          <a:srcRect/>
          <a:stretch>
            <a:fillRect/>
          </a:stretch>
        </p:blipFill>
        <p:spPr bwMode="auto">
          <a:xfrm>
            <a:off x="381000" y="2286000"/>
            <a:ext cx="3517900" cy="4300538"/>
          </a:xfrm>
          <a:prstGeom prst="rect">
            <a:avLst/>
          </a:prstGeom>
          <a:noFill/>
          <a:ln w="9525">
            <a:noFill/>
            <a:miter lim="800000"/>
            <a:headEnd/>
            <a:tailEnd/>
          </a:ln>
        </p:spPr>
      </p:pic>
      <p:sp>
        <p:nvSpPr>
          <p:cNvPr id="22537" name="Text Box 2"/>
          <p:cNvSpPr txBox="1">
            <a:spLocks noChangeArrowheads="1"/>
          </p:cNvSpPr>
          <p:nvPr/>
        </p:nvSpPr>
        <p:spPr bwMode="auto">
          <a:xfrm>
            <a:off x="3962400" y="2819400"/>
            <a:ext cx="1828800" cy="2800350"/>
          </a:xfrm>
          <a:prstGeom prst="rect">
            <a:avLst/>
          </a:prstGeom>
          <a:noFill/>
          <a:ln w="9525">
            <a:noFill/>
            <a:miter lim="800000"/>
            <a:headEnd/>
            <a:tailEnd/>
          </a:ln>
        </p:spPr>
        <p:txBody>
          <a:bodyPr>
            <a:spAutoFit/>
          </a:bodyPr>
          <a:lstStyle/>
          <a:p>
            <a:r>
              <a:rPr lang="en-US" sz="1600" b="1" smtClean="0">
                <a:solidFill>
                  <a:srgbClr val="009900"/>
                </a:solidFill>
                <a:latin typeface="Calibri" pitchFamily="34" charset="0"/>
              </a:rPr>
              <a:t>Luis Alvarez used the attenuation of muons to look for chambers in the Second Giza Pyramid </a:t>
            </a:r>
            <a:r>
              <a:rPr lang="en-US" sz="1600" b="1" smtClean="0">
                <a:solidFill>
                  <a:srgbClr val="009900"/>
                </a:solidFill>
                <a:latin typeface="Calibri" pitchFamily="34" charset="0"/>
                <a:sym typeface="Wingdings" pitchFamily="2" charset="2"/>
              </a:rPr>
              <a:t> Muon Tomography</a:t>
            </a:r>
            <a:endParaRPr lang="en-US" sz="1600" b="1" smtClean="0">
              <a:solidFill>
                <a:srgbClr val="009900"/>
              </a:solidFill>
              <a:latin typeface="Calibri" pitchFamily="34" charset="0"/>
            </a:endParaRPr>
          </a:p>
          <a:p>
            <a:endParaRPr lang="en-US" sz="1600" b="1" smtClean="0">
              <a:solidFill>
                <a:srgbClr val="009900"/>
              </a:solidFill>
              <a:latin typeface="Calibri" pitchFamily="34" charset="0"/>
            </a:endParaRPr>
          </a:p>
          <a:p>
            <a:r>
              <a:rPr lang="en-US" sz="1600" b="1" smtClean="0">
                <a:solidFill>
                  <a:srgbClr val="009900"/>
                </a:solidFill>
                <a:latin typeface="Calibri" pitchFamily="34" charset="0"/>
              </a:rPr>
              <a:t>He proved that there are no chambers present.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Intermezzo: Crossection</a:t>
            </a:r>
          </a:p>
        </p:txBody>
      </p:sp>
      <p:sp>
        <p:nvSpPr>
          <p:cNvPr id="23555" name="Date Placeholder 7"/>
          <p:cNvSpPr>
            <a:spLocks noGrp="1"/>
          </p:cNvSpPr>
          <p:nvPr>
            <p:ph type="dt" sz="quarter" idx="10"/>
          </p:nvPr>
        </p:nvSpPr>
        <p:spPr>
          <a:xfrm>
            <a:off x="0" y="6381750"/>
            <a:ext cx="2133600" cy="476250"/>
          </a:xfrm>
          <a:noFill/>
        </p:spPr>
        <p:txBody>
          <a:bodyPr/>
          <a:lstStyle/>
          <a:p>
            <a:fld id="{84072C49-5BB9-4737-BA1F-98EFFA93F6E4}" type="datetime1">
              <a:rPr lang="en-US" smtClean="0">
                <a:solidFill>
                  <a:srgbClr val="000000"/>
                </a:solidFill>
              </a:rPr>
              <a:pPr/>
              <a:t>3/21/2011</a:t>
            </a:fld>
            <a:endParaRPr lang="en-US" smtClean="0">
              <a:solidFill>
                <a:srgbClr val="000000"/>
              </a:solidFill>
            </a:endParaRPr>
          </a:p>
        </p:txBody>
      </p:sp>
      <p:sp>
        <p:nvSpPr>
          <p:cNvPr id="23556" name="Slide Number Placeholder 8"/>
          <p:cNvSpPr>
            <a:spLocks noGrp="1"/>
          </p:cNvSpPr>
          <p:nvPr>
            <p:ph type="sldNum" sz="quarter" idx="12"/>
          </p:nvPr>
        </p:nvSpPr>
        <p:spPr>
          <a:noFill/>
        </p:spPr>
        <p:txBody>
          <a:bodyPr/>
          <a:lstStyle/>
          <a:p>
            <a:fld id="{5E7602D9-EFF7-4075-9661-E2D9AB8B866A}" type="slidenum">
              <a:rPr lang="en-US" smtClean="0">
                <a:solidFill>
                  <a:srgbClr val="000000"/>
                </a:solidFill>
              </a:rPr>
              <a:pPr/>
              <a:t>61</a:t>
            </a:fld>
            <a:endParaRPr lang="en-US" smtClean="0">
              <a:solidFill>
                <a:srgbClr val="000000"/>
              </a:solidFill>
            </a:endParaRPr>
          </a:p>
        </p:txBody>
      </p:sp>
      <p:pic>
        <p:nvPicPr>
          <p:cNvPr id="23557" name="Picture 2" descr="scan0045"/>
          <p:cNvPicPr>
            <a:picLocks noChangeAspect="1" noChangeArrowheads="1"/>
          </p:cNvPicPr>
          <p:nvPr/>
        </p:nvPicPr>
        <p:blipFill>
          <a:blip r:embed="rId2" cstate="print"/>
          <a:srcRect/>
          <a:stretch>
            <a:fillRect/>
          </a:stretch>
        </p:blipFill>
        <p:spPr bwMode="auto">
          <a:xfrm>
            <a:off x="6934200" y="0"/>
            <a:ext cx="2209800" cy="1530350"/>
          </a:xfrm>
          <a:prstGeom prst="rect">
            <a:avLst/>
          </a:prstGeom>
          <a:noFill/>
          <a:ln w="9525">
            <a:noFill/>
            <a:miter lim="800000"/>
            <a:headEnd/>
            <a:tailEnd/>
          </a:ln>
        </p:spPr>
      </p:pic>
      <p:sp>
        <p:nvSpPr>
          <p:cNvPr id="23558" name="Text Box 3"/>
          <p:cNvSpPr txBox="1">
            <a:spLocks noChangeArrowheads="1"/>
          </p:cNvSpPr>
          <p:nvPr/>
        </p:nvSpPr>
        <p:spPr bwMode="auto">
          <a:xfrm>
            <a:off x="228600" y="0"/>
            <a:ext cx="8610600" cy="6616700"/>
          </a:xfrm>
          <a:prstGeom prst="rect">
            <a:avLst/>
          </a:prstGeom>
          <a:noFill/>
          <a:ln w="9525">
            <a:noFill/>
            <a:miter lim="800000"/>
            <a:headEnd/>
            <a:tailEnd/>
          </a:ln>
        </p:spPr>
        <p:txBody>
          <a:bodyPr>
            <a:spAutoFit/>
          </a:bodyPr>
          <a:lstStyle/>
          <a:p>
            <a:endParaRPr lang="en-US" b="1" smtClean="0">
              <a:solidFill>
                <a:srgbClr val="FF0000"/>
              </a:solidFill>
              <a:latin typeface="Calibri" pitchFamily="34" charset="0"/>
            </a:endParaRPr>
          </a:p>
          <a:p>
            <a:endParaRPr lang="en-US" sz="1600" b="1" smtClean="0">
              <a:solidFill>
                <a:srgbClr val="333399"/>
              </a:solidFill>
              <a:latin typeface="Calibri" pitchFamily="34" charset="0"/>
            </a:endParaRPr>
          </a:p>
          <a:p>
            <a:r>
              <a:rPr lang="en-US" sz="1600" b="1" smtClean="0">
                <a:solidFill>
                  <a:srgbClr val="002060"/>
                </a:solidFill>
                <a:latin typeface="Calibri" pitchFamily="34" charset="0"/>
              </a:rPr>
              <a:t>Crossection </a:t>
            </a:r>
            <a:r>
              <a:rPr lang="en-US" sz="1600" b="1" smtClean="0">
                <a:solidFill>
                  <a:srgbClr val="002060"/>
                </a:solidFill>
                <a:latin typeface="Calibri" pitchFamily="34" charset="0"/>
                <a:sym typeface="Symbol" pitchFamily="18" charset="2"/>
              </a:rPr>
              <a:t>:  Material with Atomic Mass A and density   contains </a:t>
            </a:r>
          </a:p>
          <a:p>
            <a:r>
              <a:rPr lang="en-US" sz="1600" b="1" smtClean="0">
                <a:solidFill>
                  <a:srgbClr val="002060"/>
                </a:solidFill>
                <a:latin typeface="Calibri" pitchFamily="34" charset="0"/>
                <a:sym typeface="Symbol" pitchFamily="18" charset="2"/>
              </a:rPr>
              <a:t>n Atoms/cm</a:t>
            </a:r>
            <a:r>
              <a:rPr lang="en-US" sz="1600" b="1" baseline="30000" smtClean="0">
                <a:solidFill>
                  <a:srgbClr val="002060"/>
                </a:solidFill>
                <a:latin typeface="Calibri" pitchFamily="34" charset="0"/>
                <a:sym typeface="Symbol" pitchFamily="18" charset="2"/>
              </a:rPr>
              <a:t>3</a:t>
            </a:r>
          </a:p>
          <a:p>
            <a:endParaRPr lang="en-US" sz="1600" b="1" smtClean="0">
              <a:solidFill>
                <a:srgbClr val="002060"/>
              </a:solidFill>
              <a:latin typeface="Calibri" pitchFamily="34" charset="0"/>
              <a:sym typeface="Symbol" pitchFamily="18" charset="2"/>
            </a:endParaRPr>
          </a:p>
          <a:p>
            <a:endParaRPr lang="en-US" sz="1600" b="1" smtClean="0">
              <a:solidFill>
                <a:srgbClr val="002060"/>
              </a:solidFill>
              <a:latin typeface="Calibri" pitchFamily="34" charset="0"/>
              <a:sym typeface="Symbol" pitchFamily="18" charset="2"/>
            </a:endParaRPr>
          </a:p>
          <a:p>
            <a:endParaRPr lang="en-US" sz="1600" b="1" smtClean="0">
              <a:solidFill>
                <a:srgbClr val="002060"/>
              </a:solidFill>
              <a:latin typeface="Calibri" pitchFamily="34" charset="0"/>
              <a:sym typeface="Symbol" pitchFamily="18" charset="2"/>
            </a:endParaRPr>
          </a:p>
          <a:p>
            <a:r>
              <a:rPr lang="en-US" sz="1600" b="1" smtClean="0">
                <a:solidFill>
                  <a:srgbClr val="002060"/>
                </a:solidFill>
                <a:latin typeface="Calibri" pitchFamily="34" charset="0"/>
                <a:sym typeface="Symbol" pitchFamily="18" charset="2"/>
              </a:rPr>
              <a:t>E.g. Atom (Sphere) with Radius R: Atomic Crossection  </a:t>
            </a:r>
            <a:r>
              <a:rPr lang="en-US" b="1" smtClean="0">
                <a:solidFill>
                  <a:srgbClr val="002060"/>
                </a:solidFill>
                <a:latin typeface="Calibri" pitchFamily="34" charset="0"/>
                <a:sym typeface="Symbol" pitchFamily="18" charset="2"/>
              </a:rPr>
              <a:t></a:t>
            </a:r>
            <a:r>
              <a:rPr lang="en-US" smtClean="0">
                <a:solidFill>
                  <a:srgbClr val="002060"/>
                </a:solidFill>
                <a:latin typeface="Calibri" pitchFamily="34" charset="0"/>
                <a:sym typeface="Symbol" pitchFamily="18" charset="2"/>
              </a:rPr>
              <a:t> = </a:t>
            </a:r>
            <a:r>
              <a:rPr lang="en-US" sz="1600" b="1" smtClean="0">
                <a:solidFill>
                  <a:srgbClr val="002060"/>
                </a:solidFill>
                <a:latin typeface="Calibri" pitchFamily="34" charset="0"/>
                <a:sym typeface="Symbol" pitchFamily="18" charset="2"/>
              </a:rPr>
              <a:t>R</a:t>
            </a:r>
            <a:r>
              <a:rPr lang="en-US" sz="1600" b="1" baseline="30000" smtClean="0">
                <a:solidFill>
                  <a:srgbClr val="002060"/>
                </a:solidFill>
                <a:latin typeface="Calibri" pitchFamily="34" charset="0"/>
                <a:sym typeface="Symbol" pitchFamily="18" charset="2"/>
              </a:rPr>
              <a:t>2</a:t>
            </a:r>
            <a:r>
              <a:rPr lang="en-US" sz="1600" b="1" smtClean="0">
                <a:solidFill>
                  <a:srgbClr val="002060"/>
                </a:solidFill>
                <a:latin typeface="Calibri" pitchFamily="34" charset="0"/>
                <a:sym typeface="Symbol" pitchFamily="18" charset="2"/>
              </a:rPr>
              <a:t></a:t>
            </a:r>
          </a:p>
          <a:p>
            <a:endParaRPr lang="en-US" sz="1600" b="1" smtClean="0">
              <a:solidFill>
                <a:srgbClr val="333399"/>
              </a:solidFill>
              <a:latin typeface="Calibri" pitchFamily="34" charset="0"/>
              <a:sym typeface="Symbol" pitchFamily="18" charset="2"/>
            </a:endParaRPr>
          </a:p>
          <a:p>
            <a:r>
              <a:rPr lang="en-US" sz="1600" b="1" smtClean="0">
                <a:solidFill>
                  <a:srgbClr val="009900"/>
                </a:solidFill>
                <a:latin typeface="Calibri" pitchFamily="34" charset="0"/>
                <a:sym typeface="Symbol" pitchFamily="18" charset="2"/>
              </a:rPr>
              <a:t>A volume with surface F and thickness dx contains N=nFdx Atoms.</a:t>
            </a:r>
          </a:p>
          <a:p>
            <a:r>
              <a:rPr lang="en-US" sz="1600" b="1" smtClean="0">
                <a:solidFill>
                  <a:srgbClr val="009900"/>
                </a:solidFill>
                <a:latin typeface="Calibri" pitchFamily="34" charset="0"/>
                <a:sym typeface="Symbol" pitchFamily="18" charset="2"/>
              </a:rPr>
              <a:t>The total ‘surface’ of atoms in this volume is N . </a:t>
            </a:r>
          </a:p>
          <a:p>
            <a:r>
              <a:rPr lang="en-US" sz="1600" b="1" smtClean="0">
                <a:solidFill>
                  <a:srgbClr val="009900"/>
                </a:solidFill>
                <a:latin typeface="Calibri" pitchFamily="34" charset="0"/>
                <a:sym typeface="Symbol" pitchFamily="18" charset="2"/>
              </a:rPr>
              <a:t>The relative area is  p = N /F = N</a:t>
            </a:r>
            <a:r>
              <a:rPr lang="en-US" sz="1600" b="1" baseline="-25000" smtClean="0">
                <a:solidFill>
                  <a:srgbClr val="009900"/>
                </a:solidFill>
                <a:latin typeface="Calibri" pitchFamily="34" charset="0"/>
                <a:sym typeface="Symbol" pitchFamily="18" charset="2"/>
              </a:rPr>
              <a:t>A </a:t>
            </a:r>
            <a:r>
              <a:rPr lang="en-US" sz="1600" b="1" smtClean="0">
                <a:solidFill>
                  <a:srgbClr val="009900"/>
                </a:solidFill>
                <a:latin typeface="Calibri" pitchFamily="34" charset="0"/>
                <a:sym typeface="Symbol" pitchFamily="18" charset="2"/>
              </a:rPr>
              <a:t> </a:t>
            </a:r>
            <a:r>
              <a:rPr lang="en-US" b="1" smtClean="0">
                <a:solidFill>
                  <a:srgbClr val="009900"/>
                </a:solidFill>
                <a:latin typeface="Calibri" pitchFamily="34" charset="0"/>
                <a:sym typeface="Symbol" pitchFamily="18" charset="2"/>
              </a:rPr>
              <a:t></a:t>
            </a:r>
            <a:r>
              <a:rPr lang="en-US" smtClean="0">
                <a:solidFill>
                  <a:srgbClr val="009900"/>
                </a:solidFill>
                <a:latin typeface="Calibri" pitchFamily="34" charset="0"/>
                <a:sym typeface="Symbol" pitchFamily="18" charset="2"/>
              </a:rPr>
              <a:t> </a:t>
            </a:r>
            <a:r>
              <a:rPr lang="en-US" sz="1600" b="1" smtClean="0">
                <a:solidFill>
                  <a:srgbClr val="009900"/>
                </a:solidFill>
                <a:latin typeface="Calibri" pitchFamily="34" charset="0"/>
                <a:sym typeface="Symbol" pitchFamily="18" charset="2"/>
              </a:rPr>
              <a:t>/A dx =</a:t>
            </a:r>
          </a:p>
          <a:p>
            <a:r>
              <a:rPr lang="en-US" sz="1600" b="1" smtClean="0">
                <a:solidFill>
                  <a:srgbClr val="009900"/>
                </a:solidFill>
                <a:latin typeface="Calibri" pitchFamily="34" charset="0"/>
                <a:sym typeface="Symbol" pitchFamily="18" charset="2"/>
              </a:rPr>
              <a:t>Probability that an incoming particle hits an atom in dx. </a:t>
            </a:r>
          </a:p>
          <a:p>
            <a:endParaRPr lang="en-US" sz="1600" b="1" smtClean="0">
              <a:solidFill>
                <a:srgbClr val="009900"/>
              </a:solidFill>
              <a:latin typeface="Calibri" pitchFamily="34" charset="0"/>
              <a:sym typeface="Symbol" pitchFamily="18" charset="2"/>
            </a:endParaRPr>
          </a:p>
          <a:p>
            <a:r>
              <a:rPr lang="en-US" sz="1600" b="1" smtClean="0">
                <a:solidFill>
                  <a:srgbClr val="002060"/>
                </a:solidFill>
                <a:latin typeface="Calibri" pitchFamily="34" charset="0"/>
                <a:sym typeface="Symbol" pitchFamily="18" charset="2"/>
              </a:rPr>
              <a:t>What is the probability P that a particle hits an atom between distance x and x+dx ?</a:t>
            </a:r>
          </a:p>
          <a:p>
            <a:r>
              <a:rPr lang="en-US" sz="1600" b="1" smtClean="0">
                <a:solidFill>
                  <a:srgbClr val="002060"/>
                </a:solidFill>
                <a:latin typeface="Calibri" pitchFamily="34" charset="0"/>
                <a:sym typeface="Symbol" pitchFamily="18" charset="2"/>
              </a:rPr>
              <a:t>P = probability that the particle does NOT hit an atom in the m=x/dx material layers and that the particle DOES hit an atom in the m</a:t>
            </a:r>
            <a:r>
              <a:rPr lang="en-US" sz="1600" b="1" baseline="30000" smtClean="0">
                <a:solidFill>
                  <a:srgbClr val="002060"/>
                </a:solidFill>
                <a:latin typeface="Calibri" pitchFamily="34" charset="0"/>
                <a:sym typeface="Symbol" pitchFamily="18" charset="2"/>
              </a:rPr>
              <a:t>th</a:t>
            </a:r>
            <a:r>
              <a:rPr lang="en-US" sz="1600" b="1" smtClean="0">
                <a:solidFill>
                  <a:srgbClr val="002060"/>
                </a:solidFill>
                <a:latin typeface="Calibri" pitchFamily="34" charset="0"/>
                <a:sym typeface="Symbol" pitchFamily="18" charset="2"/>
              </a:rPr>
              <a:t>  layer</a:t>
            </a:r>
          </a:p>
          <a:p>
            <a:endParaRPr lang="en-US" sz="1600" b="1" smtClean="0">
              <a:solidFill>
                <a:srgbClr val="333399"/>
              </a:solidFill>
              <a:latin typeface="Calibri" pitchFamily="34" charset="0"/>
              <a:sym typeface="Symbol" pitchFamily="18" charset="2"/>
            </a:endParaRPr>
          </a:p>
          <a:p>
            <a:endParaRPr lang="en-US" sz="1600" b="1" smtClean="0">
              <a:solidFill>
                <a:srgbClr val="333399"/>
              </a:solidFill>
              <a:latin typeface="Calibri" pitchFamily="34" charset="0"/>
              <a:sym typeface="Symbol" pitchFamily="18" charset="2"/>
            </a:endParaRPr>
          </a:p>
          <a:p>
            <a:endParaRPr lang="en-US" sz="1600" b="1" smtClean="0">
              <a:solidFill>
                <a:srgbClr val="333399"/>
              </a:solidFill>
              <a:latin typeface="Calibri" pitchFamily="34" charset="0"/>
              <a:sym typeface="Symbol" pitchFamily="18" charset="2"/>
            </a:endParaRPr>
          </a:p>
          <a:p>
            <a:endParaRPr lang="en-US" sz="1600" b="1" smtClean="0">
              <a:solidFill>
                <a:srgbClr val="333399"/>
              </a:solidFill>
              <a:latin typeface="Calibri" pitchFamily="34" charset="0"/>
              <a:sym typeface="Symbol" pitchFamily="18" charset="2"/>
            </a:endParaRPr>
          </a:p>
          <a:p>
            <a:r>
              <a:rPr lang="en-US" sz="1600" b="1" smtClean="0">
                <a:solidFill>
                  <a:srgbClr val="009644"/>
                </a:solidFill>
                <a:latin typeface="Calibri" pitchFamily="34" charset="0"/>
                <a:sym typeface="Symbol" pitchFamily="18" charset="2"/>
              </a:rPr>
              <a:t>Mean free path </a:t>
            </a:r>
            <a:endParaRPr lang="en-US" b="1" smtClean="0">
              <a:solidFill>
                <a:srgbClr val="009644"/>
              </a:solidFill>
              <a:latin typeface="Calibri" pitchFamily="34" charset="0"/>
              <a:sym typeface="Symbol" pitchFamily="18" charset="2"/>
            </a:endParaRPr>
          </a:p>
          <a:p>
            <a:endParaRPr lang="en-US" b="1" smtClean="0">
              <a:solidFill>
                <a:srgbClr val="333399"/>
              </a:solidFill>
              <a:latin typeface="Calibri" pitchFamily="34" charset="0"/>
              <a:sym typeface="Symbol" pitchFamily="18" charset="2"/>
            </a:endParaRPr>
          </a:p>
          <a:p>
            <a:r>
              <a:rPr lang="en-US" sz="1600" b="1" smtClean="0">
                <a:solidFill>
                  <a:srgbClr val="002060"/>
                </a:solidFill>
                <a:latin typeface="Calibri" pitchFamily="34" charset="0"/>
                <a:sym typeface="Symbol" pitchFamily="18" charset="2"/>
              </a:rPr>
              <a:t>Average number of collisions/cm</a:t>
            </a:r>
            <a:endParaRPr lang="en-US" b="1" smtClean="0">
              <a:solidFill>
                <a:srgbClr val="002060"/>
              </a:solidFill>
              <a:latin typeface="Calibri" pitchFamily="34" charset="0"/>
              <a:sym typeface="Symbol" pitchFamily="18" charset="2"/>
            </a:endParaRPr>
          </a:p>
          <a:p>
            <a:endParaRPr lang="en-US" sz="1600" b="1" smtClean="0">
              <a:solidFill>
                <a:srgbClr val="333399"/>
              </a:solidFill>
              <a:latin typeface="Calibri" pitchFamily="34" charset="0"/>
            </a:endParaRPr>
          </a:p>
          <a:p>
            <a:endParaRPr lang="en-US" sz="1600" b="1" smtClean="0">
              <a:solidFill>
                <a:srgbClr val="333399"/>
              </a:solidFill>
              <a:latin typeface="Calibri" pitchFamily="34" charset="0"/>
              <a:sym typeface="Symbol" pitchFamily="18" charset="2"/>
            </a:endParaRPr>
          </a:p>
        </p:txBody>
      </p:sp>
      <p:grpSp>
        <p:nvGrpSpPr>
          <p:cNvPr id="2" name="Group 22"/>
          <p:cNvGrpSpPr>
            <a:grpSpLocks/>
          </p:cNvGrpSpPr>
          <p:nvPr/>
        </p:nvGrpSpPr>
        <p:grpSpPr bwMode="auto">
          <a:xfrm>
            <a:off x="7620000" y="1600200"/>
            <a:ext cx="1263650" cy="1433513"/>
            <a:chOff x="4800" y="1008"/>
            <a:chExt cx="796" cy="903"/>
          </a:xfrm>
        </p:grpSpPr>
        <p:grpSp>
          <p:nvGrpSpPr>
            <p:cNvPr id="3" name="Group 12"/>
            <p:cNvGrpSpPr>
              <a:grpSpLocks/>
            </p:cNvGrpSpPr>
            <p:nvPr/>
          </p:nvGrpSpPr>
          <p:grpSpPr bwMode="auto">
            <a:xfrm>
              <a:off x="4800" y="1008"/>
              <a:ext cx="480" cy="720"/>
              <a:chOff x="4608" y="1056"/>
              <a:chExt cx="480" cy="720"/>
            </a:xfrm>
          </p:grpSpPr>
          <p:sp>
            <p:nvSpPr>
              <p:cNvPr id="23577" name="Rectangle 5"/>
              <p:cNvSpPr>
                <a:spLocks noChangeArrowheads="1"/>
              </p:cNvSpPr>
              <p:nvPr/>
            </p:nvSpPr>
            <p:spPr bwMode="auto">
              <a:xfrm>
                <a:off x="4704" y="1056"/>
                <a:ext cx="384" cy="624"/>
              </a:xfrm>
              <a:prstGeom prst="rect">
                <a:avLst/>
              </a:prstGeom>
              <a:solidFill>
                <a:schemeClr val="bg1"/>
              </a:solidFill>
              <a:ln w="9525">
                <a:solidFill>
                  <a:schemeClr val="tx1"/>
                </a:solidFill>
                <a:miter lim="800000"/>
                <a:headEnd/>
                <a:tailEnd/>
              </a:ln>
            </p:spPr>
            <p:txBody>
              <a:bodyPr wrap="none" anchor="ctr"/>
              <a:lstStyle/>
              <a:p>
                <a:endParaRPr lang="en-US" smtClean="0">
                  <a:solidFill>
                    <a:srgbClr val="000000"/>
                  </a:solidFill>
                  <a:latin typeface="Calibri" pitchFamily="34" charset="0"/>
                </a:endParaRPr>
              </a:p>
            </p:txBody>
          </p:sp>
          <p:sp>
            <p:nvSpPr>
              <p:cNvPr id="23578" name="Rectangle 6"/>
              <p:cNvSpPr>
                <a:spLocks noChangeArrowheads="1"/>
              </p:cNvSpPr>
              <p:nvPr/>
            </p:nvSpPr>
            <p:spPr bwMode="auto">
              <a:xfrm>
                <a:off x="4608" y="1152"/>
                <a:ext cx="384" cy="624"/>
              </a:xfrm>
              <a:prstGeom prst="rect">
                <a:avLst/>
              </a:prstGeom>
              <a:solidFill>
                <a:schemeClr val="bg1"/>
              </a:solidFill>
              <a:ln w="9525">
                <a:solidFill>
                  <a:schemeClr val="tx1"/>
                </a:solidFill>
                <a:miter lim="800000"/>
                <a:headEnd/>
                <a:tailEnd/>
              </a:ln>
            </p:spPr>
            <p:txBody>
              <a:bodyPr wrap="none" anchor="ctr"/>
              <a:lstStyle/>
              <a:p>
                <a:endParaRPr lang="en-US" smtClean="0">
                  <a:solidFill>
                    <a:srgbClr val="000000"/>
                  </a:solidFill>
                  <a:latin typeface="Calibri" pitchFamily="34" charset="0"/>
                </a:endParaRPr>
              </a:p>
            </p:txBody>
          </p:sp>
          <p:sp>
            <p:nvSpPr>
              <p:cNvPr id="23579" name="Line 7"/>
              <p:cNvSpPr>
                <a:spLocks noChangeShapeType="1"/>
              </p:cNvSpPr>
              <p:nvPr/>
            </p:nvSpPr>
            <p:spPr bwMode="auto">
              <a:xfrm flipV="1">
                <a:off x="4608" y="1056"/>
                <a:ext cx="96" cy="96"/>
              </a:xfrm>
              <a:prstGeom prst="line">
                <a:avLst/>
              </a:prstGeom>
              <a:noFill/>
              <a:ln w="9525">
                <a:solidFill>
                  <a:schemeClr val="tx1"/>
                </a:solidFill>
                <a:round/>
                <a:headEnd/>
                <a:tailEnd/>
              </a:ln>
            </p:spPr>
            <p:txBody>
              <a:bodyPr/>
              <a:lstStyle/>
              <a:p>
                <a:endParaRPr lang="en-US" smtClean="0">
                  <a:solidFill>
                    <a:srgbClr val="000000"/>
                  </a:solidFill>
                </a:endParaRPr>
              </a:p>
            </p:txBody>
          </p:sp>
          <p:sp>
            <p:nvSpPr>
              <p:cNvPr id="23580" name="Line 8"/>
              <p:cNvSpPr>
                <a:spLocks noChangeShapeType="1"/>
              </p:cNvSpPr>
              <p:nvPr/>
            </p:nvSpPr>
            <p:spPr bwMode="auto">
              <a:xfrm flipV="1">
                <a:off x="4992" y="1056"/>
                <a:ext cx="96" cy="96"/>
              </a:xfrm>
              <a:prstGeom prst="line">
                <a:avLst/>
              </a:prstGeom>
              <a:noFill/>
              <a:ln w="9525">
                <a:solidFill>
                  <a:schemeClr val="tx1"/>
                </a:solidFill>
                <a:round/>
                <a:headEnd/>
                <a:tailEnd/>
              </a:ln>
            </p:spPr>
            <p:txBody>
              <a:bodyPr/>
              <a:lstStyle/>
              <a:p>
                <a:endParaRPr lang="en-US" smtClean="0">
                  <a:solidFill>
                    <a:srgbClr val="000000"/>
                  </a:solidFill>
                </a:endParaRPr>
              </a:p>
            </p:txBody>
          </p:sp>
          <p:sp>
            <p:nvSpPr>
              <p:cNvPr id="23581" name="Line 9"/>
              <p:cNvSpPr>
                <a:spLocks noChangeShapeType="1"/>
              </p:cNvSpPr>
              <p:nvPr/>
            </p:nvSpPr>
            <p:spPr bwMode="auto">
              <a:xfrm flipV="1">
                <a:off x="4992" y="1680"/>
                <a:ext cx="96" cy="96"/>
              </a:xfrm>
              <a:prstGeom prst="line">
                <a:avLst/>
              </a:prstGeom>
              <a:noFill/>
              <a:ln w="9525">
                <a:solidFill>
                  <a:schemeClr val="tx1"/>
                </a:solidFill>
                <a:round/>
                <a:headEnd/>
                <a:tailEnd/>
              </a:ln>
            </p:spPr>
            <p:txBody>
              <a:bodyPr/>
              <a:lstStyle/>
              <a:p>
                <a:endParaRPr lang="en-US" smtClean="0">
                  <a:solidFill>
                    <a:srgbClr val="000000"/>
                  </a:solidFill>
                </a:endParaRPr>
              </a:p>
            </p:txBody>
          </p:sp>
        </p:grpSp>
        <p:sp>
          <p:nvSpPr>
            <p:cNvPr id="23565" name="Text Box 10"/>
            <p:cNvSpPr txBox="1">
              <a:spLocks noChangeArrowheads="1"/>
            </p:cNvSpPr>
            <p:nvPr/>
          </p:nvSpPr>
          <p:spPr bwMode="auto">
            <a:xfrm>
              <a:off x="4896" y="1296"/>
              <a:ext cx="204" cy="231"/>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F</a:t>
              </a:r>
            </a:p>
          </p:txBody>
        </p:sp>
        <p:sp>
          <p:nvSpPr>
            <p:cNvPr id="23566" name="Line 11"/>
            <p:cNvSpPr>
              <a:spLocks noChangeShapeType="1"/>
            </p:cNvSpPr>
            <p:nvPr/>
          </p:nvSpPr>
          <p:spPr bwMode="auto">
            <a:xfrm flipV="1">
              <a:off x="5280" y="1680"/>
              <a:ext cx="144" cy="144"/>
            </a:xfrm>
            <a:prstGeom prst="line">
              <a:avLst/>
            </a:prstGeom>
            <a:noFill/>
            <a:ln w="9525">
              <a:solidFill>
                <a:schemeClr val="tx1"/>
              </a:solidFill>
              <a:round/>
              <a:headEnd type="triangle" w="med" len="med"/>
              <a:tailEnd type="triangle" w="med" len="med"/>
            </a:ln>
          </p:spPr>
          <p:txBody>
            <a:bodyPr/>
            <a:lstStyle/>
            <a:p>
              <a:endParaRPr lang="en-US" smtClean="0">
                <a:solidFill>
                  <a:srgbClr val="000000"/>
                </a:solidFill>
              </a:endParaRPr>
            </a:p>
          </p:txBody>
        </p:sp>
        <p:sp>
          <p:nvSpPr>
            <p:cNvPr id="23567" name="Text Box 12"/>
            <p:cNvSpPr txBox="1">
              <a:spLocks noChangeArrowheads="1"/>
            </p:cNvSpPr>
            <p:nvPr/>
          </p:nvSpPr>
          <p:spPr bwMode="auto">
            <a:xfrm>
              <a:off x="5328" y="1680"/>
              <a:ext cx="268" cy="231"/>
            </a:xfrm>
            <a:prstGeom prst="rect">
              <a:avLst/>
            </a:prstGeom>
            <a:noFill/>
            <a:ln w="9525">
              <a:noFill/>
              <a:miter lim="800000"/>
              <a:headEnd/>
              <a:tailEnd/>
            </a:ln>
          </p:spPr>
          <p:txBody>
            <a:bodyPr wrap="none">
              <a:spAutoFit/>
            </a:bodyPr>
            <a:lstStyle/>
            <a:p>
              <a:r>
                <a:rPr lang="en-US" smtClean="0">
                  <a:solidFill>
                    <a:srgbClr val="000000"/>
                  </a:solidFill>
                  <a:latin typeface="Calibri" pitchFamily="34" charset="0"/>
                </a:rPr>
                <a:t>dx</a:t>
              </a:r>
            </a:p>
          </p:txBody>
        </p:sp>
        <p:sp>
          <p:nvSpPr>
            <p:cNvPr id="23568" name="Oval 13"/>
            <p:cNvSpPr>
              <a:spLocks noChangeArrowheads="1"/>
            </p:cNvSpPr>
            <p:nvPr/>
          </p:nvSpPr>
          <p:spPr bwMode="auto">
            <a:xfrm>
              <a:off x="4848" y="11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69" name="Oval 14"/>
            <p:cNvSpPr>
              <a:spLocks noChangeArrowheads="1"/>
            </p:cNvSpPr>
            <p:nvPr/>
          </p:nvSpPr>
          <p:spPr bwMode="auto">
            <a:xfrm>
              <a:off x="4992" y="124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0" name="Oval 15"/>
            <p:cNvSpPr>
              <a:spLocks noChangeArrowheads="1"/>
            </p:cNvSpPr>
            <p:nvPr/>
          </p:nvSpPr>
          <p:spPr bwMode="auto">
            <a:xfrm>
              <a:off x="4896" y="1296"/>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1" name="Oval 16"/>
            <p:cNvSpPr>
              <a:spLocks noChangeArrowheads="1"/>
            </p:cNvSpPr>
            <p:nvPr/>
          </p:nvSpPr>
          <p:spPr bwMode="auto">
            <a:xfrm>
              <a:off x="5040" y="148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2" name="Oval 17"/>
            <p:cNvSpPr>
              <a:spLocks noChangeArrowheads="1"/>
            </p:cNvSpPr>
            <p:nvPr/>
          </p:nvSpPr>
          <p:spPr bwMode="auto">
            <a:xfrm>
              <a:off x="4896" y="1488"/>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3" name="Oval 18"/>
            <p:cNvSpPr>
              <a:spLocks noChangeArrowheads="1"/>
            </p:cNvSpPr>
            <p:nvPr/>
          </p:nvSpPr>
          <p:spPr bwMode="auto">
            <a:xfrm>
              <a:off x="5040" y="134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4" name="Oval 19"/>
            <p:cNvSpPr>
              <a:spLocks noChangeArrowheads="1"/>
            </p:cNvSpPr>
            <p:nvPr/>
          </p:nvSpPr>
          <p:spPr bwMode="auto">
            <a:xfrm>
              <a:off x="5088" y="1152"/>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5" name="Oval 20"/>
            <p:cNvSpPr>
              <a:spLocks noChangeArrowheads="1"/>
            </p:cNvSpPr>
            <p:nvPr/>
          </p:nvSpPr>
          <p:spPr bwMode="auto">
            <a:xfrm>
              <a:off x="4944" y="15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sp>
          <p:nvSpPr>
            <p:cNvPr id="23576" name="Oval 21"/>
            <p:cNvSpPr>
              <a:spLocks noChangeArrowheads="1"/>
            </p:cNvSpPr>
            <p:nvPr/>
          </p:nvSpPr>
          <p:spPr bwMode="auto">
            <a:xfrm>
              <a:off x="5040" y="1584"/>
              <a:ext cx="48" cy="48"/>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latin typeface="Calibri" pitchFamily="34" charset="0"/>
              </a:endParaRPr>
            </a:p>
          </p:txBody>
        </p:sp>
      </p:grpSp>
      <p:pic>
        <p:nvPicPr>
          <p:cNvPr id="23560" name="Picture 2"/>
          <p:cNvPicPr>
            <a:picLocks noChangeAspect="1" noChangeArrowheads="1"/>
          </p:cNvPicPr>
          <p:nvPr/>
        </p:nvPicPr>
        <p:blipFill>
          <a:blip r:embed="rId3" cstate="print"/>
          <a:srcRect/>
          <a:stretch>
            <a:fillRect/>
          </a:stretch>
        </p:blipFill>
        <p:spPr bwMode="auto">
          <a:xfrm>
            <a:off x="1219200" y="1166813"/>
            <a:ext cx="4586288" cy="457200"/>
          </a:xfrm>
          <a:prstGeom prst="rect">
            <a:avLst/>
          </a:prstGeom>
          <a:noFill/>
          <a:ln w="9525">
            <a:noFill/>
            <a:miter lim="800000"/>
            <a:headEnd/>
            <a:tailEnd/>
          </a:ln>
        </p:spPr>
      </p:pic>
      <p:pic>
        <p:nvPicPr>
          <p:cNvPr id="23561" name="Picture 4"/>
          <p:cNvPicPr>
            <a:picLocks noChangeAspect="1" noChangeArrowheads="1"/>
          </p:cNvPicPr>
          <p:nvPr/>
        </p:nvPicPr>
        <p:blipFill>
          <a:blip r:embed="rId4" cstate="print"/>
          <a:srcRect/>
          <a:stretch>
            <a:fillRect/>
          </a:stretch>
        </p:blipFill>
        <p:spPr bwMode="auto">
          <a:xfrm>
            <a:off x="838200" y="4343400"/>
            <a:ext cx="6619875" cy="509588"/>
          </a:xfrm>
          <a:prstGeom prst="rect">
            <a:avLst/>
          </a:prstGeom>
          <a:noFill/>
          <a:ln w="9525">
            <a:noFill/>
            <a:miter lim="800000"/>
            <a:headEnd/>
            <a:tailEnd/>
          </a:ln>
        </p:spPr>
      </p:pic>
      <p:pic>
        <p:nvPicPr>
          <p:cNvPr id="23562" name="Picture 5"/>
          <p:cNvPicPr>
            <a:picLocks noChangeAspect="1" noChangeArrowheads="1"/>
          </p:cNvPicPr>
          <p:nvPr/>
        </p:nvPicPr>
        <p:blipFill>
          <a:blip r:embed="rId5" cstate="print"/>
          <a:srcRect/>
          <a:stretch>
            <a:fillRect/>
          </a:stretch>
        </p:blipFill>
        <p:spPr bwMode="auto">
          <a:xfrm>
            <a:off x="1752600" y="5105400"/>
            <a:ext cx="2700338" cy="533400"/>
          </a:xfrm>
          <a:prstGeom prst="rect">
            <a:avLst/>
          </a:prstGeom>
          <a:noFill/>
          <a:ln w="9525">
            <a:noFill/>
            <a:miter lim="800000"/>
            <a:headEnd/>
            <a:tailEnd/>
          </a:ln>
        </p:spPr>
      </p:pic>
      <p:pic>
        <p:nvPicPr>
          <p:cNvPr id="23563" name="Picture 6"/>
          <p:cNvPicPr>
            <a:picLocks noChangeAspect="1" noChangeArrowheads="1"/>
          </p:cNvPicPr>
          <p:nvPr/>
        </p:nvPicPr>
        <p:blipFill>
          <a:blip r:embed="rId6" cstate="print"/>
          <a:srcRect/>
          <a:stretch>
            <a:fillRect/>
          </a:stretch>
        </p:blipFill>
        <p:spPr bwMode="auto">
          <a:xfrm>
            <a:off x="3200400" y="5715000"/>
            <a:ext cx="1047750" cy="414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7"/>
          <p:cNvSpPr>
            <a:spLocks noGrp="1"/>
          </p:cNvSpPr>
          <p:nvPr>
            <p:ph type="dt" sz="quarter" idx="10"/>
          </p:nvPr>
        </p:nvSpPr>
        <p:spPr>
          <a:noFill/>
        </p:spPr>
        <p:txBody>
          <a:bodyPr/>
          <a:lstStyle/>
          <a:p>
            <a:fld id="{E7240CD4-BB9D-41CB-B124-24C9FABE5AFE}" type="datetime1">
              <a:rPr lang="en-US" smtClean="0">
                <a:solidFill>
                  <a:srgbClr val="000000"/>
                </a:solidFill>
              </a:rPr>
              <a:pPr/>
              <a:t>3/21/2011</a:t>
            </a:fld>
            <a:endParaRPr lang="en-US" smtClean="0">
              <a:solidFill>
                <a:srgbClr val="000000"/>
              </a:solidFill>
            </a:endParaRPr>
          </a:p>
        </p:txBody>
      </p:sp>
      <p:sp>
        <p:nvSpPr>
          <p:cNvPr id="24579" name="Slide Number Placeholder 8"/>
          <p:cNvSpPr>
            <a:spLocks noGrp="1"/>
          </p:cNvSpPr>
          <p:nvPr>
            <p:ph type="sldNum" sz="quarter" idx="12"/>
          </p:nvPr>
        </p:nvSpPr>
        <p:spPr>
          <a:noFill/>
        </p:spPr>
        <p:txBody>
          <a:bodyPr/>
          <a:lstStyle/>
          <a:p>
            <a:fld id="{04C71E2C-5631-4618-8BFA-3C28A525241D}" type="slidenum">
              <a:rPr lang="en-US" smtClean="0">
                <a:solidFill>
                  <a:srgbClr val="000000"/>
                </a:solidFill>
              </a:rPr>
              <a:pPr/>
              <a:t>62</a:t>
            </a:fld>
            <a:endParaRPr lang="en-US" smtClean="0">
              <a:solidFill>
                <a:srgbClr val="000000"/>
              </a:solidFill>
            </a:endParaRPr>
          </a:p>
        </p:txBody>
      </p:sp>
      <p:sp>
        <p:nvSpPr>
          <p:cNvPr id="24580" name="Footer Placeholder 9"/>
          <p:cNvSpPr>
            <a:spLocks noGrp="1"/>
          </p:cNvSpPr>
          <p:nvPr>
            <p:ph type="ftr" sz="quarter" idx="11"/>
          </p:nvPr>
        </p:nvSpPr>
        <p:spPr>
          <a:noFill/>
        </p:spPr>
        <p:txBody>
          <a:bodyPr/>
          <a:lstStyle/>
          <a:p>
            <a:r>
              <a:rPr lang="en-US" smtClean="0">
                <a:solidFill>
                  <a:srgbClr val="000000"/>
                </a:solidFill>
              </a:rPr>
              <a:t>W. Riegler, Particle Detectors</a:t>
            </a:r>
          </a:p>
        </p:txBody>
      </p:sp>
      <p:pic>
        <p:nvPicPr>
          <p:cNvPr id="24581" name="Picture 4" descr="scan0050"/>
          <p:cNvPicPr>
            <a:picLocks noChangeAspect="1" noChangeArrowheads="1"/>
          </p:cNvPicPr>
          <p:nvPr/>
        </p:nvPicPr>
        <p:blipFill>
          <a:blip r:embed="rId2" cstate="print"/>
          <a:srcRect/>
          <a:stretch>
            <a:fillRect/>
          </a:stretch>
        </p:blipFill>
        <p:spPr bwMode="auto">
          <a:xfrm>
            <a:off x="2895600" y="685800"/>
            <a:ext cx="2819400" cy="777875"/>
          </a:xfrm>
          <a:prstGeom prst="rect">
            <a:avLst/>
          </a:prstGeom>
          <a:noFill/>
          <a:ln w="9525">
            <a:noFill/>
            <a:miter lim="800000"/>
            <a:headEnd/>
            <a:tailEnd/>
          </a:ln>
        </p:spPr>
      </p:pic>
      <p:sp>
        <p:nvSpPr>
          <p:cNvPr id="24582" name="Rectangle 6"/>
          <p:cNvSpPr>
            <a:spLocks noChangeArrowheads="1"/>
          </p:cNvSpPr>
          <p:nvPr/>
        </p:nvSpPr>
        <p:spPr bwMode="auto">
          <a:xfrm>
            <a:off x="304800" y="1524000"/>
            <a:ext cx="8001000" cy="4278313"/>
          </a:xfrm>
          <a:prstGeom prst="rect">
            <a:avLst/>
          </a:prstGeom>
          <a:noFill/>
          <a:ln w="9525">
            <a:noFill/>
            <a:miter lim="800000"/>
            <a:headEnd/>
            <a:tailEnd/>
          </a:ln>
        </p:spPr>
        <p:txBody>
          <a:bodyPr>
            <a:spAutoFit/>
          </a:bodyPr>
          <a:lstStyle/>
          <a:p>
            <a:pPr>
              <a:spcBef>
                <a:spcPct val="50000"/>
              </a:spcBef>
            </a:pPr>
            <a:r>
              <a:rPr lang="en-US" sz="1600" b="1" smtClean="0">
                <a:solidFill>
                  <a:srgbClr val="002060"/>
                </a:solidFill>
                <a:latin typeface="Calibri" pitchFamily="34" charset="0"/>
              </a:rPr>
              <a:t>Differential Crossection:</a:t>
            </a:r>
            <a:endParaRPr lang="en-US" sz="1600" b="1" smtClean="0">
              <a:solidFill>
                <a:srgbClr val="009900"/>
              </a:solidFill>
              <a:latin typeface="Calibri" pitchFamily="34" charset="0"/>
              <a:sym typeface="Symbol" pitchFamily="18" charset="2"/>
            </a:endParaRPr>
          </a:p>
          <a:p>
            <a:pPr>
              <a:spcBef>
                <a:spcPct val="50000"/>
              </a:spcBef>
            </a:pPr>
            <a:r>
              <a:rPr lang="en-US" sz="1600" b="1" smtClean="0">
                <a:solidFill>
                  <a:srgbClr val="002060"/>
                </a:solidFill>
                <a:latin typeface="Calibri" pitchFamily="34" charset="0"/>
                <a:sym typeface="Wingdings" pitchFamily="2" charset="2"/>
              </a:rPr>
              <a:t> Crossection for an incoming particle of energy E to lose an energy between E’ and E’+dE’</a:t>
            </a:r>
            <a:endParaRPr lang="en-US" sz="1600" b="1" smtClean="0">
              <a:solidFill>
                <a:srgbClr val="002060"/>
              </a:solidFill>
              <a:latin typeface="Calibri" pitchFamily="34" charset="0"/>
              <a:sym typeface="Symbol" pitchFamily="18" charset="2"/>
            </a:endParaRPr>
          </a:p>
          <a:p>
            <a:pPr>
              <a:spcBef>
                <a:spcPct val="50000"/>
              </a:spcBef>
            </a:pPr>
            <a:endParaRPr lang="en-US" sz="1600" b="1" smtClean="0">
              <a:solidFill>
                <a:srgbClr val="009900"/>
              </a:solidFill>
              <a:latin typeface="Calibri" pitchFamily="34" charset="0"/>
              <a:sym typeface="Symbol" pitchFamily="18" charset="2"/>
            </a:endParaRPr>
          </a:p>
          <a:p>
            <a:pPr>
              <a:spcBef>
                <a:spcPct val="50000"/>
              </a:spcBef>
            </a:pPr>
            <a:r>
              <a:rPr lang="en-US" sz="1600" b="1" smtClean="0">
                <a:solidFill>
                  <a:srgbClr val="009644"/>
                </a:solidFill>
                <a:latin typeface="Calibri" pitchFamily="34" charset="0"/>
                <a:sym typeface="Symbol" pitchFamily="18" charset="2"/>
              </a:rPr>
              <a:t>Total Crossection:</a:t>
            </a:r>
          </a:p>
          <a:p>
            <a:pPr>
              <a:spcBef>
                <a:spcPct val="50000"/>
              </a:spcBef>
            </a:pPr>
            <a:endParaRPr lang="en-US" sz="1600" b="1" smtClean="0">
              <a:solidFill>
                <a:srgbClr val="009900"/>
              </a:solidFill>
              <a:latin typeface="Calibri" pitchFamily="34" charset="0"/>
              <a:sym typeface="Symbol" pitchFamily="18" charset="2"/>
            </a:endParaRPr>
          </a:p>
          <a:p>
            <a:pPr>
              <a:spcBef>
                <a:spcPct val="50000"/>
              </a:spcBef>
            </a:pPr>
            <a:r>
              <a:rPr lang="en-US" sz="1600" b="1" smtClean="0">
                <a:solidFill>
                  <a:srgbClr val="002060"/>
                </a:solidFill>
                <a:latin typeface="Calibri" pitchFamily="34" charset="0"/>
                <a:sym typeface="Symbol" pitchFamily="18" charset="2"/>
              </a:rPr>
              <a:t>Probability P(E) that an incoming particle of Energy E loses an energy between E’ and E’+dE’ in a collision:</a:t>
            </a:r>
          </a:p>
          <a:p>
            <a:pPr>
              <a:spcBef>
                <a:spcPct val="50000"/>
              </a:spcBef>
            </a:pPr>
            <a:endParaRPr lang="en-US" sz="1600" b="1" smtClean="0">
              <a:solidFill>
                <a:srgbClr val="333399"/>
              </a:solidFill>
              <a:latin typeface="Calibri" pitchFamily="34" charset="0"/>
              <a:sym typeface="Symbol" pitchFamily="18" charset="2"/>
            </a:endParaRPr>
          </a:p>
          <a:p>
            <a:pPr>
              <a:spcBef>
                <a:spcPct val="50000"/>
              </a:spcBef>
            </a:pPr>
            <a:endParaRPr lang="en-US" sz="1600" b="1" smtClean="0">
              <a:solidFill>
                <a:srgbClr val="009900"/>
              </a:solidFill>
              <a:latin typeface="Calibri" pitchFamily="34" charset="0"/>
              <a:sym typeface="Symbol" pitchFamily="18" charset="2"/>
            </a:endParaRPr>
          </a:p>
          <a:p>
            <a:pPr>
              <a:spcBef>
                <a:spcPct val="50000"/>
              </a:spcBef>
            </a:pPr>
            <a:r>
              <a:rPr lang="en-US" sz="1600" b="1" smtClean="0">
                <a:solidFill>
                  <a:srgbClr val="008000"/>
                </a:solidFill>
                <a:latin typeface="Calibri" pitchFamily="34" charset="0"/>
                <a:sym typeface="Symbol" pitchFamily="18" charset="2"/>
              </a:rPr>
              <a:t>Average number of collisions/cm causing an energy loss between E’ and E’+dE’ </a:t>
            </a:r>
          </a:p>
          <a:p>
            <a:pPr>
              <a:spcBef>
                <a:spcPct val="50000"/>
              </a:spcBef>
            </a:pPr>
            <a:endParaRPr lang="en-US" sz="1600" b="1" smtClean="0">
              <a:solidFill>
                <a:srgbClr val="009900"/>
              </a:solidFill>
              <a:latin typeface="Calibri" pitchFamily="34" charset="0"/>
              <a:sym typeface="Symbol" pitchFamily="18" charset="2"/>
            </a:endParaRPr>
          </a:p>
          <a:p>
            <a:pPr>
              <a:spcBef>
                <a:spcPct val="50000"/>
              </a:spcBef>
            </a:pPr>
            <a:r>
              <a:rPr lang="en-US" sz="1600" b="1" smtClean="0">
                <a:solidFill>
                  <a:srgbClr val="002060"/>
                </a:solidFill>
                <a:latin typeface="Calibri" pitchFamily="34" charset="0"/>
                <a:sym typeface="Symbol" pitchFamily="18" charset="2"/>
              </a:rPr>
              <a:t>Average energy loss/cm:</a:t>
            </a:r>
          </a:p>
        </p:txBody>
      </p:sp>
      <p:sp>
        <p:nvSpPr>
          <p:cNvPr id="24583" name="TextBox 12"/>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Intermezzo: Differential Crossection</a:t>
            </a:r>
          </a:p>
        </p:txBody>
      </p:sp>
      <p:pic>
        <p:nvPicPr>
          <p:cNvPr id="24584" name="Picture 2"/>
          <p:cNvPicPr>
            <a:picLocks noChangeAspect="1" noChangeArrowheads="1"/>
          </p:cNvPicPr>
          <p:nvPr/>
        </p:nvPicPr>
        <p:blipFill>
          <a:blip r:embed="rId3" cstate="print"/>
          <a:srcRect/>
          <a:stretch>
            <a:fillRect/>
          </a:stretch>
        </p:blipFill>
        <p:spPr bwMode="auto">
          <a:xfrm>
            <a:off x="2133600" y="3886200"/>
            <a:ext cx="2595563" cy="576263"/>
          </a:xfrm>
          <a:prstGeom prst="rect">
            <a:avLst/>
          </a:prstGeom>
          <a:noFill/>
          <a:ln w="9525">
            <a:noFill/>
            <a:miter lim="800000"/>
            <a:headEnd/>
            <a:tailEnd/>
          </a:ln>
        </p:spPr>
      </p:pic>
      <p:pic>
        <p:nvPicPr>
          <p:cNvPr id="24585" name="Picture 3"/>
          <p:cNvPicPr>
            <a:picLocks noChangeAspect="1" noChangeArrowheads="1"/>
          </p:cNvPicPr>
          <p:nvPr/>
        </p:nvPicPr>
        <p:blipFill>
          <a:blip r:embed="rId4" cstate="print"/>
          <a:srcRect/>
          <a:stretch>
            <a:fillRect/>
          </a:stretch>
        </p:blipFill>
        <p:spPr bwMode="auto">
          <a:xfrm>
            <a:off x="2362200" y="2590800"/>
            <a:ext cx="1843088" cy="476250"/>
          </a:xfrm>
          <a:prstGeom prst="rect">
            <a:avLst/>
          </a:prstGeom>
          <a:noFill/>
          <a:ln w="9525">
            <a:noFill/>
            <a:miter lim="800000"/>
            <a:headEnd/>
            <a:tailEnd/>
          </a:ln>
        </p:spPr>
      </p:pic>
      <p:pic>
        <p:nvPicPr>
          <p:cNvPr id="24586" name="Picture 4"/>
          <p:cNvPicPr>
            <a:picLocks noChangeAspect="1" noChangeArrowheads="1"/>
          </p:cNvPicPr>
          <p:nvPr/>
        </p:nvPicPr>
        <p:blipFill>
          <a:blip r:embed="rId5" cstate="print"/>
          <a:srcRect/>
          <a:stretch>
            <a:fillRect/>
          </a:stretch>
        </p:blipFill>
        <p:spPr bwMode="auto">
          <a:xfrm>
            <a:off x="2667000" y="1524000"/>
            <a:ext cx="833438" cy="428625"/>
          </a:xfrm>
          <a:prstGeom prst="rect">
            <a:avLst/>
          </a:prstGeom>
          <a:noFill/>
          <a:ln w="9525">
            <a:noFill/>
            <a:miter lim="800000"/>
            <a:headEnd/>
            <a:tailEnd/>
          </a:ln>
        </p:spPr>
      </p:pic>
      <p:pic>
        <p:nvPicPr>
          <p:cNvPr id="24587" name="Picture 5"/>
          <p:cNvPicPr>
            <a:picLocks noChangeAspect="1" noChangeArrowheads="1"/>
          </p:cNvPicPr>
          <p:nvPr/>
        </p:nvPicPr>
        <p:blipFill>
          <a:blip r:embed="rId6" cstate="print"/>
          <a:srcRect/>
          <a:stretch>
            <a:fillRect/>
          </a:stretch>
        </p:blipFill>
        <p:spPr bwMode="auto">
          <a:xfrm>
            <a:off x="7162800" y="4648200"/>
            <a:ext cx="1343025" cy="414338"/>
          </a:xfrm>
          <a:prstGeom prst="rect">
            <a:avLst/>
          </a:prstGeom>
          <a:noFill/>
          <a:ln w="9525">
            <a:noFill/>
            <a:miter lim="800000"/>
            <a:headEnd/>
            <a:tailEnd/>
          </a:ln>
        </p:spPr>
      </p:pic>
      <p:pic>
        <p:nvPicPr>
          <p:cNvPr id="24588" name="Picture 6"/>
          <p:cNvPicPr>
            <a:picLocks noChangeAspect="1" noChangeArrowheads="1"/>
          </p:cNvPicPr>
          <p:nvPr/>
        </p:nvPicPr>
        <p:blipFill>
          <a:blip r:embed="rId7" cstate="print"/>
          <a:srcRect/>
          <a:stretch>
            <a:fillRect/>
          </a:stretch>
        </p:blipFill>
        <p:spPr bwMode="auto">
          <a:xfrm>
            <a:off x="2667000" y="5334000"/>
            <a:ext cx="241935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04800" y="762000"/>
            <a:ext cx="7848600" cy="584200"/>
          </a:xfrm>
          <a:prstGeom prst="rect">
            <a:avLst/>
          </a:prstGeom>
          <a:noFill/>
          <a:ln w="9525">
            <a:noFill/>
            <a:miter lim="800000"/>
            <a:headEnd/>
            <a:tailEnd/>
          </a:ln>
        </p:spPr>
        <p:txBody>
          <a:bodyPr>
            <a:spAutoFit/>
          </a:bodyPr>
          <a:lstStyle/>
          <a:p>
            <a:r>
              <a:rPr lang="en-US" sz="1600" b="1" smtClean="0">
                <a:solidFill>
                  <a:srgbClr val="002060"/>
                </a:solidFill>
                <a:cs typeface="Arial" pitchFamily="34" charset="0"/>
                <a:sym typeface="Wingdings" pitchFamily="2" charset="2"/>
              </a:rPr>
              <a:t>Up to now we have calculated the average energy loss. The energy loss is however a statistical process and will therefore fluctuate from event to event. </a:t>
            </a:r>
          </a:p>
        </p:txBody>
      </p:sp>
      <p:sp>
        <p:nvSpPr>
          <p:cNvPr id="25603" name="Rectangle 5"/>
          <p:cNvSpPr>
            <a:spLocks noChangeArrowheads="1"/>
          </p:cNvSpPr>
          <p:nvPr/>
        </p:nvSpPr>
        <p:spPr bwMode="auto">
          <a:xfrm>
            <a:off x="3200400" y="1828800"/>
            <a:ext cx="1371600" cy="2590800"/>
          </a:xfrm>
          <a:prstGeom prst="rect">
            <a:avLst/>
          </a:prstGeom>
          <a:solidFill>
            <a:schemeClr val="accent1"/>
          </a:solidFill>
          <a:ln w="9525">
            <a:solidFill>
              <a:schemeClr val="tx1"/>
            </a:solidFill>
            <a:miter lim="800000"/>
            <a:headEnd/>
            <a:tailEnd/>
          </a:ln>
        </p:spPr>
        <p:txBody>
          <a:bodyPr wrap="none" anchor="ctr"/>
          <a:lstStyle/>
          <a:p>
            <a:pPr algn="ctr"/>
            <a:endParaRPr lang="en-US" smtClean="0">
              <a:solidFill>
                <a:srgbClr val="000000"/>
              </a:solidFill>
              <a:latin typeface="Calibri" pitchFamily="34" charset="0"/>
            </a:endParaRPr>
          </a:p>
        </p:txBody>
      </p:sp>
      <p:sp>
        <p:nvSpPr>
          <p:cNvPr id="25604" name="Line 6"/>
          <p:cNvSpPr>
            <a:spLocks noChangeShapeType="1"/>
          </p:cNvSpPr>
          <p:nvPr/>
        </p:nvSpPr>
        <p:spPr bwMode="auto">
          <a:xfrm>
            <a:off x="914400" y="2286000"/>
            <a:ext cx="6400800" cy="0"/>
          </a:xfrm>
          <a:prstGeom prst="line">
            <a:avLst/>
          </a:prstGeom>
          <a:noFill/>
          <a:ln w="38100">
            <a:solidFill>
              <a:schemeClr val="accent2"/>
            </a:solidFill>
            <a:round/>
            <a:headEnd/>
            <a:tailEnd type="triangle" w="med" len="med"/>
          </a:ln>
        </p:spPr>
        <p:txBody>
          <a:bodyPr/>
          <a:lstStyle/>
          <a:p>
            <a:endParaRPr lang="en-US" smtClean="0">
              <a:solidFill>
                <a:srgbClr val="000000"/>
              </a:solidFill>
            </a:endParaRPr>
          </a:p>
        </p:txBody>
      </p:sp>
      <p:sp>
        <p:nvSpPr>
          <p:cNvPr id="25605" name="Line 7"/>
          <p:cNvSpPr>
            <a:spLocks noChangeShapeType="1"/>
          </p:cNvSpPr>
          <p:nvPr/>
        </p:nvSpPr>
        <p:spPr bwMode="auto">
          <a:xfrm>
            <a:off x="914400" y="2667000"/>
            <a:ext cx="6400800" cy="0"/>
          </a:xfrm>
          <a:prstGeom prst="line">
            <a:avLst/>
          </a:prstGeom>
          <a:noFill/>
          <a:ln w="38100">
            <a:solidFill>
              <a:schemeClr val="accent2"/>
            </a:solidFill>
            <a:round/>
            <a:headEnd/>
            <a:tailEnd type="triangle" w="med" len="med"/>
          </a:ln>
        </p:spPr>
        <p:txBody>
          <a:bodyPr/>
          <a:lstStyle/>
          <a:p>
            <a:endParaRPr lang="en-US" smtClean="0">
              <a:solidFill>
                <a:srgbClr val="000000"/>
              </a:solidFill>
            </a:endParaRPr>
          </a:p>
        </p:txBody>
      </p:sp>
      <p:sp>
        <p:nvSpPr>
          <p:cNvPr id="25606" name="Line 8"/>
          <p:cNvSpPr>
            <a:spLocks noChangeShapeType="1"/>
          </p:cNvSpPr>
          <p:nvPr/>
        </p:nvSpPr>
        <p:spPr bwMode="auto">
          <a:xfrm>
            <a:off x="914400" y="3048000"/>
            <a:ext cx="6400800" cy="0"/>
          </a:xfrm>
          <a:prstGeom prst="line">
            <a:avLst/>
          </a:prstGeom>
          <a:noFill/>
          <a:ln w="38100">
            <a:solidFill>
              <a:schemeClr val="accent2"/>
            </a:solidFill>
            <a:round/>
            <a:headEnd/>
            <a:tailEnd type="triangle" w="med" len="med"/>
          </a:ln>
        </p:spPr>
        <p:txBody>
          <a:bodyPr/>
          <a:lstStyle/>
          <a:p>
            <a:endParaRPr lang="en-US" smtClean="0">
              <a:solidFill>
                <a:srgbClr val="000000"/>
              </a:solidFill>
            </a:endParaRPr>
          </a:p>
        </p:txBody>
      </p:sp>
      <p:sp>
        <p:nvSpPr>
          <p:cNvPr id="25607" name="Line 9"/>
          <p:cNvSpPr>
            <a:spLocks noChangeShapeType="1"/>
          </p:cNvSpPr>
          <p:nvPr/>
        </p:nvSpPr>
        <p:spPr bwMode="auto">
          <a:xfrm>
            <a:off x="914400" y="3429000"/>
            <a:ext cx="6400800" cy="0"/>
          </a:xfrm>
          <a:prstGeom prst="line">
            <a:avLst/>
          </a:prstGeom>
          <a:noFill/>
          <a:ln w="38100">
            <a:solidFill>
              <a:schemeClr val="accent2"/>
            </a:solidFill>
            <a:round/>
            <a:headEnd/>
            <a:tailEnd type="triangle" w="med" len="med"/>
          </a:ln>
        </p:spPr>
        <p:txBody>
          <a:bodyPr/>
          <a:lstStyle/>
          <a:p>
            <a:endParaRPr lang="en-US" smtClean="0">
              <a:solidFill>
                <a:srgbClr val="000000"/>
              </a:solidFill>
            </a:endParaRPr>
          </a:p>
        </p:txBody>
      </p:sp>
      <p:sp>
        <p:nvSpPr>
          <p:cNvPr id="25608" name="Line 10"/>
          <p:cNvSpPr>
            <a:spLocks noChangeShapeType="1"/>
          </p:cNvSpPr>
          <p:nvPr/>
        </p:nvSpPr>
        <p:spPr bwMode="auto">
          <a:xfrm>
            <a:off x="914400" y="3810000"/>
            <a:ext cx="6400800" cy="0"/>
          </a:xfrm>
          <a:prstGeom prst="line">
            <a:avLst/>
          </a:prstGeom>
          <a:noFill/>
          <a:ln w="38100">
            <a:solidFill>
              <a:schemeClr val="accent2"/>
            </a:solidFill>
            <a:round/>
            <a:headEnd/>
            <a:tailEnd type="triangle" w="med" len="med"/>
          </a:ln>
        </p:spPr>
        <p:txBody>
          <a:bodyPr/>
          <a:lstStyle/>
          <a:p>
            <a:endParaRPr lang="en-US" smtClean="0">
              <a:solidFill>
                <a:srgbClr val="000000"/>
              </a:solidFill>
            </a:endParaRPr>
          </a:p>
        </p:txBody>
      </p:sp>
      <p:sp>
        <p:nvSpPr>
          <p:cNvPr id="25609" name="Text Box 13"/>
          <p:cNvSpPr txBox="1">
            <a:spLocks noChangeArrowheads="1"/>
          </p:cNvSpPr>
          <p:nvPr/>
        </p:nvSpPr>
        <p:spPr bwMode="auto">
          <a:xfrm>
            <a:off x="3200400" y="2133600"/>
            <a:ext cx="1373188" cy="336550"/>
          </a:xfrm>
          <a:prstGeom prst="rect">
            <a:avLst/>
          </a:prstGeom>
          <a:noFill/>
          <a:ln w="9525">
            <a:noFill/>
            <a:miter lim="800000"/>
            <a:headEnd/>
            <a:tailEnd/>
          </a:ln>
        </p:spPr>
        <p:txBody>
          <a:bodyPr wrap="none">
            <a:spAutoFit/>
          </a:bodyPr>
          <a:lstStyle/>
          <a:p>
            <a:r>
              <a:rPr lang="en-US" sz="1600" b="1" smtClean="0">
                <a:solidFill>
                  <a:srgbClr val="FF0000"/>
                </a:solidFill>
                <a:latin typeface="Calibri" pitchFamily="34" charset="0"/>
              </a:rPr>
              <a:t>X X   X X    X</a:t>
            </a:r>
          </a:p>
        </p:txBody>
      </p:sp>
      <p:sp>
        <p:nvSpPr>
          <p:cNvPr id="25610" name="Text Box 14"/>
          <p:cNvSpPr txBox="1">
            <a:spLocks noChangeArrowheads="1"/>
          </p:cNvSpPr>
          <p:nvPr/>
        </p:nvSpPr>
        <p:spPr bwMode="auto">
          <a:xfrm>
            <a:off x="3200400" y="2514600"/>
            <a:ext cx="1295400" cy="336550"/>
          </a:xfrm>
          <a:prstGeom prst="rect">
            <a:avLst/>
          </a:prstGeom>
          <a:noFill/>
          <a:ln w="9525">
            <a:noFill/>
            <a:miter lim="800000"/>
            <a:headEnd/>
            <a:tailEnd/>
          </a:ln>
        </p:spPr>
        <p:txBody>
          <a:bodyPr wrap="none">
            <a:spAutoFit/>
          </a:bodyPr>
          <a:lstStyle/>
          <a:p>
            <a:r>
              <a:rPr lang="en-US" sz="1600" b="1" smtClean="0">
                <a:solidFill>
                  <a:srgbClr val="FF0000"/>
                </a:solidFill>
                <a:latin typeface="Calibri" pitchFamily="34" charset="0"/>
              </a:rPr>
              <a:t>XX     X     X</a:t>
            </a:r>
          </a:p>
        </p:txBody>
      </p:sp>
      <p:sp>
        <p:nvSpPr>
          <p:cNvPr id="25611" name="Text Box 15"/>
          <p:cNvSpPr txBox="1">
            <a:spLocks noChangeArrowheads="1"/>
          </p:cNvSpPr>
          <p:nvPr/>
        </p:nvSpPr>
        <p:spPr bwMode="auto">
          <a:xfrm>
            <a:off x="3200400" y="2895600"/>
            <a:ext cx="1503363" cy="336550"/>
          </a:xfrm>
          <a:prstGeom prst="rect">
            <a:avLst/>
          </a:prstGeom>
          <a:noFill/>
          <a:ln w="9525">
            <a:noFill/>
            <a:miter lim="800000"/>
            <a:headEnd/>
            <a:tailEnd/>
          </a:ln>
        </p:spPr>
        <p:txBody>
          <a:bodyPr wrap="none">
            <a:spAutoFit/>
          </a:bodyPr>
          <a:lstStyle/>
          <a:p>
            <a:r>
              <a:rPr lang="en-US" sz="1600" b="1" smtClean="0">
                <a:solidFill>
                  <a:srgbClr val="FF0000"/>
                </a:solidFill>
                <a:latin typeface="Calibri" pitchFamily="34" charset="0"/>
              </a:rPr>
              <a:t>X   X         X    </a:t>
            </a:r>
          </a:p>
        </p:txBody>
      </p:sp>
      <p:sp>
        <p:nvSpPr>
          <p:cNvPr id="25612" name="Text Box 16"/>
          <p:cNvSpPr txBox="1">
            <a:spLocks noChangeArrowheads="1"/>
          </p:cNvSpPr>
          <p:nvPr/>
        </p:nvSpPr>
        <p:spPr bwMode="auto">
          <a:xfrm>
            <a:off x="3200400" y="3276600"/>
            <a:ext cx="1679575" cy="336550"/>
          </a:xfrm>
          <a:prstGeom prst="rect">
            <a:avLst/>
          </a:prstGeom>
          <a:noFill/>
          <a:ln w="9525">
            <a:noFill/>
            <a:miter lim="800000"/>
            <a:headEnd/>
            <a:tailEnd/>
          </a:ln>
        </p:spPr>
        <p:txBody>
          <a:bodyPr wrap="none">
            <a:spAutoFit/>
          </a:bodyPr>
          <a:lstStyle/>
          <a:p>
            <a:r>
              <a:rPr lang="en-US" sz="1600" b="1" smtClean="0">
                <a:solidFill>
                  <a:srgbClr val="FF0000"/>
                </a:solidFill>
                <a:latin typeface="Calibri" pitchFamily="34" charset="0"/>
              </a:rPr>
              <a:t>XXX   X     XX    </a:t>
            </a:r>
          </a:p>
        </p:txBody>
      </p:sp>
      <p:sp>
        <p:nvSpPr>
          <p:cNvPr id="25613" name="Text Box 17"/>
          <p:cNvSpPr txBox="1">
            <a:spLocks noChangeArrowheads="1"/>
          </p:cNvSpPr>
          <p:nvPr/>
        </p:nvSpPr>
        <p:spPr bwMode="auto">
          <a:xfrm>
            <a:off x="3200400" y="3657600"/>
            <a:ext cx="1430338" cy="336550"/>
          </a:xfrm>
          <a:prstGeom prst="rect">
            <a:avLst/>
          </a:prstGeom>
          <a:noFill/>
          <a:ln w="9525">
            <a:noFill/>
            <a:miter lim="800000"/>
            <a:headEnd/>
            <a:tailEnd/>
          </a:ln>
        </p:spPr>
        <p:txBody>
          <a:bodyPr wrap="none">
            <a:spAutoFit/>
          </a:bodyPr>
          <a:lstStyle/>
          <a:p>
            <a:r>
              <a:rPr lang="en-US" sz="1600" b="1" smtClean="0">
                <a:solidFill>
                  <a:srgbClr val="FF0000"/>
                </a:solidFill>
                <a:latin typeface="Calibri" pitchFamily="34" charset="0"/>
              </a:rPr>
              <a:t>X       XXX   X</a:t>
            </a:r>
          </a:p>
        </p:txBody>
      </p:sp>
      <p:sp>
        <p:nvSpPr>
          <p:cNvPr id="25614" name="Text Box 18"/>
          <p:cNvSpPr txBox="1">
            <a:spLocks noChangeArrowheads="1"/>
          </p:cNvSpPr>
          <p:nvPr/>
        </p:nvSpPr>
        <p:spPr bwMode="auto">
          <a:xfrm>
            <a:off x="838200" y="1828800"/>
            <a:ext cx="336550" cy="366713"/>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E</a:t>
            </a:r>
          </a:p>
        </p:txBody>
      </p:sp>
      <p:sp>
        <p:nvSpPr>
          <p:cNvPr id="25615" name="Text Box 19"/>
          <p:cNvSpPr txBox="1">
            <a:spLocks noChangeArrowheads="1"/>
          </p:cNvSpPr>
          <p:nvPr/>
        </p:nvSpPr>
        <p:spPr bwMode="auto">
          <a:xfrm>
            <a:off x="5410200" y="1825625"/>
            <a:ext cx="679450" cy="366713"/>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E - </a:t>
            </a:r>
            <a:r>
              <a:rPr lang="en-US" b="1" smtClean="0">
                <a:solidFill>
                  <a:srgbClr val="000000"/>
                </a:solidFill>
                <a:latin typeface="Calibri" pitchFamily="34" charset="0"/>
                <a:sym typeface="Symbol" pitchFamily="18" charset="2"/>
              </a:rPr>
              <a:t></a:t>
            </a:r>
          </a:p>
        </p:txBody>
      </p:sp>
      <p:sp>
        <p:nvSpPr>
          <p:cNvPr id="25616" name="Rectangle 20"/>
          <p:cNvSpPr>
            <a:spLocks noChangeArrowheads="1"/>
          </p:cNvSpPr>
          <p:nvPr/>
        </p:nvSpPr>
        <p:spPr bwMode="auto">
          <a:xfrm>
            <a:off x="3733800" y="1828800"/>
            <a:ext cx="323850" cy="366713"/>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sym typeface="Symbol" pitchFamily="18" charset="2"/>
              </a:rPr>
              <a:t></a:t>
            </a:r>
          </a:p>
        </p:txBody>
      </p:sp>
      <p:sp>
        <p:nvSpPr>
          <p:cNvPr id="25617" name="Text Box 21"/>
          <p:cNvSpPr txBox="1">
            <a:spLocks noChangeArrowheads="1"/>
          </p:cNvSpPr>
          <p:nvPr/>
        </p:nvSpPr>
        <p:spPr bwMode="auto">
          <a:xfrm>
            <a:off x="304800" y="4724400"/>
            <a:ext cx="8458200" cy="1323975"/>
          </a:xfrm>
          <a:prstGeom prst="rect">
            <a:avLst/>
          </a:prstGeom>
          <a:noFill/>
          <a:ln w="9525">
            <a:noFill/>
            <a:miter lim="800000"/>
            <a:headEnd/>
            <a:tailEnd/>
          </a:ln>
        </p:spPr>
        <p:txBody>
          <a:bodyPr>
            <a:spAutoFit/>
          </a:bodyPr>
          <a:lstStyle/>
          <a:p>
            <a:r>
              <a:rPr lang="en-US" sz="1600" b="1" smtClean="0">
                <a:solidFill>
                  <a:srgbClr val="008000"/>
                </a:solidFill>
                <a:cs typeface="Arial" pitchFamily="34" charset="0"/>
              </a:rPr>
              <a:t>P(</a:t>
            </a:r>
            <a:r>
              <a:rPr lang="en-US" sz="1600" b="1" smtClean="0">
                <a:solidFill>
                  <a:srgbClr val="008000"/>
                </a:solidFill>
                <a:cs typeface="Arial" pitchFamily="34" charset="0"/>
                <a:sym typeface="Symbol" pitchFamily="18" charset="2"/>
              </a:rPr>
              <a:t>) = ? Probability that a particle loses an energy  when traversing a material of thickness D</a:t>
            </a:r>
          </a:p>
          <a:p>
            <a:endParaRPr lang="en-US" sz="1600" b="1" smtClean="0">
              <a:solidFill>
                <a:srgbClr val="002060"/>
              </a:solidFill>
              <a:cs typeface="Arial" pitchFamily="34" charset="0"/>
              <a:sym typeface="Symbol" pitchFamily="18" charset="2"/>
            </a:endParaRPr>
          </a:p>
          <a:p>
            <a:r>
              <a:rPr lang="en-US" sz="1600" b="1" smtClean="0">
                <a:solidFill>
                  <a:srgbClr val="002060"/>
                </a:solidFill>
                <a:cs typeface="Arial" pitchFamily="34" charset="0"/>
                <a:sym typeface="Symbol" pitchFamily="18" charset="2"/>
              </a:rPr>
              <a:t>We have see earlier that the probability of an interaction ocuring between distance x and x+dx is exponentially distributed </a:t>
            </a:r>
          </a:p>
        </p:txBody>
      </p:sp>
      <p:sp>
        <p:nvSpPr>
          <p:cNvPr id="25618" name="Rectangle 25"/>
          <p:cNvSpPr>
            <a:spLocks noChangeArrowheads="1"/>
          </p:cNvSpPr>
          <p:nvPr/>
        </p:nvSpPr>
        <p:spPr bwMode="auto">
          <a:xfrm>
            <a:off x="2971800" y="1447800"/>
            <a:ext cx="1878013" cy="336550"/>
          </a:xfrm>
          <a:prstGeom prst="rect">
            <a:avLst/>
          </a:prstGeom>
          <a:noFill/>
          <a:ln w="9525">
            <a:noFill/>
            <a:miter lim="800000"/>
            <a:headEnd/>
            <a:tailEnd/>
          </a:ln>
        </p:spPr>
        <p:txBody>
          <a:bodyPr wrap="none">
            <a:spAutoFit/>
          </a:bodyPr>
          <a:lstStyle/>
          <a:p>
            <a:r>
              <a:rPr lang="en-US" sz="1600" b="1" smtClean="0">
                <a:solidFill>
                  <a:srgbClr val="000000"/>
                </a:solidFill>
                <a:latin typeface="Calibri" pitchFamily="34" charset="0"/>
                <a:sym typeface="Symbol" pitchFamily="18" charset="2"/>
              </a:rPr>
              <a:t>x=0                 x=D</a:t>
            </a:r>
          </a:p>
        </p:txBody>
      </p:sp>
      <p:sp>
        <p:nvSpPr>
          <p:cNvPr id="25619" name="TextBox 20"/>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Fluctuation of Energy Loss</a:t>
            </a:r>
          </a:p>
        </p:txBody>
      </p:sp>
      <p:grpSp>
        <p:nvGrpSpPr>
          <p:cNvPr id="2" name="Group 23"/>
          <p:cNvGrpSpPr>
            <a:grpSpLocks/>
          </p:cNvGrpSpPr>
          <p:nvPr/>
        </p:nvGrpSpPr>
        <p:grpSpPr bwMode="auto">
          <a:xfrm>
            <a:off x="2590800" y="6096000"/>
            <a:ext cx="2981325" cy="509588"/>
            <a:chOff x="685800" y="5638800"/>
            <a:chExt cx="2981325" cy="509588"/>
          </a:xfrm>
        </p:grpSpPr>
        <p:pic>
          <p:nvPicPr>
            <p:cNvPr id="25621" name="Picture 4"/>
            <p:cNvPicPr>
              <a:picLocks noChangeAspect="1" noChangeArrowheads="1"/>
            </p:cNvPicPr>
            <p:nvPr/>
          </p:nvPicPr>
          <p:blipFill>
            <a:blip r:embed="rId2" cstate="print"/>
            <a:srcRect/>
            <a:stretch>
              <a:fillRect/>
            </a:stretch>
          </p:blipFill>
          <p:spPr bwMode="auto">
            <a:xfrm>
              <a:off x="685800" y="5638800"/>
              <a:ext cx="533400" cy="509588"/>
            </a:xfrm>
            <a:prstGeom prst="rect">
              <a:avLst/>
            </a:prstGeom>
            <a:noFill/>
            <a:ln w="9525">
              <a:noFill/>
              <a:miter lim="800000"/>
              <a:headEnd/>
              <a:tailEnd/>
            </a:ln>
          </p:spPr>
        </p:pic>
        <p:pic>
          <p:nvPicPr>
            <p:cNvPr id="25622" name="Picture 4"/>
            <p:cNvPicPr>
              <a:picLocks noChangeAspect="1" noChangeArrowheads="1"/>
            </p:cNvPicPr>
            <p:nvPr/>
          </p:nvPicPr>
          <p:blipFill>
            <a:blip r:embed="rId3" cstate="print"/>
            <a:srcRect/>
            <a:stretch>
              <a:fillRect/>
            </a:stretch>
          </p:blipFill>
          <p:spPr bwMode="auto">
            <a:xfrm>
              <a:off x="1238250" y="5638800"/>
              <a:ext cx="2428875" cy="50958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04800" y="762000"/>
            <a:ext cx="8077200" cy="584200"/>
          </a:xfrm>
          <a:prstGeom prst="rect">
            <a:avLst/>
          </a:prstGeom>
          <a:noFill/>
          <a:ln w="9525">
            <a:noFill/>
            <a:miter lim="800000"/>
            <a:headEnd/>
            <a:tailEnd/>
          </a:ln>
        </p:spPr>
        <p:txBody>
          <a:bodyPr>
            <a:spAutoFit/>
          </a:bodyPr>
          <a:lstStyle/>
          <a:p>
            <a:r>
              <a:rPr lang="en-US" sz="1600" b="1" smtClean="0">
                <a:solidFill>
                  <a:srgbClr val="002060"/>
                </a:solidFill>
                <a:latin typeface="Calibri" pitchFamily="34" charset="0"/>
                <a:sym typeface="Symbol" pitchFamily="18" charset="2"/>
              </a:rPr>
              <a:t>We first calculate the probability to find n interactions in D, knowing that the probability to find a distance x between two interactions is P(x)dx =  1/ </a:t>
            </a:r>
            <a:r>
              <a:rPr lang="en-US" sz="1600" smtClean="0">
                <a:solidFill>
                  <a:srgbClr val="002060"/>
                </a:solidFill>
                <a:latin typeface="Calibri" pitchFamily="34" charset="0"/>
                <a:sym typeface="Symbol" pitchFamily="18" charset="2"/>
              </a:rPr>
              <a:t> </a:t>
            </a:r>
            <a:r>
              <a:rPr lang="en-US" sz="1600" b="1" smtClean="0">
                <a:solidFill>
                  <a:srgbClr val="002060"/>
                </a:solidFill>
                <a:latin typeface="Calibri" pitchFamily="34" charset="0"/>
                <a:sym typeface="Symbol" pitchFamily="18" charset="2"/>
              </a:rPr>
              <a:t>exp(-x/) dx   with  </a:t>
            </a:r>
            <a:r>
              <a:rPr lang="en-US" sz="1600" smtClean="0">
                <a:solidFill>
                  <a:srgbClr val="002060"/>
                </a:solidFill>
                <a:latin typeface="Calibri" pitchFamily="34" charset="0"/>
                <a:sym typeface="Symbol" pitchFamily="18" charset="2"/>
              </a:rPr>
              <a:t> </a:t>
            </a:r>
            <a:r>
              <a:rPr lang="en-US" sz="1600" b="1" smtClean="0">
                <a:solidFill>
                  <a:srgbClr val="002060"/>
                </a:solidFill>
                <a:latin typeface="Calibri" pitchFamily="34" charset="0"/>
                <a:sym typeface="Symbol" pitchFamily="18" charset="2"/>
              </a:rPr>
              <a:t> = A/ N</a:t>
            </a:r>
            <a:r>
              <a:rPr lang="en-US" sz="1600" b="1" baseline="-25000" smtClean="0">
                <a:solidFill>
                  <a:srgbClr val="002060"/>
                </a:solidFill>
                <a:latin typeface="Calibri" pitchFamily="34" charset="0"/>
                <a:sym typeface="Symbol" pitchFamily="18" charset="2"/>
              </a:rPr>
              <a:t>A</a:t>
            </a:r>
            <a:r>
              <a:rPr lang="en-US" sz="1600" b="1" smtClean="0">
                <a:solidFill>
                  <a:srgbClr val="002060"/>
                </a:solidFill>
                <a:latin typeface="Calibri" pitchFamily="34" charset="0"/>
                <a:sym typeface="Symbol" pitchFamily="18" charset="2"/>
              </a:rPr>
              <a:t> </a:t>
            </a:r>
          </a:p>
        </p:txBody>
      </p:sp>
      <p:sp>
        <p:nvSpPr>
          <p:cNvPr id="26627" name="TextBox 20"/>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Probability for n Interactions in D</a:t>
            </a:r>
          </a:p>
        </p:txBody>
      </p:sp>
      <p:pic>
        <p:nvPicPr>
          <p:cNvPr id="26628" name="Picture 1"/>
          <p:cNvPicPr>
            <a:picLocks noChangeAspect="1" noChangeArrowheads="1"/>
          </p:cNvPicPr>
          <p:nvPr/>
        </p:nvPicPr>
        <p:blipFill>
          <a:blip r:embed="rId2" cstate="print"/>
          <a:srcRect/>
          <a:stretch>
            <a:fillRect/>
          </a:stretch>
        </p:blipFill>
        <p:spPr bwMode="auto">
          <a:xfrm>
            <a:off x="1295400" y="1600200"/>
            <a:ext cx="5510213" cy="462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28600" y="762000"/>
            <a:ext cx="8229600" cy="3292475"/>
          </a:xfrm>
          <a:prstGeom prst="rect">
            <a:avLst/>
          </a:prstGeom>
          <a:noFill/>
          <a:ln w="9525">
            <a:noFill/>
            <a:miter lim="800000"/>
            <a:headEnd/>
            <a:tailEnd/>
          </a:ln>
        </p:spPr>
        <p:txBody>
          <a:bodyPr>
            <a:spAutoFit/>
          </a:bodyPr>
          <a:lstStyle/>
          <a:p>
            <a:r>
              <a:rPr lang="en-US" sz="1600" b="1" smtClean="0">
                <a:solidFill>
                  <a:srgbClr val="002060"/>
                </a:solidFill>
                <a:latin typeface="Calibri" pitchFamily="34" charset="0"/>
              </a:rPr>
              <a:t>For an interaction with a mean free path of </a:t>
            </a:r>
            <a:r>
              <a:rPr lang="en-US" sz="1600" b="1" smtClean="0">
                <a:solidFill>
                  <a:srgbClr val="002060"/>
                </a:solidFill>
                <a:latin typeface="Calibri" pitchFamily="34" charset="0"/>
                <a:sym typeface="Symbol" pitchFamily="18" charset="2"/>
              </a:rPr>
              <a:t> , t</a:t>
            </a:r>
            <a:r>
              <a:rPr lang="en-US" sz="1600" b="1" smtClean="0">
                <a:solidFill>
                  <a:srgbClr val="002060"/>
                </a:solidFill>
                <a:latin typeface="Calibri" pitchFamily="34" charset="0"/>
              </a:rPr>
              <a:t>he probability for n interactions on a distance D is given by </a:t>
            </a:r>
          </a:p>
          <a:p>
            <a:endParaRPr lang="en-US" sz="1600" b="1" smtClean="0">
              <a:solidFill>
                <a:srgbClr val="002060"/>
              </a:solidFill>
              <a:latin typeface="Calibri" pitchFamily="34" charset="0"/>
              <a:sym typeface="Symbol" pitchFamily="18" charset="2"/>
            </a:endParaRPr>
          </a:p>
          <a:p>
            <a:endParaRPr lang="en-US" sz="1600" b="1" smtClean="0">
              <a:solidFill>
                <a:srgbClr val="002060"/>
              </a:solidFill>
              <a:latin typeface="Calibri" pitchFamily="34" charset="0"/>
              <a:sym typeface="Symbol" pitchFamily="18" charset="2"/>
            </a:endParaRPr>
          </a:p>
          <a:p>
            <a:endParaRPr lang="en-US" sz="1600" b="1" smtClean="0">
              <a:solidFill>
                <a:srgbClr val="002060"/>
              </a:solidFill>
              <a:latin typeface="Calibri" pitchFamily="34" charset="0"/>
              <a:sym typeface="Symbol" pitchFamily="18" charset="2"/>
            </a:endParaRPr>
          </a:p>
          <a:p>
            <a:pPr>
              <a:buFont typeface="Wingdings" pitchFamily="2" charset="2"/>
              <a:buChar char="à"/>
            </a:pPr>
            <a:r>
              <a:rPr lang="en-US" sz="1600" b="1" smtClean="0">
                <a:solidFill>
                  <a:srgbClr val="008000"/>
                </a:solidFill>
                <a:latin typeface="Calibri" pitchFamily="34" charset="0"/>
                <a:sym typeface="Wingdings" pitchFamily="2" charset="2"/>
              </a:rPr>
              <a:t>Poisson Distribution !</a:t>
            </a:r>
          </a:p>
          <a:p>
            <a:pPr>
              <a:buFont typeface="Wingdings" pitchFamily="2" charset="2"/>
              <a:buChar char="à"/>
            </a:pPr>
            <a:endParaRPr lang="en-US" sz="1600" b="1" smtClean="0">
              <a:solidFill>
                <a:srgbClr val="002060"/>
              </a:solidFill>
              <a:latin typeface="Calibri" pitchFamily="34" charset="0"/>
              <a:sym typeface="Wingdings" pitchFamily="2" charset="2"/>
            </a:endParaRPr>
          </a:p>
          <a:p>
            <a:r>
              <a:rPr lang="en-US" sz="1600" b="1" u="sng" smtClean="0">
                <a:solidFill>
                  <a:srgbClr val="002060"/>
                </a:solidFill>
                <a:latin typeface="Calibri" pitchFamily="34" charset="0"/>
                <a:sym typeface="Wingdings" pitchFamily="2" charset="2"/>
              </a:rPr>
              <a:t>If the distance between interactions is exponentially distributed with an mean free path of </a:t>
            </a:r>
            <a:r>
              <a:rPr lang="el-GR" sz="1600" b="1" u="sng" smtClean="0">
                <a:solidFill>
                  <a:srgbClr val="002060"/>
                </a:solidFill>
                <a:latin typeface="Calibri" pitchFamily="34" charset="0"/>
                <a:sym typeface="Wingdings" pitchFamily="2" charset="2"/>
              </a:rPr>
              <a:t>λ</a:t>
            </a:r>
            <a:r>
              <a:rPr lang="en-US" sz="1600" b="1" u="sng" smtClean="0">
                <a:solidFill>
                  <a:srgbClr val="002060"/>
                </a:solidFill>
                <a:latin typeface="Calibri" pitchFamily="34" charset="0"/>
                <a:sym typeface="Wingdings" pitchFamily="2" charset="2"/>
              </a:rPr>
              <a:t> the number of interactions on a distance D is Poisson distributed with an average of n=D/</a:t>
            </a:r>
            <a:r>
              <a:rPr lang="el-GR" sz="1600" b="1" u="sng" smtClean="0">
                <a:solidFill>
                  <a:srgbClr val="002060"/>
                </a:solidFill>
                <a:latin typeface="Calibri" pitchFamily="34" charset="0"/>
                <a:sym typeface="Wingdings" pitchFamily="2" charset="2"/>
              </a:rPr>
              <a:t>λ</a:t>
            </a:r>
            <a:r>
              <a:rPr lang="en-US" sz="1600" b="1" u="sng" smtClean="0">
                <a:solidFill>
                  <a:srgbClr val="002060"/>
                </a:solidFill>
                <a:latin typeface="Calibri" pitchFamily="34" charset="0"/>
                <a:sym typeface="Wingdings" pitchFamily="2" charset="2"/>
              </a:rPr>
              <a:t>. </a:t>
            </a:r>
          </a:p>
          <a:p>
            <a:endParaRPr lang="en-US" sz="1600" b="1" smtClean="0">
              <a:solidFill>
                <a:srgbClr val="002060"/>
              </a:solidFill>
              <a:latin typeface="Calibri" pitchFamily="34" charset="0"/>
              <a:sym typeface="Wingdings" pitchFamily="2" charset="2"/>
            </a:endParaRPr>
          </a:p>
          <a:p>
            <a:r>
              <a:rPr lang="en-US" sz="1600" b="1" smtClean="0">
                <a:solidFill>
                  <a:srgbClr val="008000"/>
                </a:solidFill>
                <a:latin typeface="Calibri" pitchFamily="34" charset="0"/>
                <a:sym typeface="Wingdings" pitchFamily="2" charset="2"/>
              </a:rPr>
              <a:t>How do we find the energy loss distribution ?</a:t>
            </a:r>
          </a:p>
          <a:p>
            <a:r>
              <a:rPr lang="en-US" sz="1600" b="1" smtClean="0">
                <a:solidFill>
                  <a:srgbClr val="008000"/>
                </a:solidFill>
                <a:latin typeface="Calibri" pitchFamily="34" charset="0"/>
                <a:sym typeface="Wingdings" pitchFamily="2" charset="2"/>
              </a:rPr>
              <a:t>If  f(E) is the probability to lose the energy E’ in an interaction, the probability p(E) to lose an energy E over the distance D ?</a:t>
            </a:r>
          </a:p>
        </p:txBody>
      </p:sp>
      <p:sp>
        <p:nvSpPr>
          <p:cNvPr id="27651" name="TextBox 8"/>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Probability for n Interactions in D</a:t>
            </a:r>
          </a:p>
        </p:txBody>
      </p:sp>
      <p:pic>
        <p:nvPicPr>
          <p:cNvPr id="27652" name="Picture 8"/>
          <p:cNvPicPr>
            <a:picLocks noChangeAspect="1" noChangeArrowheads="1"/>
          </p:cNvPicPr>
          <p:nvPr/>
        </p:nvPicPr>
        <p:blipFill>
          <a:blip r:embed="rId2" cstate="print"/>
          <a:srcRect/>
          <a:stretch>
            <a:fillRect/>
          </a:stretch>
        </p:blipFill>
        <p:spPr bwMode="auto">
          <a:xfrm>
            <a:off x="1905000" y="1447800"/>
            <a:ext cx="4257675" cy="419100"/>
          </a:xfrm>
          <a:prstGeom prst="rect">
            <a:avLst/>
          </a:prstGeom>
          <a:noFill/>
          <a:ln w="9525">
            <a:noFill/>
            <a:miter lim="800000"/>
            <a:headEnd/>
            <a:tailEnd/>
          </a:ln>
        </p:spPr>
      </p:pic>
      <p:cxnSp>
        <p:nvCxnSpPr>
          <p:cNvPr id="10" name="Straight Connector 9"/>
          <p:cNvCxnSpPr/>
          <p:nvPr/>
        </p:nvCxnSpPr>
        <p:spPr>
          <a:xfrm>
            <a:off x="7410450" y="2819400"/>
            <a:ext cx="76200" cy="1588"/>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27654" name="Picture 9"/>
          <p:cNvPicPr>
            <a:picLocks noChangeAspect="1" noChangeArrowheads="1"/>
          </p:cNvPicPr>
          <p:nvPr/>
        </p:nvPicPr>
        <p:blipFill>
          <a:blip r:embed="rId3" cstate="print"/>
          <a:srcRect/>
          <a:stretch>
            <a:fillRect/>
          </a:stretch>
        </p:blipFill>
        <p:spPr bwMode="auto">
          <a:xfrm>
            <a:off x="3505200" y="3962400"/>
            <a:ext cx="1081088" cy="409575"/>
          </a:xfrm>
          <a:prstGeom prst="rect">
            <a:avLst/>
          </a:prstGeom>
          <a:noFill/>
          <a:ln w="9525">
            <a:noFill/>
            <a:miter lim="800000"/>
            <a:headEnd/>
            <a:tailEnd/>
          </a:ln>
        </p:spPr>
      </p:pic>
      <p:pic>
        <p:nvPicPr>
          <p:cNvPr id="27655" name="Picture 10"/>
          <p:cNvPicPr>
            <a:picLocks noChangeAspect="1" noChangeArrowheads="1"/>
          </p:cNvPicPr>
          <p:nvPr/>
        </p:nvPicPr>
        <p:blipFill>
          <a:blip r:embed="rId4" cstate="print"/>
          <a:srcRect/>
          <a:stretch>
            <a:fillRect/>
          </a:stretch>
        </p:blipFill>
        <p:spPr bwMode="auto">
          <a:xfrm>
            <a:off x="533400" y="4419600"/>
            <a:ext cx="7181850" cy="461963"/>
          </a:xfrm>
          <a:prstGeom prst="rect">
            <a:avLst/>
          </a:prstGeom>
          <a:noFill/>
          <a:ln w="9525">
            <a:noFill/>
            <a:miter lim="800000"/>
            <a:headEnd/>
            <a:tailEnd/>
          </a:ln>
        </p:spPr>
      </p:pic>
      <p:pic>
        <p:nvPicPr>
          <p:cNvPr id="27656" name="Picture 11"/>
          <p:cNvPicPr>
            <a:picLocks noChangeAspect="1" noChangeArrowheads="1"/>
          </p:cNvPicPr>
          <p:nvPr/>
        </p:nvPicPr>
        <p:blipFill>
          <a:blip r:embed="rId5" cstate="print"/>
          <a:srcRect/>
          <a:stretch>
            <a:fillRect/>
          </a:stretch>
        </p:blipFill>
        <p:spPr bwMode="auto">
          <a:xfrm>
            <a:off x="2962275" y="5029200"/>
            <a:ext cx="2576513" cy="457200"/>
          </a:xfrm>
          <a:prstGeom prst="rect">
            <a:avLst/>
          </a:prstGeom>
          <a:noFill/>
          <a:ln w="9525">
            <a:noFill/>
            <a:miter lim="800000"/>
            <a:headEnd/>
            <a:tailEnd/>
          </a:ln>
        </p:spPr>
      </p:pic>
      <p:pic>
        <p:nvPicPr>
          <p:cNvPr id="27657" name="Picture 12"/>
          <p:cNvPicPr>
            <a:picLocks noChangeAspect="1" noChangeArrowheads="1"/>
          </p:cNvPicPr>
          <p:nvPr/>
        </p:nvPicPr>
        <p:blipFill>
          <a:blip r:embed="rId6" cstate="print"/>
          <a:srcRect/>
          <a:stretch>
            <a:fillRect/>
          </a:stretch>
        </p:blipFill>
        <p:spPr bwMode="auto">
          <a:xfrm>
            <a:off x="533400" y="5562600"/>
            <a:ext cx="7805738" cy="471488"/>
          </a:xfrm>
          <a:prstGeom prst="rect">
            <a:avLst/>
          </a:prstGeom>
          <a:noFill/>
          <a:ln w="9525">
            <a:noFill/>
            <a:miter lim="800000"/>
            <a:headEnd/>
            <a:tailEnd/>
          </a:ln>
        </p:spPr>
      </p:pic>
      <p:pic>
        <p:nvPicPr>
          <p:cNvPr id="27658" name="Picture 13"/>
          <p:cNvPicPr>
            <a:picLocks noChangeAspect="1" noChangeArrowheads="1"/>
          </p:cNvPicPr>
          <p:nvPr/>
        </p:nvPicPr>
        <p:blipFill>
          <a:blip r:embed="rId7" cstate="print"/>
          <a:srcRect/>
          <a:stretch>
            <a:fillRect/>
          </a:stretch>
        </p:blipFill>
        <p:spPr bwMode="auto">
          <a:xfrm>
            <a:off x="2514600" y="6096000"/>
            <a:ext cx="3890963" cy="48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http://content.answers.com/main/content/wp/en/2/2d/Landau_distribution.png"/>
          <p:cNvPicPr>
            <a:picLocks noChangeAspect="1" noChangeArrowheads="1"/>
          </p:cNvPicPr>
          <p:nvPr/>
        </p:nvPicPr>
        <p:blipFill>
          <a:blip r:embed="rId2" cstate="print"/>
          <a:srcRect/>
          <a:stretch>
            <a:fillRect/>
          </a:stretch>
        </p:blipFill>
        <p:spPr bwMode="auto">
          <a:xfrm>
            <a:off x="5334000" y="4191000"/>
            <a:ext cx="3810000" cy="2557463"/>
          </a:xfrm>
          <a:prstGeom prst="rect">
            <a:avLst/>
          </a:prstGeom>
          <a:noFill/>
          <a:ln w="9525">
            <a:noFill/>
            <a:miter lim="800000"/>
            <a:headEnd/>
            <a:tailEnd/>
          </a:ln>
        </p:spPr>
      </p:pic>
      <p:pic>
        <p:nvPicPr>
          <p:cNvPr id="28675" name="Picture 11" descr="fig2_07"/>
          <p:cNvPicPr>
            <a:picLocks noChangeAspect="1" noChangeArrowheads="1"/>
          </p:cNvPicPr>
          <p:nvPr/>
        </p:nvPicPr>
        <p:blipFill>
          <a:blip r:embed="rId3" cstate="print"/>
          <a:srcRect/>
          <a:stretch>
            <a:fillRect/>
          </a:stretch>
        </p:blipFill>
        <p:spPr bwMode="auto">
          <a:xfrm>
            <a:off x="1828800" y="1143000"/>
            <a:ext cx="4038600" cy="2590800"/>
          </a:xfrm>
          <a:prstGeom prst="rect">
            <a:avLst/>
          </a:prstGeom>
          <a:noFill/>
          <a:ln w="9525">
            <a:noFill/>
            <a:miter lim="800000"/>
            <a:headEnd/>
            <a:tailEnd/>
          </a:ln>
        </p:spPr>
      </p:pic>
      <p:sp>
        <p:nvSpPr>
          <p:cNvPr id="28676" name="Text Box 5"/>
          <p:cNvSpPr txBox="1">
            <a:spLocks noChangeArrowheads="1"/>
          </p:cNvSpPr>
          <p:nvPr/>
        </p:nvSpPr>
        <p:spPr bwMode="auto">
          <a:xfrm>
            <a:off x="304800" y="457200"/>
            <a:ext cx="8229600" cy="830263"/>
          </a:xfrm>
          <a:prstGeom prst="rect">
            <a:avLst/>
          </a:prstGeom>
          <a:noFill/>
          <a:ln w="9525">
            <a:noFill/>
            <a:miter lim="800000"/>
            <a:headEnd/>
            <a:tailEnd/>
          </a:ln>
        </p:spPr>
        <p:txBody>
          <a:bodyPr>
            <a:spAutoFit/>
          </a:bodyPr>
          <a:lstStyle/>
          <a:p>
            <a:pPr>
              <a:buFont typeface="Wingdings" pitchFamily="2" charset="2"/>
              <a:buNone/>
            </a:pPr>
            <a:r>
              <a:rPr lang="en-US" sz="1600" b="1" smtClean="0">
                <a:solidFill>
                  <a:srgbClr val="002060"/>
                </a:solidFill>
                <a:sym typeface="Wingdings" pitchFamily="2" charset="2"/>
              </a:rPr>
              <a:t>Probability f(E) for loosing energy between E’ and E’+dE’ in a single interaction is given by the differential crossection </a:t>
            </a:r>
            <a:r>
              <a:rPr lang="en-US" sz="1600" b="1" smtClean="0">
                <a:solidFill>
                  <a:srgbClr val="009900"/>
                </a:solidFill>
                <a:sym typeface="Symbol" pitchFamily="18" charset="2"/>
              </a:rPr>
              <a:t>d (E,E’)/dE’/ (E)</a:t>
            </a:r>
            <a:r>
              <a:rPr lang="en-US" sz="1600" b="1" smtClean="0">
                <a:solidFill>
                  <a:srgbClr val="000000"/>
                </a:solidFill>
                <a:sym typeface="Symbol" pitchFamily="18" charset="2"/>
              </a:rPr>
              <a:t>  </a:t>
            </a:r>
            <a:r>
              <a:rPr lang="en-US" sz="1600" b="1" smtClean="0">
                <a:solidFill>
                  <a:srgbClr val="002060"/>
                </a:solidFill>
                <a:sym typeface="Symbol" pitchFamily="18" charset="2"/>
              </a:rPr>
              <a:t>which is given by the Rutherford crossection at large energy transfers</a:t>
            </a:r>
          </a:p>
        </p:txBody>
      </p:sp>
      <p:pic>
        <p:nvPicPr>
          <p:cNvPr id="28677" name="Picture 12"/>
          <p:cNvPicPr>
            <a:picLocks noChangeAspect="1" noChangeArrowheads="1"/>
          </p:cNvPicPr>
          <p:nvPr/>
        </p:nvPicPr>
        <p:blipFill>
          <a:blip r:embed="rId4" cstate="print"/>
          <a:srcRect l="62666" b="5714"/>
          <a:stretch>
            <a:fillRect/>
          </a:stretch>
        </p:blipFill>
        <p:spPr bwMode="auto">
          <a:xfrm>
            <a:off x="4038600" y="1676400"/>
            <a:ext cx="2133600" cy="838200"/>
          </a:xfrm>
          <a:prstGeom prst="rect">
            <a:avLst/>
          </a:prstGeom>
          <a:noFill/>
          <a:ln w="9525">
            <a:noFill/>
            <a:miter lim="800000"/>
            <a:headEnd/>
            <a:tailEnd/>
          </a:ln>
        </p:spPr>
      </p:pic>
      <p:sp>
        <p:nvSpPr>
          <p:cNvPr id="28678" name="Rectangle 14"/>
          <p:cNvSpPr>
            <a:spLocks noChangeArrowheads="1"/>
          </p:cNvSpPr>
          <p:nvPr/>
        </p:nvSpPr>
        <p:spPr bwMode="auto">
          <a:xfrm rot="-5400000">
            <a:off x="764381" y="2283619"/>
            <a:ext cx="1671638" cy="304800"/>
          </a:xfrm>
          <a:prstGeom prst="rect">
            <a:avLst/>
          </a:prstGeom>
          <a:noFill/>
          <a:ln w="9525">
            <a:noFill/>
            <a:miter lim="800000"/>
            <a:headEnd/>
            <a:tailEnd/>
          </a:ln>
        </p:spPr>
        <p:txBody>
          <a:bodyPr wrap="none">
            <a:spAutoFit/>
          </a:bodyPr>
          <a:lstStyle/>
          <a:p>
            <a:r>
              <a:rPr lang="en-US" sz="1400" b="1" smtClean="0">
                <a:solidFill>
                  <a:srgbClr val="009900"/>
                </a:solidFill>
                <a:sym typeface="Symbol" pitchFamily="18" charset="2"/>
              </a:rPr>
              <a:t>d (E,E’)/dE’/ (E)</a:t>
            </a:r>
          </a:p>
        </p:txBody>
      </p:sp>
      <p:sp>
        <p:nvSpPr>
          <p:cNvPr id="28679" name="TextBox 8"/>
          <p:cNvSpPr txBox="1">
            <a:spLocks noChangeArrowheads="1"/>
          </p:cNvSpPr>
          <p:nvPr/>
        </p:nvSpPr>
        <p:spPr bwMode="auto">
          <a:xfrm>
            <a:off x="4114800" y="3810000"/>
            <a:ext cx="3006725" cy="369888"/>
          </a:xfrm>
          <a:prstGeom prst="rect">
            <a:avLst/>
          </a:prstGeom>
          <a:noFill/>
          <a:ln w="9525">
            <a:noFill/>
            <a:miter lim="800000"/>
            <a:headEnd/>
            <a:tailEnd/>
          </a:ln>
        </p:spPr>
        <p:txBody>
          <a:bodyPr wrap="none">
            <a:spAutoFit/>
          </a:bodyPr>
          <a:lstStyle/>
          <a:p>
            <a:r>
              <a:rPr lang="en-US" smtClean="0">
                <a:solidFill>
                  <a:srgbClr val="FF0000"/>
                </a:solidFill>
              </a:rPr>
              <a:t>Scattering on free electrons</a:t>
            </a:r>
          </a:p>
        </p:txBody>
      </p:sp>
      <p:sp>
        <p:nvSpPr>
          <p:cNvPr id="28680" name="TextBox 9"/>
          <p:cNvSpPr txBox="1">
            <a:spLocks noChangeArrowheads="1"/>
          </p:cNvSpPr>
          <p:nvPr/>
        </p:nvSpPr>
        <p:spPr bwMode="auto">
          <a:xfrm>
            <a:off x="304800" y="3810000"/>
            <a:ext cx="2671763" cy="369888"/>
          </a:xfrm>
          <a:prstGeom prst="rect">
            <a:avLst/>
          </a:prstGeom>
          <a:noFill/>
          <a:ln w="9525">
            <a:noFill/>
            <a:miter lim="800000"/>
            <a:headEnd/>
            <a:tailEnd/>
          </a:ln>
        </p:spPr>
        <p:txBody>
          <a:bodyPr wrap="none">
            <a:spAutoFit/>
          </a:bodyPr>
          <a:lstStyle/>
          <a:p>
            <a:r>
              <a:rPr lang="en-US" smtClean="0">
                <a:solidFill>
                  <a:srgbClr val="FF0000"/>
                </a:solidFill>
              </a:rPr>
              <a:t>Excitation and ionization</a:t>
            </a:r>
          </a:p>
        </p:txBody>
      </p:sp>
      <p:cxnSp>
        <p:nvCxnSpPr>
          <p:cNvPr id="12" name="Straight Arrow Connector 11"/>
          <p:cNvCxnSpPr/>
          <p:nvPr/>
        </p:nvCxnSpPr>
        <p:spPr>
          <a:xfrm rot="5400000" flipH="1" flipV="1">
            <a:off x="1524000" y="2362200"/>
            <a:ext cx="144780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3543300" y="2628900"/>
            <a:ext cx="10668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8683" name="Picture 6" descr="p(x) = \frac{1}{\pi} \int_0^\infty\! \exp(-t \log t  - x t) \sin(\pi t)\, dt."/>
          <p:cNvPicPr>
            <a:picLocks noChangeAspect="1" noChangeArrowheads="1"/>
          </p:cNvPicPr>
          <p:nvPr/>
        </p:nvPicPr>
        <p:blipFill>
          <a:blip r:embed="rId5" cstate="print"/>
          <a:srcRect l="11615" b="6976"/>
          <a:stretch>
            <a:fillRect/>
          </a:stretch>
        </p:blipFill>
        <p:spPr bwMode="auto">
          <a:xfrm>
            <a:off x="3352800" y="4648200"/>
            <a:ext cx="2971800" cy="381000"/>
          </a:xfrm>
          <a:prstGeom prst="rect">
            <a:avLst/>
          </a:prstGeom>
          <a:noFill/>
          <a:ln w="9525">
            <a:noFill/>
            <a:miter lim="800000"/>
            <a:headEnd/>
            <a:tailEnd/>
          </a:ln>
        </p:spPr>
      </p:pic>
      <p:sp>
        <p:nvSpPr>
          <p:cNvPr id="28684" name="Rectangle 14"/>
          <p:cNvSpPr>
            <a:spLocks noChangeArrowheads="1"/>
          </p:cNvSpPr>
          <p:nvPr/>
        </p:nvSpPr>
        <p:spPr bwMode="auto">
          <a:xfrm>
            <a:off x="7543800" y="4800600"/>
            <a:ext cx="850900" cy="369888"/>
          </a:xfrm>
          <a:prstGeom prst="rect">
            <a:avLst/>
          </a:prstGeom>
          <a:noFill/>
          <a:ln w="9525">
            <a:noFill/>
            <a:miter lim="800000"/>
            <a:headEnd/>
            <a:tailEnd/>
          </a:ln>
        </p:spPr>
        <p:txBody>
          <a:bodyPr wrap="none">
            <a:spAutoFit/>
          </a:bodyPr>
          <a:lstStyle/>
          <a:p>
            <a:r>
              <a:rPr lang="en-US" b="1" smtClean="0">
                <a:solidFill>
                  <a:srgbClr val="002060"/>
                </a:solidFill>
                <a:sym typeface="Symbol" pitchFamily="18" charset="2"/>
              </a:rPr>
              <a:t>P(E,)</a:t>
            </a:r>
            <a:endParaRPr lang="en-US" smtClean="0">
              <a:solidFill>
                <a:srgbClr val="002060"/>
              </a:solidFill>
            </a:endParaRPr>
          </a:p>
        </p:txBody>
      </p:sp>
      <p:pic>
        <p:nvPicPr>
          <p:cNvPr id="28685" name="Picture 17" descr="p(x) = \frac{1}{2 \pi i} \int_{c-i\infty}^{c+i\infty}\! \exp(s \log s + x s)\, ds."/>
          <p:cNvPicPr>
            <a:picLocks noChangeAspect="1" noChangeArrowheads="1"/>
          </p:cNvPicPr>
          <p:nvPr/>
        </p:nvPicPr>
        <p:blipFill>
          <a:blip r:embed="rId6" cstate="print"/>
          <a:srcRect l="-4955" r="929"/>
          <a:stretch>
            <a:fillRect/>
          </a:stretch>
        </p:blipFill>
        <p:spPr bwMode="auto">
          <a:xfrm>
            <a:off x="152400" y="4648200"/>
            <a:ext cx="3200400" cy="428625"/>
          </a:xfrm>
          <a:prstGeom prst="rect">
            <a:avLst/>
          </a:prstGeom>
          <a:noFill/>
          <a:ln w="9525">
            <a:noFill/>
            <a:miter lim="800000"/>
            <a:headEnd/>
            <a:tailEnd/>
          </a:ln>
        </p:spPr>
      </p:pic>
      <p:sp>
        <p:nvSpPr>
          <p:cNvPr id="28686" name="Rectangle 18"/>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28687" name="Rectangle 19"/>
          <p:cNvSpPr>
            <a:spLocks noChangeArrowheads="1"/>
          </p:cNvSpPr>
          <p:nvPr/>
        </p:nvSpPr>
        <p:spPr bwMode="auto">
          <a:xfrm>
            <a:off x="1676400" y="0"/>
            <a:ext cx="3886200" cy="369888"/>
          </a:xfrm>
          <a:prstGeom prst="rect">
            <a:avLst/>
          </a:prstGeom>
          <a:noFill/>
          <a:ln w="9525">
            <a:noFill/>
            <a:miter lim="800000"/>
            <a:headEnd/>
            <a:tailEnd/>
          </a:ln>
        </p:spPr>
        <p:txBody>
          <a:bodyPr>
            <a:spAutoFit/>
          </a:bodyPr>
          <a:lstStyle/>
          <a:p>
            <a:r>
              <a:rPr lang="en-US" b="1" smtClean="0">
                <a:solidFill>
                  <a:srgbClr val="FF0000"/>
                </a:solidFill>
              </a:rPr>
              <a:t>Fluctuations of the Energy Loss</a:t>
            </a:r>
            <a:endParaRPr lang="en-US" smtClean="0">
              <a:solidFill>
                <a:srgbClr val="FF0000"/>
              </a:solidFill>
            </a:endParaRPr>
          </a:p>
        </p:txBody>
      </p:sp>
      <p:sp>
        <p:nvSpPr>
          <p:cNvPr id="28688" name="Slide Number Placeholder 16"/>
          <p:cNvSpPr>
            <a:spLocks noGrp="1"/>
          </p:cNvSpPr>
          <p:nvPr>
            <p:ph type="sldNum" sz="quarter" idx="12"/>
          </p:nvPr>
        </p:nvSpPr>
        <p:spPr>
          <a:noFill/>
        </p:spPr>
        <p:txBody>
          <a:bodyPr/>
          <a:lstStyle/>
          <a:p>
            <a:fld id="{221E9A5E-9844-418E-8495-A7FD56B490CE}" type="slidenum">
              <a:rPr lang="en-US" smtClean="0">
                <a:solidFill>
                  <a:srgbClr val="000000"/>
                </a:solidFill>
              </a:rPr>
              <a:pPr/>
              <a:t>66</a:t>
            </a:fld>
            <a:endParaRPr lang="en-US" smtClean="0">
              <a:solidFill>
                <a:srgbClr val="000000"/>
              </a:solidFill>
            </a:endParaRPr>
          </a:p>
        </p:txBody>
      </p:sp>
      <p:sp>
        <p:nvSpPr>
          <p:cNvPr id="28689" name="Footer Placeholder 17"/>
          <p:cNvSpPr>
            <a:spLocks noGrp="1"/>
          </p:cNvSpPr>
          <p:nvPr>
            <p:ph type="ftr" sz="quarter" idx="11"/>
          </p:nvPr>
        </p:nvSpPr>
        <p:spPr>
          <a:noFill/>
        </p:spPr>
        <p:txBody>
          <a:bodyPr/>
          <a:lstStyle/>
          <a:p>
            <a:r>
              <a:rPr lang="en-US" smtClean="0">
                <a:solidFill>
                  <a:srgbClr val="000000"/>
                </a:solidFill>
              </a:rPr>
              <a:t>W. Riegler/CERN</a:t>
            </a:r>
          </a:p>
        </p:txBody>
      </p:sp>
      <p:pic>
        <p:nvPicPr>
          <p:cNvPr id="28690" name="Picture 10"/>
          <p:cNvPicPr>
            <a:picLocks noChangeAspect="1" noChangeArrowheads="1"/>
          </p:cNvPicPr>
          <p:nvPr/>
        </p:nvPicPr>
        <p:blipFill>
          <a:blip r:embed="rId7" cstate="print"/>
          <a:srcRect l="56665"/>
          <a:stretch>
            <a:fillRect/>
          </a:stretch>
        </p:blipFill>
        <p:spPr bwMode="auto">
          <a:xfrm>
            <a:off x="228600" y="5257800"/>
            <a:ext cx="3205163" cy="485775"/>
          </a:xfrm>
          <a:prstGeom prst="rect">
            <a:avLst/>
          </a:prstGeom>
          <a:noFill/>
          <a:ln w="9525">
            <a:noFill/>
            <a:miter lim="800000"/>
            <a:headEnd/>
            <a:tailEnd/>
          </a:ln>
        </p:spPr>
      </p:pic>
      <p:pic>
        <p:nvPicPr>
          <p:cNvPr id="28691" name="Picture 4"/>
          <p:cNvPicPr>
            <a:picLocks noChangeAspect="1" noChangeArrowheads="1"/>
          </p:cNvPicPr>
          <p:nvPr/>
        </p:nvPicPr>
        <p:blipFill>
          <a:blip r:embed="rId8" cstate="print"/>
          <a:srcRect/>
          <a:stretch>
            <a:fillRect/>
          </a:stretch>
        </p:blipFill>
        <p:spPr bwMode="auto">
          <a:xfrm>
            <a:off x="304800" y="5867400"/>
            <a:ext cx="1509713" cy="43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12"/>
          <p:cNvSpPr txBox="1">
            <a:spLocks noChangeArrowheads="1"/>
          </p:cNvSpPr>
          <p:nvPr/>
        </p:nvSpPr>
        <p:spPr bwMode="auto">
          <a:xfrm>
            <a:off x="381000" y="1066800"/>
            <a:ext cx="3505200" cy="4032250"/>
          </a:xfrm>
          <a:prstGeom prst="rect">
            <a:avLst/>
          </a:prstGeom>
          <a:noFill/>
          <a:ln w="9525">
            <a:noFill/>
            <a:miter lim="800000"/>
            <a:headEnd/>
            <a:tailEnd/>
          </a:ln>
        </p:spPr>
        <p:txBody>
          <a:bodyPr>
            <a:spAutoFit/>
          </a:bodyPr>
          <a:lstStyle/>
          <a:p>
            <a:pPr>
              <a:buFont typeface="Wingdings" pitchFamily="2" charset="2"/>
              <a:buNone/>
              <a:defRPr/>
            </a:pPr>
            <a:r>
              <a:rPr lang="en-US" sz="1600" b="1" dirty="0">
                <a:solidFill>
                  <a:srgbClr val="333399"/>
                </a:solidFill>
                <a:latin typeface="Arial" charset="0"/>
                <a:sym typeface="Wingdings" pitchFamily="2" charset="2"/>
              </a:rPr>
              <a:t>P(</a:t>
            </a:r>
            <a:r>
              <a:rPr lang="en-US" sz="1600" b="1" dirty="0">
                <a:solidFill>
                  <a:srgbClr val="333399"/>
                </a:solidFill>
                <a:latin typeface="Arial" charset="0"/>
                <a:sym typeface="Symbol" pitchFamily="18" charset="2"/>
              </a:rPr>
              <a:t></a:t>
            </a:r>
            <a:r>
              <a:rPr lang="en-US" sz="1600" b="1" dirty="0">
                <a:solidFill>
                  <a:srgbClr val="333399"/>
                </a:solidFill>
                <a:latin typeface="Arial" charset="0"/>
                <a:sym typeface="Wingdings" pitchFamily="2" charset="2"/>
              </a:rPr>
              <a:t>): Probability for energy loss </a:t>
            </a:r>
            <a:r>
              <a:rPr lang="en-US" sz="1600" b="1" dirty="0">
                <a:solidFill>
                  <a:srgbClr val="333399"/>
                </a:solidFill>
                <a:latin typeface="Arial" charset="0"/>
                <a:sym typeface="Symbol" pitchFamily="18" charset="2"/>
              </a:rPr>
              <a:t> in matter of thickness D. </a:t>
            </a:r>
            <a:endParaRPr lang="en-US" sz="1600" b="1" dirty="0">
              <a:solidFill>
                <a:srgbClr val="333399"/>
              </a:solidFill>
              <a:latin typeface="Arial" charset="0"/>
              <a:sym typeface="Wingdings" pitchFamily="2" charset="2"/>
            </a:endParaRPr>
          </a:p>
          <a:p>
            <a:pPr>
              <a:buFont typeface="Wingdings" pitchFamily="2" charset="2"/>
              <a:buNone/>
              <a:defRPr/>
            </a:pPr>
            <a:endParaRPr lang="en-US" sz="1600" b="1" dirty="0">
              <a:solidFill>
                <a:srgbClr val="333399"/>
              </a:solidFill>
              <a:latin typeface="Arial" charset="0"/>
              <a:sym typeface="Wingdings" pitchFamily="2" charset="2"/>
            </a:endParaRPr>
          </a:p>
          <a:p>
            <a:pPr>
              <a:buFont typeface="Wingdings" pitchFamily="2" charset="2"/>
              <a:buNone/>
              <a:defRPr/>
            </a:pPr>
            <a:r>
              <a:rPr lang="en-US" sz="1600" b="1" dirty="0">
                <a:solidFill>
                  <a:srgbClr val="009900"/>
                </a:solidFill>
                <a:latin typeface="Arial" charset="0"/>
                <a:sym typeface="Wingdings" pitchFamily="2" charset="2"/>
              </a:rPr>
              <a:t>Landau distribution is very asymmetric. </a:t>
            </a:r>
          </a:p>
          <a:p>
            <a:pPr>
              <a:buFont typeface="Wingdings" pitchFamily="2" charset="2"/>
              <a:buNone/>
              <a:defRPr/>
            </a:pPr>
            <a:endParaRPr lang="en-US" sz="1600" b="1" dirty="0">
              <a:solidFill>
                <a:srgbClr val="009900"/>
              </a:solidFill>
              <a:latin typeface="Arial" charset="0"/>
              <a:sym typeface="Wingdings" pitchFamily="2" charset="2"/>
            </a:endParaRPr>
          </a:p>
          <a:p>
            <a:pPr>
              <a:buFont typeface="Wingdings" pitchFamily="2" charset="2"/>
              <a:buNone/>
              <a:defRPr/>
            </a:pPr>
            <a:r>
              <a:rPr lang="en-US" sz="1600" b="1" dirty="0">
                <a:solidFill>
                  <a:srgbClr val="2D2D8A"/>
                </a:solidFill>
                <a:latin typeface="Arial" charset="0"/>
                <a:sym typeface="Wingdings" pitchFamily="2" charset="2"/>
              </a:rPr>
              <a:t>Average and most probable energy loss must be distinguished !</a:t>
            </a:r>
          </a:p>
          <a:p>
            <a:pPr>
              <a:buFont typeface="Wingdings" pitchFamily="2" charset="2"/>
              <a:buNone/>
              <a:defRPr/>
            </a:pPr>
            <a:endParaRPr lang="en-US" sz="1600" b="1" dirty="0">
              <a:solidFill>
                <a:srgbClr val="333399"/>
              </a:solidFill>
              <a:latin typeface="Arial" charset="0"/>
              <a:sym typeface="Wingdings" pitchFamily="2" charset="2"/>
            </a:endParaRPr>
          </a:p>
          <a:p>
            <a:pPr>
              <a:buFont typeface="Wingdings" pitchFamily="2" charset="2"/>
              <a:buNone/>
              <a:defRPr/>
            </a:pPr>
            <a:r>
              <a:rPr lang="en-US" sz="1600" b="1" dirty="0">
                <a:solidFill>
                  <a:srgbClr val="009900"/>
                </a:solidFill>
                <a:latin typeface="Arial" charset="0"/>
                <a:sym typeface="Wingdings" pitchFamily="2" charset="2"/>
              </a:rPr>
              <a:t>Measured Energy Loss is usually smaller that the real energy loss:</a:t>
            </a:r>
          </a:p>
          <a:p>
            <a:pPr>
              <a:buFont typeface="Wingdings" pitchFamily="2" charset="2"/>
              <a:buNone/>
              <a:defRPr/>
            </a:pPr>
            <a:endParaRPr lang="en-US" sz="1600" b="1" dirty="0">
              <a:solidFill>
                <a:srgbClr val="009900"/>
              </a:solidFill>
              <a:latin typeface="Arial" charset="0"/>
              <a:sym typeface="Wingdings" pitchFamily="2" charset="2"/>
            </a:endParaRPr>
          </a:p>
          <a:p>
            <a:pPr>
              <a:buFont typeface="Wingdings" pitchFamily="2" charset="2"/>
              <a:buNone/>
              <a:defRPr/>
            </a:pPr>
            <a:r>
              <a:rPr lang="en-US" sz="1600" b="1" dirty="0">
                <a:solidFill>
                  <a:srgbClr val="009900"/>
                </a:solidFill>
                <a:latin typeface="Arial" charset="0"/>
                <a:sym typeface="Wingdings" pitchFamily="2" charset="2"/>
              </a:rPr>
              <a:t>3 </a:t>
            </a:r>
            <a:r>
              <a:rPr lang="en-US" sz="1600" b="1" dirty="0" err="1">
                <a:solidFill>
                  <a:srgbClr val="009900"/>
                </a:solidFill>
                <a:latin typeface="Arial" charset="0"/>
                <a:sym typeface="Wingdings" pitchFamily="2" charset="2"/>
              </a:rPr>
              <a:t>GeV</a:t>
            </a:r>
            <a:r>
              <a:rPr lang="en-US" sz="1600" b="1" dirty="0">
                <a:solidFill>
                  <a:srgbClr val="009900"/>
                </a:solidFill>
                <a:latin typeface="Arial" charset="0"/>
                <a:sym typeface="Wingdings" pitchFamily="2" charset="2"/>
              </a:rPr>
              <a:t> </a:t>
            </a:r>
            <a:r>
              <a:rPr lang="en-US" sz="1600" b="1" dirty="0" err="1">
                <a:solidFill>
                  <a:srgbClr val="009900"/>
                </a:solidFill>
                <a:latin typeface="Arial" charset="0"/>
                <a:sym typeface="Wingdings" pitchFamily="2" charset="2"/>
              </a:rPr>
              <a:t>Pion</a:t>
            </a:r>
            <a:r>
              <a:rPr lang="en-US" sz="1600" b="1" dirty="0">
                <a:solidFill>
                  <a:srgbClr val="009900"/>
                </a:solidFill>
                <a:latin typeface="Arial" charset="0"/>
                <a:sym typeface="Wingdings" pitchFamily="2" charset="2"/>
              </a:rPr>
              <a:t>: </a:t>
            </a:r>
            <a:r>
              <a:rPr lang="en-US" sz="1600" b="1" dirty="0" err="1">
                <a:solidFill>
                  <a:srgbClr val="009900"/>
                </a:solidFill>
                <a:latin typeface="Arial" charset="0"/>
                <a:sym typeface="Wingdings" pitchFamily="2" charset="2"/>
              </a:rPr>
              <a:t>E’</a:t>
            </a:r>
            <a:r>
              <a:rPr lang="en-US" sz="1600" b="1" baseline="-25000" dirty="0" err="1">
                <a:solidFill>
                  <a:srgbClr val="009900"/>
                </a:solidFill>
                <a:latin typeface="Arial" charset="0"/>
                <a:sym typeface="Wingdings" pitchFamily="2" charset="2"/>
              </a:rPr>
              <a:t>max</a:t>
            </a:r>
            <a:r>
              <a:rPr lang="en-US" sz="1600" b="1" baseline="-25000" dirty="0">
                <a:solidFill>
                  <a:srgbClr val="009900"/>
                </a:solidFill>
                <a:latin typeface="Arial" charset="0"/>
                <a:sym typeface="Wingdings" pitchFamily="2" charset="2"/>
              </a:rPr>
              <a:t> </a:t>
            </a:r>
            <a:r>
              <a:rPr lang="en-US" sz="1600" b="1" dirty="0">
                <a:solidFill>
                  <a:srgbClr val="009900"/>
                </a:solidFill>
                <a:latin typeface="Arial" charset="0"/>
                <a:sym typeface="Wingdings" pitchFamily="2" charset="2"/>
              </a:rPr>
              <a:t>= 450MeV  A 450 </a:t>
            </a:r>
            <a:r>
              <a:rPr lang="en-US" sz="1600" b="1" dirty="0" err="1">
                <a:solidFill>
                  <a:srgbClr val="009900"/>
                </a:solidFill>
                <a:latin typeface="Arial" charset="0"/>
                <a:sym typeface="Wingdings" pitchFamily="2" charset="2"/>
              </a:rPr>
              <a:t>MeV</a:t>
            </a:r>
            <a:r>
              <a:rPr lang="en-US" sz="1600" b="1" dirty="0">
                <a:solidFill>
                  <a:srgbClr val="009900"/>
                </a:solidFill>
                <a:latin typeface="Arial" charset="0"/>
                <a:sym typeface="Wingdings" pitchFamily="2" charset="2"/>
              </a:rPr>
              <a:t> Electron usually leaves the detector. </a:t>
            </a:r>
            <a:endParaRPr lang="en-US" b="1" dirty="0">
              <a:solidFill>
                <a:srgbClr val="009900"/>
              </a:solidFill>
              <a:latin typeface="Arial" charset="0"/>
              <a:sym typeface="Symbol" pitchFamily="18" charset="2"/>
            </a:endParaRPr>
          </a:p>
        </p:txBody>
      </p:sp>
      <p:sp>
        <p:nvSpPr>
          <p:cNvPr id="29699" name="Rectangle 13"/>
          <p:cNvSpPr>
            <a:spLocks noChangeArrowheads="1"/>
          </p:cNvSpPr>
          <p:nvPr/>
        </p:nvSpPr>
        <p:spPr bwMode="auto">
          <a:xfrm>
            <a:off x="381000" y="609600"/>
            <a:ext cx="2365375" cy="369888"/>
          </a:xfrm>
          <a:prstGeom prst="rect">
            <a:avLst/>
          </a:prstGeom>
          <a:noFill/>
          <a:ln w="9525">
            <a:noFill/>
            <a:miter lim="800000"/>
            <a:headEnd/>
            <a:tailEnd/>
          </a:ln>
        </p:spPr>
        <p:txBody>
          <a:bodyPr wrap="none">
            <a:spAutoFit/>
          </a:bodyPr>
          <a:lstStyle/>
          <a:p>
            <a:r>
              <a:rPr lang="en-US" b="1" smtClean="0">
                <a:solidFill>
                  <a:srgbClr val="009900"/>
                </a:solidFill>
                <a:sym typeface="Symbol" pitchFamily="18" charset="2"/>
              </a:rPr>
              <a:t>Landau Distribution</a:t>
            </a:r>
          </a:p>
        </p:txBody>
      </p:sp>
      <p:pic>
        <p:nvPicPr>
          <p:cNvPr id="29700" name="Picture 6" descr="\begin{figure}&#10; \begin{center}&#10; \leavevmode&#10; &#10;\epsfig {file=landau.eps,width=\singlefig}&#10; \end{center}\end{figure}"/>
          <p:cNvPicPr>
            <a:picLocks noChangeAspect="1" noChangeArrowheads="1"/>
          </p:cNvPicPr>
          <p:nvPr/>
        </p:nvPicPr>
        <p:blipFill>
          <a:blip r:embed="rId2" cstate="print"/>
          <a:srcRect/>
          <a:stretch>
            <a:fillRect/>
          </a:stretch>
        </p:blipFill>
        <p:spPr bwMode="auto">
          <a:xfrm>
            <a:off x="4419600" y="1447800"/>
            <a:ext cx="4038600" cy="3533775"/>
          </a:xfrm>
          <a:prstGeom prst="rect">
            <a:avLst/>
          </a:prstGeom>
          <a:noFill/>
          <a:ln w="9525">
            <a:noFill/>
            <a:miter lim="800000"/>
            <a:headEnd/>
            <a:tailEnd/>
          </a:ln>
        </p:spPr>
      </p:pic>
      <p:sp>
        <p:nvSpPr>
          <p:cNvPr id="29701" name="Rectangle 4"/>
          <p:cNvSpPr>
            <a:spLocks noChangeArrowheads="1"/>
          </p:cNvSpPr>
          <p:nvPr/>
        </p:nvSpPr>
        <p:spPr bwMode="auto">
          <a:xfrm>
            <a:off x="2514600" y="0"/>
            <a:ext cx="2971800" cy="369888"/>
          </a:xfrm>
          <a:prstGeom prst="rect">
            <a:avLst/>
          </a:prstGeom>
          <a:noFill/>
          <a:ln w="9525">
            <a:noFill/>
            <a:miter lim="800000"/>
            <a:headEnd/>
            <a:tailEnd/>
          </a:ln>
        </p:spPr>
        <p:txBody>
          <a:bodyPr>
            <a:spAutoFit/>
          </a:bodyPr>
          <a:lstStyle/>
          <a:p>
            <a:r>
              <a:rPr lang="en-US" b="1" smtClean="0">
                <a:solidFill>
                  <a:srgbClr val="FF0000"/>
                </a:solidFill>
              </a:rPr>
              <a:t>Landau Distribution</a:t>
            </a:r>
            <a:endParaRPr lang="en-US" smtClean="0">
              <a:solidFill>
                <a:srgbClr val="FF0000"/>
              </a:solidFill>
            </a:endParaRPr>
          </a:p>
        </p:txBody>
      </p:sp>
      <p:sp>
        <p:nvSpPr>
          <p:cNvPr id="29702" name="Rectangle 7"/>
          <p:cNvSpPr>
            <a:spLocks noChangeArrowheads="1"/>
          </p:cNvSpPr>
          <p:nvPr/>
        </p:nvSpPr>
        <p:spPr bwMode="auto">
          <a:xfrm>
            <a:off x="26670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29703" name="Slide Number Placeholder 6"/>
          <p:cNvSpPr>
            <a:spLocks noGrp="1"/>
          </p:cNvSpPr>
          <p:nvPr>
            <p:ph type="sldNum" sz="quarter" idx="12"/>
          </p:nvPr>
        </p:nvSpPr>
        <p:spPr>
          <a:noFill/>
        </p:spPr>
        <p:txBody>
          <a:bodyPr/>
          <a:lstStyle/>
          <a:p>
            <a:fld id="{57EDDA7B-5234-4C9C-BD33-E1A79CF4FB8A}" type="slidenum">
              <a:rPr lang="en-US" smtClean="0">
                <a:solidFill>
                  <a:srgbClr val="000000"/>
                </a:solidFill>
              </a:rPr>
              <a:pPr/>
              <a:t>67</a:t>
            </a:fld>
            <a:endParaRPr lang="en-US" smtClean="0">
              <a:solidFill>
                <a:srgbClr val="000000"/>
              </a:solidFill>
            </a:endParaRPr>
          </a:p>
        </p:txBody>
      </p:sp>
      <p:sp>
        <p:nvSpPr>
          <p:cNvPr id="29704" name="Footer Placeholder 7"/>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274638" y="1295400"/>
            <a:ext cx="3937000" cy="304800"/>
          </a:xfrm>
          <a:prstGeom prst="rect">
            <a:avLst/>
          </a:prstGeom>
          <a:noFill/>
          <a:ln w="9525">
            <a:noFill/>
            <a:miter lim="800000"/>
            <a:headEnd/>
            <a:tailEnd/>
          </a:ln>
        </p:spPr>
        <p:txBody>
          <a:bodyPr wrap="none">
            <a:spAutoFit/>
          </a:bodyPr>
          <a:lstStyle/>
          <a:p>
            <a:pPr eaLnBrk="0" hangingPunct="0"/>
            <a:r>
              <a:rPr lang="en-US" sz="1400" b="1" i="1" smtClean="0">
                <a:solidFill>
                  <a:srgbClr val="3B21FF"/>
                </a:solidFill>
              </a:rPr>
              <a:t>LANDAU DISTRIBUTION OF ENERGY LOSS:</a:t>
            </a:r>
          </a:p>
        </p:txBody>
      </p:sp>
      <p:sp>
        <p:nvSpPr>
          <p:cNvPr id="30723" name="Text Box 7"/>
          <p:cNvSpPr txBox="1">
            <a:spLocks noChangeArrowheads="1"/>
          </p:cNvSpPr>
          <p:nvPr/>
        </p:nvSpPr>
        <p:spPr bwMode="auto">
          <a:xfrm>
            <a:off x="427038" y="5121275"/>
            <a:ext cx="2544762" cy="304800"/>
          </a:xfrm>
          <a:prstGeom prst="rect">
            <a:avLst/>
          </a:prstGeom>
          <a:noFill/>
          <a:ln w="9525">
            <a:noFill/>
            <a:miter lim="800000"/>
            <a:headEnd/>
            <a:tailEnd/>
          </a:ln>
        </p:spPr>
        <p:txBody>
          <a:bodyPr wrap="none">
            <a:spAutoFit/>
          </a:bodyPr>
          <a:lstStyle/>
          <a:p>
            <a:pPr eaLnBrk="0" hangingPunct="0"/>
            <a:r>
              <a:rPr lang="en-US" sz="1400" b="1" smtClean="0">
                <a:solidFill>
                  <a:srgbClr val="000000"/>
                </a:solidFill>
              </a:rPr>
              <a:t>For a Gaussian distribution:</a:t>
            </a:r>
          </a:p>
        </p:txBody>
      </p:sp>
      <p:sp>
        <p:nvSpPr>
          <p:cNvPr id="30724" name="Text Box 8"/>
          <p:cNvSpPr txBox="1">
            <a:spLocks noChangeArrowheads="1"/>
          </p:cNvSpPr>
          <p:nvPr/>
        </p:nvSpPr>
        <p:spPr bwMode="auto">
          <a:xfrm>
            <a:off x="2941638" y="5121275"/>
            <a:ext cx="1439862" cy="517525"/>
          </a:xfrm>
          <a:prstGeom prst="rect">
            <a:avLst/>
          </a:prstGeom>
          <a:noFill/>
          <a:ln w="9525">
            <a:noFill/>
            <a:miter lim="800000"/>
            <a:headEnd/>
            <a:tailEnd/>
          </a:ln>
        </p:spPr>
        <p:txBody>
          <a:bodyPr wrap="none">
            <a:spAutoFit/>
          </a:bodyPr>
          <a:lstStyle/>
          <a:p>
            <a:pPr eaLnBrk="0" hangingPunct="0"/>
            <a:r>
              <a:rPr lang="en-US" sz="1400" b="1" smtClean="0">
                <a:solidFill>
                  <a:srgbClr val="000000"/>
                </a:solidFill>
                <a:latin typeface="Symbol" pitchFamily="18" charset="2"/>
              </a:rPr>
              <a:t>s</a:t>
            </a:r>
            <a:r>
              <a:rPr lang="en-US" sz="1400" b="1" baseline="-25000" smtClean="0">
                <a:solidFill>
                  <a:srgbClr val="000000"/>
                </a:solidFill>
              </a:rPr>
              <a:t>N</a:t>
            </a:r>
            <a:r>
              <a:rPr lang="en-US" sz="1400" b="1" smtClean="0">
                <a:solidFill>
                  <a:srgbClr val="000000"/>
                </a:solidFill>
              </a:rPr>
              <a:t> ~ 21 i.p.</a:t>
            </a:r>
          </a:p>
          <a:p>
            <a:pPr eaLnBrk="0" hangingPunct="0"/>
            <a:r>
              <a:rPr lang="en-US" sz="1400" b="1" smtClean="0">
                <a:solidFill>
                  <a:srgbClr val="000000"/>
                </a:solidFill>
              </a:rPr>
              <a:t>FWHM ~ 50 i.p.</a:t>
            </a:r>
          </a:p>
        </p:txBody>
      </p:sp>
      <p:pic>
        <p:nvPicPr>
          <p:cNvPr id="30725" name="Picture 9"/>
          <p:cNvPicPr>
            <a:picLocks noChangeAspect="1" noChangeArrowheads="1"/>
          </p:cNvPicPr>
          <p:nvPr/>
        </p:nvPicPr>
        <p:blipFill>
          <a:blip r:embed="rId2" cstate="print"/>
          <a:srcRect/>
          <a:stretch>
            <a:fillRect/>
          </a:stretch>
        </p:blipFill>
        <p:spPr bwMode="auto">
          <a:xfrm>
            <a:off x="596900" y="1833563"/>
            <a:ext cx="3563938" cy="3043237"/>
          </a:xfrm>
          <a:prstGeom prst="rect">
            <a:avLst/>
          </a:prstGeom>
          <a:noFill/>
          <a:ln w="9525">
            <a:noFill/>
            <a:miter lim="800000"/>
            <a:headEnd/>
            <a:tailEnd/>
          </a:ln>
        </p:spPr>
      </p:pic>
      <p:sp>
        <p:nvSpPr>
          <p:cNvPr id="30726" name="Text Box 10"/>
          <p:cNvSpPr txBox="1">
            <a:spLocks noChangeArrowheads="1"/>
          </p:cNvSpPr>
          <p:nvPr/>
        </p:nvSpPr>
        <p:spPr bwMode="auto">
          <a:xfrm>
            <a:off x="369888" y="4648200"/>
            <a:ext cx="268287" cy="274638"/>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0</a:t>
            </a:r>
          </a:p>
        </p:txBody>
      </p:sp>
      <p:grpSp>
        <p:nvGrpSpPr>
          <p:cNvPr id="2" name="Group 11"/>
          <p:cNvGrpSpPr>
            <a:grpSpLocks/>
          </p:cNvGrpSpPr>
          <p:nvPr/>
        </p:nvGrpSpPr>
        <p:grpSpPr bwMode="auto">
          <a:xfrm>
            <a:off x="46038" y="1955800"/>
            <a:ext cx="4176712" cy="3302000"/>
            <a:chOff x="96" y="846"/>
            <a:chExt cx="2631" cy="2080"/>
          </a:xfrm>
        </p:grpSpPr>
        <p:sp>
          <p:nvSpPr>
            <p:cNvPr id="30756" name="Text Box 12"/>
            <p:cNvSpPr txBox="1">
              <a:spLocks noChangeArrowheads="1"/>
            </p:cNvSpPr>
            <p:nvPr/>
          </p:nvSpPr>
          <p:spPr bwMode="auto">
            <a:xfrm>
              <a:off x="404" y="2653"/>
              <a:ext cx="169"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0</a:t>
              </a:r>
            </a:p>
          </p:txBody>
        </p:sp>
        <p:sp>
          <p:nvSpPr>
            <p:cNvPr id="30757" name="Text Box 13"/>
            <p:cNvSpPr txBox="1">
              <a:spLocks noChangeArrowheads="1"/>
            </p:cNvSpPr>
            <p:nvPr/>
          </p:nvSpPr>
          <p:spPr bwMode="auto">
            <a:xfrm>
              <a:off x="1209" y="2653"/>
              <a:ext cx="275"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500</a:t>
              </a:r>
            </a:p>
          </p:txBody>
        </p:sp>
        <p:sp>
          <p:nvSpPr>
            <p:cNvPr id="30758" name="Text Box 14"/>
            <p:cNvSpPr txBox="1">
              <a:spLocks noChangeArrowheads="1"/>
            </p:cNvSpPr>
            <p:nvPr/>
          </p:nvSpPr>
          <p:spPr bwMode="auto">
            <a:xfrm>
              <a:off x="2026" y="2653"/>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1000</a:t>
              </a:r>
            </a:p>
          </p:txBody>
        </p:sp>
        <p:sp>
          <p:nvSpPr>
            <p:cNvPr id="30759" name="Text Box 15"/>
            <p:cNvSpPr txBox="1">
              <a:spLocks noChangeArrowheads="1"/>
            </p:cNvSpPr>
            <p:nvPr/>
          </p:nvSpPr>
          <p:spPr bwMode="auto">
            <a:xfrm>
              <a:off x="171" y="998"/>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6000</a:t>
              </a:r>
            </a:p>
          </p:txBody>
        </p:sp>
        <p:sp>
          <p:nvSpPr>
            <p:cNvPr id="30760" name="Text Box 16"/>
            <p:cNvSpPr txBox="1">
              <a:spLocks noChangeArrowheads="1"/>
            </p:cNvSpPr>
            <p:nvPr/>
          </p:nvSpPr>
          <p:spPr bwMode="auto">
            <a:xfrm>
              <a:off x="171" y="1519"/>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4000</a:t>
              </a:r>
            </a:p>
          </p:txBody>
        </p:sp>
        <p:sp>
          <p:nvSpPr>
            <p:cNvPr id="30761" name="Text Box 17"/>
            <p:cNvSpPr txBox="1">
              <a:spLocks noChangeArrowheads="1"/>
            </p:cNvSpPr>
            <p:nvPr/>
          </p:nvSpPr>
          <p:spPr bwMode="auto">
            <a:xfrm>
              <a:off x="171" y="2041"/>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2000</a:t>
              </a:r>
            </a:p>
          </p:txBody>
        </p:sp>
        <p:sp>
          <p:nvSpPr>
            <p:cNvPr id="30762" name="Text Box 18"/>
            <p:cNvSpPr txBox="1">
              <a:spLocks noChangeArrowheads="1"/>
            </p:cNvSpPr>
            <p:nvPr/>
          </p:nvSpPr>
          <p:spPr bwMode="auto">
            <a:xfrm>
              <a:off x="2323" y="2753"/>
              <a:ext cx="404"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N (i.p.)</a:t>
              </a:r>
            </a:p>
          </p:txBody>
        </p:sp>
        <p:sp>
          <p:nvSpPr>
            <p:cNvPr id="30763" name="Text Box 19"/>
            <p:cNvSpPr txBox="1">
              <a:spLocks noChangeArrowheads="1"/>
            </p:cNvSpPr>
            <p:nvPr/>
          </p:nvSpPr>
          <p:spPr bwMode="auto">
            <a:xfrm>
              <a:off x="96" y="846"/>
              <a:ext cx="419"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Counts</a:t>
              </a:r>
            </a:p>
          </p:txBody>
        </p:sp>
      </p:grpSp>
      <p:pic>
        <p:nvPicPr>
          <p:cNvPr id="30728" name="Picture 20"/>
          <p:cNvPicPr>
            <a:picLocks noChangeAspect="1" noChangeArrowheads="1"/>
          </p:cNvPicPr>
          <p:nvPr/>
        </p:nvPicPr>
        <p:blipFill>
          <a:blip r:embed="rId3" cstate="print"/>
          <a:srcRect/>
          <a:stretch>
            <a:fillRect/>
          </a:stretch>
        </p:blipFill>
        <p:spPr bwMode="auto">
          <a:xfrm>
            <a:off x="1662113" y="1692275"/>
            <a:ext cx="533400" cy="2743200"/>
          </a:xfrm>
          <a:prstGeom prst="rect">
            <a:avLst/>
          </a:prstGeom>
          <a:noFill/>
          <a:ln w="9525">
            <a:noFill/>
            <a:miter lim="800000"/>
            <a:headEnd/>
            <a:tailEnd/>
          </a:ln>
        </p:spPr>
      </p:pic>
      <p:sp>
        <p:nvSpPr>
          <p:cNvPr id="30729" name="Text Box 21"/>
          <p:cNvSpPr txBox="1">
            <a:spLocks noChangeArrowheads="1"/>
          </p:cNvSpPr>
          <p:nvPr/>
        </p:nvSpPr>
        <p:spPr bwMode="auto">
          <a:xfrm>
            <a:off x="2255838" y="1997075"/>
            <a:ext cx="1730375" cy="517525"/>
          </a:xfrm>
          <a:prstGeom prst="rect">
            <a:avLst/>
          </a:prstGeom>
          <a:noFill/>
          <a:ln w="9525">
            <a:noFill/>
            <a:miter lim="800000"/>
            <a:headEnd/>
            <a:tailEnd/>
          </a:ln>
        </p:spPr>
        <p:txBody>
          <a:bodyPr wrap="none">
            <a:spAutoFit/>
          </a:bodyPr>
          <a:lstStyle/>
          <a:p>
            <a:pPr eaLnBrk="0" hangingPunct="0"/>
            <a:r>
              <a:rPr lang="en-US" sz="1400" smtClean="0">
                <a:solidFill>
                  <a:srgbClr val="3B21FF"/>
                </a:solidFill>
              </a:rPr>
              <a:t>4 cm Ar-CH4 (95-5)</a:t>
            </a:r>
          </a:p>
          <a:p>
            <a:pPr eaLnBrk="0" hangingPunct="0"/>
            <a:r>
              <a:rPr lang="en-US" sz="1400" smtClean="0">
                <a:solidFill>
                  <a:srgbClr val="3B21FF"/>
                </a:solidFill>
              </a:rPr>
              <a:t>5 bars</a:t>
            </a:r>
          </a:p>
        </p:txBody>
      </p:sp>
      <p:sp>
        <p:nvSpPr>
          <p:cNvPr id="30730" name="Text Box 22"/>
          <p:cNvSpPr txBox="1">
            <a:spLocks noChangeArrowheads="1"/>
          </p:cNvSpPr>
          <p:nvPr/>
        </p:nvSpPr>
        <p:spPr bwMode="auto">
          <a:xfrm>
            <a:off x="2332038" y="2514600"/>
            <a:ext cx="1114425" cy="304800"/>
          </a:xfrm>
          <a:prstGeom prst="rect">
            <a:avLst/>
          </a:prstGeom>
          <a:noFill/>
          <a:ln w="9525">
            <a:noFill/>
            <a:miter lim="800000"/>
            <a:headEnd/>
            <a:tailEnd/>
          </a:ln>
        </p:spPr>
        <p:txBody>
          <a:bodyPr wrap="none">
            <a:spAutoFit/>
          </a:bodyPr>
          <a:lstStyle/>
          <a:p>
            <a:pPr eaLnBrk="0" hangingPunct="0"/>
            <a:r>
              <a:rPr lang="en-US" sz="1400" b="1" smtClean="0">
                <a:solidFill>
                  <a:srgbClr val="000000"/>
                </a:solidFill>
              </a:rPr>
              <a:t>N = 460 i.p.</a:t>
            </a:r>
          </a:p>
        </p:txBody>
      </p:sp>
      <p:sp>
        <p:nvSpPr>
          <p:cNvPr id="30731" name="Text Box 23"/>
          <p:cNvSpPr txBox="1">
            <a:spLocks noChangeArrowheads="1"/>
          </p:cNvSpPr>
          <p:nvPr/>
        </p:nvSpPr>
        <p:spPr bwMode="auto">
          <a:xfrm>
            <a:off x="4541838" y="1219200"/>
            <a:ext cx="4602162" cy="517525"/>
          </a:xfrm>
          <a:prstGeom prst="rect">
            <a:avLst/>
          </a:prstGeom>
          <a:noFill/>
          <a:ln w="9525">
            <a:noFill/>
            <a:miter lim="800000"/>
            <a:headEnd/>
            <a:tailEnd/>
          </a:ln>
        </p:spPr>
        <p:txBody>
          <a:bodyPr wrap="none">
            <a:spAutoFit/>
          </a:bodyPr>
          <a:lstStyle/>
          <a:p>
            <a:pPr eaLnBrk="0" hangingPunct="0"/>
            <a:r>
              <a:rPr lang="en-US" sz="1400" b="1" smtClean="0">
                <a:solidFill>
                  <a:srgbClr val="3B21FF"/>
                </a:solidFill>
              </a:rPr>
              <a:t>PARTICLE IDENTIFICATION </a:t>
            </a:r>
          </a:p>
          <a:p>
            <a:pPr eaLnBrk="0" hangingPunct="0"/>
            <a:r>
              <a:rPr lang="en-US" sz="1400" b="1" smtClean="0">
                <a:solidFill>
                  <a:srgbClr val="3B21FF"/>
                </a:solidFill>
              </a:rPr>
              <a:t>Requires statistical analysis of hundreds of samples</a:t>
            </a:r>
          </a:p>
        </p:txBody>
      </p:sp>
      <p:grpSp>
        <p:nvGrpSpPr>
          <p:cNvPr id="3" name="Group 24"/>
          <p:cNvGrpSpPr>
            <a:grpSpLocks/>
          </p:cNvGrpSpPr>
          <p:nvPr/>
        </p:nvGrpSpPr>
        <p:grpSpPr bwMode="auto">
          <a:xfrm>
            <a:off x="4419600" y="1828800"/>
            <a:ext cx="4133850" cy="3429000"/>
            <a:chOff x="2880" y="2064"/>
            <a:chExt cx="2604" cy="2160"/>
          </a:xfrm>
        </p:grpSpPr>
        <p:grpSp>
          <p:nvGrpSpPr>
            <p:cNvPr id="4" name="Group 25"/>
            <p:cNvGrpSpPr>
              <a:grpSpLocks/>
            </p:cNvGrpSpPr>
            <p:nvPr/>
          </p:nvGrpSpPr>
          <p:grpSpPr bwMode="auto">
            <a:xfrm>
              <a:off x="2880" y="2064"/>
              <a:ext cx="2604" cy="2160"/>
              <a:chOff x="2668" y="2160"/>
              <a:chExt cx="2604" cy="2160"/>
            </a:xfrm>
          </p:grpSpPr>
          <p:pic>
            <p:nvPicPr>
              <p:cNvPr id="30745" name="Picture 26"/>
              <p:cNvPicPr>
                <a:picLocks noChangeAspect="1" noChangeArrowheads="1"/>
              </p:cNvPicPr>
              <p:nvPr/>
            </p:nvPicPr>
            <p:blipFill>
              <a:blip r:embed="rId4" cstate="print"/>
              <a:srcRect/>
              <a:stretch>
                <a:fillRect/>
              </a:stretch>
            </p:blipFill>
            <p:spPr bwMode="auto">
              <a:xfrm>
                <a:off x="3024" y="2160"/>
                <a:ext cx="2208" cy="1907"/>
              </a:xfrm>
              <a:prstGeom prst="rect">
                <a:avLst/>
              </a:prstGeom>
              <a:noFill/>
              <a:ln w="9525">
                <a:noFill/>
                <a:miter lim="800000"/>
                <a:headEnd/>
                <a:tailEnd/>
              </a:ln>
            </p:spPr>
          </p:pic>
          <p:grpSp>
            <p:nvGrpSpPr>
              <p:cNvPr id="5" name="Group 27"/>
              <p:cNvGrpSpPr>
                <a:grpSpLocks/>
              </p:cNvGrpSpPr>
              <p:nvPr/>
            </p:nvGrpSpPr>
            <p:grpSpPr bwMode="auto">
              <a:xfrm>
                <a:off x="2668" y="2240"/>
                <a:ext cx="2604" cy="2080"/>
                <a:chOff x="96" y="846"/>
                <a:chExt cx="2604" cy="2080"/>
              </a:xfrm>
            </p:grpSpPr>
            <p:sp>
              <p:nvSpPr>
                <p:cNvPr id="30748" name="Text Box 28"/>
                <p:cNvSpPr txBox="1">
                  <a:spLocks noChangeArrowheads="1"/>
                </p:cNvSpPr>
                <p:nvPr/>
              </p:nvSpPr>
              <p:spPr bwMode="auto">
                <a:xfrm>
                  <a:off x="404" y="2653"/>
                  <a:ext cx="169"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0</a:t>
                  </a:r>
                </a:p>
              </p:txBody>
            </p:sp>
            <p:sp>
              <p:nvSpPr>
                <p:cNvPr id="30749" name="Text Box 29"/>
                <p:cNvSpPr txBox="1">
                  <a:spLocks noChangeArrowheads="1"/>
                </p:cNvSpPr>
                <p:nvPr/>
              </p:nvSpPr>
              <p:spPr bwMode="auto">
                <a:xfrm>
                  <a:off x="1209" y="2653"/>
                  <a:ext cx="275"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500</a:t>
                  </a:r>
                </a:p>
              </p:txBody>
            </p:sp>
            <p:sp>
              <p:nvSpPr>
                <p:cNvPr id="30750" name="Text Box 30"/>
                <p:cNvSpPr txBox="1">
                  <a:spLocks noChangeArrowheads="1"/>
                </p:cNvSpPr>
                <p:nvPr/>
              </p:nvSpPr>
              <p:spPr bwMode="auto">
                <a:xfrm>
                  <a:off x="2026" y="2653"/>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1000</a:t>
                  </a:r>
                </a:p>
              </p:txBody>
            </p:sp>
            <p:sp>
              <p:nvSpPr>
                <p:cNvPr id="30751" name="Text Box 31"/>
                <p:cNvSpPr txBox="1">
                  <a:spLocks noChangeArrowheads="1"/>
                </p:cNvSpPr>
                <p:nvPr/>
              </p:nvSpPr>
              <p:spPr bwMode="auto">
                <a:xfrm>
                  <a:off x="171" y="998"/>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6000</a:t>
                  </a:r>
                </a:p>
              </p:txBody>
            </p:sp>
            <p:sp>
              <p:nvSpPr>
                <p:cNvPr id="30752" name="Text Box 32"/>
                <p:cNvSpPr txBox="1">
                  <a:spLocks noChangeArrowheads="1"/>
                </p:cNvSpPr>
                <p:nvPr/>
              </p:nvSpPr>
              <p:spPr bwMode="auto">
                <a:xfrm>
                  <a:off x="171" y="1519"/>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4000</a:t>
                  </a:r>
                </a:p>
              </p:txBody>
            </p:sp>
            <p:sp>
              <p:nvSpPr>
                <p:cNvPr id="30753" name="Text Box 33"/>
                <p:cNvSpPr txBox="1">
                  <a:spLocks noChangeArrowheads="1"/>
                </p:cNvSpPr>
                <p:nvPr/>
              </p:nvSpPr>
              <p:spPr bwMode="auto">
                <a:xfrm>
                  <a:off x="171" y="2041"/>
                  <a:ext cx="328"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2000</a:t>
                  </a:r>
                </a:p>
              </p:txBody>
            </p:sp>
            <p:sp>
              <p:nvSpPr>
                <p:cNvPr id="30754" name="Text Box 34"/>
                <p:cNvSpPr txBox="1">
                  <a:spLocks noChangeArrowheads="1"/>
                </p:cNvSpPr>
                <p:nvPr/>
              </p:nvSpPr>
              <p:spPr bwMode="auto">
                <a:xfrm>
                  <a:off x="2323" y="2753"/>
                  <a:ext cx="377"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N (i.p)</a:t>
                  </a:r>
                </a:p>
              </p:txBody>
            </p:sp>
            <p:sp>
              <p:nvSpPr>
                <p:cNvPr id="30755" name="Text Box 35"/>
                <p:cNvSpPr txBox="1">
                  <a:spLocks noChangeArrowheads="1"/>
                </p:cNvSpPr>
                <p:nvPr/>
              </p:nvSpPr>
              <p:spPr bwMode="auto">
                <a:xfrm>
                  <a:off x="96" y="846"/>
                  <a:ext cx="419"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Counts</a:t>
                  </a:r>
                </a:p>
              </p:txBody>
            </p:sp>
          </p:grpSp>
          <p:sp>
            <p:nvSpPr>
              <p:cNvPr id="30747" name="Text Box 36"/>
              <p:cNvSpPr txBox="1">
                <a:spLocks noChangeArrowheads="1"/>
              </p:cNvSpPr>
              <p:nvPr/>
            </p:nvSpPr>
            <p:spPr bwMode="auto">
              <a:xfrm>
                <a:off x="2880" y="3936"/>
                <a:ext cx="169" cy="173"/>
              </a:xfrm>
              <a:prstGeom prst="rect">
                <a:avLst/>
              </a:prstGeom>
              <a:noFill/>
              <a:ln w="9525">
                <a:noFill/>
                <a:miter lim="800000"/>
                <a:headEnd/>
                <a:tailEnd/>
              </a:ln>
            </p:spPr>
            <p:txBody>
              <a:bodyPr wrap="none">
                <a:spAutoFit/>
              </a:bodyPr>
              <a:lstStyle/>
              <a:p>
                <a:pPr eaLnBrk="0" hangingPunct="0"/>
                <a:r>
                  <a:rPr lang="en-US" sz="1200" smtClean="0">
                    <a:solidFill>
                      <a:srgbClr val="000000"/>
                    </a:solidFill>
                  </a:rPr>
                  <a:t>0</a:t>
                </a:r>
              </a:p>
            </p:txBody>
          </p:sp>
        </p:grpSp>
        <p:sp>
          <p:nvSpPr>
            <p:cNvPr id="30742" name="Text Box 37"/>
            <p:cNvSpPr txBox="1">
              <a:spLocks noChangeArrowheads="1"/>
            </p:cNvSpPr>
            <p:nvPr/>
          </p:nvSpPr>
          <p:spPr bwMode="auto">
            <a:xfrm>
              <a:off x="3408" y="2352"/>
              <a:ext cx="531" cy="192"/>
            </a:xfrm>
            <a:prstGeom prst="rect">
              <a:avLst/>
            </a:prstGeom>
            <a:noFill/>
            <a:ln w="9525">
              <a:noFill/>
              <a:miter lim="800000"/>
              <a:headEnd/>
              <a:tailEnd/>
            </a:ln>
          </p:spPr>
          <p:txBody>
            <a:bodyPr wrap="none">
              <a:spAutoFit/>
            </a:bodyPr>
            <a:lstStyle/>
            <a:p>
              <a:pPr eaLnBrk="0" hangingPunct="0"/>
              <a:r>
                <a:rPr lang="en-US" sz="1400" b="1" i="1" smtClean="0">
                  <a:solidFill>
                    <a:srgbClr val="000000"/>
                  </a:solidFill>
                </a:rPr>
                <a:t>protons</a:t>
              </a:r>
            </a:p>
          </p:txBody>
        </p:sp>
        <p:sp>
          <p:nvSpPr>
            <p:cNvPr id="30743" name="Text Box 38"/>
            <p:cNvSpPr txBox="1">
              <a:spLocks noChangeArrowheads="1"/>
            </p:cNvSpPr>
            <p:nvPr/>
          </p:nvSpPr>
          <p:spPr bwMode="auto">
            <a:xfrm>
              <a:off x="4416" y="2352"/>
              <a:ext cx="612" cy="192"/>
            </a:xfrm>
            <a:prstGeom prst="rect">
              <a:avLst/>
            </a:prstGeom>
            <a:noFill/>
            <a:ln w="9525">
              <a:noFill/>
              <a:miter lim="800000"/>
              <a:headEnd/>
              <a:tailEnd/>
            </a:ln>
          </p:spPr>
          <p:txBody>
            <a:bodyPr wrap="none">
              <a:spAutoFit/>
            </a:bodyPr>
            <a:lstStyle/>
            <a:p>
              <a:pPr eaLnBrk="0" hangingPunct="0"/>
              <a:r>
                <a:rPr lang="en-US" sz="1400" b="1" i="1" smtClean="0">
                  <a:solidFill>
                    <a:srgbClr val="000000"/>
                  </a:solidFill>
                </a:rPr>
                <a:t>electrons</a:t>
              </a:r>
            </a:p>
          </p:txBody>
        </p:sp>
        <p:sp>
          <p:nvSpPr>
            <p:cNvPr id="30744" name="Text Box 39"/>
            <p:cNvSpPr txBox="1">
              <a:spLocks noChangeArrowheads="1"/>
            </p:cNvSpPr>
            <p:nvPr/>
          </p:nvSpPr>
          <p:spPr bwMode="auto">
            <a:xfrm>
              <a:off x="4752" y="2160"/>
              <a:ext cx="588" cy="192"/>
            </a:xfrm>
            <a:prstGeom prst="rect">
              <a:avLst/>
            </a:prstGeom>
            <a:noFill/>
            <a:ln w="9525">
              <a:noFill/>
              <a:miter lim="800000"/>
              <a:headEnd/>
              <a:tailEnd/>
            </a:ln>
          </p:spPr>
          <p:txBody>
            <a:bodyPr wrap="none">
              <a:spAutoFit/>
            </a:bodyPr>
            <a:lstStyle/>
            <a:p>
              <a:pPr eaLnBrk="0" hangingPunct="0"/>
              <a:r>
                <a:rPr lang="en-US" sz="1400" b="1" i="1" smtClean="0">
                  <a:solidFill>
                    <a:srgbClr val="000000"/>
                  </a:solidFill>
                </a:rPr>
                <a:t>15 GeV/c</a:t>
              </a:r>
            </a:p>
          </p:txBody>
        </p:sp>
      </p:grpSp>
      <p:sp>
        <p:nvSpPr>
          <p:cNvPr id="30733" name="Line 40"/>
          <p:cNvSpPr>
            <a:spLocks noChangeShapeType="1"/>
          </p:cNvSpPr>
          <p:nvPr/>
        </p:nvSpPr>
        <p:spPr bwMode="auto">
          <a:xfrm flipH="1" flipV="1">
            <a:off x="2027238" y="3368675"/>
            <a:ext cx="1219200" cy="1752600"/>
          </a:xfrm>
          <a:prstGeom prst="line">
            <a:avLst/>
          </a:prstGeom>
          <a:noFill/>
          <a:ln w="9525">
            <a:solidFill>
              <a:srgbClr val="FF1814"/>
            </a:solidFill>
            <a:round/>
            <a:headEnd/>
            <a:tailEnd type="triangle" w="med" len="med"/>
          </a:ln>
        </p:spPr>
        <p:txBody>
          <a:bodyPr wrap="none" anchor="ctr"/>
          <a:lstStyle/>
          <a:p>
            <a:endParaRPr lang="en-US" smtClean="0">
              <a:solidFill>
                <a:srgbClr val="000000"/>
              </a:solidFill>
            </a:endParaRPr>
          </a:p>
        </p:txBody>
      </p:sp>
      <p:sp>
        <p:nvSpPr>
          <p:cNvPr id="30734" name="Text Box 41"/>
          <p:cNvSpPr txBox="1">
            <a:spLocks noChangeArrowheads="1"/>
          </p:cNvSpPr>
          <p:nvPr/>
        </p:nvSpPr>
        <p:spPr bwMode="auto">
          <a:xfrm>
            <a:off x="4770438" y="5562600"/>
            <a:ext cx="3698875" cy="304800"/>
          </a:xfrm>
          <a:prstGeom prst="rect">
            <a:avLst/>
          </a:prstGeom>
          <a:noFill/>
          <a:ln w="9525">
            <a:noFill/>
            <a:miter lim="800000"/>
            <a:headEnd/>
            <a:tailEnd/>
          </a:ln>
        </p:spPr>
        <p:txBody>
          <a:bodyPr wrap="none">
            <a:spAutoFit/>
          </a:bodyPr>
          <a:lstStyle/>
          <a:p>
            <a:pPr eaLnBrk="0" hangingPunct="0"/>
            <a:r>
              <a:rPr lang="en-US" sz="1400" b="1" i="1" smtClean="0">
                <a:solidFill>
                  <a:srgbClr val="000000"/>
                </a:solidFill>
              </a:rPr>
              <a:t>I. Lehraus et al, Phys. Scripta 23(1981)727</a:t>
            </a:r>
          </a:p>
        </p:txBody>
      </p:sp>
      <p:sp>
        <p:nvSpPr>
          <p:cNvPr id="30735" name="Line 42"/>
          <p:cNvSpPr>
            <a:spLocks noChangeShapeType="1"/>
          </p:cNvSpPr>
          <p:nvPr/>
        </p:nvSpPr>
        <p:spPr bwMode="auto">
          <a:xfrm>
            <a:off x="1646238" y="3176588"/>
            <a:ext cx="685800" cy="0"/>
          </a:xfrm>
          <a:prstGeom prst="line">
            <a:avLst/>
          </a:prstGeom>
          <a:noFill/>
          <a:ln w="9525">
            <a:solidFill>
              <a:srgbClr val="0A0AFF"/>
            </a:solidFill>
            <a:round/>
            <a:headEnd type="triangle" w="med" len="med"/>
            <a:tailEnd type="triangle" w="med" len="med"/>
          </a:ln>
        </p:spPr>
        <p:txBody>
          <a:bodyPr wrap="none" anchor="ctr"/>
          <a:lstStyle/>
          <a:p>
            <a:endParaRPr lang="en-US" smtClean="0">
              <a:solidFill>
                <a:srgbClr val="000000"/>
              </a:solidFill>
            </a:endParaRPr>
          </a:p>
        </p:txBody>
      </p:sp>
      <p:sp>
        <p:nvSpPr>
          <p:cNvPr id="30736" name="Text Box 43"/>
          <p:cNvSpPr txBox="1">
            <a:spLocks noChangeArrowheads="1"/>
          </p:cNvSpPr>
          <p:nvPr/>
        </p:nvSpPr>
        <p:spPr bwMode="auto">
          <a:xfrm>
            <a:off x="2620963" y="2922588"/>
            <a:ext cx="1470025" cy="304800"/>
          </a:xfrm>
          <a:prstGeom prst="rect">
            <a:avLst/>
          </a:prstGeom>
          <a:noFill/>
          <a:ln w="9525">
            <a:noFill/>
            <a:miter lim="800000"/>
            <a:headEnd/>
            <a:tailEnd/>
          </a:ln>
        </p:spPr>
        <p:txBody>
          <a:bodyPr wrap="none">
            <a:spAutoFit/>
          </a:bodyPr>
          <a:lstStyle/>
          <a:p>
            <a:pPr eaLnBrk="0" hangingPunct="0"/>
            <a:r>
              <a:rPr lang="en-US" sz="1400" smtClean="0">
                <a:solidFill>
                  <a:srgbClr val="0A0AFF"/>
                </a:solidFill>
              </a:rPr>
              <a:t>FWHM~250 i.p. </a:t>
            </a:r>
          </a:p>
        </p:txBody>
      </p:sp>
      <p:sp>
        <p:nvSpPr>
          <p:cNvPr id="30737" name="Rectangle 41"/>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30738" name="Rectangle 42"/>
          <p:cNvSpPr>
            <a:spLocks noChangeArrowheads="1"/>
          </p:cNvSpPr>
          <p:nvPr/>
        </p:nvSpPr>
        <p:spPr bwMode="auto">
          <a:xfrm>
            <a:off x="2438400" y="0"/>
            <a:ext cx="2895600" cy="369888"/>
          </a:xfrm>
          <a:prstGeom prst="rect">
            <a:avLst/>
          </a:prstGeom>
          <a:noFill/>
          <a:ln w="9525">
            <a:noFill/>
            <a:miter lim="800000"/>
            <a:headEnd/>
            <a:tailEnd/>
          </a:ln>
        </p:spPr>
        <p:txBody>
          <a:bodyPr>
            <a:spAutoFit/>
          </a:bodyPr>
          <a:lstStyle/>
          <a:p>
            <a:r>
              <a:rPr lang="en-US" b="1" smtClean="0">
                <a:solidFill>
                  <a:srgbClr val="FF0000"/>
                </a:solidFill>
              </a:rPr>
              <a:t>Landau Distribution</a:t>
            </a:r>
            <a:endParaRPr lang="en-US" smtClean="0">
              <a:solidFill>
                <a:srgbClr val="FF0000"/>
              </a:solidFill>
            </a:endParaRPr>
          </a:p>
        </p:txBody>
      </p:sp>
      <p:sp>
        <p:nvSpPr>
          <p:cNvPr id="30739" name="Slide Number Placeholder 41"/>
          <p:cNvSpPr>
            <a:spLocks noGrp="1"/>
          </p:cNvSpPr>
          <p:nvPr>
            <p:ph type="sldNum" sz="quarter" idx="12"/>
          </p:nvPr>
        </p:nvSpPr>
        <p:spPr>
          <a:noFill/>
        </p:spPr>
        <p:txBody>
          <a:bodyPr/>
          <a:lstStyle/>
          <a:p>
            <a:fld id="{E6C2DAFD-E88A-4C6C-834B-5969668C34E2}" type="slidenum">
              <a:rPr lang="en-US" smtClean="0">
                <a:solidFill>
                  <a:srgbClr val="000000"/>
                </a:solidFill>
              </a:rPr>
              <a:pPr/>
              <a:t>68</a:t>
            </a:fld>
            <a:endParaRPr lang="en-US" smtClean="0">
              <a:solidFill>
                <a:srgbClr val="000000"/>
              </a:solidFill>
            </a:endParaRPr>
          </a:p>
        </p:txBody>
      </p:sp>
      <p:sp>
        <p:nvSpPr>
          <p:cNvPr id="30740" name="Footer Placeholder 42"/>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et2"/>
          <p:cNvPicPr>
            <a:picLocks noChangeAspect="1" noChangeArrowheads="1"/>
          </p:cNvPicPr>
          <p:nvPr/>
        </p:nvPicPr>
        <p:blipFill>
          <a:blip r:embed="rId2" cstate="print"/>
          <a:srcRect/>
          <a:stretch>
            <a:fillRect/>
          </a:stretch>
        </p:blipFill>
        <p:spPr bwMode="auto">
          <a:xfrm>
            <a:off x="4724400" y="609600"/>
            <a:ext cx="4146550" cy="3136900"/>
          </a:xfrm>
          <a:prstGeom prst="rect">
            <a:avLst/>
          </a:prstGeom>
          <a:noFill/>
          <a:ln w="9525">
            <a:noFill/>
            <a:miter lim="800000"/>
            <a:headEnd/>
            <a:tailEnd/>
          </a:ln>
        </p:spPr>
      </p:pic>
      <p:pic>
        <p:nvPicPr>
          <p:cNvPr id="31747" name="Picture 4" descr="scan0054"/>
          <p:cNvPicPr>
            <a:picLocks noChangeAspect="1" noChangeArrowheads="1"/>
          </p:cNvPicPr>
          <p:nvPr/>
        </p:nvPicPr>
        <p:blipFill>
          <a:blip r:embed="rId3" cstate="print"/>
          <a:srcRect/>
          <a:stretch>
            <a:fillRect/>
          </a:stretch>
        </p:blipFill>
        <p:spPr bwMode="auto">
          <a:xfrm>
            <a:off x="228600" y="457200"/>
            <a:ext cx="3962400" cy="3214688"/>
          </a:xfrm>
          <a:prstGeom prst="rect">
            <a:avLst/>
          </a:prstGeom>
          <a:noFill/>
          <a:ln w="9525">
            <a:noFill/>
            <a:miter lim="800000"/>
            <a:headEnd/>
            <a:tailEnd/>
          </a:ln>
        </p:spPr>
      </p:pic>
      <p:pic>
        <p:nvPicPr>
          <p:cNvPr id="31748" name="Picture 5" descr="scan0058"/>
          <p:cNvPicPr>
            <a:picLocks noChangeAspect="1" noChangeArrowheads="1"/>
          </p:cNvPicPr>
          <p:nvPr/>
        </p:nvPicPr>
        <p:blipFill>
          <a:blip r:embed="rId4" cstate="print"/>
          <a:srcRect/>
          <a:stretch>
            <a:fillRect/>
          </a:stretch>
        </p:blipFill>
        <p:spPr bwMode="auto">
          <a:xfrm>
            <a:off x="4114800" y="3733800"/>
            <a:ext cx="4572000" cy="3124200"/>
          </a:xfrm>
          <a:prstGeom prst="rect">
            <a:avLst/>
          </a:prstGeom>
          <a:noFill/>
          <a:ln w="9525">
            <a:noFill/>
            <a:miter lim="800000"/>
            <a:headEnd/>
            <a:tailEnd/>
          </a:ln>
        </p:spPr>
      </p:pic>
      <p:sp>
        <p:nvSpPr>
          <p:cNvPr id="31749" name="Rectangle 5"/>
          <p:cNvSpPr>
            <a:spLocks noChangeArrowheads="1"/>
          </p:cNvSpPr>
          <p:nvPr/>
        </p:nvSpPr>
        <p:spPr bwMode="auto">
          <a:xfrm>
            <a:off x="2438400" y="6581775"/>
            <a:ext cx="3505200" cy="276225"/>
          </a:xfrm>
          <a:prstGeom prst="rect">
            <a:avLst/>
          </a:prstGeom>
          <a:noFill/>
          <a:ln w="9525">
            <a:noFill/>
            <a:miter lim="800000"/>
            <a:headEnd/>
            <a:tailEnd/>
          </a:ln>
        </p:spPr>
        <p:txBody>
          <a:bodyPr>
            <a:spAutoFit/>
          </a:bodyPr>
          <a:lstStyle/>
          <a:p>
            <a:r>
              <a:rPr lang="en-US" sz="1200" b="1" smtClean="0">
                <a:solidFill>
                  <a:srgbClr val="FF0000"/>
                </a:solidFill>
              </a:rPr>
              <a:t>Energy Loss by Excitation and Ionization</a:t>
            </a:r>
            <a:endParaRPr lang="en-US" sz="1200" smtClean="0">
              <a:solidFill>
                <a:srgbClr val="FF0000"/>
              </a:solidFill>
            </a:endParaRPr>
          </a:p>
        </p:txBody>
      </p:sp>
      <p:sp>
        <p:nvSpPr>
          <p:cNvPr id="31750" name="Rectangle 6"/>
          <p:cNvSpPr>
            <a:spLocks noChangeArrowheads="1"/>
          </p:cNvSpPr>
          <p:nvPr/>
        </p:nvSpPr>
        <p:spPr bwMode="auto">
          <a:xfrm>
            <a:off x="2667000" y="0"/>
            <a:ext cx="2895600" cy="369888"/>
          </a:xfrm>
          <a:prstGeom prst="rect">
            <a:avLst/>
          </a:prstGeom>
          <a:noFill/>
          <a:ln w="9525">
            <a:noFill/>
            <a:miter lim="800000"/>
            <a:headEnd/>
            <a:tailEnd/>
          </a:ln>
        </p:spPr>
        <p:txBody>
          <a:bodyPr>
            <a:spAutoFit/>
          </a:bodyPr>
          <a:lstStyle/>
          <a:p>
            <a:r>
              <a:rPr lang="en-US" b="1" smtClean="0">
                <a:solidFill>
                  <a:srgbClr val="FF0000"/>
                </a:solidFill>
              </a:rPr>
              <a:t>Particle Identification</a:t>
            </a:r>
            <a:endParaRPr lang="en-US" smtClean="0">
              <a:solidFill>
                <a:srgbClr val="FF0000"/>
              </a:solidFill>
            </a:endParaRPr>
          </a:p>
        </p:txBody>
      </p:sp>
      <p:sp>
        <p:nvSpPr>
          <p:cNvPr id="31751" name="TextBox 7"/>
          <p:cNvSpPr txBox="1">
            <a:spLocks noChangeArrowheads="1"/>
          </p:cNvSpPr>
          <p:nvPr/>
        </p:nvSpPr>
        <p:spPr bwMode="auto">
          <a:xfrm>
            <a:off x="1676400" y="1371600"/>
            <a:ext cx="2112963" cy="338138"/>
          </a:xfrm>
          <a:prstGeom prst="rect">
            <a:avLst/>
          </a:prstGeom>
          <a:noFill/>
          <a:ln w="9525">
            <a:noFill/>
            <a:miter lim="800000"/>
            <a:headEnd/>
            <a:tailEnd/>
          </a:ln>
        </p:spPr>
        <p:txBody>
          <a:bodyPr wrap="none">
            <a:spAutoFit/>
          </a:bodyPr>
          <a:lstStyle/>
          <a:p>
            <a:r>
              <a:rPr lang="en-US" sz="1600" smtClean="0">
                <a:solidFill>
                  <a:srgbClr val="009900"/>
                </a:solidFill>
              </a:rPr>
              <a:t>‘average’ energy loss</a:t>
            </a:r>
          </a:p>
        </p:txBody>
      </p:sp>
      <p:sp>
        <p:nvSpPr>
          <p:cNvPr id="31752" name="TextBox 8"/>
          <p:cNvSpPr txBox="1">
            <a:spLocks noChangeArrowheads="1"/>
          </p:cNvSpPr>
          <p:nvPr/>
        </p:nvSpPr>
        <p:spPr bwMode="auto">
          <a:xfrm>
            <a:off x="5638800" y="228600"/>
            <a:ext cx="2203450" cy="338138"/>
          </a:xfrm>
          <a:prstGeom prst="rect">
            <a:avLst/>
          </a:prstGeom>
          <a:noFill/>
          <a:ln w="9525">
            <a:noFill/>
            <a:miter lim="800000"/>
            <a:headEnd/>
            <a:tailEnd/>
          </a:ln>
        </p:spPr>
        <p:txBody>
          <a:bodyPr wrap="none">
            <a:spAutoFit/>
          </a:bodyPr>
          <a:lstStyle/>
          <a:p>
            <a:r>
              <a:rPr lang="en-US" sz="1600" smtClean="0">
                <a:solidFill>
                  <a:srgbClr val="009900"/>
                </a:solidFill>
              </a:rPr>
              <a:t>Measured energy loss</a:t>
            </a:r>
          </a:p>
        </p:txBody>
      </p:sp>
      <p:sp>
        <p:nvSpPr>
          <p:cNvPr id="34825" name="TextBox 9"/>
          <p:cNvSpPr txBox="1">
            <a:spLocks noChangeArrowheads="1"/>
          </p:cNvSpPr>
          <p:nvPr/>
        </p:nvSpPr>
        <p:spPr bwMode="auto">
          <a:xfrm>
            <a:off x="228600" y="4343400"/>
            <a:ext cx="3657600" cy="923925"/>
          </a:xfrm>
          <a:prstGeom prst="rect">
            <a:avLst/>
          </a:prstGeom>
          <a:noFill/>
          <a:ln w="9525">
            <a:noFill/>
            <a:miter lim="800000"/>
            <a:headEnd/>
            <a:tailEnd/>
          </a:ln>
        </p:spPr>
        <p:txBody>
          <a:bodyPr>
            <a:spAutoFit/>
          </a:bodyPr>
          <a:lstStyle/>
          <a:p>
            <a:pPr>
              <a:defRPr/>
            </a:pPr>
            <a:r>
              <a:rPr lang="en-US" b="1" dirty="0">
                <a:solidFill>
                  <a:srgbClr val="2D2D8A"/>
                </a:solidFill>
                <a:latin typeface="Arial" charset="0"/>
              </a:rPr>
              <a:t>In certain momentum ranges, particles can be identified by measuring the energy loss.</a:t>
            </a:r>
          </a:p>
        </p:txBody>
      </p:sp>
      <p:sp>
        <p:nvSpPr>
          <p:cNvPr id="31754" name="Slide Number Placeholder 9"/>
          <p:cNvSpPr>
            <a:spLocks noGrp="1"/>
          </p:cNvSpPr>
          <p:nvPr>
            <p:ph type="sldNum" sz="quarter" idx="12"/>
          </p:nvPr>
        </p:nvSpPr>
        <p:spPr>
          <a:noFill/>
        </p:spPr>
        <p:txBody>
          <a:bodyPr/>
          <a:lstStyle/>
          <a:p>
            <a:fld id="{2DBA0631-6756-4FCB-89BD-997BE6934CF4}" type="slidenum">
              <a:rPr lang="en-US" smtClean="0">
                <a:solidFill>
                  <a:srgbClr val="000000"/>
                </a:solidFill>
              </a:rPr>
              <a:pPr/>
              <a:t>69</a:t>
            </a:fld>
            <a:endParaRPr lang="en-US" smtClean="0">
              <a:solidFill>
                <a:srgbClr val="000000"/>
              </a:solidFill>
            </a:endParaRPr>
          </a:p>
        </p:txBody>
      </p:sp>
      <p:sp>
        <p:nvSpPr>
          <p:cNvPr id="31755" name="Footer Placeholder 10"/>
          <p:cNvSpPr>
            <a:spLocks noGrp="1"/>
          </p:cNvSpPr>
          <p:nvPr>
            <p:ph type="ftr" sz="quarter" idx="11"/>
          </p:nvPr>
        </p:nvSpPr>
        <p:spPr>
          <a:noFill/>
        </p:spPr>
        <p:txBody>
          <a:bodyPr/>
          <a:lstStyle/>
          <a:p>
            <a:r>
              <a:rPr lang="en-US" smtClean="0">
                <a:solidFill>
                  <a:srgbClr val="000000"/>
                </a:solidFill>
              </a:rPr>
              <a:t>W. Riegler/CERN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Giants</a:t>
            </a:r>
            <a:endParaRPr lang="de-DE" dirty="0"/>
          </a:p>
        </p:txBody>
      </p:sp>
      <p:pic>
        <p:nvPicPr>
          <p:cNvPr id="4" name="Picture 2" descr="atlas_setup_scale"/>
          <p:cNvPicPr>
            <a:picLocks noChangeAspect="1" noChangeArrowheads="1"/>
          </p:cNvPicPr>
          <p:nvPr/>
        </p:nvPicPr>
        <p:blipFill>
          <a:blip r:embed="rId2" cstate="print"/>
          <a:srcRect t="12598"/>
          <a:stretch>
            <a:fillRect/>
          </a:stretch>
        </p:blipFill>
        <p:spPr bwMode="auto">
          <a:xfrm>
            <a:off x="59498" y="1029489"/>
            <a:ext cx="5088566" cy="3335615"/>
          </a:xfrm>
          <a:prstGeom prst="rect">
            <a:avLst/>
          </a:prstGeom>
          <a:noFill/>
        </p:spPr>
      </p:pic>
      <p:pic>
        <p:nvPicPr>
          <p:cNvPr id="5" name="Picture 4" descr="cms_setup"/>
          <p:cNvPicPr>
            <a:picLocks noChangeAspect="1" noChangeArrowheads="1"/>
          </p:cNvPicPr>
          <p:nvPr/>
        </p:nvPicPr>
        <p:blipFill>
          <a:blip r:embed="rId3" cstate="print"/>
          <a:srcRect/>
          <a:stretch>
            <a:fillRect/>
          </a:stretch>
        </p:blipFill>
        <p:spPr bwMode="auto">
          <a:xfrm>
            <a:off x="4178100" y="3573016"/>
            <a:ext cx="4714380" cy="3136004"/>
          </a:xfrm>
          <a:prstGeom prst="rect">
            <a:avLst/>
          </a:prstGeom>
          <a:noFill/>
        </p:spPr>
      </p:pic>
      <p:sp>
        <p:nvSpPr>
          <p:cNvPr id="6" name="TextBox 5"/>
          <p:cNvSpPr txBox="1"/>
          <p:nvPr/>
        </p:nvSpPr>
        <p:spPr>
          <a:xfrm>
            <a:off x="179512" y="1052736"/>
            <a:ext cx="1023229" cy="400110"/>
          </a:xfrm>
          <a:prstGeom prst="rect">
            <a:avLst/>
          </a:prstGeom>
          <a:noFill/>
        </p:spPr>
        <p:txBody>
          <a:bodyPr wrap="none" rtlCol="0">
            <a:spAutoFit/>
          </a:bodyPr>
          <a:lstStyle/>
          <a:p>
            <a:r>
              <a:rPr lang="en-US" sz="2000" b="1" dirty="0" smtClean="0">
                <a:solidFill>
                  <a:srgbClr val="FF0000"/>
                </a:solidFill>
                <a:latin typeface="Arial" charset="0"/>
              </a:rPr>
              <a:t>ATLAS</a:t>
            </a:r>
            <a:endParaRPr lang="de-DE" sz="2000" b="1" dirty="0">
              <a:solidFill>
                <a:srgbClr val="FF0000"/>
              </a:solidFill>
              <a:latin typeface="Arial" charset="0"/>
            </a:endParaRPr>
          </a:p>
        </p:txBody>
      </p:sp>
      <p:pic>
        <p:nvPicPr>
          <p:cNvPr id="811010" name="Picture 2"/>
          <p:cNvPicPr>
            <a:picLocks noChangeAspect="1" noChangeArrowheads="1"/>
          </p:cNvPicPr>
          <p:nvPr/>
        </p:nvPicPr>
        <p:blipFill>
          <a:blip r:embed="rId4" cstate="print"/>
          <a:srcRect r="16369"/>
          <a:stretch>
            <a:fillRect/>
          </a:stretch>
        </p:blipFill>
        <p:spPr bwMode="auto">
          <a:xfrm>
            <a:off x="6228184" y="1052736"/>
            <a:ext cx="2736304" cy="2355509"/>
          </a:xfrm>
          <a:prstGeom prst="rect">
            <a:avLst/>
          </a:prstGeom>
          <a:noFill/>
          <a:ln w="9525">
            <a:noFill/>
            <a:miter lim="800000"/>
            <a:headEnd/>
            <a:tailEnd/>
          </a:ln>
        </p:spPr>
      </p:pic>
      <p:pic>
        <p:nvPicPr>
          <p:cNvPr id="811011" name="Picture 3"/>
          <p:cNvPicPr>
            <a:picLocks noChangeAspect="1" noChangeArrowheads="1"/>
          </p:cNvPicPr>
          <p:nvPr/>
        </p:nvPicPr>
        <p:blipFill>
          <a:blip r:embed="rId5" cstate="print"/>
          <a:srcRect/>
          <a:stretch>
            <a:fillRect/>
          </a:stretch>
        </p:blipFill>
        <p:spPr bwMode="auto">
          <a:xfrm>
            <a:off x="827584" y="4293096"/>
            <a:ext cx="3096344" cy="2322258"/>
          </a:xfrm>
          <a:prstGeom prst="rect">
            <a:avLst/>
          </a:prstGeom>
          <a:noFill/>
          <a:ln w="9525">
            <a:noFill/>
            <a:miter lim="800000"/>
            <a:headEnd/>
            <a:tailEnd/>
          </a:ln>
        </p:spPr>
      </p:pic>
      <p:sp>
        <p:nvSpPr>
          <p:cNvPr id="17" name="TextBox 16"/>
          <p:cNvSpPr txBox="1"/>
          <p:nvPr/>
        </p:nvSpPr>
        <p:spPr>
          <a:xfrm>
            <a:off x="5220072" y="1052736"/>
            <a:ext cx="955711" cy="400110"/>
          </a:xfrm>
          <a:prstGeom prst="rect">
            <a:avLst/>
          </a:prstGeom>
          <a:noFill/>
        </p:spPr>
        <p:txBody>
          <a:bodyPr wrap="none" rtlCol="0">
            <a:spAutoFit/>
          </a:bodyPr>
          <a:lstStyle/>
          <a:p>
            <a:r>
              <a:rPr lang="en-US" sz="2000" b="1" dirty="0" smtClean="0">
                <a:solidFill>
                  <a:srgbClr val="FF0000"/>
                </a:solidFill>
                <a:latin typeface="Arial" charset="0"/>
              </a:rPr>
              <a:t>ALICE</a:t>
            </a:r>
            <a:endParaRPr lang="de-DE" sz="2000" b="1" dirty="0">
              <a:solidFill>
                <a:srgbClr val="FF0000"/>
              </a:solidFill>
              <a:latin typeface="Arial" charset="0"/>
            </a:endParaRPr>
          </a:p>
        </p:txBody>
      </p:sp>
      <p:sp>
        <p:nvSpPr>
          <p:cNvPr id="18" name="TextBox 17"/>
          <p:cNvSpPr txBox="1"/>
          <p:nvPr/>
        </p:nvSpPr>
        <p:spPr>
          <a:xfrm>
            <a:off x="0" y="4293096"/>
            <a:ext cx="870751" cy="400110"/>
          </a:xfrm>
          <a:prstGeom prst="rect">
            <a:avLst/>
          </a:prstGeom>
          <a:noFill/>
        </p:spPr>
        <p:txBody>
          <a:bodyPr wrap="none" rtlCol="0">
            <a:spAutoFit/>
          </a:bodyPr>
          <a:lstStyle/>
          <a:p>
            <a:r>
              <a:rPr lang="en-US" sz="2000" b="1" dirty="0" err="1" smtClean="0">
                <a:solidFill>
                  <a:srgbClr val="FF0000"/>
                </a:solidFill>
                <a:latin typeface="Arial" charset="0"/>
              </a:rPr>
              <a:t>LHCb</a:t>
            </a:r>
            <a:endParaRPr lang="de-DE" sz="2000" b="1" dirty="0">
              <a:solidFill>
                <a:srgbClr val="FF0000"/>
              </a:solidFill>
              <a:latin typeface="Arial" charset="0"/>
            </a:endParaRPr>
          </a:p>
        </p:txBody>
      </p:sp>
      <p:sp>
        <p:nvSpPr>
          <p:cNvPr id="19" name="TextBox 18"/>
          <p:cNvSpPr txBox="1"/>
          <p:nvPr/>
        </p:nvSpPr>
        <p:spPr>
          <a:xfrm>
            <a:off x="4644008" y="5877272"/>
            <a:ext cx="755335" cy="400110"/>
          </a:xfrm>
          <a:prstGeom prst="rect">
            <a:avLst/>
          </a:prstGeom>
          <a:noFill/>
        </p:spPr>
        <p:txBody>
          <a:bodyPr wrap="none" rtlCol="0">
            <a:spAutoFit/>
          </a:bodyPr>
          <a:lstStyle/>
          <a:p>
            <a:r>
              <a:rPr lang="en-US" sz="2000" b="1" dirty="0" smtClean="0">
                <a:solidFill>
                  <a:srgbClr val="FF0000"/>
                </a:solidFill>
                <a:latin typeface="Arial" charset="0"/>
              </a:rPr>
              <a:t>CMS</a:t>
            </a:r>
            <a:endParaRPr lang="de-DE" sz="2000" b="1"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p:spPr>
        <p:txBody>
          <a:bodyPr/>
          <a:lstStyle/>
          <a:p>
            <a:fld id="{F25B1737-FD2D-40D2-B0CE-0FC8B36DB470}" type="datetime1">
              <a:rPr lang="en-US" smtClean="0">
                <a:solidFill>
                  <a:srgbClr val="000000"/>
                </a:solidFill>
              </a:rPr>
              <a:pPr/>
              <a:t>3/21/2011</a:t>
            </a:fld>
            <a:endParaRPr lang="en-US" smtClean="0">
              <a:solidFill>
                <a:srgbClr val="000000"/>
              </a:solidFill>
            </a:endParaRPr>
          </a:p>
        </p:txBody>
      </p:sp>
      <p:sp>
        <p:nvSpPr>
          <p:cNvPr id="32771" name="Footer Placeholder 2"/>
          <p:cNvSpPr>
            <a:spLocks noGrp="1"/>
          </p:cNvSpPr>
          <p:nvPr>
            <p:ph type="ftr" sz="quarter" idx="11"/>
          </p:nvPr>
        </p:nvSpPr>
        <p:spPr>
          <a:noFill/>
        </p:spPr>
        <p:txBody>
          <a:bodyPr/>
          <a:lstStyle/>
          <a:p>
            <a:r>
              <a:rPr lang="en-US" smtClean="0">
                <a:solidFill>
                  <a:srgbClr val="000000"/>
                </a:solidFill>
              </a:rPr>
              <a:t>W. Riegler, Particle Detectors</a:t>
            </a:r>
          </a:p>
        </p:txBody>
      </p:sp>
      <p:sp>
        <p:nvSpPr>
          <p:cNvPr id="32772" name="Slide Number Placeholder 3"/>
          <p:cNvSpPr>
            <a:spLocks noGrp="1"/>
          </p:cNvSpPr>
          <p:nvPr>
            <p:ph type="sldNum" sz="quarter" idx="12"/>
          </p:nvPr>
        </p:nvSpPr>
        <p:spPr>
          <a:noFill/>
        </p:spPr>
        <p:txBody>
          <a:bodyPr/>
          <a:lstStyle/>
          <a:p>
            <a:fld id="{5AC19EA6-2D3A-4F83-838F-C4C87290BA46}" type="slidenum">
              <a:rPr lang="en-US" smtClean="0">
                <a:solidFill>
                  <a:srgbClr val="000000"/>
                </a:solidFill>
              </a:rPr>
              <a:pPr/>
              <a:t>70</a:t>
            </a:fld>
            <a:endParaRPr lang="en-US" smtClean="0">
              <a:solidFill>
                <a:srgbClr val="000000"/>
              </a:solidFill>
            </a:endParaRPr>
          </a:p>
        </p:txBody>
      </p:sp>
      <p:grpSp>
        <p:nvGrpSpPr>
          <p:cNvPr id="2" name="Group 18"/>
          <p:cNvGrpSpPr>
            <a:grpSpLocks/>
          </p:cNvGrpSpPr>
          <p:nvPr/>
        </p:nvGrpSpPr>
        <p:grpSpPr bwMode="auto">
          <a:xfrm>
            <a:off x="2960688" y="4051300"/>
            <a:ext cx="795337" cy="839788"/>
            <a:chOff x="2285590" y="1448175"/>
            <a:chExt cx="991832" cy="1067317"/>
          </a:xfrm>
        </p:grpSpPr>
        <p:sp>
          <p:nvSpPr>
            <p:cNvPr id="98" name="Oval 4"/>
            <p:cNvSpPr/>
            <p:nvPr/>
          </p:nvSpPr>
          <p:spPr>
            <a:xfrm>
              <a:off x="2707267" y="1954596"/>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9" name="Oval 5"/>
            <p:cNvSpPr/>
            <p:nvPr/>
          </p:nvSpPr>
          <p:spPr>
            <a:xfrm>
              <a:off x="2820111" y="175283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0" name="Oval 6"/>
            <p:cNvSpPr/>
            <p:nvPr/>
          </p:nvSpPr>
          <p:spPr>
            <a:xfrm>
              <a:off x="3200214" y="190617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1" name="Oval 7"/>
            <p:cNvSpPr/>
            <p:nvPr/>
          </p:nvSpPr>
          <p:spPr>
            <a:xfrm>
              <a:off x="2667673" y="243882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2" name="Oval 8"/>
            <p:cNvSpPr/>
            <p:nvPr/>
          </p:nvSpPr>
          <p:spPr>
            <a:xfrm>
              <a:off x="2590465" y="221083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3" name="Oval 9"/>
            <p:cNvSpPr/>
            <p:nvPr/>
          </p:nvSpPr>
          <p:spPr>
            <a:xfrm>
              <a:off x="2362798" y="167616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4" name="Oval 10"/>
            <p:cNvSpPr/>
            <p:nvPr/>
          </p:nvSpPr>
          <p:spPr>
            <a:xfrm>
              <a:off x="3124985"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5" name="Oval 11"/>
            <p:cNvSpPr/>
            <p:nvPr/>
          </p:nvSpPr>
          <p:spPr>
            <a:xfrm>
              <a:off x="2742901" y="1448175"/>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6" name="Oval 12"/>
            <p:cNvSpPr/>
            <p:nvPr/>
          </p:nvSpPr>
          <p:spPr>
            <a:xfrm>
              <a:off x="3047776" y="1601513"/>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7" name="Oval 13"/>
            <p:cNvSpPr/>
            <p:nvPr/>
          </p:nvSpPr>
          <p:spPr>
            <a:xfrm>
              <a:off x="2362798"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8" name="Oval 14"/>
            <p:cNvSpPr/>
            <p:nvPr/>
          </p:nvSpPr>
          <p:spPr>
            <a:xfrm>
              <a:off x="2285590" y="1982843"/>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9" name="Oval 15"/>
            <p:cNvSpPr/>
            <p:nvPr/>
          </p:nvSpPr>
          <p:spPr>
            <a:xfrm>
              <a:off x="2515236" y="1752835"/>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0" name="Oval 16"/>
            <p:cNvSpPr/>
            <p:nvPr/>
          </p:nvSpPr>
          <p:spPr>
            <a:xfrm>
              <a:off x="2285590" y="1524844"/>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3" name="Group 19"/>
          <p:cNvGrpSpPr>
            <a:grpSpLocks/>
          </p:cNvGrpSpPr>
          <p:nvPr/>
        </p:nvGrpSpPr>
        <p:grpSpPr bwMode="auto">
          <a:xfrm>
            <a:off x="4000500" y="4351338"/>
            <a:ext cx="793750" cy="838200"/>
            <a:chOff x="2286897" y="1448504"/>
            <a:chExt cx="989853" cy="1065299"/>
          </a:xfrm>
        </p:grpSpPr>
        <p:sp>
          <p:nvSpPr>
            <p:cNvPr id="85" name="Oval 84"/>
            <p:cNvSpPr/>
            <p:nvPr/>
          </p:nvSpPr>
          <p:spPr>
            <a:xfrm>
              <a:off x="2706595" y="1952907"/>
              <a:ext cx="152438" cy="1533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6" name="Oval 85"/>
            <p:cNvSpPr/>
            <p:nvPr/>
          </p:nvSpPr>
          <p:spPr>
            <a:xfrm>
              <a:off x="2819439" y="175316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7" name="Oval 86"/>
            <p:cNvSpPr/>
            <p:nvPr/>
          </p:nvSpPr>
          <p:spPr>
            <a:xfrm>
              <a:off x="3201521" y="190448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8" name="Oval 87"/>
            <p:cNvSpPr/>
            <p:nvPr/>
          </p:nvSpPr>
          <p:spPr>
            <a:xfrm>
              <a:off x="2667001" y="243713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9" name="Oval 88"/>
            <p:cNvSpPr/>
            <p:nvPr/>
          </p:nvSpPr>
          <p:spPr>
            <a:xfrm>
              <a:off x="2591772" y="220914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0" name="Oval 89"/>
            <p:cNvSpPr/>
            <p:nvPr/>
          </p:nvSpPr>
          <p:spPr>
            <a:xfrm>
              <a:off x="2362126" y="1676493"/>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1" name="Oval 90"/>
            <p:cNvSpPr/>
            <p:nvPr/>
          </p:nvSpPr>
          <p:spPr>
            <a:xfrm>
              <a:off x="3124313" y="228581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2" name="Oval 91"/>
            <p:cNvSpPr/>
            <p:nvPr/>
          </p:nvSpPr>
          <p:spPr>
            <a:xfrm>
              <a:off x="2744210" y="144850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3" name="Oval 92"/>
            <p:cNvSpPr/>
            <p:nvPr/>
          </p:nvSpPr>
          <p:spPr>
            <a:xfrm>
              <a:off x="3049084" y="159982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4" name="Oval 93"/>
            <p:cNvSpPr/>
            <p:nvPr/>
          </p:nvSpPr>
          <p:spPr>
            <a:xfrm>
              <a:off x="2362126" y="2285812"/>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5" name="Oval 94"/>
            <p:cNvSpPr/>
            <p:nvPr/>
          </p:nvSpPr>
          <p:spPr>
            <a:xfrm>
              <a:off x="2286897" y="19811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6" name="Oval 95"/>
            <p:cNvSpPr/>
            <p:nvPr/>
          </p:nvSpPr>
          <p:spPr>
            <a:xfrm>
              <a:off x="2514564" y="1753163"/>
              <a:ext cx="534521" cy="53265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7" name="Oval 96"/>
            <p:cNvSpPr/>
            <p:nvPr/>
          </p:nvSpPr>
          <p:spPr>
            <a:xfrm>
              <a:off x="2286897" y="1525173"/>
              <a:ext cx="989853" cy="98863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4" name="Group 47"/>
          <p:cNvGrpSpPr>
            <a:grpSpLocks/>
          </p:cNvGrpSpPr>
          <p:nvPr/>
        </p:nvGrpSpPr>
        <p:grpSpPr bwMode="auto">
          <a:xfrm>
            <a:off x="4794250" y="3390900"/>
            <a:ext cx="793750" cy="839788"/>
            <a:chOff x="2286150" y="1447049"/>
            <a:chExt cx="989853" cy="1067317"/>
          </a:xfrm>
        </p:grpSpPr>
        <p:sp>
          <p:nvSpPr>
            <p:cNvPr id="72" name="Oval 71"/>
            <p:cNvSpPr/>
            <p:nvPr/>
          </p:nvSpPr>
          <p:spPr>
            <a:xfrm>
              <a:off x="2705848" y="1953470"/>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3" name="Oval 72"/>
            <p:cNvSpPr/>
            <p:nvPr/>
          </p:nvSpPr>
          <p:spPr>
            <a:xfrm>
              <a:off x="2818692" y="1751709"/>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4" name="Oval 73"/>
            <p:cNvSpPr/>
            <p:nvPr/>
          </p:nvSpPr>
          <p:spPr>
            <a:xfrm>
              <a:off x="3200774" y="1905047"/>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5" name="Oval 74"/>
            <p:cNvSpPr/>
            <p:nvPr/>
          </p:nvSpPr>
          <p:spPr>
            <a:xfrm>
              <a:off x="2666254" y="2437697"/>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6" name="Oval 75"/>
            <p:cNvSpPr/>
            <p:nvPr/>
          </p:nvSpPr>
          <p:spPr>
            <a:xfrm>
              <a:off x="2591025" y="220970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7" name="Oval 76"/>
            <p:cNvSpPr/>
            <p:nvPr/>
          </p:nvSpPr>
          <p:spPr>
            <a:xfrm>
              <a:off x="2361379" y="1675040"/>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8" name="Oval 77"/>
            <p:cNvSpPr/>
            <p:nvPr/>
          </p:nvSpPr>
          <p:spPr>
            <a:xfrm>
              <a:off x="3123566" y="228637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9" name="Oval 78"/>
            <p:cNvSpPr/>
            <p:nvPr/>
          </p:nvSpPr>
          <p:spPr>
            <a:xfrm>
              <a:off x="2743463" y="144704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0" name="Oval 79"/>
            <p:cNvSpPr/>
            <p:nvPr/>
          </p:nvSpPr>
          <p:spPr>
            <a:xfrm>
              <a:off x="3048337" y="1600387"/>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1" name="Oval 80"/>
            <p:cNvSpPr/>
            <p:nvPr/>
          </p:nvSpPr>
          <p:spPr>
            <a:xfrm>
              <a:off x="2361379" y="2286375"/>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2" name="Oval 81"/>
            <p:cNvSpPr/>
            <p:nvPr/>
          </p:nvSpPr>
          <p:spPr>
            <a:xfrm>
              <a:off x="2286150" y="198171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3" name="Oval 82"/>
            <p:cNvSpPr/>
            <p:nvPr/>
          </p:nvSpPr>
          <p:spPr>
            <a:xfrm>
              <a:off x="2513817" y="1751709"/>
              <a:ext cx="534521"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4" name="Oval 83"/>
            <p:cNvSpPr/>
            <p:nvPr/>
          </p:nvSpPr>
          <p:spPr>
            <a:xfrm>
              <a:off x="2286150" y="1523718"/>
              <a:ext cx="989853"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5" name="Group 103"/>
          <p:cNvGrpSpPr>
            <a:grpSpLocks/>
          </p:cNvGrpSpPr>
          <p:nvPr/>
        </p:nvGrpSpPr>
        <p:grpSpPr bwMode="auto">
          <a:xfrm>
            <a:off x="3449638" y="3271838"/>
            <a:ext cx="795337" cy="839787"/>
            <a:chOff x="2285739" y="1448129"/>
            <a:chExt cx="991833" cy="1067316"/>
          </a:xfrm>
        </p:grpSpPr>
        <p:sp>
          <p:nvSpPr>
            <p:cNvPr id="59" name="Oval 58"/>
            <p:cNvSpPr/>
            <p:nvPr/>
          </p:nvSpPr>
          <p:spPr>
            <a:xfrm>
              <a:off x="2707416" y="1954549"/>
              <a:ext cx="152438"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0" name="Oval 59"/>
            <p:cNvSpPr/>
            <p:nvPr/>
          </p:nvSpPr>
          <p:spPr>
            <a:xfrm>
              <a:off x="2820260" y="175278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1" name="Oval 60"/>
            <p:cNvSpPr/>
            <p:nvPr/>
          </p:nvSpPr>
          <p:spPr>
            <a:xfrm>
              <a:off x="3200364" y="190612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2" name="Oval 61"/>
            <p:cNvSpPr/>
            <p:nvPr/>
          </p:nvSpPr>
          <p:spPr>
            <a:xfrm>
              <a:off x="2667822" y="243877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3" name="Oval 62"/>
            <p:cNvSpPr/>
            <p:nvPr/>
          </p:nvSpPr>
          <p:spPr>
            <a:xfrm>
              <a:off x="2590614" y="221078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4" name="Oval 63"/>
            <p:cNvSpPr/>
            <p:nvPr/>
          </p:nvSpPr>
          <p:spPr>
            <a:xfrm>
              <a:off x="2362947" y="167611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5" name="Oval 64"/>
            <p:cNvSpPr/>
            <p:nvPr/>
          </p:nvSpPr>
          <p:spPr>
            <a:xfrm>
              <a:off x="3125135"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6" name="Oval 65"/>
            <p:cNvSpPr/>
            <p:nvPr/>
          </p:nvSpPr>
          <p:spPr>
            <a:xfrm>
              <a:off x="2743051" y="1448129"/>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7" name="Oval 66"/>
            <p:cNvSpPr/>
            <p:nvPr/>
          </p:nvSpPr>
          <p:spPr>
            <a:xfrm>
              <a:off x="3047926" y="1601467"/>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8" name="Oval 67"/>
            <p:cNvSpPr/>
            <p:nvPr/>
          </p:nvSpPr>
          <p:spPr>
            <a:xfrm>
              <a:off x="2362947"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9" name="Oval 68"/>
            <p:cNvSpPr/>
            <p:nvPr/>
          </p:nvSpPr>
          <p:spPr>
            <a:xfrm>
              <a:off x="2285739" y="198279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0" name="Oval 69"/>
            <p:cNvSpPr/>
            <p:nvPr/>
          </p:nvSpPr>
          <p:spPr>
            <a:xfrm>
              <a:off x="2515385" y="1752788"/>
              <a:ext cx="532541"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1" name="Oval 70"/>
            <p:cNvSpPr/>
            <p:nvPr/>
          </p:nvSpPr>
          <p:spPr>
            <a:xfrm>
              <a:off x="2285739" y="1524798"/>
              <a:ext cx="991833"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6" name="Group 117"/>
          <p:cNvGrpSpPr>
            <a:grpSpLocks/>
          </p:cNvGrpSpPr>
          <p:nvPr/>
        </p:nvGrpSpPr>
        <p:grpSpPr bwMode="auto">
          <a:xfrm>
            <a:off x="4976813" y="4530725"/>
            <a:ext cx="795337" cy="839788"/>
            <a:chOff x="2285216" y="1447894"/>
            <a:chExt cx="991832" cy="1067317"/>
          </a:xfrm>
        </p:grpSpPr>
        <p:sp>
          <p:nvSpPr>
            <p:cNvPr id="46" name="Oval 45"/>
            <p:cNvSpPr/>
            <p:nvPr/>
          </p:nvSpPr>
          <p:spPr>
            <a:xfrm>
              <a:off x="2706893"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7" name="Oval 46"/>
            <p:cNvSpPr/>
            <p:nvPr/>
          </p:nvSpPr>
          <p:spPr>
            <a:xfrm>
              <a:off x="2819737"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 name="Oval 47"/>
            <p:cNvSpPr/>
            <p:nvPr/>
          </p:nvSpPr>
          <p:spPr>
            <a:xfrm>
              <a:off x="3199840"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9" name="Oval 48"/>
            <p:cNvSpPr/>
            <p:nvPr/>
          </p:nvSpPr>
          <p:spPr>
            <a:xfrm>
              <a:off x="2667299"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0" name="Oval 49"/>
            <p:cNvSpPr/>
            <p:nvPr/>
          </p:nvSpPr>
          <p:spPr>
            <a:xfrm>
              <a:off x="2590091"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 name="Oval 50"/>
            <p:cNvSpPr/>
            <p:nvPr/>
          </p:nvSpPr>
          <p:spPr>
            <a:xfrm>
              <a:off x="2362424"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2" name="Oval 51"/>
            <p:cNvSpPr/>
            <p:nvPr/>
          </p:nvSpPr>
          <p:spPr>
            <a:xfrm>
              <a:off x="3124611"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3" name="Oval 52"/>
            <p:cNvSpPr/>
            <p:nvPr/>
          </p:nvSpPr>
          <p:spPr>
            <a:xfrm>
              <a:off x="2742527"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4" name="Oval 53"/>
            <p:cNvSpPr/>
            <p:nvPr/>
          </p:nvSpPr>
          <p:spPr>
            <a:xfrm>
              <a:off x="3047402"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5" name="Oval 54"/>
            <p:cNvSpPr/>
            <p:nvPr/>
          </p:nvSpPr>
          <p:spPr>
            <a:xfrm>
              <a:off x="2362424"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6" name="Oval 55"/>
            <p:cNvSpPr/>
            <p:nvPr/>
          </p:nvSpPr>
          <p:spPr>
            <a:xfrm>
              <a:off x="2285216"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7" name="Oval 56"/>
            <p:cNvSpPr/>
            <p:nvPr/>
          </p:nvSpPr>
          <p:spPr>
            <a:xfrm>
              <a:off x="2514862"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8" name="Oval 57"/>
            <p:cNvSpPr/>
            <p:nvPr/>
          </p:nvSpPr>
          <p:spPr>
            <a:xfrm>
              <a:off x="2285216"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7" name="Group 145"/>
          <p:cNvGrpSpPr>
            <a:grpSpLocks/>
          </p:cNvGrpSpPr>
          <p:nvPr/>
        </p:nvGrpSpPr>
        <p:grpSpPr bwMode="auto">
          <a:xfrm>
            <a:off x="2166938" y="3271838"/>
            <a:ext cx="793750" cy="839787"/>
            <a:chOff x="2286337" y="1448129"/>
            <a:chExt cx="989853" cy="1067316"/>
          </a:xfrm>
        </p:grpSpPr>
        <p:sp>
          <p:nvSpPr>
            <p:cNvPr id="33" name="Oval 32"/>
            <p:cNvSpPr/>
            <p:nvPr/>
          </p:nvSpPr>
          <p:spPr>
            <a:xfrm>
              <a:off x="2706035" y="1954549"/>
              <a:ext cx="152437"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Oval 33"/>
            <p:cNvSpPr/>
            <p:nvPr/>
          </p:nvSpPr>
          <p:spPr>
            <a:xfrm>
              <a:off x="2818877" y="1752788"/>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5" name="Oval 34"/>
            <p:cNvSpPr/>
            <p:nvPr/>
          </p:nvSpPr>
          <p:spPr>
            <a:xfrm>
              <a:off x="3200961" y="190612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6" name="Oval 35"/>
            <p:cNvSpPr/>
            <p:nvPr/>
          </p:nvSpPr>
          <p:spPr>
            <a:xfrm>
              <a:off x="2666441" y="243877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7" name="Oval 36"/>
            <p:cNvSpPr/>
            <p:nvPr/>
          </p:nvSpPr>
          <p:spPr>
            <a:xfrm>
              <a:off x="2591212" y="221078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 name="Oval 37"/>
            <p:cNvSpPr/>
            <p:nvPr/>
          </p:nvSpPr>
          <p:spPr>
            <a:xfrm>
              <a:off x="2361566" y="1676118"/>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9" name="Oval 38"/>
            <p:cNvSpPr/>
            <p:nvPr/>
          </p:nvSpPr>
          <p:spPr>
            <a:xfrm>
              <a:off x="3123752" y="2287456"/>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0" name="Oval 39"/>
            <p:cNvSpPr/>
            <p:nvPr/>
          </p:nvSpPr>
          <p:spPr>
            <a:xfrm>
              <a:off x="2743648" y="144812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1" name="Oval 40"/>
            <p:cNvSpPr/>
            <p:nvPr/>
          </p:nvSpPr>
          <p:spPr>
            <a:xfrm>
              <a:off x="3048523" y="160146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2" name="Oval 41"/>
            <p:cNvSpPr/>
            <p:nvPr/>
          </p:nvSpPr>
          <p:spPr>
            <a:xfrm>
              <a:off x="2361566" y="2287456"/>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3" name="Oval 42"/>
            <p:cNvSpPr/>
            <p:nvPr/>
          </p:nvSpPr>
          <p:spPr>
            <a:xfrm>
              <a:off x="2286337" y="1982795"/>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4" name="Oval 43"/>
            <p:cNvSpPr/>
            <p:nvPr/>
          </p:nvSpPr>
          <p:spPr>
            <a:xfrm>
              <a:off x="2514003" y="1752788"/>
              <a:ext cx="534521"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5" name="Oval 44"/>
            <p:cNvSpPr/>
            <p:nvPr/>
          </p:nvSpPr>
          <p:spPr>
            <a:xfrm>
              <a:off x="2286337" y="1524798"/>
              <a:ext cx="989853"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8" name="Group 159"/>
          <p:cNvGrpSpPr>
            <a:grpSpLocks/>
          </p:cNvGrpSpPr>
          <p:nvPr/>
        </p:nvGrpSpPr>
        <p:grpSpPr bwMode="auto">
          <a:xfrm>
            <a:off x="1982788" y="4530725"/>
            <a:ext cx="795337" cy="839788"/>
            <a:chOff x="2285290" y="1447894"/>
            <a:chExt cx="991833" cy="1067317"/>
          </a:xfrm>
        </p:grpSpPr>
        <p:sp>
          <p:nvSpPr>
            <p:cNvPr id="20" name="Oval 19"/>
            <p:cNvSpPr/>
            <p:nvPr/>
          </p:nvSpPr>
          <p:spPr>
            <a:xfrm>
              <a:off x="2706967"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1" name="Oval 20"/>
            <p:cNvSpPr/>
            <p:nvPr/>
          </p:nvSpPr>
          <p:spPr>
            <a:xfrm>
              <a:off x="2819811"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Oval 21"/>
            <p:cNvSpPr/>
            <p:nvPr/>
          </p:nvSpPr>
          <p:spPr>
            <a:xfrm>
              <a:off x="3199915"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3" name="Oval 22"/>
            <p:cNvSpPr/>
            <p:nvPr/>
          </p:nvSpPr>
          <p:spPr>
            <a:xfrm>
              <a:off x="2667373"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Oval 23"/>
            <p:cNvSpPr/>
            <p:nvPr/>
          </p:nvSpPr>
          <p:spPr>
            <a:xfrm>
              <a:off x="2590165"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5" name="Oval 24"/>
            <p:cNvSpPr/>
            <p:nvPr/>
          </p:nvSpPr>
          <p:spPr>
            <a:xfrm>
              <a:off x="2362498"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6" name="Oval 25"/>
            <p:cNvSpPr/>
            <p:nvPr/>
          </p:nvSpPr>
          <p:spPr>
            <a:xfrm>
              <a:off x="3124686"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 name="Oval 26"/>
            <p:cNvSpPr/>
            <p:nvPr/>
          </p:nvSpPr>
          <p:spPr>
            <a:xfrm>
              <a:off x="2742602"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Oval 27"/>
            <p:cNvSpPr/>
            <p:nvPr/>
          </p:nvSpPr>
          <p:spPr>
            <a:xfrm>
              <a:off x="3047477"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Oval 28"/>
            <p:cNvSpPr/>
            <p:nvPr/>
          </p:nvSpPr>
          <p:spPr>
            <a:xfrm>
              <a:off x="2362498"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0" name="Oval 29"/>
            <p:cNvSpPr/>
            <p:nvPr/>
          </p:nvSpPr>
          <p:spPr>
            <a:xfrm>
              <a:off x="2285290"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1" name="Oval 30"/>
            <p:cNvSpPr/>
            <p:nvPr/>
          </p:nvSpPr>
          <p:spPr>
            <a:xfrm>
              <a:off x="2514936" y="1752554"/>
              <a:ext cx="532541"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Oval 31"/>
            <p:cNvSpPr/>
            <p:nvPr/>
          </p:nvSpPr>
          <p:spPr>
            <a:xfrm>
              <a:off x="2285290" y="1524563"/>
              <a:ext cx="991833"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cxnSp>
        <p:nvCxnSpPr>
          <p:cNvPr id="13" name="Straight Connector 12"/>
          <p:cNvCxnSpPr/>
          <p:nvPr/>
        </p:nvCxnSpPr>
        <p:spPr bwMode="auto">
          <a:xfrm flipV="1">
            <a:off x="3389313" y="3690938"/>
            <a:ext cx="3238500" cy="539750"/>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bwMode="auto">
          <a:xfrm>
            <a:off x="1066800" y="4217988"/>
            <a:ext cx="2322513" cy="1428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rot="16200000" flipH="1">
            <a:off x="3234531" y="4323557"/>
            <a:ext cx="217487" cy="3175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bwMode="auto">
          <a:xfrm>
            <a:off x="3449638" y="4230688"/>
            <a:ext cx="611187" cy="239712"/>
          </a:xfrm>
          <a:prstGeom prst="straightConnector1">
            <a:avLst/>
          </a:prstGeom>
          <a:ln>
            <a:solidFill>
              <a:srgbClr val="FFCC00"/>
            </a:solidFill>
            <a:tailEnd type="arrow"/>
          </a:ln>
        </p:spPr>
        <p:style>
          <a:lnRef idx="2">
            <a:schemeClr val="accent6"/>
          </a:lnRef>
          <a:fillRef idx="0">
            <a:schemeClr val="accent6"/>
          </a:fillRef>
          <a:effectRef idx="1">
            <a:schemeClr val="accent6"/>
          </a:effectRef>
          <a:fontRef idx="minor">
            <a:schemeClr val="tx1"/>
          </a:fontRef>
        </p:style>
      </p:cxnSp>
      <p:sp>
        <p:nvSpPr>
          <p:cNvPr id="18" name="Rectangle 17"/>
          <p:cNvSpPr/>
          <p:nvPr/>
        </p:nvSpPr>
        <p:spPr bwMode="auto">
          <a:xfrm>
            <a:off x="4794250" y="2971800"/>
            <a:ext cx="1527175" cy="2578100"/>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9" name="Rectangle 18"/>
          <p:cNvSpPr/>
          <p:nvPr/>
        </p:nvSpPr>
        <p:spPr bwMode="auto">
          <a:xfrm>
            <a:off x="6321425" y="2971800"/>
            <a:ext cx="1222375" cy="2578100"/>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786"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Bremsstrahlung</a:t>
            </a:r>
          </a:p>
        </p:txBody>
      </p:sp>
      <p:sp>
        <p:nvSpPr>
          <p:cNvPr id="32787" name="Rectangle 211"/>
          <p:cNvSpPr>
            <a:spLocks noChangeArrowheads="1"/>
          </p:cNvSpPr>
          <p:nvPr/>
        </p:nvSpPr>
        <p:spPr bwMode="auto">
          <a:xfrm>
            <a:off x="2590800" y="2819400"/>
            <a:ext cx="19431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Z</a:t>
            </a:r>
            <a:r>
              <a:rPr lang="en-US" b="1" baseline="-25000" smtClean="0">
                <a:solidFill>
                  <a:srgbClr val="000000"/>
                </a:solidFill>
                <a:latin typeface="Calibri" pitchFamily="34" charset="0"/>
              </a:rPr>
              <a:t>2 </a:t>
            </a:r>
            <a:r>
              <a:rPr lang="en-US" b="1" smtClean="0">
                <a:solidFill>
                  <a:srgbClr val="000000"/>
                </a:solidFill>
                <a:latin typeface="Calibri" pitchFamily="34" charset="0"/>
              </a:rPr>
              <a:t>electrons, q=-e</a:t>
            </a:r>
            <a:r>
              <a:rPr lang="en-US" b="1" baseline="-25000" smtClean="0">
                <a:solidFill>
                  <a:srgbClr val="000000"/>
                </a:solidFill>
                <a:latin typeface="Calibri" pitchFamily="34" charset="0"/>
              </a:rPr>
              <a:t>0</a:t>
            </a:r>
            <a:endParaRPr lang="en-US" baseline="-25000" smtClean="0">
              <a:solidFill>
                <a:srgbClr val="000000"/>
              </a:solidFill>
              <a:latin typeface="Calibri" pitchFamily="34" charset="0"/>
            </a:endParaRPr>
          </a:p>
        </p:txBody>
      </p:sp>
      <p:sp>
        <p:nvSpPr>
          <p:cNvPr id="32788" name="Rectangle 212"/>
          <p:cNvSpPr>
            <a:spLocks noChangeArrowheads="1"/>
          </p:cNvSpPr>
          <p:nvPr/>
        </p:nvSpPr>
        <p:spPr bwMode="auto">
          <a:xfrm>
            <a:off x="762000" y="3886200"/>
            <a:ext cx="11557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M, q=Z</a:t>
            </a:r>
            <a:r>
              <a:rPr lang="en-US" b="1" baseline="-25000" smtClean="0">
                <a:solidFill>
                  <a:srgbClr val="000000"/>
                </a:solidFill>
                <a:latin typeface="Calibri" pitchFamily="34" charset="0"/>
              </a:rPr>
              <a:t>1 </a:t>
            </a:r>
            <a:r>
              <a:rPr lang="en-US" b="1" smtClean="0">
                <a:solidFill>
                  <a:srgbClr val="000000"/>
                </a:solidFill>
                <a:latin typeface="Calibri" pitchFamily="34" charset="0"/>
              </a:rPr>
              <a:t>e</a:t>
            </a:r>
            <a:r>
              <a:rPr lang="en-US" b="1" baseline="-25000" smtClean="0">
                <a:solidFill>
                  <a:srgbClr val="000000"/>
                </a:solidFill>
                <a:latin typeface="Calibri" pitchFamily="34" charset="0"/>
              </a:rPr>
              <a:t>0</a:t>
            </a:r>
            <a:endParaRPr lang="en-US" smtClean="0">
              <a:solidFill>
                <a:srgbClr val="000000"/>
              </a:solidFill>
              <a:latin typeface="Calibri" pitchFamily="34" charset="0"/>
            </a:endParaRPr>
          </a:p>
        </p:txBody>
      </p:sp>
      <p:sp>
        <p:nvSpPr>
          <p:cNvPr id="32789" name="Text Box 3"/>
          <p:cNvSpPr txBox="1">
            <a:spLocks noChangeArrowheads="1"/>
          </p:cNvSpPr>
          <p:nvPr/>
        </p:nvSpPr>
        <p:spPr bwMode="auto">
          <a:xfrm>
            <a:off x="304800" y="1066800"/>
            <a:ext cx="8686800" cy="830263"/>
          </a:xfrm>
          <a:prstGeom prst="rect">
            <a:avLst/>
          </a:prstGeom>
          <a:noFill/>
          <a:ln w="9525">
            <a:noFill/>
            <a:miter lim="800000"/>
            <a:headEnd/>
            <a:tailEnd/>
          </a:ln>
        </p:spPr>
        <p:txBody>
          <a:bodyPr>
            <a:spAutoFit/>
          </a:bodyPr>
          <a:lstStyle/>
          <a:p>
            <a:r>
              <a:rPr lang="en-US" sz="1600" b="1" smtClean="0">
                <a:solidFill>
                  <a:srgbClr val="002060"/>
                </a:solidFill>
              </a:rPr>
              <a:t>A charged particle of mass M and charge q=Z</a:t>
            </a:r>
            <a:r>
              <a:rPr lang="en-US" sz="1600" b="1" baseline="-25000" smtClean="0">
                <a:solidFill>
                  <a:srgbClr val="002060"/>
                </a:solidFill>
              </a:rPr>
              <a:t>1</a:t>
            </a:r>
            <a:r>
              <a:rPr lang="en-US" sz="1600" b="1" smtClean="0">
                <a:solidFill>
                  <a:srgbClr val="002060"/>
                </a:solidFill>
              </a:rPr>
              <a:t>e is deflected by a nucleus of charge Ze which is partially ‘shielded’ by the electrons. During this deflection the charge is ‘accelerated’ and it therefore radiated </a:t>
            </a:r>
            <a:r>
              <a:rPr lang="en-US" sz="1600" b="1" smtClean="0">
                <a:solidFill>
                  <a:srgbClr val="002060"/>
                </a:solidFill>
                <a:sym typeface="Wingdings" pitchFamily="2" charset="2"/>
              </a:rPr>
              <a:t> Bremsstrahlung.</a:t>
            </a:r>
            <a:r>
              <a:rPr lang="en-US" sz="1600" b="1" smtClean="0">
                <a:solidFill>
                  <a:srgbClr val="002060"/>
                </a:solidFill>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can0060"/>
          <p:cNvPicPr>
            <a:picLocks noChangeAspect="1" noChangeArrowheads="1"/>
          </p:cNvPicPr>
          <p:nvPr/>
        </p:nvPicPr>
        <p:blipFill>
          <a:blip r:embed="rId2" cstate="print"/>
          <a:srcRect/>
          <a:stretch>
            <a:fillRect/>
          </a:stretch>
        </p:blipFill>
        <p:spPr bwMode="auto">
          <a:xfrm>
            <a:off x="0" y="457200"/>
            <a:ext cx="5334000" cy="6096000"/>
          </a:xfrm>
          <a:prstGeom prst="rect">
            <a:avLst/>
          </a:prstGeom>
          <a:noFill/>
          <a:ln w="9525">
            <a:noFill/>
            <a:miter lim="800000"/>
            <a:headEnd/>
            <a:tailEnd/>
          </a:ln>
        </p:spPr>
      </p:pic>
      <p:sp>
        <p:nvSpPr>
          <p:cNvPr id="33795" name="Text Box 3"/>
          <p:cNvSpPr txBox="1">
            <a:spLocks noChangeArrowheads="1"/>
          </p:cNvSpPr>
          <p:nvPr/>
        </p:nvSpPr>
        <p:spPr bwMode="auto">
          <a:xfrm>
            <a:off x="5334000" y="1295400"/>
            <a:ext cx="3657600" cy="4278313"/>
          </a:xfrm>
          <a:prstGeom prst="rect">
            <a:avLst/>
          </a:prstGeom>
          <a:noFill/>
          <a:ln w="9525">
            <a:noFill/>
            <a:miter lim="800000"/>
            <a:headEnd/>
            <a:tailEnd/>
          </a:ln>
        </p:spPr>
        <p:txBody>
          <a:bodyPr>
            <a:spAutoFit/>
          </a:bodyPr>
          <a:lstStyle/>
          <a:p>
            <a:r>
              <a:rPr lang="en-US" sz="1600" b="1" smtClean="0">
                <a:solidFill>
                  <a:srgbClr val="002060"/>
                </a:solidFill>
              </a:rPr>
              <a:t>A charged particle of mass M and charge q=Z</a:t>
            </a:r>
            <a:r>
              <a:rPr lang="en-US" sz="1600" b="1" baseline="-25000" smtClean="0">
                <a:solidFill>
                  <a:srgbClr val="002060"/>
                </a:solidFill>
              </a:rPr>
              <a:t>1</a:t>
            </a:r>
            <a:r>
              <a:rPr lang="en-US" sz="1600" b="1" smtClean="0">
                <a:solidFill>
                  <a:srgbClr val="002060"/>
                </a:solidFill>
              </a:rPr>
              <a:t>e is deflected by a nucleus of Charge Ze. </a:t>
            </a:r>
          </a:p>
          <a:p>
            <a:endParaRPr lang="en-US" sz="1600" b="1" smtClean="0">
              <a:solidFill>
                <a:srgbClr val="333399"/>
              </a:solidFill>
            </a:endParaRPr>
          </a:p>
          <a:p>
            <a:r>
              <a:rPr lang="en-US" sz="1600" b="1" smtClean="0">
                <a:solidFill>
                  <a:srgbClr val="009900"/>
                </a:solidFill>
              </a:rPr>
              <a:t>Because of the acceleration the particle radiated EM waves </a:t>
            </a:r>
            <a:r>
              <a:rPr lang="en-US" sz="1600" b="1" smtClean="0">
                <a:solidFill>
                  <a:srgbClr val="009900"/>
                </a:solidFill>
                <a:sym typeface="Wingdings" pitchFamily="2" charset="2"/>
              </a:rPr>
              <a:t> energy loss.</a:t>
            </a:r>
            <a:endParaRPr lang="en-US" sz="1600" b="1" smtClean="0">
              <a:solidFill>
                <a:srgbClr val="009900"/>
              </a:solidFill>
            </a:endParaRPr>
          </a:p>
          <a:p>
            <a:endParaRPr lang="en-US" sz="1600" b="1" smtClean="0">
              <a:solidFill>
                <a:srgbClr val="009900"/>
              </a:solidFill>
              <a:sym typeface="Wingdings" pitchFamily="2" charset="2"/>
            </a:endParaRPr>
          </a:p>
          <a:p>
            <a:r>
              <a:rPr lang="en-US" sz="1600" b="1" smtClean="0">
                <a:solidFill>
                  <a:srgbClr val="002060"/>
                </a:solidFill>
                <a:sym typeface="Wingdings" pitchFamily="2" charset="2"/>
              </a:rPr>
              <a:t>Coulomb-Scattering (Rutherford Scattering) describes the deflection of the particle. </a:t>
            </a:r>
          </a:p>
          <a:p>
            <a:endParaRPr lang="en-US" sz="1600" b="1" smtClean="0">
              <a:solidFill>
                <a:srgbClr val="333399"/>
              </a:solidFill>
              <a:sym typeface="Wingdings" pitchFamily="2" charset="2"/>
            </a:endParaRPr>
          </a:p>
          <a:p>
            <a:r>
              <a:rPr lang="en-US" sz="1600" b="1" smtClean="0">
                <a:solidFill>
                  <a:srgbClr val="009900"/>
                </a:solidFill>
                <a:sym typeface="Wingdings" pitchFamily="2" charset="2"/>
              </a:rPr>
              <a:t>Maxwell’s Equations describe the radiated energy for a given momentum transfer. </a:t>
            </a:r>
          </a:p>
          <a:p>
            <a:endParaRPr lang="en-US" sz="1600" b="1" smtClean="0">
              <a:solidFill>
                <a:srgbClr val="009900"/>
              </a:solidFill>
              <a:sym typeface="Wingdings" pitchFamily="2" charset="2"/>
            </a:endParaRPr>
          </a:p>
          <a:p>
            <a:r>
              <a:rPr lang="en-US" sz="1600" b="1" smtClean="0">
                <a:solidFill>
                  <a:srgbClr val="002060"/>
                </a:solidFill>
                <a:sym typeface="Wingdings" pitchFamily="2" charset="2"/>
              </a:rPr>
              <a:t> dE/dx</a:t>
            </a:r>
          </a:p>
        </p:txBody>
      </p:sp>
      <p:sp>
        <p:nvSpPr>
          <p:cNvPr id="33796" name="Footer Placeholder 6"/>
          <p:cNvSpPr>
            <a:spLocks noGrp="1"/>
          </p:cNvSpPr>
          <p:nvPr>
            <p:ph type="ftr" sz="quarter" idx="11"/>
          </p:nvPr>
        </p:nvSpPr>
        <p:spPr>
          <a:noFill/>
        </p:spPr>
        <p:txBody>
          <a:bodyPr/>
          <a:lstStyle/>
          <a:p>
            <a:r>
              <a:rPr lang="en-US" smtClean="0">
                <a:solidFill>
                  <a:srgbClr val="000000"/>
                </a:solidFill>
              </a:rPr>
              <a:t>W. Riegler/CERN</a:t>
            </a:r>
          </a:p>
        </p:txBody>
      </p:sp>
      <p:sp>
        <p:nvSpPr>
          <p:cNvPr id="33797" name="Slide Number Placeholder 5"/>
          <p:cNvSpPr>
            <a:spLocks noGrp="1"/>
          </p:cNvSpPr>
          <p:nvPr>
            <p:ph type="sldNum" sz="quarter" idx="12"/>
          </p:nvPr>
        </p:nvSpPr>
        <p:spPr>
          <a:noFill/>
        </p:spPr>
        <p:txBody>
          <a:bodyPr/>
          <a:lstStyle/>
          <a:p>
            <a:fld id="{C622D12A-AC10-417B-B559-F9EA344B8485}" type="slidenum">
              <a:rPr lang="en-US" smtClean="0">
                <a:solidFill>
                  <a:srgbClr val="000000"/>
                </a:solidFill>
              </a:rPr>
              <a:pPr/>
              <a:t>71</a:t>
            </a:fld>
            <a:endParaRPr lang="en-US" smtClean="0">
              <a:solidFill>
                <a:srgbClr val="000000"/>
              </a:solidFill>
            </a:endParaRPr>
          </a:p>
        </p:txBody>
      </p:sp>
      <p:sp>
        <p:nvSpPr>
          <p:cNvPr id="33798"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Bremsstrahlung, Classical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can0061"/>
          <p:cNvPicPr>
            <a:picLocks noChangeAspect="1" noChangeArrowheads="1"/>
          </p:cNvPicPr>
          <p:nvPr/>
        </p:nvPicPr>
        <p:blipFill>
          <a:blip r:embed="rId2" cstate="print"/>
          <a:srcRect/>
          <a:stretch>
            <a:fillRect/>
          </a:stretch>
        </p:blipFill>
        <p:spPr bwMode="auto">
          <a:xfrm>
            <a:off x="0" y="4648200"/>
            <a:ext cx="5245100" cy="1219200"/>
          </a:xfrm>
          <a:prstGeom prst="rect">
            <a:avLst/>
          </a:prstGeom>
          <a:noFill/>
          <a:ln w="9525">
            <a:noFill/>
            <a:miter lim="800000"/>
            <a:headEnd/>
            <a:tailEnd/>
          </a:ln>
        </p:spPr>
      </p:pic>
      <p:sp>
        <p:nvSpPr>
          <p:cNvPr id="34819" name="Text Box 3"/>
          <p:cNvSpPr txBox="1">
            <a:spLocks noChangeArrowheads="1"/>
          </p:cNvSpPr>
          <p:nvPr/>
        </p:nvSpPr>
        <p:spPr bwMode="auto">
          <a:xfrm>
            <a:off x="5334000" y="914400"/>
            <a:ext cx="3733800" cy="4995863"/>
          </a:xfrm>
          <a:prstGeom prst="rect">
            <a:avLst/>
          </a:prstGeom>
          <a:noFill/>
          <a:ln w="9525">
            <a:noFill/>
            <a:miter lim="800000"/>
            <a:headEnd/>
            <a:tailEnd/>
          </a:ln>
        </p:spPr>
        <p:txBody>
          <a:bodyPr>
            <a:spAutoFit/>
          </a:bodyPr>
          <a:lstStyle/>
          <a:p>
            <a:r>
              <a:rPr lang="en-US" sz="1600" b="1" smtClean="0">
                <a:solidFill>
                  <a:srgbClr val="002060"/>
                </a:solidFill>
              </a:rPr>
              <a:t>Proportional to Z</a:t>
            </a:r>
            <a:r>
              <a:rPr lang="en-US" sz="1600" b="1" baseline="30000" smtClean="0">
                <a:solidFill>
                  <a:srgbClr val="002060"/>
                </a:solidFill>
              </a:rPr>
              <a:t>2</a:t>
            </a:r>
            <a:r>
              <a:rPr lang="en-US" sz="1600" b="1" smtClean="0">
                <a:solidFill>
                  <a:srgbClr val="002060"/>
                </a:solidFill>
              </a:rPr>
              <a:t>/A of the Material.</a:t>
            </a:r>
          </a:p>
          <a:p>
            <a:endParaRPr lang="en-US" sz="1600" b="1" smtClean="0">
              <a:solidFill>
                <a:srgbClr val="333399"/>
              </a:solidFill>
            </a:endParaRPr>
          </a:p>
          <a:p>
            <a:r>
              <a:rPr lang="en-US" sz="1600" b="1" smtClean="0">
                <a:solidFill>
                  <a:srgbClr val="009900"/>
                </a:solidFill>
              </a:rPr>
              <a:t>Proportional to Z</a:t>
            </a:r>
            <a:r>
              <a:rPr lang="en-US" sz="1600" b="1" baseline="-25000" smtClean="0">
                <a:solidFill>
                  <a:srgbClr val="009900"/>
                </a:solidFill>
              </a:rPr>
              <a:t>1</a:t>
            </a:r>
            <a:r>
              <a:rPr lang="en-US" sz="1600" b="1" baseline="30000" smtClean="0">
                <a:solidFill>
                  <a:srgbClr val="009900"/>
                </a:solidFill>
              </a:rPr>
              <a:t>4</a:t>
            </a:r>
            <a:r>
              <a:rPr lang="en-US" sz="1600" b="1" smtClean="0">
                <a:solidFill>
                  <a:srgbClr val="009900"/>
                </a:solidFill>
              </a:rPr>
              <a:t> of the incoming particle.</a:t>
            </a:r>
          </a:p>
          <a:p>
            <a:endParaRPr lang="en-US" sz="1600" b="1" smtClean="0">
              <a:solidFill>
                <a:srgbClr val="009900"/>
              </a:solidFill>
            </a:endParaRPr>
          </a:p>
          <a:p>
            <a:r>
              <a:rPr lang="en-US" sz="1600" b="1" smtClean="0">
                <a:solidFill>
                  <a:srgbClr val="002060"/>
                </a:solidFill>
              </a:rPr>
              <a:t>Proportional to </a:t>
            </a:r>
            <a:r>
              <a:rPr lang="en-US" sz="1600" b="1" smtClean="0">
                <a:solidFill>
                  <a:srgbClr val="002060"/>
                </a:solidFill>
                <a:sym typeface="Symbol" pitchFamily="18" charset="2"/>
              </a:rPr>
              <a:t> of the material.</a:t>
            </a:r>
          </a:p>
          <a:p>
            <a:endParaRPr lang="en-US" sz="1600" b="1" smtClean="0">
              <a:solidFill>
                <a:srgbClr val="333399"/>
              </a:solidFill>
            </a:endParaRPr>
          </a:p>
          <a:p>
            <a:r>
              <a:rPr lang="en-US" sz="1600" b="1" smtClean="0">
                <a:solidFill>
                  <a:srgbClr val="FF0000"/>
                </a:solidFill>
              </a:rPr>
              <a:t>Proportional 1/M</a:t>
            </a:r>
            <a:r>
              <a:rPr lang="en-US" sz="1600" b="1" baseline="30000" smtClean="0">
                <a:solidFill>
                  <a:srgbClr val="FF0000"/>
                </a:solidFill>
              </a:rPr>
              <a:t>2 </a:t>
            </a:r>
            <a:r>
              <a:rPr lang="en-US" sz="1600" b="1" smtClean="0">
                <a:solidFill>
                  <a:srgbClr val="FF0000"/>
                </a:solidFill>
              </a:rPr>
              <a:t> of the incoming particle.</a:t>
            </a:r>
          </a:p>
          <a:p>
            <a:endParaRPr lang="en-US" sz="1600" b="1" smtClean="0">
              <a:solidFill>
                <a:srgbClr val="009900"/>
              </a:solidFill>
            </a:endParaRPr>
          </a:p>
          <a:p>
            <a:r>
              <a:rPr lang="en-US" sz="1600" b="1" smtClean="0">
                <a:solidFill>
                  <a:srgbClr val="002060"/>
                </a:solidFill>
              </a:rPr>
              <a:t>Proportional to the Energy of the </a:t>
            </a:r>
          </a:p>
          <a:p>
            <a:r>
              <a:rPr lang="en-US" sz="1600" b="1" smtClean="0">
                <a:solidFill>
                  <a:srgbClr val="002060"/>
                </a:solidFill>
              </a:rPr>
              <a:t>Incoming particle </a:t>
            </a:r>
            <a:r>
              <a:rPr lang="en-US" sz="1600" b="1" smtClean="0">
                <a:solidFill>
                  <a:srgbClr val="002060"/>
                </a:solidFill>
                <a:sym typeface="Wingdings" pitchFamily="2" charset="2"/>
              </a:rPr>
              <a:t></a:t>
            </a:r>
            <a:endParaRPr lang="en-US" sz="1600" b="1" smtClean="0">
              <a:solidFill>
                <a:srgbClr val="002060"/>
              </a:solidFill>
            </a:endParaRPr>
          </a:p>
          <a:p>
            <a:endParaRPr lang="en-US" sz="1600" b="1" baseline="30000" smtClean="0">
              <a:solidFill>
                <a:srgbClr val="333399"/>
              </a:solidFill>
              <a:sym typeface="Wingdings" pitchFamily="2" charset="2"/>
            </a:endParaRPr>
          </a:p>
          <a:p>
            <a:r>
              <a:rPr lang="en-US" sz="1600" b="1" smtClean="0">
                <a:solidFill>
                  <a:srgbClr val="009900"/>
                </a:solidFill>
                <a:sym typeface="Wingdings" pitchFamily="2" charset="2"/>
              </a:rPr>
              <a:t>E(x)=Exp(-x/X</a:t>
            </a:r>
            <a:r>
              <a:rPr lang="en-US" sz="1600" b="1" baseline="-25000" smtClean="0">
                <a:solidFill>
                  <a:srgbClr val="009900"/>
                </a:solidFill>
                <a:sym typeface="Wingdings" pitchFamily="2" charset="2"/>
              </a:rPr>
              <a:t>0</a:t>
            </a:r>
            <a:r>
              <a:rPr lang="en-US" sz="1600" b="1" smtClean="0">
                <a:solidFill>
                  <a:srgbClr val="009900"/>
                </a:solidFill>
                <a:sym typeface="Wingdings" pitchFamily="2" charset="2"/>
              </a:rPr>
              <a:t>) – ‘Radiation Length’</a:t>
            </a:r>
          </a:p>
          <a:p>
            <a:endParaRPr lang="en-US" sz="1600" b="1" smtClean="0">
              <a:solidFill>
                <a:srgbClr val="009900"/>
              </a:solidFill>
              <a:sym typeface="Wingdings" pitchFamily="2" charset="2"/>
            </a:endParaRPr>
          </a:p>
          <a:p>
            <a:r>
              <a:rPr lang="en-US" sz="1600" b="1" smtClean="0">
                <a:solidFill>
                  <a:srgbClr val="002060"/>
                </a:solidFill>
                <a:sym typeface="Wingdings" pitchFamily="2" charset="2"/>
              </a:rPr>
              <a:t>X</a:t>
            </a:r>
            <a:r>
              <a:rPr lang="en-US" sz="1600" b="1" baseline="-25000" smtClean="0">
                <a:solidFill>
                  <a:srgbClr val="002060"/>
                </a:solidFill>
                <a:sym typeface="Wingdings" pitchFamily="2" charset="2"/>
              </a:rPr>
              <a:t>0 </a:t>
            </a:r>
            <a:r>
              <a:rPr lang="en-US" sz="1600" b="1" smtClean="0">
                <a:solidFill>
                  <a:srgbClr val="002060"/>
                </a:solidFill>
                <a:sym typeface="Symbol" pitchFamily="18" charset="2"/>
              </a:rPr>
              <a:t> M</a:t>
            </a:r>
            <a:r>
              <a:rPr lang="en-US" sz="1600" b="1" baseline="30000" smtClean="0">
                <a:solidFill>
                  <a:srgbClr val="002060"/>
                </a:solidFill>
                <a:sym typeface="Symbol" pitchFamily="18" charset="2"/>
              </a:rPr>
              <a:t>2</a:t>
            </a:r>
            <a:r>
              <a:rPr lang="en-US" sz="1600" b="1" smtClean="0">
                <a:solidFill>
                  <a:srgbClr val="002060"/>
                </a:solidFill>
                <a:sym typeface="Symbol" pitchFamily="18" charset="2"/>
              </a:rPr>
              <a:t>A/ ( Z</a:t>
            </a:r>
            <a:r>
              <a:rPr lang="en-US" sz="1600" b="1" baseline="-25000" smtClean="0">
                <a:solidFill>
                  <a:srgbClr val="002060"/>
                </a:solidFill>
                <a:sym typeface="Symbol" pitchFamily="18" charset="2"/>
              </a:rPr>
              <a:t>1</a:t>
            </a:r>
            <a:r>
              <a:rPr lang="en-US" sz="1600" b="1" baseline="30000" smtClean="0">
                <a:solidFill>
                  <a:srgbClr val="002060"/>
                </a:solidFill>
                <a:sym typeface="Symbol" pitchFamily="18" charset="2"/>
              </a:rPr>
              <a:t>4</a:t>
            </a:r>
            <a:r>
              <a:rPr lang="en-US" sz="1600" b="1" smtClean="0">
                <a:solidFill>
                  <a:srgbClr val="002060"/>
                </a:solidFill>
                <a:sym typeface="Symbol" pitchFamily="18" charset="2"/>
              </a:rPr>
              <a:t> Z</a:t>
            </a:r>
            <a:r>
              <a:rPr lang="en-US" sz="1600" b="1" baseline="30000" smtClean="0">
                <a:solidFill>
                  <a:srgbClr val="002060"/>
                </a:solidFill>
                <a:sym typeface="Symbol" pitchFamily="18" charset="2"/>
              </a:rPr>
              <a:t>2</a:t>
            </a:r>
            <a:r>
              <a:rPr lang="en-US" sz="1600" b="1" smtClean="0">
                <a:solidFill>
                  <a:srgbClr val="002060"/>
                </a:solidFill>
                <a:sym typeface="Symbol" pitchFamily="18" charset="2"/>
              </a:rPr>
              <a:t>)</a:t>
            </a:r>
          </a:p>
          <a:p>
            <a:endParaRPr lang="en-US" sz="1600" b="1" smtClean="0">
              <a:solidFill>
                <a:srgbClr val="333399"/>
              </a:solidFill>
              <a:sym typeface="Symbol" pitchFamily="18" charset="2"/>
            </a:endParaRPr>
          </a:p>
          <a:p>
            <a:r>
              <a:rPr lang="en-US" sz="1600" b="1" smtClean="0">
                <a:solidFill>
                  <a:srgbClr val="002060"/>
                </a:solidFill>
                <a:sym typeface="Wingdings" pitchFamily="2" charset="2"/>
              </a:rPr>
              <a:t>X</a:t>
            </a:r>
            <a:r>
              <a:rPr lang="en-US" sz="1600" b="1" baseline="-25000" smtClean="0">
                <a:solidFill>
                  <a:srgbClr val="002060"/>
                </a:solidFill>
                <a:sym typeface="Wingdings" pitchFamily="2" charset="2"/>
              </a:rPr>
              <a:t>0</a:t>
            </a:r>
            <a:r>
              <a:rPr lang="en-US" b="1" smtClean="0">
                <a:solidFill>
                  <a:srgbClr val="009900"/>
                </a:solidFill>
              </a:rPr>
              <a:t>: </a:t>
            </a:r>
            <a:r>
              <a:rPr lang="en-US" sz="1600" b="1" smtClean="0">
                <a:solidFill>
                  <a:srgbClr val="009900"/>
                </a:solidFill>
              </a:rPr>
              <a:t>Distance where the Energy E</a:t>
            </a:r>
            <a:r>
              <a:rPr lang="en-US" sz="1600" b="1" baseline="-25000" smtClean="0">
                <a:solidFill>
                  <a:srgbClr val="009900"/>
                </a:solidFill>
              </a:rPr>
              <a:t>0</a:t>
            </a:r>
            <a:r>
              <a:rPr lang="en-US" sz="1600" b="1" smtClean="0">
                <a:solidFill>
                  <a:srgbClr val="009900"/>
                </a:solidFill>
              </a:rPr>
              <a:t> of the incoming particle decreases E</a:t>
            </a:r>
            <a:r>
              <a:rPr lang="en-US" sz="1600" b="1" baseline="-25000" smtClean="0">
                <a:solidFill>
                  <a:srgbClr val="009900"/>
                </a:solidFill>
              </a:rPr>
              <a:t>0</a:t>
            </a:r>
            <a:r>
              <a:rPr lang="en-US" sz="1600" b="1" smtClean="0">
                <a:solidFill>
                  <a:srgbClr val="009900"/>
                </a:solidFill>
              </a:rPr>
              <a:t>Exp(-1)=0.37E</a:t>
            </a:r>
            <a:r>
              <a:rPr lang="en-US" sz="1600" b="1" baseline="-25000" smtClean="0">
                <a:solidFill>
                  <a:srgbClr val="009900"/>
                </a:solidFill>
              </a:rPr>
              <a:t>0</a:t>
            </a:r>
            <a:r>
              <a:rPr lang="en-US" sz="1600" b="1" smtClean="0">
                <a:solidFill>
                  <a:srgbClr val="009900"/>
                </a:solidFill>
              </a:rPr>
              <a:t> .</a:t>
            </a:r>
            <a:r>
              <a:rPr lang="en-US" b="1" smtClean="0">
                <a:solidFill>
                  <a:srgbClr val="009900"/>
                </a:solidFill>
              </a:rPr>
              <a:t> </a:t>
            </a:r>
          </a:p>
        </p:txBody>
      </p:sp>
      <p:sp>
        <p:nvSpPr>
          <p:cNvPr id="34820" name="Footer Placeholder 4"/>
          <p:cNvSpPr>
            <a:spLocks noGrp="1"/>
          </p:cNvSpPr>
          <p:nvPr>
            <p:ph type="ftr" sz="quarter" idx="11"/>
          </p:nvPr>
        </p:nvSpPr>
        <p:spPr>
          <a:noFill/>
        </p:spPr>
        <p:txBody>
          <a:bodyPr/>
          <a:lstStyle/>
          <a:p>
            <a:r>
              <a:rPr lang="en-US" smtClean="0">
                <a:solidFill>
                  <a:srgbClr val="000000"/>
                </a:solidFill>
              </a:rPr>
              <a:t>W. Riegler/CERN</a:t>
            </a:r>
          </a:p>
        </p:txBody>
      </p:sp>
      <p:sp>
        <p:nvSpPr>
          <p:cNvPr id="34821" name="Slide Number Placeholder 3"/>
          <p:cNvSpPr>
            <a:spLocks noGrp="1"/>
          </p:cNvSpPr>
          <p:nvPr>
            <p:ph type="sldNum" sz="quarter" idx="12"/>
          </p:nvPr>
        </p:nvSpPr>
        <p:spPr>
          <a:noFill/>
        </p:spPr>
        <p:txBody>
          <a:bodyPr/>
          <a:lstStyle/>
          <a:p>
            <a:fld id="{413924D2-308B-4707-B37A-8B16099A2E83}" type="slidenum">
              <a:rPr lang="en-US" smtClean="0">
                <a:solidFill>
                  <a:srgbClr val="000000"/>
                </a:solidFill>
              </a:rPr>
              <a:pPr/>
              <a:t>72</a:t>
            </a:fld>
            <a:endParaRPr lang="en-US" smtClean="0">
              <a:solidFill>
                <a:srgbClr val="000000"/>
              </a:solidFill>
            </a:endParaRPr>
          </a:p>
        </p:txBody>
      </p:sp>
      <p:sp>
        <p:nvSpPr>
          <p:cNvPr id="34822"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Bremsstrahlung, QM</a:t>
            </a:r>
          </a:p>
        </p:txBody>
      </p:sp>
      <p:pic>
        <p:nvPicPr>
          <p:cNvPr id="34823" name="Picture 2" descr="scan0061"/>
          <p:cNvPicPr>
            <a:picLocks noChangeAspect="1" noChangeArrowheads="1"/>
          </p:cNvPicPr>
          <p:nvPr/>
        </p:nvPicPr>
        <p:blipFill>
          <a:blip r:embed="rId3" cstate="print"/>
          <a:srcRect/>
          <a:stretch>
            <a:fillRect/>
          </a:stretch>
        </p:blipFill>
        <p:spPr bwMode="auto">
          <a:xfrm>
            <a:off x="0" y="762000"/>
            <a:ext cx="52451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ass1"/>
          <p:cNvPicPr>
            <a:picLocks noChangeAspect="1" noChangeArrowheads="1"/>
          </p:cNvPicPr>
          <p:nvPr/>
        </p:nvPicPr>
        <p:blipFill>
          <a:blip r:embed="rId2" cstate="print"/>
          <a:srcRect/>
          <a:stretch>
            <a:fillRect/>
          </a:stretch>
        </p:blipFill>
        <p:spPr bwMode="auto">
          <a:xfrm>
            <a:off x="762000" y="685800"/>
            <a:ext cx="5562600" cy="3589338"/>
          </a:xfrm>
          <a:prstGeom prst="rect">
            <a:avLst/>
          </a:prstGeom>
          <a:noFill/>
          <a:ln w="9525">
            <a:noFill/>
            <a:miter lim="800000"/>
            <a:headEnd/>
            <a:tailEnd/>
          </a:ln>
        </p:spPr>
      </p:pic>
      <p:sp>
        <p:nvSpPr>
          <p:cNvPr id="35843" name="Line 5"/>
          <p:cNvSpPr>
            <a:spLocks noChangeShapeType="1"/>
          </p:cNvSpPr>
          <p:nvPr/>
        </p:nvSpPr>
        <p:spPr bwMode="auto">
          <a:xfrm flipH="1">
            <a:off x="3048000" y="685800"/>
            <a:ext cx="1828800" cy="3124200"/>
          </a:xfrm>
          <a:prstGeom prst="line">
            <a:avLst/>
          </a:prstGeom>
          <a:noFill/>
          <a:ln w="28575">
            <a:solidFill>
              <a:srgbClr val="FF0000"/>
            </a:solidFill>
            <a:round/>
            <a:headEnd/>
            <a:tailEnd/>
          </a:ln>
        </p:spPr>
        <p:txBody>
          <a:bodyPr/>
          <a:lstStyle/>
          <a:p>
            <a:endParaRPr lang="en-US" smtClean="0">
              <a:solidFill>
                <a:srgbClr val="000000"/>
              </a:solidFill>
            </a:endParaRPr>
          </a:p>
        </p:txBody>
      </p:sp>
      <p:sp>
        <p:nvSpPr>
          <p:cNvPr id="35844" name="Text Box 7"/>
          <p:cNvSpPr txBox="1">
            <a:spLocks noChangeArrowheads="1"/>
          </p:cNvSpPr>
          <p:nvPr/>
        </p:nvSpPr>
        <p:spPr bwMode="auto">
          <a:xfrm>
            <a:off x="1295400" y="4343400"/>
            <a:ext cx="4779963" cy="274638"/>
          </a:xfrm>
          <a:prstGeom prst="rect">
            <a:avLst/>
          </a:prstGeom>
          <a:noFill/>
          <a:ln w="9525">
            <a:noFill/>
            <a:miter lim="800000"/>
            <a:headEnd/>
            <a:tailEnd/>
          </a:ln>
        </p:spPr>
        <p:txBody>
          <a:bodyPr wrap="none">
            <a:spAutoFit/>
          </a:bodyPr>
          <a:lstStyle/>
          <a:p>
            <a:r>
              <a:rPr lang="en-US" sz="1200" b="1" smtClean="0">
                <a:solidFill>
                  <a:srgbClr val="000000"/>
                </a:solidFill>
              </a:rPr>
              <a:t>Electron Momentum         5         50        500    MeV/c                     </a:t>
            </a:r>
          </a:p>
        </p:txBody>
      </p:sp>
      <p:sp>
        <p:nvSpPr>
          <p:cNvPr id="35845" name="Text Box 8"/>
          <p:cNvSpPr txBox="1">
            <a:spLocks noChangeArrowheads="1"/>
          </p:cNvSpPr>
          <p:nvPr/>
        </p:nvSpPr>
        <p:spPr bwMode="auto">
          <a:xfrm>
            <a:off x="914400" y="4976813"/>
            <a:ext cx="6218238" cy="1323975"/>
          </a:xfrm>
          <a:prstGeom prst="rect">
            <a:avLst/>
          </a:prstGeom>
          <a:noFill/>
          <a:ln w="9525">
            <a:noFill/>
            <a:miter lim="800000"/>
            <a:headEnd/>
            <a:tailEnd/>
          </a:ln>
        </p:spPr>
        <p:txBody>
          <a:bodyPr wrap="none">
            <a:spAutoFit/>
          </a:bodyPr>
          <a:lstStyle/>
          <a:p>
            <a:r>
              <a:rPr lang="en-US" sz="1600" b="1" smtClean="0">
                <a:solidFill>
                  <a:srgbClr val="002060"/>
                </a:solidFill>
              </a:rPr>
              <a:t>Critical Energy: If dE/dx (Ionization) = dE/dx (Bremsstrahlung)</a:t>
            </a:r>
          </a:p>
          <a:p>
            <a:endParaRPr lang="en-US" sz="1600" b="1" smtClean="0">
              <a:solidFill>
                <a:srgbClr val="333399"/>
              </a:solidFill>
            </a:endParaRPr>
          </a:p>
          <a:p>
            <a:r>
              <a:rPr lang="en-US" sz="1600" b="1" smtClean="0">
                <a:solidFill>
                  <a:srgbClr val="008000"/>
                </a:solidFill>
              </a:rPr>
              <a:t>Myon in Copper:         p </a:t>
            </a:r>
            <a:r>
              <a:rPr lang="en-US" sz="1600" b="1" smtClean="0">
                <a:solidFill>
                  <a:srgbClr val="008000"/>
                </a:solidFill>
                <a:sym typeface="Symbol" pitchFamily="18" charset="2"/>
              </a:rPr>
              <a:t> </a:t>
            </a:r>
            <a:r>
              <a:rPr lang="en-US" sz="1600" b="1" smtClean="0">
                <a:solidFill>
                  <a:srgbClr val="008000"/>
                </a:solidFill>
              </a:rPr>
              <a:t>400GeV</a:t>
            </a:r>
          </a:p>
          <a:p>
            <a:r>
              <a:rPr lang="en-US" sz="1600" b="1" smtClean="0">
                <a:solidFill>
                  <a:srgbClr val="008000"/>
                </a:solidFill>
              </a:rPr>
              <a:t>Electron in Copper:    p  </a:t>
            </a:r>
            <a:r>
              <a:rPr lang="en-US" sz="1600" b="1" smtClean="0">
                <a:solidFill>
                  <a:srgbClr val="008000"/>
                </a:solidFill>
                <a:sym typeface="Symbol" pitchFamily="18" charset="2"/>
              </a:rPr>
              <a:t> </a:t>
            </a:r>
            <a:r>
              <a:rPr lang="en-US" sz="1600" b="1" smtClean="0">
                <a:solidFill>
                  <a:srgbClr val="008000"/>
                </a:solidFill>
              </a:rPr>
              <a:t>20MeV</a:t>
            </a:r>
          </a:p>
          <a:p>
            <a:endParaRPr lang="en-US" sz="1600" b="1" smtClean="0">
              <a:solidFill>
                <a:srgbClr val="333399"/>
              </a:solidFill>
            </a:endParaRPr>
          </a:p>
        </p:txBody>
      </p:sp>
      <p:sp>
        <p:nvSpPr>
          <p:cNvPr id="35846" name="Footer Placeholder 6"/>
          <p:cNvSpPr>
            <a:spLocks noGrp="1"/>
          </p:cNvSpPr>
          <p:nvPr>
            <p:ph type="ftr" sz="quarter" idx="11"/>
          </p:nvPr>
        </p:nvSpPr>
        <p:spPr>
          <a:noFill/>
        </p:spPr>
        <p:txBody>
          <a:bodyPr/>
          <a:lstStyle/>
          <a:p>
            <a:r>
              <a:rPr lang="en-US" smtClean="0">
                <a:solidFill>
                  <a:srgbClr val="000000"/>
                </a:solidFill>
              </a:rPr>
              <a:t>W. Riegler/CERN</a:t>
            </a:r>
          </a:p>
        </p:txBody>
      </p:sp>
      <p:sp>
        <p:nvSpPr>
          <p:cNvPr id="35847" name="Slide Number Placeholder 5"/>
          <p:cNvSpPr>
            <a:spLocks noGrp="1"/>
          </p:cNvSpPr>
          <p:nvPr>
            <p:ph type="sldNum" sz="quarter" idx="12"/>
          </p:nvPr>
        </p:nvSpPr>
        <p:spPr>
          <a:noFill/>
        </p:spPr>
        <p:txBody>
          <a:bodyPr/>
          <a:lstStyle/>
          <a:p>
            <a:fld id="{8D30128C-52DA-48D2-8796-67DD9D0E02AD}" type="slidenum">
              <a:rPr lang="en-US" smtClean="0">
                <a:solidFill>
                  <a:srgbClr val="000000"/>
                </a:solidFill>
              </a:rPr>
              <a:pPr/>
              <a:t>73</a:t>
            </a:fld>
            <a:endParaRPr lang="en-US" smtClean="0">
              <a:solidFill>
                <a:srgbClr val="000000"/>
              </a:solidFill>
            </a:endParaRPr>
          </a:p>
        </p:txBody>
      </p:sp>
      <p:sp>
        <p:nvSpPr>
          <p:cNvPr id="35848" name="TextBox 8"/>
          <p:cNvSpPr txBox="1">
            <a:spLocks noChangeArrowheads="1"/>
          </p:cNvSpPr>
          <p:nvPr/>
        </p:nvSpPr>
        <p:spPr bwMode="auto">
          <a:xfrm>
            <a:off x="6172200" y="1143000"/>
            <a:ext cx="2819400" cy="2862263"/>
          </a:xfrm>
          <a:prstGeom prst="rect">
            <a:avLst/>
          </a:prstGeom>
          <a:noFill/>
          <a:ln w="9525">
            <a:noFill/>
            <a:miter lim="800000"/>
            <a:headEnd/>
            <a:tailEnd/>
          </a:ln>
        </p:spPr>
        <p:txBody>
          <a:bodyPr>
            <a:spAutoFit/>
          </a:bodyPr>
          <a:lstStyle/>
          <a:p>
            <a:r>
              <a:rPr lang="en-US" sz="1600" b="1" smtClean="0">
                <a:solidFill>
                  <a:srgbClr val="008000"/>
                </a:solidFill>
              </a:rPr>
              <a:t>For the muon, the second lightest particle after the electron, the critical energy is at 400GeV.</a:t>
            </a:r>
          </a:p>
          <a:p>
            <a:endParaRPr lang="en-US" b="1" smtClean="0">
              <a:solidFill>
                <a:srgbClr val="009900"/>
              </a:solidFill>
            </a:endParaRPr>
          </a:p>
          <a:p>
            <a:r>
              <a:rPr lang="en-US" sz="1600" b="1" smtClean="0">
                <a:solidFill>
                  <a:srgbClr val="002060"/>
                </a:solidFill>
              </a:rPr>
              <a:t>The EM Bremsstrahlung is therefore only relevant for electrons at energies of past and present detectors. </a:t>
            </a:r>
          </a:p>
          <a:p>
            <a:endParaRPr lang="en-US" smtClean="0">
              <a:solidFill>
                <a:srgbClr val="000000"/>
              </a:solidFill>
            </a:endParaRPr>
          </a:p>
        </p:txBody>
      </p:sp>
      <p:sp>
        <p:nvSpPr>
          <p:cNvPr id="35849"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Critical Energy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scan0074"/>
          <p:cNvPicPr>
            <a:picLocks noChangeAspect="1" noChangeArrowheads="1"/>
          </p:cNvPicPr>
          <p:nvPr/>
        </p:nvPicPr>
        <p:blipFill>
          <a:blip r:embed="rId2" cstate="print"/>
          <a:srcRect/>
          <a:stretch>
            <a:fillRect/>
          </a:stretch>
        </p:blipFill>
        <p:spPr bwMode="auto">
          <a:xfrm>
            <a:off x="0" y="533400"/>
            <a:ext cx="4981575" cy="5943600"/>
          </a:xfrm>
          <a:prstGeom prst="rect">
            <a:avLst/>
          </a:prstGeom>
          <a:noFill/>
          <a:ln w="9525">
            <a:noFill/>
            <a:miter lim="800000"/>
            <a:headEnd/>
            <a:tailEnd/>
          </a:ln>
        </p:spPr>
      </p:pic>
      <p:pic>
        <p:nvPicPr>
          <p:cNvPr id="36867" name="Picture 6"/>
          <p:cNvPicPr>
            <a:picLocks noChangeAspect="1" noChangeArrowheads="1"/>
          </p:cNvPicPr>
          <p:nvPr/>
        </p:nvPicPr>
        <p:blipFill>
          <a:blip r:embed="rId3" cstate="print"/>
          <a:srcRect/>
          <a:stretch>
            <a:fillRect/>
          </a:stretch>
        </p:blipFill>
        <p:spPr bwMode="auto">
          <a:xfrm>
            <a:off x="5334000" y="3200400"/>
            <a:ext cx="3630613" cy="3122613"/>
          </a:xfrm>
          <a:prstGeom prst="rect">
            <a:avLst/>
          </a:prstGeom>
          <a:noFill/>
          <a:ln w="9525">
            <a:noFill/>
            <a:miter lim="800000"/>
            <a:headEnd/>
            <a:tailEnd/>
          </a:ln>
        </p:spPr>
      </p:pic>
      <p:pic>
        <p:nvPicPr>
          <p:cNvPr id="36868" name="Picture 7"/>
          <p:cNvPicPr>
            <a:picLocks noChangeAspect="1" noChangeArrowheads="1"/>
          </p:cNvPicPr>
          <p:nvPr/>
        </p:nvPicPr>
        <p:blipFill>
          <a:blip r:embed="rId4" cstate="print"/>
          <a:srcRect/>
          <a:stretch>
            <a:fillRect/>
          </a:stretch>
        </p:blipFill>
        <p:spPr bwMode="auto">
          <a:xfrm>
            <a:off x="5562600" y="6248400"/>
            <a:ext cx="3581400" cy="327025"/>
          </a:xfrm>
          <a:prstGeom prst="rect">
            <a:avLst/>
          </a:prstGeom>
          <a:noFill/>
          <a:ln w="9525">
            <a:noFill/>
            <a:miter lim="800000"/>
            <a:headEnd/>
            <a:tailEnd/>
          </a:ln>
        </p:spPr>
      </p:pic>
      <p:sp>
        <p:nvSpPr>
          <p:cNvPr id="36869" name="Line 8"/>
          <p:cNvSpPr>
            <a:spLocks noChangeShapeType="1"/>
          </p:cNvSpPr>
          <p:nvPr/>
        </p:nvSpPr>
        <p:spPr bwMode="auto">
          <a:xfrm>
            <a:off x="8153400" y="4495800"/>
            <a:ext cx="381000" cy="914400"/>
          </a:xfrm>
          <a:prstGeom prst="line">
            <a:avLst/>
          </a:prstGeom>
          <a:noFill/>
          <a:ln w="38100">
            <a:solidFill>
              <a:srgbClr val="FF0000"/>
            </a:solidFill>
            <a:round/>
            <a:headEnd/>
            <a:tailEnd type="triangle" w="med" len="med"/>
          </a:ln>
        </p:spPr>
        <p:txBody>
          <a:bodyPr/>
          <a:lstStyle/>
          <a:p>
            <a:endParaRPr lang="en-US" smtClean="0">
              <a:solidFill>
                <a:srgbClr val="000000"/>
              </a:solidFill>
            </a:endParaRPr>
          </a:p>
        </p:txBody>
      </p:sp>
      <p:sp>
        <p:nvSpPr>
          <p:cNvPr id="36870" name="Text Box 12"/>
          <p:cNvSpPr txBox="1">
            <a:spLocks noChangeArrowheads="1"/>
          </p:cNvSpPr>
          <p:nvPr/>
        </p:nvSpPr>
        <p:spPr bwMode="auto">
          <a:xfrm>
            <a:off x="5410200" y="533400"/>
            <a:ext cx="3429000" cy="2471738"/>
          </a:xfrm>
          <a:prstGeom prst="rect">
            <a:avLst/>
          </a:prstGeom>
          <a:noFill/>
          <a:ln w="9525">
            <a:noFill/>
            <a:miter lim="800000"/>
            <a:headEnd/>
            <a:tailEnd/>
          </a:ln>
        </p:spPr>
        <p:txBody>
          <a:bodyPr>
            <a:spAutoFit/>
          </a:bodyPr>
          <a:lstStyle/>
          <a:p>
            <a:r>
              <a:rPr lang="en-US" sz="1600" b="1" smtClean="0">
                <a:solidFill>
                  <a:srgbClr val="002060"/>
                </a:solidFill>
              </a:rPr>
              <a:t>For E</a:t>
            </a:r>
            <a:r>
              <a:rPr lang="en-US" sz="1600" b="1" smtClean="0">
                <a:solidFill>
                  <a:srgbClr val="002060"/>
                </a:solidFill>
                <a:sym typeface="Symbol" pitchFamily="18" charset="2"/>
              </a:rPr>
              <a:t>&gt;&gt;m</a:t>
            </a:r>
            <a:r>
              <a:rPr lang="en-US" sz="1600" b="1" baseline="-25000" smtClean="0">
                <a:solidFill>
                  <a:srgbClr val="002060"/>
                </a:solidFill>
                <a:sym typeface="Symbol" pitchFamily="18" charset="2"/>
              </a:rPr>
              <a:t>e</a:t>
            </a:r>
            <a:r>
              <a:rPr lang="en-US" sz="1600" b="1" smtClean="0">
                <a:solidFill>
                  <a:srgbClr val="002060"/>
                </a:solidFill>
                <a:sym typeface="Symbol" pitchFamily="18" charset="2"/>
              </a:rPr>
              <a:t>c</a:t>
            </a:r>
            <a:r>
              <a:rPr lang="en-US" sz="1600" b="1" baseline="30000" smtClean="0">
                <a:solidFill>
                  <a:srgbClr val="002060"/>
                </a:solidFill>
                <a:sym typeface="Symbol" pitchFamily="18" charset="2"/>
              </a:rPr>
              <a:t>2</a:t>
            </a:r>
            <a:r>
              <a:rPr lang="en-US" sz="1600" b="1" smtClean="0">
                <a:solidFill>
                  <a:srgbClr val="002060"/>
                </a:solidFill>
                <a:sym typeface="Symbol" pitchFamily="18" charset="2"/>
              </a:rPr>
              <a:t>=0.5MeV</a:t>
            </a:r>
            <a:r>
              <a:rPr lang="en-US" sz="1600" b="1" baseline="30000" smtClean="0">
                <a:solidFill>
                  <a:srgbClr val="002060"/>
                </a:solidFill>
                <a:sym typeface="Symbol" pitchFamily="18" charset="2"/>
              </a:rPr>
              <a:t> </a:t>
            </a:r>
            <a:r>
              <a:rPr lang="en-US" sz="1600" b="1" smtClean="0">
                <a:solidFill>
                  <a:srgbClr val="002060"/>
                </a:solidFill>
              </a:rPr>
              <a:t>: </a:t>
            </a:r>
            <a:r>
              <a:rPr lang="en-US" sz="1600" b="1" smtClean="0">
                <a:solidFill>
                  <a:srgbClr val="002060"/>
                </a:solidFill>
                <a:sym typeface="Symbol" pitchFamily="18" charset="2"/>
              </a:rPr>
              <a:t> = 9/7X</a:t>
            </a:r>
            <a:r>
              <a:rPr lang="en-US" sz="1600" b="1" baseline="-25000" smtClean="0">
                <a:solidFill>
                  <a:srgbClr val="002060"/>
                </a:solidFill>
                <a:sym typeface="Symbol" pitchFamily="18" charset="2"/>
              </a:rPr>
              <a:t>0</a:t>
            </a:r>
          </a:p>
          <a:p>
            <a:endParaRPr lang="en-US" sz="1600" b="1" baseline="-25000" smtClean="0">
              <a:solidFill>
                <a:srgbClr val="333399"/>
              </a:solidFill>
              <a:sym typeface="Symbol" pitchFamily="18" charset="2"/>
            </a:endParaRPr>
          </a:p>
          <a:p>
            <a:r>
              <a:rPr lang="en-US" sz="1600" b="1" smtClean="0">
                <a:solidFill>
                  <a:srgbClr val="009900"/>
                </a:solidFill>
                <a:sym typeface="Symbol" pitchFamily="18" charset="2"/>
              </a:rPr>
              <a:t>Average distance a high energy photon has to travel before it converts into an e</a:t>
            </a:r>
            <a:r>
              <a:rPr lang="en-US" sz="1600" b="1" baseline="30000" smtClean="0">
                <a:solidFill>
                  <a:srgbClr val="009900"/>
                </a:solidFill>
                <a:sym typeface="Symbol" pitchFamily="18" charset="2"/>
              </a:rPr>
              <a:t>+</a:t>
            </a:r>
            <a:r>
              <a:rPr lang="en-US" sz="1600" b="1" smtClean="0">
                <a:solidFill>
                  <a:srgbClr val="009900"/>
                </a:solidFill>
                <a:sym typeface="Symbol" pitchFamily="18" charset="2"/>
              </a:rPr>
              <a:t> e</a:t>
            </a:r>
            <a:r>
              <a:rPr lang="en-US" sz="1600" b="1" baseline="30000" smtClean="0">
                <a:solidFill>
                  <a:srgbClr val="009900"/>
                </a:solidFill>
                <a:sym typeface="Symbol" pitchFamily="18" charset="2"/>
              </a:rPr>
              <a:t>-</a:t>
            </a:r>
            <a:r>
              <a:rPr lang="en-US" sz="1600" b="1" smtClean="0">
                <a:solidFill>
                  <a:srgbClr val="009900"/>
                </a:solidFill>
                <a:sym typeface="Symbol" pitchFamily="18" charset="2"/>
              </a:rPr>
              <a:t> pair is equal to 9/7 of the distance that a high energy electron has to travel before reducing it’s energy from E</a:t>
            </a:r>
            <a:r>
              <a:rPr lang="en-US" sz="1600" b="1" baseline="-25000" smtClean="0">
                <a:solidFill>
                  <a:srgbClr val="009900"/>
                </a:solidFill>
                <a:sym typeface="Symbol" pitchFamily="18" charset="2"/>
              </a:rPr>
              <a:t>0</a:t>
            </a:r>
            <a:r>
              <a:rPr lang="en-US" sz="1600" b="1" smtClean="0">
                <a:solidFill>
                  <a:srgbClr val="009900"/>
                </a:solidFill>
                <a:sym typeface="Symbol" pitchFamily="18" charset="2"/>
              </a:rPr>
              <a:t> to E</a:t>
            </a:r>
            <a:r>
              <a:rPr lang="en-US" sz="1600" b="1" baseline="-25000" smtClean="0">
                <a:solidFill>
                  <a:srgbClr val="009900"/>
                </a:solidFill>
                <a:sym typeface="Symbol" pitchFamily="18" charset="2"/>
              </a:rPr>
              <a:t>0</a:t>
            </a:r>
            <a:r>
              <a:rPr lang="en-US" sz="1600" b="1" smtClean="0">
                <a:solidFill>
                  <a:srgbClr val="009900"/>
                </a:solidFill>
                <a:sym typeface="Symbol" pitchFamily="18" charset="2"/>
              </a:rPr>
              <a:t>*Exp(-1) by photon radiation. </a:t>
            </a:r>
            <a:endParaRPr lang="en-US" sz="1600" b="1" baseline="-25000" smtClean="0">
              <a:solidFill>
                <a:srgbClr val="009900"/>
              </a:solidFill>
              <a:sym typeface="Symbol" pitchFamily="18" charset="2"/>
            </a:endParaRPr>
          </a:p>
        </p:txBody>
      </p:sp>
      <p:sp>
        <p:nvSpPr>
          <p:cNvPr id="36871" name="Slide Number Placeholder 9"/>
          <p:cNvSpPr>
            <a:spLocks noGrp="1"/>
          </p:cNvSpPr>
          <p:nvPr>
            <p:ph type="sldNum" sz="quarter" idx="12"/>
          </p:nvPr>
        </p:nvSpPr>
        <p:spPr>
          <a:noFill/>
        </p:spPr>
        <p:txBody>
          <a:bodyPr/>
          <a:lstStyle/>
          <a:p>
            <a:fld id="{DFBB0DDF-1145-4D15-BF7F-21062B11A626}" type="slidenum">
              <a:rPr lang="en-US" smtClean="0">
                <a:solidFill>
                  <a:srgbClr val="000000"/>
                </a:solidFill>
              </a:rPr>
              <a:pPr/>
              <a:t>74</a:t>
            </a:fld>
            <a:endParaRPr lang="en-US" smtClean="0">
              <a:solidFill>
                <a:srgbClr val="000000"/>
              </a:solidFill>
            </a:endParaRPr>
          </a:p>
        </p:txBody>
      </p:sp>
      <p:sp>
        <p:nvSpPr>
          <p:cNvPr id="36872" name="Footer Placeholder 10"/>
          <p:cNvSpPr>
            <a:spLocks noGrp="1"/>
          </p:cNvSpPr>
          <p:nvPr>
            <p:ph type="ftr" sz="quarter" idx="11"/>
          </p:nvPr>
        </p:nvSpPr>
        <p:spPr>
          <a:noFill/>
        </p:spPr>
        <p:txBody>
          <a:bodyPr/>
          <a:lstStyle/>
          <a:p>
            <a:r>
              <a:rPr lang="en-US" smtClean="0">
                <a:solidFill>
                  <a:srgbClr val="000000"/>
                </a:solidFill>
              </a:rPr>
              <a:t>W. Riegler/CERN</a:t>
            </a:r>
          </a:p>
        </p:txBody>
      </p:sp>
      <p:sp>
        <p:nvSpPr>
          <p:cNvPr id="36873"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Pair Production, QM</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can0076"/>
          <p:cNvPicPr>
            <a:picLocks noChangeAspect="1" noChangeArrowheads="1"/>
          </p:cNvPicPr>
          <p:nvPr/>
        </p:nvPicPr>
        <p:blipFill>
          <a:blip r:embed="rId2" cstate="print"/>
          <a:srcRect/>
          <a:stretch>
            <a:fillRect/>
          </a:stretch>
        </p:blipFill>
        <p:spPr bwMode="auto">
          <a:xfrm>
            <a:off x="1295400" y="1066800"/>
            <a:ext cx="6248400" cy="5099050"/>
          </a:xfrm>
          <a:prstGeom prst="rect">
            <a:avLst/>
          </a:prstGeom>
          <a:noFill/>
          <a:ln w="9525">
            <a:noFill/>
            <a:miter lim="800000"/>
            <a:headEnd/>
            <a:tailEnd/>
          </a:ln>
        </p:spPr>
      </p:pic>
      <p:sp>
        <p:nvSpPr>
          <p:cNvPr id="37891" name="Slide Number Placeholder 2"/>
          <p:cNvSpPr>
            <a:spLocks noGrp="1"/>
          </p:cNvSpPr>
          <p:nvPr>
            <p:ph type="sldNum" sz="quarter" idx="12"/>
          </p:nvPr>
        </p:nvSpPr>
        <p:spPr>
          <a:noFill/>
        </p:spPr>
        <p:txBody>
          <a:bodyPr/>
          <a:lstStyle/>
          <a:p>
            <a:fld id="{5D4EFA05-F6A1-4154-8C80-3EA18A28656F}" type="slidenum">
              <a:rPr lang="en-US" smtClean="0">
                <a:solidFill>
                  <a:srgbClr val="000000"/>
                </a:solidFill>
              </a:rPr>
              <a:pPr/>
              <a:t>75</a:t>
            </a:fld>
            <a:endParaRPr lang="en-US" smtClean="0">
              <a:solidFill>
                <a:srgbClr val="000000"/>
              </a:solidFill>
            </a:endParaRPr>
          </a:p>
        </p:txBody>
      </p:sp>
      <p:sp>
        <p:nvSpPr>
          <p:cNvPr id="37892" name="Footer Placeholder 3"/>
          <p:cNvSpPr>
            <a:spLocks noGrp="1"/>
          </p:cNvSpPr>
          <p:nvPr>
            <p:ph type="ftr" sz="quarter" idx="11"/>
          </p:nvPr>
        </p:nvSpPr>
        <p:spPr>
          <a:noFill/>
        </p:spPr>
        <p:txBody>
          <a:bodyPr/>
          <a:lstStyle/>
          <a:p>
            <a:r>
              <a:rPr lang="en-US" smtClean="0">
                <a:solidFill>
                  <a:srgbClr val="000000"/>
                </a:solidFill>
              </a:rPr>
              <a:t>W. Riegler/CERN</a:t>
            </a:r>
          </a:p>
        </p:txBody>
      </p:sp>
      <p:sp>
        <p:nvSpPr>
          <p:cNvPr id="37893" name="TextBox 5"/>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Bremsstrahlung + Pair Production </a:t>
            </a:r>
            <a:r>
              <a:rPr lang="en-US" sz="2800" b="1" smtClean="0">
                <a:solidFill>
                  <a:srgbClr val="FF0000"/>
                </a:solidFill>
                <a:cs typeface="Arial" pitchFamily="34" charset="0"/>
                <a:sym typeface="Wingdings" pitchFamily="2" charset="2"/>
              </a:rPr>
              <a:t> </a:t>
            </a:r>
            <a:r>
              <a:rPr lang="en-US" sz="2800" b="1" smtClean="0">
                <a:solidFill>
                  <a:srgbClr val="FF0000"/>
                </a:solidFill>
                <a:cs typeface="Arial" pitchFamily="34" charset="0"/>
              </a:rPr>
              <a:t>EM Shower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scan0072"/>
          <p:cNvPicPr>
            <a:picLocks noChangeAspect="1" noChangeArrowheads="1"/>
          </p:cNvPicPr>
          <p:nvPr/>
        </p:nvPicPr>
        <p:blipFill>
          <a:blip r:embed="rId2" cstate="print"/>
          <a:srcRect/>
          <a:stretch>
            <a:fillRect/>
          </a:stretch>
        </p:blipFill>
        <p:spPr bwMode="auto">
          <a:xfrm>
            <a:off x="1371600" y="4419600"/>
            <a:ext cx="4648200" cy="1371600"/>
          </a:xfrm>
          <a:prstGeom prst="rect">
            <a:avLst/>
          </a:prstGeom>
          <a:noFill/>
          <a:ln w="9525">
            <a:noFill/>
            <a:miter lim="800000"/>
            <a:headEnd/>
            <a:tailEnd/>
          </a:ln>
        </p:spPr>
      </p:pic>
      <p:sp>
        <p:nvSpPr>
          <p:cNvPr id="38915" name="Rectangle 5"/>
          <p:cNvSpPr>
            <a:spLocks noChangeArrowheads="1"/>
          </p:cNvSpPr>
          <p:nvPr/>
        </p:nvSpPr>
        <p:spPr bwMode="auto">
          <a:xfrm>
            <a:off x="609600" y="1295400"/>
            <a:ext cx="7543800" cy="2965450"/>
          </a:xfrm>
          <a:prstGeom prst="rect">
            <a:avLst/>
          </a:prstGeom>
          <a:noFill/>
          <a:ln w="9525">
            <a:noFill/>
            <a:miter lim="800000"/>
            <a:headEnd/>
            <a:tailEnd/>
          </a:ln>
        </p:spPr>
        <p:txBody>
          <a:bodyPr>
            <a:spAutoFit/>
          </a:bodyPr>
          <a:lstStyle/>
          <a:p>
            <a:r>
              <a:rPr lang="en-US" sz="1600" b="1" smtClean="0">
                <a:solidFill>
                  <a:srgbClr val="009900"/>
                </a:solidFill>
              </a:rPr>
              <a:t>Statistical (quite complex) analysis of multiple collisions gives:</a:t>
            </a:r>
          </a:p>
          <a:p>
            <a:endParaRPr lang="en-US" sz="1600" b="1" smtClean="0">
              <a:solidFill>
                <a:srgbClr val="009900"/>
              </a:solidFill>
            </a:endParaRPr>
          </a:p>
          <a:p>
            <a:r>
              <a:rPr lang="en-US" sz="1600" b="1" smtClean="0">
                <a:solidFill>
                  <a:srgbClr val="002060"/>
                </a:solidFill>
              </a:rPr>
              <a:t>Probability that a particle is defected by an angle </a:t>
            </a:r>
            <a:r>
              <a:rPr lang="en-US" sz="1600" b="1" smtClean="0">
                <a:solidFill>
                  <a:srgbClr val="002060"/>
                </a:solidFill>
                <a:sym typeface="Symbol" pitchFamily="18" charset="2"/>
              </a:rPr>
              <a:t> after travelling a distance x in the material is given by a Gaussian distribution with sigma of:</a:t>
            </a:r>
          </a:p>
          <a:p>
            <a:endParaRPr lang="en-US" sz="1600" b="1" smtClean="0">
              <a:solidFill>
                <a:srgbClr val="333399"/>
              </a:solidFill>
              <a:sym typeface="Symbol" pitchFamily="18" charset="2"/>
            </a:endParaRPr>
          </a:p>
          <a:p>
            <a:endParaRPr lang="en-US" sz="1600" b="1" baseline="-25000" smtClean="0">
              <a:solidFill>
                <a:srgbClr val="009900"/>
              </a:solidFill>
              <a:sym typeface="Symbol" pitchFamily="18" charset="2"/>
            </a:endParaRPr>
          </a:p>
          <a:p>
            <a:endParaRPr lang="en-US" sz="1600" b="1" baseline="-25000" smtClean="0">
              <a:solidFill>
                <a:srgbClr val="009900"/>
              </a:solidFill>
              <a:sym typeface="Symbol" pitchFamily="18" charset="2"/>
            </a:endParaRPr>
          </a:p>
          <a:p>
            <a:endParaRPr lang="en-US" sz="1600" b="1" baseline="-25000" smtClean="0">
              <a:solidFill>
                <a:srgbClr val="009900"/>
              </a:solidFill>
              <a:sym typeface="Symbol" pitchFamily="18" charset="2"/>
            </a:endParaRPr>
          </a:p>
          <a:p>
            <a:endParaRPr lang="en-US" sz="1600" b="1" baseline="-25000" smtClean="0">
              <a:solidFill>
                <a:srgbClr val="009900"/>
              </a:solidFill>
              <a:sym typeface="Symbol" pitchFamily="18" charset="2"/>
            </a:endParaRPr>
          </a:p>
          <a:p>
            <a:endParaRPr lang="en-US" sz="1600" b="1" smtClean="0">
              <a:solidFill>
                <a:srgbClr val="002060"/>
              </a:solidFill>
              <a:sym typeface="Symbol" pitchFamily="18" charset="2"/>
            </a:endParaRPr>
          </a:p>
          <a:p>
            <a:r>
              <a:rPr lang="en-US" sz="1600" b="1" smtClean="0">
                <a:solidFill>
                  <a:srgbClr val="002060"/>
                </a:solidFill>
                <a:sym typeface="Symbol" pitchFamily="18" charset="2"/>
              </a:rPr>
              <a:t>X</a:t>
            </a:r>
            <a:r>
              <a:rPr lang="en-US" sz="1600" b="1" baseline="-25000" smtClean="0">
                <a:solidFill>
                  <a:srgbClr val="002060"/>
                </a:solidFill>
                <a:sym typeface="Symbol" pitchFamily="18" charset="2"/>
              </a:rPr>
              <a:t>0 </a:t>
            </a:r>
            <a:r>
              <a:rPr lang="en-US" sz="1600" b="1" smtClean="0">
                <a:solidFill>
                  <a:srgbClr val="002060"/>
                </a:solidFill>
                <a:sym typeface="Symbol" pitchFamily="18" charset="2"/>
              </a:rPr>
              <a:t>... Radiation length of the material</a:t>
            </a:r>
          </a:p>
          <a:p>
            <a:r>
              <a:rPr lang="en-US" sz="1600" b="1" smtClean="0">
                <a:solidFill>
                  <a:srgbClr val="002060"/>
                </a:solidFill>
                <a:sym typeface="Symbol" pitchFamily="18" charset="2"/>
              </a:rPr>
              <a:t>Z</a:t>
            </a:r>
            <a:r>
              <a:rPr lang="en-US" sz="1600" b="1" baseline="-25000" smtClean="0">
                <a:solidFill>
                  <a:srgbClr val="002060"/>
                </a:solidFill>
                <a:sym typeface="Symbol" pitchFamily="18" charset="2"/>
              </a:rPr>
              <a:t>1 </a:t>
            </a:r>
            <a:r>
              <a:rPr lang="en-US" sz="1600" b="1" smtClean="0">
                <a:solidFill>
                  <a:srgbClr val="002060"/>
                </a:solidFill>
                <a:sym typeface="Symbol" pitchFamily="18" charset="2"/>
              </a:rPr>
              <a:t>... Charge of the particle</a:t>
            </a:r>
          </a:p>
          <a:p>
            <a:r>
              <a:rPr lang="en-US" sz="1600" b="1" smtClean="0">
                <a:solidFill>
                  <a:srgbClr val="002060"/>
                </a:solidFill>
                <a:sym typeface="Symbol" pitchFamily="18" charset="2"/>
              </a:rPr>
              <a:t>p ...  Momentum of the particle</a:t>
            </a:r>
            <a:endParaRPr lang="en-US" sz="1600" b="1" baseline="-25000" smtClean="0">
              <a:solidFill>
                <a:srgbClr val="002060"/>
              </a:solidFill>
              <a:sym typeface="Symbol" pitchFamily="18" charset="2"/>
            </a:endParaRPr>
          </a:p>
        </p:txBody>
      </p:sp>
      <p:sp>
        <p:nvSpPr>
          <p:cNvPr id="38916" name="Slide Number Placeholder 8"/>
          <p:cNvSpPr>
            <a:spLocks noGrp="1"/>
          </p:cNvSpPr>
          <p:nvPr>
            <p:ph type="sldNum" sz="quarter" idx="12"/>
          </p:nvPr>
        </p:nvSpPr>
        <p:spPr>
          <a:noFill/>
        </p:spPr>
        <p:txBody>
          <a:bodyPr/>
          <a:lstStyle/>
          <a:p>
            <a:fld id="{69AB8D82-D76D-479F-976D-519B8E12A0AF}" type="slidenum">
              <a:rPr lang="en-US" smtClean="0">
                <a:solidFill>
                  <a:srgbClr val="000000"/>
                </a:solidFill>
              </a:rPr>
              <a:pPr/>
              <a:t>76</a:t>
            </a:fld>
            <a:endParaRPr lang="en-US" smtClean="0">
              <a:solidFill>
                <a:srgbClr val="000000"/>
              </a:solidFill>
            </a:endParaRPr>
          </a:p>
        </p:txBody>
      </p:sp>
      <p:sp>
        <p:nvSpPr>
          <p:cNvPr id="38917" name="Footer Placeholder 9"/>
          <p:cNvSpPr>
            <a:spLocks noGrp="1"/>
          </p:cNvSpPr>
          <p:nvPr>
            <p:ph type="ftr" sz="quarter" idx="11"/>
          </p:nvPr>
        </p:nvSpPr>
        <p:spPr>
          <a:noFill/>
        </p:spPr>
        <p:txBody>
          <a:bodyPr/>
          <a:lstStyle/>
          <a:p>
            <a:r>
              <a:rPr lang="en-US" smtClean="0">
                <a:solidFill>
                  <a:srgbClr val="000000"/>
                </a:solidFill>
              </a:rPr>
              <a:t>W. Riegler/CERN</a:t>
            </a:r>
          </a:p>
        </p:txBody>
      </p:sp>
      <p:sp>
        <p:nvSpPr>
          <p:cNvPr id="38918"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Multiple Scattering</a:t>
            </a:r>
          </a:p>
        </p:txBody>
      </p:sp>
      <p:pic>
        <p:nvPicPr>
          <p:cNvPr id="38919" name="Picture 11"/>
          <p:cNvPicPr>
            <a:picLocks noChangeAspect="1" noChangeArrowheads="1"/>
          </p:cNvPicPr>
          <p:nvPr/>
        </p:nvPicPr>
        <p:blipFill>
          <a:blip r:embed="rId3" cstate="print"/>
          <a:srcRect/>
          <a:stretch>
            <a:fillRect/>
          </a:stretch>
        </p:blipFill>
        <p:spPr bwMode="auto">
          <a:xfrm>
            <a:off x="2438400" y="2514600"/>
            <a:ext cx="3000375" cy="79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scan0071"/>
          <p:cNvPicPr>
            <a:picLocks noChangeAspect="1" noChangeArrowheads="1"/>
          </p:cNvPicPr>
          <p:nvPr/>
        </p:nvPicPr>
        <p:blipFill>
          <a:blip r:embed="rId2" cstate="print"/>
          <a:srcRect/>
          <a:stretch>
            <a:fillRect/>
          </a:stretch>
        </p:blipFill>
        <p:spPr bwMode="auto">
          <a:xfrm>
            <a:off x="1143000" y="1295400"/>
            <a:ext cx="4749800" cy="4953000"/>
          </a:xfrm>
          <a:prstGeom prst="rect">
            <a:avLst/>
          </a:prstGeom>
          <a:noFill/>
          <a:ln w="9525">
            <a:noFill/>
            <a:miter lim="800000"/>
            <a:headEnd/>
            <a:tailEnd/>
          </a:ln>
        </p:spPr>
      </p:pic>
      <p:sp>
        <p:nvSpPr>
          <p:cNvPr id="39939" name="Rectangle 5"/>
          <p:cNvSpPr>
            <a:spLocks noChangeArrowheads="1"/>
          </p:cNvSpPr>
          <p:nvPr/>
        </p:nvSpPr>
        <p:spPr bwMode="auto">
          <a:xfrm>
            <a:off x="381000" y="228600"/>
            <a:ext cx="8686800" cy="914400"/>
          </a:xfrm>
          <a:prstGeom prst="rect">
            <a:avLst/>
          </a:prstGeom>
          <a:noFill/>
          <a:ln w="9525">
            <a:noFill/>
            <a:miter lim="800000"/>
            <a:headEnd/>
            <a:tailEnd/>
          </a:ln>
        </p:spPr>
        <p:txBody>
          <a:bodyPr anchor="ctr"/>
          <a:lstStyle/>
          <a:p>
            <a:endParaRPr lang="en-US" b="1" smtClean="0">
              <a:solidFill>
                <a:srgbClr val="FF0000"/>
              </a:solidFill>
            </a:endParaRPr>
          </a:p>
        </p:txBody>
      </p:sp>
      <p:sp>
        <p:nvSpPr>
          <p:cNvPr id="39940" name="Rectangle 7"/>
          <p:cNvSpPr>
            <a:spLocks noChangeArrowheads="1"/>
          </p:cNvSpPr>
          <p:nvPr/>
        </p:nvSpPr>
        <p:spPr bwMode="auto">
          <a:xfrm>
            <a:off x="2133600" y="6172200"/>
            <a:ext cx="2830513" cy="338138"/>
          </a:xfrm>
          <a:prstGeom prst="rect">
            <a:avLst/>
          </a:prstGeom>
          <a:noFill/>
          <a:ln w="9525">
            <a:noFill/>
            <a:miter lim="800000"/>
            <a:headEnd/>
            <a:tailEnd/>
          </a:ln>
        </p:spPr>
        <p:txBody>
          <a:bodyPr wrap="none">
            <a:spAutoFit/>
          </a:bodyPr>
          <a:lstStyle/>
          <a:p>
            <a:r>
              <a:rPr lang="de-DE" sz="1600" b="1" smtClean="0">
                <a:solidFill>
                  <a:srgbClr val="009900"/>
                </a:solidFill>
              </a:rPr>
              <a:t>Limit </a:t>
            </a:r>
            <a:r>
              <a:rPr lang="de-DE" sz="1600" b="1" smtClean="0">
                <a:solidFill>
                  <a:srgbClr val="009900"/>
                </a:solidFill>
                <a:sym typeface="Wingdings" pitchFamily="2" charset="2"/>
              </a:rPr>
              <a:t> </a:t>
            </a:r>
            <a:r>
              <a:rPr lang="de-DE" sz="1600" b="1" smtClean="0">
                <a:solidFill>
                  <a:srgbClr val="009900"/>
                </a:solidFill>
              </a:rPr>
              <a:t>Multiple Scattering</a:t>
            </a:r>
          </a:p>
        </p:txBody>
      </p:sp>
      <p:sp>
        <p:nvSpPr>
          <p:cNvPr id="5" name="Rectangle 4"/>
          <p:cNvSpPr/>
          <p:nvPr/>
        </p:nvSpPr>
        <p:spPr>
          <a:xfrm>
            <a:off x="1371600" y="4191000"/>
            <a:ext cx="41148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42" name="Rectangle 7"/>
          <p:cNvSpPr>
            <a:spLocks noChangeArrowheads="1"/>
          </p:cNvSpPr>
          <p:nvPr/>
        </p:nvSpPr>
        <p:spPr bwMode="auto">
          <a:xfrm>
            <a:off x="381000" y="838200"/>
            <a:ext cx="8115300" cy="338138"/>
          </a:xfrm>
          <a:prstGeom prst="rect">
            <a:avLst/>
          </a:prstGeom>
          <a:noFill/>
          <a:ln w="9525">
            <a:noFill/>
            <a:miter lim="800000"/>
            <a:headEnd/>
            <a:tailEnd/>
          </a:ln>
        </p:spPr>
        <p:txBody>
          <a:bodyPr wrap="none">
            <a:spAutoFit/>
          </a:bodyPr>
          <a:lstStyle/>
          <a:p>
            <a:r>
              <a:rPr lang="de-DE" sz="1600" b="1" smtClean="0">
                <a:solidFill>
                  <a:srgbClr val="009900"/>
                </a:solidFill>
              </a:rPr>
              <a:t>Magnetic Spectrometer: A charged particle describes a circle in a magnetic field: </a:t>
            </a:r>
          </a:p>
        </p:txBody>
      </p:sp>
      <p:sp>
        <p:nvSpPr>
          <p:cNvPr id="39943" name="Slide Number Placeholder 6"/>
          <p:cNvSpPr>
            <a:spLocks noGrp="1"/>
          </p:cNvSpPr>
          <p:nvPr>
            <p:ph type="sldNum" sz="quarter" idx="12"/>
          </p:nvPr>
        </p:nvSpPr>
        <p:spPr>
          <a:noFill/>
        </p:spPr>
        <p:txBody>
          <a:bodyPr/>
          <a:lstStyle/>
          <a:p>
            <a:fld id="{1D934642-A112-41D3-9662-0F7150E38625}" type="slidenum">
              <a:rPr lang="en-US" smtClean="0">
                <a:solidFill>
                  <a:srgbClr val="000000"/>
                </a:solidFill>
              </a:rPr>
              <a:pPr/>
              <a:t>77</a:t>
            </a:fld>
            <a:endParaRPr lang="en-US" smtClean="0">
              <a:solidFill>
                <a:srgbClr val="000000"/>
              </a:solidFill>
            </a:endParaRPr>
          </a:p>
        </p:txBody>
      </p:sp>
      <p:sp>
        <p:nvSpPr>
          <p:cNvPr id="39944" name="Footer Placeholder 7"/>
          <p:cNvSpPr>
            <a:spLocks noGrp="1"/>
          </p:cNvSpPr>
          <p:nvPr>
            <p:ph type="ftr" sz="quarter" idx="11"/>
          </p:nvPr>
        </p:nvSpPr>
        <p:spPr>
          <a:noFill/>
        </p:spPr>
        <p:txBody>
          <a:bodyPr/>
          <a:lstStyle/>
          <a:p>
            <a:r>
              <a:rPr lang="en-US" smtClean="0">
                <a:solidFill>
                  <a:srgbClr val="000000"/>
                </a:solidFill>
              </a:rPr>
              <a:t>W. Riegler/CERN</a:t>
            </a:r>
          </a:p>
        </p:txBody>
      </p:sp>
      <p:sp>
        <p:nvSpPr>
          <p:cNvPr id="39945"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Multiple Scattering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scan0073"/>
          <p:cNvPicPr>
            <a:picLocks noChangeAspect="1" noChangeArrowheads="1"/>
          </p:cNvPicPr>
          <p:nvPr/>
        </p:nvPicPr>
        <p:blipFill>
          <a:blip r:embed="rId2" cstate="print"/>
          <a:srcRect/>
          <a:stretch>
            <a:fillRect/>
          </a:stretch>
        </p:blipFill>
        <p:spPr bwMode="auto">
          <a:xfrm>
            <a:off x="152400" y="1371600"/>
            <a:ext cx="4343400" cy="4210050"/>
          </a:xfrm>
          <a:prstGeom prst="rect">
            <a:avLst/>
          </a:prstGeom>
          <a:noFill/>
          <a:ln w="9525">
            <a:noFill/>
            <a:miter lim="800000"/>
            <a:headEnd/>
            <a:tailEnd/>
          </a:ln>
        </p:spPr>
      </p:pic>
      <p:sp>
        <p:nvSpPr>
          <p:cNvPr id="40963" name="Slide Number Placeholder 8"/>
          <p:cNvSpPr>
            <a:spLocks noGrp="1"/>
          </p:cNvSpPr>
          <p:nvPr>
            <p:ph type="sldNum" sz="quarter" idx="12"/>
          </p:nvPr>
        </p:nvSpPr>
        <p:spPr>
          <a:noFill/>
        </p:spPr>
        <p:txBody>
          <a:bodyPr/>
          <a:lstStyle/>
          <a:p>
            <a:fld id="{EAD94F86-A05C-40EE-B270-294035C8C98C}" type="slidenum">
              <a:rPr lang="en-US" smtClean="0">
                <a:solidFill>
                  <a:srgbClr val="000000"/>
                </a:solidFill>
              </a:rPr>
              <a:pPr/>
              <a:t>78</a:t>
            </a:fld>
            <a:endParaRPr lang="en-US" smtClean="0">
              <a:solidFill>
                <a:srgbClr val="000000"/>
              </a:solidFill>
            </a:endParaRPr>
          </a:p>
        </p:txBody>
      </p:sp>
      <p:sp>
        <p:nvSpPr>
          <p:cNvPr id="40964" name="Footer Placeholder 9"/>
          <p:cNvSpPr>
            <a:spLocks noGrp="1"/>
          </p:cNvSpPr>
          <p:nvPr>
            <p:ph type="ftr" sz="quarter" idx="11"/>
          </p:nvPr>
        </p:nvSpPr>
        <p:spPr>
          <a:noFill/>
        </p:spPr>
        <p:txBody>
          <a:bodyPr/>
          <a:lstStyle/>
          <a:p>
            <a:r>
              <a:rPr lang="en-US" smtClean="0">
                <a:solidFill>
                  <a:srgbClr val="000000"/>
                </a:solidFill>
              </a:rPr>
              <a:t>W. Riegler/CERN</a:t>
            </a:r>
          </a:p>
        </p:txBody>
      </p:sp>
      <p:sp>
        <p:nvSpPr>
          <p:cNvPr id="40965" name="TextBox 10"/>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Multiple Scattering</a:t>
            </a:r>
          </a:p>
        </p:txBody>
      </p:sp>
      <p:pic>
        <p:nvPicPr>
          <p:cNvPr id="40966" name="Picture 6" descr="scan0073"/>
          <p:cNvPicPr>
            <a:picLocks noChangeAspect="1" noChangeArrowheads="1"/>
          </p:cNvPicPr>
          <p:nvPr/>
        </p:nvPicPr>
        <p:blipFill>
          <a:blip r:embed="rId3" cstate="print"/>
          <a:srcRect/>
          <a:stretch>
            <a:fillRect/>
          </a:stretch>
        </p:blipFill>
        <p:spPr bwMode="auto">
          <a:xfrm>
            <a:off x="4572000" y="2057400"/>
            <a:ext cx="423227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atlas_atlas_muon_xy"/>
          <p:cNvPicPr>
            <a:picLocks noChangeAspect="1" noChangeArrowheads="1"/>
          </p:cNvPicPr>
          <p:nvPr/>
        </p:nvPicPr>
        <p:blipFill>
          <a:blip r:embed="rId2" cstate="print"/>
          <a:srcRect/>
          <a:stretch>
            <a:fillRect/>
          </a:stretch>
        </p:blipFill>
        <p:spPr bwMode="auto">
          <a:xfrm>
            <a:off x="381000" y="2743200"/>
            <a:ext cx="3214688" cy="3429000"/>
          </a:xfrm>
          <a:prstGeom prst="rect">
            <a:avLst/>
          </a:prstGeom>
          <a:noFill/>
          <a:ln w="9525">
            <a:noFill/>
            <a:miter lim="800000"/>
            <a:headEnd/>
            <a:tailEnd/>
          </a:ln>
        </p:spPr>
      </p:pic>
      <p:pic>
        <p:nvPicPr>
          <p:cNvPr id="41987" name="Picture 6"/>
          <p:cNvPicPr>
            <a:picLocks noChangeAspect="1" noChangeArrowheads="1"/>
          </p:cNvPicPr>
          <p:nvPr/>
        </p:nvPicPr>
        <p:blipFill>
          <a:blip r:embed="rId3" cstate="print"/>
          <a:srcRect/>
          <a:stretch>
            <a:fillRect/>
          </a:stretch>
        </p:blipFill>
        <p:spPr bwMode="auto">
          <a:xfrm>
            <a:off x="3733800" y="2971800"/>
            <a:ext cx="5410200" cy="3182938"/>
          </a:xfrm>
          <a:prstGeom prst="rect">
            <a:avLst/>
          </a:prstGeom>
          <a:noFill/>
          <a:ln w="9525">
            <a:noFill/>
            <a:miter lim="800000"/>
            <a:headEnd/>
            <a:tailEnd/>
          </a:ln>
        </p:spPr>
      </p:pic>
      <p:sp>
        <p:nvSpPr>
          <p:cNvPr id="41988" name="TextBox 6"/>
          <p:cNvSpPr txBox="1">
            <a:spLocks noChangeArrowheads="1"/>
          </p:cNvSpPr>
          <p:nvPr/>
        </p:nvSpPr>
        <p:spPr bwMode="auto">
          <a:xfrm>
            <a:off x="1219200" y="914400"/>
            <a:ext cx="6400800" cy="1754188"/>
          </a:xfrm>
          <a:prstGeom prst="rect">
            <a:avLst/>
          </a:prstGeom>
          <a:noFill/>
          <a:ln w="9525">
            <a:noFill/>
            <a:miter lim="800000"/>
            <a:headEnd/>
            <a:tailEnd/>
          </a:ln>
        </p:spPr>
        <p:txBody>
          <a:bodyPr>
            <a:spAutoFit/>
          </a:bodyPr>
          <a:lstStyle/>
          <a:p>
            <a:r>
              <a:rPr lang="en-US" b="1" smtClean="0">
                <a:solidFill>
                  <a:srgbClr val="009900"/>
                </a:solidFill>
              </a:rPr>
              <a:t>ATLAS Muon Spectrometer:</a:t>
            </a:r>
          </a:p>
          <a:p>
            <a:r>
              <a:rPr lang="en-US" b="1" smtClean="0">
                <a:solidFill>
                  <a:srgbClr val="009900"/>
                </a:solidFill>
              </a:rPr>
              <a:t>N=3, sig=50um, P=1TeV, </a:t>
            </a:r>
          </a:p>
          <a:p>
            <a:r>
              <a:rPr lang="en-US" b="1" smtClean="0">
                <a:solidFill>
                  <a:srgbClr val="009900"/>
                </a:solidFill>
              </a:rPr>
              <a:t>L=5m, B=0.4T</a:t>
            </a:r>
          </a:p>
          <a:p>
            <a:endParaRPr lang="en-US" b="1" smtClean="0">
              <a:solidFill>
                <a:srgbClr val="009900"/>
              </a:solidFill>
            </a:endParaRPr>
          </a:p>
          <a:p>
            <a:r>
              <a:rPr lang="en-US" b="1" smtClean="0">
                <a:solidFill>
                  <a:srgbClr val="009900"/>
                </a:solidFill>
              </a:rPr>
              <a:t>∆p/p ~ 8% for the most energetic muons at LHC</a:t>
            </a:r>
          </a:p>
          <a:p>
            <a:endParaRPr lang="en-US" smtClean="0">
              <a:solidFill>
                <a:srgbClr val="000000"/>
              </a:solidFill>
            </a:endParaRPr>
          </a:p>
        </p:txBody>
      </p:sp>
      <p:sp>
        <p:nvSpPr>
          <p:cNvPr id="41989" name="Slide Number Placeholder 5"/>
          <p:cNvSpPr>
            <a:spLocks noGrp="1"/>
          </p:cNvSpPr>
          <p:nvPr>
            <p:ph type="sldNum" sz="quarter" idx="12"/>
          </p:nvPr>
        </p:nvSpPr>
        <p:spPr>
          <a:noFill/>
        </p:spPr>
        <p:txBody>
          <a:bodyPr/>
          <a:lstStyle/>
          <a:p>
            <a:fld id="{E31C9A34-4196-490E-805E-CDF9F336B9F0}" type="slidenum">
              <a:rPr lang="en-US" smtClean="0">
                <a:solidFill>
                  <a:srgbClr val="000000"/>
                </a:solidFill>
              </a:rPr>
              <a:pPr/>
              <a:t>79</a:t>
            </a:fld>
            <a:endParaRPr lang="en-US" smtClean="0">
              <a:solidFill>
                <a:srgbClr val="000000"/>
              </a:solidFill>
            </a:endParaRPr>
          </a:p>
        </p:txBody>
      </p:sp>
      <p:sp>
        <p:nvSpPr>
          <p:cNvPr id="41990" name="Footer Placeholder 6"/>
          <p:cNvSpPr>
            <a:spLocks noGrp="1"/>
          </p:cNvSpPr>
          <p:nvPr>
            <p:ph type="ftr" sz="quarter" idx="11"/>
          </p:nvPr>
        </p:nvSpPr>
        <p:spPr>
          <a:noFill/>
        </p:spPr>
        <p:txBody>
          <a:bodyPr/>
          <a:lstStyle/>
          <a:p>
            <a:r>
              <a:rPr lang="en-US" smtClean="0">
                <a:solidFill>
                  <a:srgbClr val="000000"/>
                </a:solidFill>
              </a:rPr>
              <a:t>W. Riegler/CERN</a:t>
            </a:r>
          </a:p>
        </p:txBody>
      </p:sp>
      <p:sp>
        <p:nvSpPr>
          <p:cNvPr id="41991" name="TextBox 7"/>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Multiple Scattering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s://twiki.cern.ch/twiki/pub/Atlas/EventDisplayPublicResults/Atlantis-Wenu-lego-rz.png"/>
          <p:cNvPicPr>
            <a:picLocks noChangeAspect="1" noChangeArrowheads="1"/>
          </p:cNvPicPr>
          <p:nvPr/>
        </p:nvPicPr>
        <p:blipFill>
          <a:blip r:embed="rId2" cstate="print"/>
          <a:srcRect/>
          <a:stretch>
            <a:fillRect/>
          </a:stretch>
        </p:blipFill>
        <p:spPr bwMode="auto">
          <a:xfrm>
            <a:off x="4267200" y="439738"/>
            <a:ext cx="4724400" cy="2809875"/>
          </a:xfrm>
          <a:prstGeom prst="rect">
            <a:avLst/>
          </a:prstGeom>
          <a:noFill/>
          <a:ln w="9525">
            <a:noFill/>
            <a:miter lim="800000"/>
            <a:headEnd/>
            <a:tailEnd/>
          </a:ln>
        </p:spPr>
      </p:pic>
      <p:sp>
        <p:nvSpPr>
          <p:cNvPr id="59395" name="Slide Number Placeholder 1"/>
          <p:cNvSpPr>
            <a:spLocks noGrp="1"/>
          </p:cNvSpPr>
          <p:nvPr>
            <p:ph type="sldNum" sz="quarter" idx="11"/>
          </p:nvPr>
        </p:nvSpPr>
        <p:spPr>
          <a:noFill/>
        </p:spPr>
        <p:txBody>
          <a:bodyPr/>
          <a:lstStyle/>
          <a:p>
            <a:fld id="{50B60A13-AC0D-4E6A-A72B-660AF89C8D0F}" type="slidenum">
              <a:rPr lang="en-US" smtClean="0">
                <a:solidFill>
                  <a:srgbClr val="000000"/>
                </a:solidFill>
              </a:rPr>
              <a:pPr/>
              <a:t>8</a:t>
            </a:fld>
            <a:endParaRPr lang="en-US" smtClean="0">
              <a:solidFill>
                <a:srgbClr val="000000"/>
              </a:solidFill>
            </a:endParaRPr>
          </a:p>
        </p:txBody>
      </p:sp>
      <p:sp>
        <p:nvSpPr>
          <p:cNvPr id="3" name="Footer Placeholder 2"/>
          <p:cNvSpPr>
            <a:spLocks noGrp="1"/>
          </p:cNvSpPr>
          <p:nvPr>
            <p:ph type="ftr" sz="quarter" idx="12"/>
          </p:nvPr>
        </p:nvSpPr>
        <p:spPr/>
        <p:txBody>
          <a:bodyPr/>
          <a:lstStyle/>
          <a:p>
            <a:pPr>
              <a:defRPr/>
            </a:pPr>
            <a:r>
              <a:rPr lang="en-US" smtClean="0">
                <a:solidFill>
                  <a:srgbClr val="000000"/>
                </a:solidFill>
              </a:rPr>
              <a:t>W. Riegler/CERN</a:t>
            </a:r>
            <a:endParaRPr lang="en-US">
              <a:solidFill>
                <a:srgbClr val="000000"/>
              </a:solidFill>
            </a:endParaRPr>
          </a:p>
        </p:txBody>
      </p:sp>
      <p:pic>
        <p:nvPicPr>
          <p:cNvPr id="59397" name="Picture 2" descr="https://twiki.cern.ch/twiki/pub/Atlas/EventDisplayPublicResults/VP1-W-mune.png"/>
          <p:cNvPicPr>
            <a:picLocks noChangeAspect="1" noChangeArrowheads="1"/>
          </p:cNvPicPr>
          <p:nvPr/>
        </p:nvPicPr>
        <p:blipFill>
          <a:blip r:embed="rId3" cstate="print"/>
          <a:srcRect/>
          <a:stretch>
            <a:fillRect/>
          </a:stretch>
        </p:blipFill>
        <p:spPr bwMode="auto">
          <a:xfrm>
            <a:off x="304800" y="439738"/>
            <a:ext cx="3810000" cy="2816225"/>
          </a:xfrm>
          <a:prstGeom prst="rect">
            <a:avLst/>
          </a:prstGeom>
          <a:noFill/>
          <a:ln w="9525">
            <a:noFill/>
            <a:miter lim="800000"/>
            <a:headEnd/>
            <a:tailEnd/>
          </a:ln>
        </p:spPr>
      </p:pic>
      <p:pic>
        <p:nvPicPr>
          <p:cNvPr id="59398" name="Picture 8" descr="https://twiki.cern.ch/twiki/pub/Atlas/EventDisplayPublicResults/atlas2010_vp1_run154822_evt14321500.png"/>
          <p:cNvPicPr>
            <a:picLocks noChangeAspect="1" noChangeArrowheads="1"/>
          </p:cNvPicPr>
          <p:nvPr/>
        </p:nvPicPr>
        <p:blipFill>
          <a:blip r:embed="rId4" cstate="print"/>
          <a:srcRect/>
          <a:stretch>
            <a:fillRect/>
          </a:stretch>
        </p:blipFill>
        <p:spPr bwMode="auto">
          <a:xfrm>
            <a:off x="304800" y="3563938"/>
            <a:ext cx="3798888" cy="2667000"/>
          </a:xfrm>
          <a:prstGeom prst="rect">
            <a:avLst/>
          </a:prstGeom>
          <a:noFill/>
          <a:ln w="9525">
            <a:noFill/>
            <a:miter lim="800000"/>
            <a:headEnd/>
            <a:tailEnd/>
          </a:ln>
        </p:spPr>
      </p:pic>
      <p:pic>
        <p:nvPicPr>
          <p:cNvPr id="59399" name="Picture 10" descr="https://twiki.cern.ch/twiki/pub/Atlas/EventDisplayPublicResults/Atlantis_154817_968871-3d.png"/>
          <p:cNvPicPr>
            <a:picLocks noChangeAspect="1" noChangeArrowheads="1"/>
          </p:cNvPicPr>
          <p:nvPr/>
        </p:nvPicPr>
        <p:blipFill>
          <a:blip r:embed="rId5" cstate="print"/>
          <a:srcRect/>
          <a:stretch>
            <a:fillRect/>
          </a:stretch>
        </p:blipFill>
        <p:spPr bwMode="auto">
          <a:xfrm>
            <a:off x="4267200" y="3563938"/>
            <a:ext cx="4565650" cy="2684462"/>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17C2EB3C-B808-43F5-BB2B-D9809E819D5D}" type="slidenum">
              <a:rPr lang="en-US" smtClean="0">
                <a:solidFill>
                  <a:srgbClr val="000000"/>
                </a:solidFill>
              </a:rPr>
              <a:pPr/>
              <a:t>80</a:t>
            </a:fld>
            <a:endParaRPr lang="en-US" smtClean="0">
              <a:solidFill>
                <a:srgbClr val="000000"/>
              </a:solidFill>
            </a:endParaRPr>
          </a:p>
        </p:txBody>
      </p:sp>
      <p:grpSp>
        <p:nvGrpSpPr>
          <p:cNvPr id="2" name="Group 13"/>
          <p:cNvGrpSpPr>
            <a:grpSpLocks/>
          </p:cNvGrpSpPr>
          <p:nvPr/>
        </p:nvGrpSpPr>
        <p:grpSpPr bwMode="auto">
          <a:xfrm>
            <a:off x="1295400" y="3975100"/>
            <a:ext cx="6477000" cy="2578100"/>
            <a:chOff x="228600" y="701457"/>
            <a:chExt cx="8077200" cy="3276600"/>
          </a:xfrm>
        </p:grpSpPr>
        <p:grpSp>
          <p:nvGrpSpPr>
            <p:cNvPr id="3" name="Group 18"/>
            <p:cNvGrpSpPr>
              <a:grpSpLocks/>
            </p:cNvGrpSpPr>
            <p:nvPr/>
          </p:nvGrpSpPr>
          <p:grpSpPr bwMode="auto">
            <a:xfrm>
              <a:off x="2590390" y="2073432"/>
              <a:ext cx="991832" cy="1067317"/>
              <a:chOff x="2285590" y="1448175"/>
              <a:chExt cx="991832" cy="1067317"/>
            </a:xfrm>
          </p:grpSpPr>
          <p:sp>
            <p:nvSpPr>
              <p:cNvPr id="98" name="Oval 4"/>
              <p:cNvSpPr/>
              <p:nvPr/>
            </p:nvSpPr>
            <p:spPr>
              <a:xfrm>
                <a:off x="2707267" y="1954596"/>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9" name="Oval 5"/>
              <p:cNvSpPr/>
              <p:nvPr/>
            </p:nvSpPr>
            <p:spPr>
              <a:xfrm>
                <a:off x="2820111" y="175283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0" name="Oval 6"/>
              <p:cNvSpPr/>
              <p:nvPr/>
            </p:nvSpPr>
            <p:spPr>
              <a:xfrm>
                <a:off x="3200214" y="190617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1" name="Oval 7"/>
              <p:cNvSpPr/>
              <p:nvPr/>
            </p:nvSpPr>
            <p:spPr>
              <a:xfrm>
                <a:off x="2667673" y="243882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2" name="Oval 8"/>
              <p:cNvSpPr/>
              <p:nvPr/>
            </p:nvSpPr>
            <p:spPr>
              <a:xfrm>
                <a:off x="2590465" y="221083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3" name="Oval 9"/>
              <p:cNvSpPr/>
              <p:nvPr/>
            </p:nvSpPr>
            <p:spPr>
              <a:xfrm>
                <a:off x="2362798" y="167616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4" name="Oval 10"/>
              <p:cNvSpPr/>
              <p:nvPr/>
            </p:nvSpPr>
            <p:spPr>
              <a:xfrm>
                <a:off x="3124985"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5" name="Oval 11"/>
              <p:cNvSpPr/>
              <p:nvPr/>
            </p:nvSpPr>
            <p:spPr>
              <a:xfrm>
                <a:off x="2742901" y="1448175"/>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6" name="Oval 12"/>
              <p:cNvSpPr/>
              <p:nvPr/>
            </p:nvSpPr>
            <p:spPr>
              <a:xfrm>
                <a:off x="3047776" y="1601513"/>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7" name="Oval 13"/>
              <p:cNvSpPr/>
              <p:nvPr/>
            </p:nvSpPr>
            <p:spPr>
              <a:xfrm>
                <a:off x="2362798"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8" name="Oval 14"/>
              <p:cNvSpPr/>
              <p:nvPr/>
            </p:nvSpPr>
            <p:spPr>
              <a:xfrm>
                <a:off x="2285590" y="1982843"/>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9" name="Oval 15"/>
              <p:cNvSpPr/>
              <p:nvPr/>
            </p:nvSpPr>
            <p:spPr>
              <a:xfrm>
                <a:off x="2515236" y="1752835"/>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0" name="Oval 16"/>
              <p:cNvSpPr/>
              <p:nvPr/>
            </p:nvSpPr>
            <p:spPr>
              <a:xfrm>
                <a:off x="2285590" y="1524844"/>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4" name="Group 19"/>
            <p:cNvGrpSpPr>
              <a:grpSpLocks/>
            </p:cNvGrpSpPr>
            <p:nvPr/>
          </p:nvGrpSpPr>
          <p:grpSpPr bwMode="auto">
            <a:xfrm>
              <a:off x="3887097" y="2454761"/>
              <a:ext cx="989853" cy="1065299"/>
              <a:chOff x="2286897" y="1448504"/>
              <a:chExt cx="989853" cy="1065299"/>
            </a:xfrm>
          </p:grpSpPr>
          <p:sp>
            <p:nvSpPr>
              <p:cNvPr id="85" name="Oval 84"/>
              <p:cNvSpPr/>
              <p:nvPr/>
            </p:nvSpPr>
            <p:spPr>
              <a:xfrm>
                <a:off x="2706595" y="1952907"/>
                <a:ext cx="152438" cy="1533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6" name="Oval 85"/>
              <p:cNvSpPr/>
              <p:nvPr/>
            </p:nvSpPr>
            <p:spPr>
              <a:xfrm>
                <a:off x="2819439" y="175316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7" name="Oval 86"/>
              <p:cNvSpPr/>
              <p:nvPr/>
            </p:nvSpPr>
            <p:spPr>
              <a:xfrm>
                <a:off x="3201521" y="190448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8" name="Oval 87"/>
              <p:cNvSpPr/>
              <p:nvPr/>
            </p:nvSpPr>
            <p:spPr>
              <a:xfrm>
                <a:off x="2667001" y="243713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9" name="Oval 88"/>
              <p:cNvSpPr/>
              <p:nvPr/>
            </p:nvSpPr>
            <p:spPr>
              <a:xfrm>
                <a:off x="2591772" y="220914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0" name="Oval 89"/>
              <p:cNvSpPr/>
              <p:nvPr/>
            </p:nvSpPr>
            <p:spPr>
              <a:xfrm>
                <a:off x="2362126" y="1676493"/>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1" name="Oval 90"/>
              <p:cNvSpPr/>
              <p:nvPr/>
            </p:nvSpPr>
            <p:spPr>
              <a:xfrm>
                <a:off x="3124313" y="228581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2" name="Oval 91"/>
              <p:cNvSpPr/>
              <p:nvPr/>
            </p:nvSpPr>
            <p:spPr>
              <a:xfrm>
                <a:off x="2744210" y="144850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3" name="Oval 92"/>
              <p:cNvSpPr/>
              <p:nvPr/>
            </p:nvSpPr>
            <p:spPr>
              <a:xfrm>
                <a:off x="3049084" y="159982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4" name="Oval 93"/>
              <p:cNvSpPr/>
              <p:nvPr/>
            </p:nvSpPr>
            <p:spPr>
              <a:xfrm>
                <a:off x="2362126" y="2285812"/>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5" name="Oval 94"/>
              <p:cNvSpPr/>
              <p:nvPr/>
            </p:nvSpPr>
            <p:spPr>
              <a:xfrm>
                <a:off x="2286897" y="19811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6" name="Oval 95"/>
              <p:cNvSpPr/>
              <p:nvPr/>
            </p:nvSpPr>
            <p:spPr>
              <a:xfrm>
                <a:off x="2514564" y="1753163"/>
                <a:ext cx="534521" cy="53265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7" name="Oval 96"/>
              <p:cNvSpPr/>
              <p:nvPr/>
            </p:nvSpPr>
            <p:spPr>
              <a:xfrm>
                <a:off x="2286897" y="1525173"/>
                <a:ext cx="989853" cy="98863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5" name="Group 47"/>
            <p:cNvGrpSpPr>
              <a:grpSpLocks/>
            </p:cNvGrpSpPr>
            <p:nvPr/>
          </p:nvGrpSpPr>
          <p:grpSpPr bwMode="auto">
            <a:xfrm>
              <a:off x="4876950" y="1234106"/>
              <a:ext cx="989853" cy="1067317"/>
              <a:chOff x="2286150" y="1447049"/>
              <a:chExt cx="989853" cy="1067317"/>
            </a:xfrm>
          </p:grpSpPr>
          <p:sp>
            <p:nvSpPr>
              <p:cNvPr id="72" name="Oval 71"/>
              <p:cNvSpPr/>
              <p:nvPr/>
            </p:nvSpPr>
            <p:spPr>
              <a:xfrm>
                <a:off x="2705848" y="1953470"/>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3" name="Oval 72"/>
              <p:cNvSpPr/>
              <p:nvPr/>
            </p:nvSpPr>
            <p:spPr>
              <a:xfrm>
                <a:off x="2818692" y="1751709"/>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4" name="Oval 73"/>
              <p:cNvSpPr/>
              <p:nvPr/>
            </p:nvSpPr>
            <p:spPr>
              <a:xfrm>
                <a:off x="3200774" y="1905047"/>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5" name="Oval 74"/>
              <p:cNvSpPr/>
              <p:nvPr/>
            </p:nvSpPr>
            <p:spPr>
              <a:xfrm>
                <a:off x="2666254" y="2437697"/>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6" name="Oval 75"/>
              <p:cNvSpPr/>
              <p:nvPr/>
            </p:nvSpPr>
            <p:spPr>
              <a:xfrm>
                <a:off x="2591025" y="220970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7" name="Oval 76"/>
              <p:cNvSpPr/>
              <p:nvPr/>
            </p:nvSpPr>
            <p:spPr>
              <a:xfrm>
                <a:off x="2361379" y="1675040"/>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8" name="Oval 77"/>
              <p:cNvSpPr/>
              <p:nvPr/>
            </p:nvSpPr>
            <p:spPr>
              <a:xfrm>
                <a:off x="3123566" y="228637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9" name="Oval 78"/>
              <p:cNvSpPr/>
              <p:nvPr/>
            </p:nvSpPr>
            <p:spPr>
              <a:xfrm>
                <a:off x="2743463" y="144704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0" name="Oval 79"/>
              <p:cNvSpPr/>
              <p:nvPr/>
            </p:nvSpPr>
            <p:spPr>
              <a:xfrm>
                <a:off x="3048337" y="1600387"/>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1" name="Oval 80"/>
              <p:cNvSpPr/>
              <p:nvPr/>
            </p:nvSpPr>
            <p:spPr>
              <a:xfrm>
                <a:off x="2361379" y="2286375"/>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2" name="Oval 81"/>
              <p:cNvSpPr/>
              <p:nvPr/>
            </p:nvSpPr>
            <p:spPr>
              <a:xfrm>
                <a:off x="2286150" y="198171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3" name="Oval 82"/>
              <p:cNvSpPr/>
              <p:nvPr/>
            </p:nvSpPr>
            <p:spPr>
              <a:xfrm>
                <a:off x="2513817" y="1751709"/>
                <a:ext cx="534521"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4" name="Oval 83"/>
              <p:cNvSpPr/>
              <p:nvPr/>
            </p:nvSpPr>
            <p:spPr>
              <a:xfrm>
                <a:off x="2286150" y="1523718"/>
                <a:ext cx="989853"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6" name="Group 103"/>
            <p:cNvGrpSpPr>
              <a:grpSpLocks/>
            </p:cNvGrpSpPr>
            <p:nvPr/>
          </p:nvGrpSpPr>
          <p:grpSpPr bwMode="auto">
            <a:xfrm>
              <a:off x="3200139" y="1082786"/>
              <a:ext cx="991833" cy="1067316"/>
              <a:chOff x="2285739" y="1448129"/>
              <a:chExt cx="991833" cy="1067316"/>
            </a:xfrm>
          </p:grpSpPr>
          <p:sp>
            <p:nvSpPr>
              <p:cNvPr id="59" name="Oval 58"/>
              <p:cNvSpPr/>
              <p:nvPr/>
            </p:nvSpPr>
            <p:spPr>
              <a:xfrm>
                <a:off x="2707416" y="1954549"/>
                <a:ext cx="152438"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0" name="Oval 59"/>
              <p:cNvSpPr/>
              <p:nvPr/>
            </p:nvSpPr>
            <p:spPr>
              <a:xfrm>
                <a:off x="2820259" y="175278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1" name="Oval 60"/>
              <p:cNvSpPr/>
              <p:nvPr/>
            </p:nvSpPr>
            <p:spPr>
              <a:xfrm>
                <a:off x="3200363" y="190612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2" name="Oval 61"/>
              <p:cNvSpPr/>
              <p:nvPr/>
            </p:nvSpPr>
            <p:spPr>
              <a:xfrm>
                <a:off x="2667822" y="243877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3" name="Oval 62"/>
              <p:cNvSpPr/>
              <p:nvPr/>
            </p:nvSpPr>
            <p:spPr>
              <a:xfrm>
                <a:off x="2590614" y="221078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4" name="Oval 63"/>
              <p:cNvSpPr/>
              <p:nvPr/>
            </p:nvSpPr>
            <p:spPr>
              <a:xfrm>
                <a:off x="2362947" y="167611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5" name="Oval 64"/>
              <p:cNvSpPr/>
              <p:nvPr/>
            </p:nvSpPr>
            <p:spPr>
              <a:xfrm>
                <a:off x="3125134"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6" name="Oval 65"/>
              <p:cNvSpPr/>
              <p:nvPr/>
            </p:nvSpPr>
            <p:spPr>
              <a:xfrm>
                <a:off x="2743050" y="1448129"/>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7" name="Oval 66"/>
              <p:cNvSpPr/>
              <p:nvPr/>
            </p:nvSpPr>
            <p:spPr>
              <a:xfrm>
                <a:off x="3047925" y="1601467"/>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8" name="Oval 67"/>
              <p:cNvSpPr/>
              <p:nvPr/>
            </p:nvSpPr>
            <p:spPr>
              <a:xfrm>
                <a:off x="2362947"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9" name="Oval 68"/>
              <p:cNvSpPr/>
              <p:nvPr/>
            </p:nvSpPr>
            <p:spPr>
              <a:xfrm>
                <a:off x="2285739" y="198279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0" name="Oval 69"/>
              <p:cNvSpPr/>
              <p:nvPr/>
            </p:nvSpPr>
            <p:spPr>
              <a:xfrm>
                <a:off x="2515385" y="1752788"/>
                <a:ext cx="532540"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1" name="Oval 70"/>
              <p:cNvSpPr/>
              <p:nvPr/>
            </p:nvSpPr>
            <p:spPr>
              <a:xfrm>
                <a:off x="2285739" y="1524798"/>
                <a:ext cx="991832"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7" name="Group 117"/>
            <p:cNvGrpSpPr>
              <a:grpSpLocks/>
            </p:cNvGrpSpPr>
            <p:nvPr/>
          </p:nvGrpSpPr>
          <p:grpSpPr bwMode="auto">
            <a:xfrm>
              <a:off x="5104616" y="2682751"/>
              <a:ext cx="991832" cy="1067317"/>
              <a:chOff x="2285216" y="1447894"/>
              <a:chExt cx="991832" cy="1067317"/>
            </a:xfrm>
          </p:grpSpPr>
          <p:sp>
            <p:nvSpPr>
              <p:cNvPr id="46" name="Oval 45"/>
              <p:cNvSpPr/>
              <p:nvPr/>
            </p:nvSpPr>
            <p:spPr>
              <a:xfrm>
                <a:off x="2706893"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7" name="Oval 46"/>
              <p:cNvSpPr/>
              <p:nvPr/>
            </p:nvSpPr>
            <p:spPr>
              <a:xfrm>
                <a:off x="2819737"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 name="Oval 47"/>
              <p:cNvSpPr/>
              <p:nvPr/>
            </p:nvSpPr>
            <p:spPr>
              <a:xfrm>
                <a:off x="3199840"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9" name="Oval 48"/>
              <p:cNvSpPr/>
              <p:nvPr/>
            </p:nvSpPr>
            <p:spPr>
              <a:xfrm>
                <a:off x="2667299"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0" name="Oval 49"/>
              <p:cNvSpPr/>
              <p:nvPr/>
            </p:nvSpPr>
            <p:spPr>
              <a:xfrm>
                <a:off x="2590091"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 name="Oval 50"/>
              <p:cNvSpPr/>
              <p:nvPr/>
            </p:nvSpPr>
            <p:spPr>
              <a:xfrm>
                <a:off x="2362424"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2" name="Oval 51"/>
              <p:cNvSpPr/>
              <p:nvPr/>
            </p:nvSpPr>
            <p:spPr>
              <a:xfrm>
                <a:off x="3124611"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3" name="Oval 52"/>
              <p:cNvSpPr/>
              <p:nvPr/>
            </p:nvSpPr>
            <p:spPr>
              <a:xfrm>
                <a:off x="2742527"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4" name="Oval 53"/>
              <p:cNvSpPr/>
              <p:nvPr/>
            </p:nvSpPr>
            <p:spPr>
              <a:xfrm>
                <a:off x="3047402"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5" name="Oval 54"/>
              <p:cNvSpPr/>
              <p:nvPr/>
            </p:nvSpPr>
            <p:spPr>
              <a:xfrm>
                <a:off x="2362424"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6" name="Oval 55"/>
              <p:cNvSpPr/>
              <p:nvPr/>
            </p:nvSpPr>
            <p:spPr>
              <a:xfrm>
                <a:off x="2285216"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7" name="Oval 56"/>
              <p:cNvSpPr/>
              <p:nvPr/>
            </p:nvSpPr>
            <p:spPr>
              <a:xfrm>
                <a:off x="2514862"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8" name="Oval 57"/>
              <p:cNvSpPr/>
              <p:nvPr/>
            </p:nvSpPr>
            <p:spPr>
              <a:xfrm>
                <a:off x="2285216"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8" name="Group 145"/>
            <p:cNvGrpSpPr>
              <a:grpSpLocks/>
            </p:cNvGrpSpPr>
            <p:nvPr/>
          </p:nvGrpSpPr>
          <p:grpSpPr bwMode="auto">
            <a:xfrm>
              <a:off x="1600537" y="1082786"/>
              <a:ext cx="989853" cy="1067316"/>
              <a:chOff x="2286337" y="1448129"/>
              <a:chExt cx="989853" cy="1067316"/>
            </a:xfrm>
          </p:grpSpPr>
          <p:sp>
            <p:nvSpPr>
              <p:cNvPr id="33" name="Oval 32"/>
              <p:cNvSpPr/>
              <p:nvPr/>
            </p:nvSpPr>
            <p:spPr>
              <a:xfrm>
                <a:off x="2706035" y="1954549"/>
                <a:ext cx="152437"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Oval 33"/>
              <p:cNvSpPr/>
              <p:nvPr/>
            </p:nvSpPr>
            <p:spPr>
              <a:xfrm>
                <a:off x="2818877" y="1752788"/>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5" name="Oval 34"/>
              <p:cNvSpPr/>
              <p:nvPr/>
            </p:nvSpPr>
            <p:spPr>
              <a:xfrm>
                <a:off x="3200961" y="190612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6" name="Oval 35"/>
              <p:cNvSpPr/>
              <p:nvPr/>
            </p:nvSpPr>
            <p:spPr>
              <a:xfrm>
                <a:off x="2666441" y="243877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7" name="Oval 36"/>
              <p:cNvSpPr/>
              <p:nvPr/>
            </p:nvSpPr>
            <p:spPr>
              <a:xfrm>
                <a:off x="2591212" y="221078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 name="Oval 37"/>
              <p:cNvSpPr/>
              <p:nvPr/>
            </p:nvSpPr>
            <p:spPr>
              <a:xfrm>
                <a:off x="2361566" y="1676118"/>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9" name="Oval 38"/>
              <p:cNvSpPr/>
              <p:nvPr/>
            </p:nvSpPr>
            <p:spPr>
              <a:xfrm>
                <a:off x="3123752" y="2287456"/>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0" name="Oval 39"/>
              <p:cNvSpPr/>
              <p:nvPr/>
            </p:nvSpPr>
            <p:spPr>
              <a:xfrm>
                <a:off x="2743648" y="144812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1" name="Oval 40"/>
              <p:cNvSpPr/>
              <p:nvPr/>
            </p:nvSpPr>
            <p:spPr>
              <a:xfrm>
                <a:off x="3048523" y="160146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2" name="Oval 41"/>
              <p:cNvSpPr/>
              <p:nvPr/>
            </p:nvSpPr>
            <p:spPr>
              <a:xfrm>
                <a:off x="2361566" y="2287456"/>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3" name="Oval 42"/>
              <p:cNvSpPr/>
              <p:nvPr/>
            </p:nvSpPr>
            <p:spPr>
              <a:xfrm>
                <a:off x="2286337" y="1982795"/>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4" name="Oval 43"/>
              <p:cNvSpPr/>
              <p:nvPr/>
            </p:nvSpPr>
            <p:spPr>
              <a:xfrm>
                <a:off x="2514003" y="1752788"/>
                <a:ext cx="534521"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5" name="Oval 44"/>
              <p:cNvSpPr/>
              <p:nvPr/>
            </p:nvSpPr>
            <p:spPr>
              <a:xfrm>
                <a:off x="2286337" y="1524798"/>
                <a:ext cx="989853"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9" name="Group 159"/>
            <p:cNvGrpSpPr>
              <a:grpSpLocks/>
            </p:cNvGrpSpPr>
            <p:nvPr/>
          </p:nvGrpSpPr>
          <p:grpSpPr bwMode="auto">
            <a:xfrm>
              <a:off x="1370890" y="2682751"/>
              <a:ext cx="991833" cy="1067317"/>
              <a:chOff x="2285290" y="1447894"/>
              <a:chExt cx="991833" cy="1067317"/>
            </a:xfrm>
          </p:grpSpPr>
          <p:sp>
            <p:nvSpPr>
              <p:cNvPr id="20" name="Oval 19"/>
              <p:cNvSpPr/>
              <p:nvPr/>
            </p:nvSpPr>
            <p:spPr>
              <a:xfrm>
                <a:off x="2706968"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1" name="Oval 20"/>
              <p:cNvSpPr/>
              <p:nvPr/>
            </p:nvSpPr>
            <p:spPr>
              <a:xfrm>
                <a:off x="2819812"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Oval 21"/>
              <p:cNvSpPr/>
              <p:nvPr/>
            </p:nvSpPr>
            <p:spPr>
              <a:xfrm>
                <a:off x="3199915"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3" name="Oval 22"/>
              <p:cNvSpPr/>
              <p:nvPr/>
            </p:nvSpPr>
            <p:spPr>
              <a:xfrm>
                <a:off x="2667374"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Oval 23"/>
              <p:cNvSpPr/>
              <p:nvPr/>
            </p:nvSpPr>
            <p:spPr>
              <a:xfrm>
                <a:off x="2590166"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5" name="Oval 24"/>
              <p:cNvSpPr/>
              <p:nvPr/>
            </p:nvSpPr>
            <p:spPr>
              <a:xfrm>
                <a:off x="2362499"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6" name="Oval 25"/>
              <p:cNvSpPr/>
              <p:nvPr/>
            </p:nvSpPr>
            <p:spPr>
              <a:xfrm>
                <a:off x="3124686"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 name="Oval 26"/>
              <p:cNvSpPr/>
              <p:nvPr/>
            </p:nvSpPr>
            <p:spPr>
              <a:xfrm>
                <a:off x="2742603"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Oval 27"/>
              <p:cNvSpPr/>
              <p:nvPr/>
            </p:nvSpPr>
            <p:spPr>
              <a:xfrm>
                <a:off x="3047477"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Oval 28"/>
              <p:cNvSpPr/>
              <p:nvPr/>
            </p:nvSpPr>
            <p:spPr>
              <a:xfrm>
                <a:off x="2362499"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0" name="Oval 29"/>
              <p:cNvSpPr/>
              <p:nvPr/>
            </p:nvSpPr>
            <p:spPr>
              <a:xfrm>
                <a:off x="2285291"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1" name="Oval 30"/>
              <p:cNvSpPr/>
              <p:nvPr/>
            </p:nvSpPr>
            <p:spPr>
              <a:xfrm>
                <a:off x="2514937"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Oval 31"/>
              <p:cNvSpPr/>
              <p:nvPr/>
            </p:nvSpPr>
            <p:spPr>
              <a:xfrm>
                <a:off x="2285291"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cxnSp>
          <p:nvCxnSpPr>
            <p:cNvPr id="13" name="Straight Connector 12"/>
            <p:cNvCxnSpPr/>
            <p:nvPr/>
          </p:nvCxnSpPr>
          <p:spPr>
            <a:xfrm flipV="1">
              <a:off x="3124910" y="1615435"/>
              <a:ext cx="4038600" cy="685988"/>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228600" y="2285282"/>
              <a:ext cx="2896310" cy="18158"/>
            </a:xfrm>
            <a:prstGeom prst="line">
              <a:avLst/>
            </a:prstGeom>
          </p:spPr>
          <p:style>
            <a:lnRef idx="2">
              <a:schemeClr val="dk1"/>
            </a:lnRef>
            <a:fillRef idx="0">
              <a:schemeClr val="dk1"/>
            </a:fillRef>
            <a:effectRef idx="1">
              <a:schemeClr val="dk1"/>
            </a:effectRef>
            <a:fontRef idx="minor">
              <a:schemeClr val="tx1"/>
            </a:fontRef>
          </p:style>
        </p:cxnSp>
        <p:sp>
          <p:nvSpPr>
            <p:cNvPr id="18" name="Rectangle 17"/>
            <p:cNvSpPr/>
            <p:nvPr/>
          </p:nvSpPr>
          <p:spPr>
            <a:xfrm>
              <a:off x="4876949" y="701457"/>
              <a:ext cx="1904477" cy="3276600"/>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9" name="Rectangle 18"/>
            <p:cNvSpPr/>
            <p:nvPr/>
          </p:nvSpPr>
          <p:spPr>
            <a:xfrm>
              <a:off x="6781426" y="701457"/>
              <a:ext cx="1524374" cy="3276600"/>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43012" name="Rectangle 212"/>
          <p:cNvSpPr>
            <a:spLocks noChangeArrowheads="1"/>
          </p:cNvSpPr>
          <p:nvPr/>
        </p:nvSpPr>
        <p:spPr bwMode="auto">
          <a:xfrm>
            <a:off x="990600" y="4724400"/>
            <a:ext cx="11557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M, q=Z</a:t>
            </a:r>
            <a:r>
              <a:rPr lang="en-US" b="1" baseline="-25000" smtClean="0">
                <a:solidFill>
                  <a:srgbClr val="000000"/>
                </a:solidFill>
                <a:latin typeface="Calibri" pitchFamily="34" charset="0"/>
              </a:rPr>
              <a:t>1 </a:t>
            </a:r>
            <a:r>
              <a:rPr lang="en-US" b="1" smtClean="0">
                <a:solidFill>
                  <a:srgbClr val="000000"/>
                </a:solidFill>
                <a:latin typeface="Calibri" pitchFamily="34" charset="0"/>
              </a:rPr>
              <a:t>e</a:t>
            </a:r>
            <a:r>
              <a:rPr lang="en-US" b="1" baseline="-25000" smtClean="0">
                <a:solidFill>
                  <a:srgbClr val="000000"/>
                </a:solidFill>
                <a:latin typeface="Calibri" pitchFamily="34" charset="0"/>
              </a:rPr>
              <a:t>0</a:t>
            </a:r>
            <a:endParaRPr lang="en-US" smtClean="0">
              <a:solidFill>
                <a:srgbClr val="000000"/>
              </a:solidFill>
              <a:latin typeface="Calibri" pitchFamily="34" charset="0"/>
            </a:endParaRPr>
          </a:p>
        </p:txBody>
      </p:sp>
      <p:sp>
        <p:nvSpPr>
          <p:cNvPr id="43013" name="Text Box 3"/>
          <p:cNvSpPr txBox="1">
            <a:spLocks noChangeArrowheads="1"/>
          </p:cNvSpPr>
          <p:nvPr/>
        </p:nvSpPr>
        <p:spPr bwMode="auto">
          <a:xfrm>
            <a:off x="304800" y="533400"/>
            <a:ext cx="8229600" cy="3046413"/>
          </a:xfrm>
          <a:prstGeom prst="rect">
            <a:avLst/>
          </a:prstGeom>
          <a:noFill/>
          <a:ln w="9525">
            <a:noFill/>
            <a:miter lim="800000"/>
            <a:headEnd/>
            <a:tailEnd/>
          </a:ln>
        </p:spPr>
        <p:txBody>
          <a:bodyPr>
            <a:spAutoFit/>
          </a:bodyPr>
          <a:lstStyle/>
          <a:p>
            <a:r>
              <a:rPr lang="en-US" sz="1600" b="1" smtClean="0">
                <a:solidFill>
                  <a:srgbClr val="002060"/>
                </a:solidFill>
              </a:rPr>
              <a:t>If we describe the passage of a charged particle through material of dielectric permittivity </a:t>
            </a:r>
            <a:r>
              <a:rPr lang="en-US" sz="1600" b="1" smtClean="0">
                <a:solidFill>
                  <a:srgbClr val="002060"/>
                </a:solidFill>
                <a:sym typeface="Mathematica1" pitchFamily="2" charset="2"/>
              </a:rPr>
              <a:t></a:t>
            </a:r>
            <a:r>
              <a:rPr lang="en-US" sz="1600" b="1" smtClean="0">
                <a:solidFill>
                  <a:srgbClr val="002060"/>
                </a:solidFill>
              </a:rPr>
              <a:t> (using Maxwell’s equations) the differential energy crossection is &gt;0 if the velocity of the particle is larger than the velocity of light in the medium is</a:t>
            </a:r>
          </a:p>
          <a:p>
            <a:endParaRPr lang="en-US" sz="1600" b="1" smtClean="0">
              <a:solidFill>
                <a:srgbClr val="002060"/>
              </a:solidFill>
            </a:endParaRPr>
          </a:p>
          <a:p>
            <a:endParaRPr lang="en-US" sz="1600" b="1" smtClean="0">
              <a:solidFill>
                <a:srgbClr val="002060"/>
              </a:solidFill>
            </a:endParaRPr>
          </a:p>
          <a:p>
            <a:endParaRPr lang="en-US" sz="1600" b="1" smtClean="0">
              <a:solidFill>
                <a:srgbClr val="002060"/>
              </a:solidFill>
            </a:endParaRPr>
          </a:p>
          <a:p>
            <a:endParaRPr lang="en-US" sz="1600" b="1" smtClean="0">
              <a:solidFill>
                <a:srgbClr val="002060"/>
              </a:solidFill>
            </a:endParaRPr>
          </a:p>
          <a:p>
            <a:endParaRPr lang="en-US" sz="1600" b="1" smtClean="0">
              <a:solidFill>
                <a:srgbClr val="002060"/>
              </a:solidFill>
            </a:endParaRPr>
          </a:p>
          <a:p>
            <a:r>
              <a:rPr lang="en-US" sz="1600" b="1" smtClean="0">
                <a:solidFill>
                  <a:srgbClr val="008000"/>
                </a:solidFill>
              </a:rPr>
              <a:t>N is the number of Cherenkov Photons emitted per cm of material. The expression is in addition proportional to Z</a:t>
            </a:r>
            <a:r>
              <a:rPr lang="en-US" sz="1600" b="1" baseline="-25000" smtClean="0">
                <a:solidFill>
                  <a:srgbClr val="008000"/>
                </a:solidFill>
              </a:rPr>
              <a:t>1</a:t>
            </a:r>
            <a:r>
              <a:rPr lang="en-US" sz="1600" b="1" baseline="30000" smtClean="0">
                <a:solidFill>
                  <a:srgbClr val="008000"/>
                </a:solidFill>
              </a:rPr>
              <a:t>2</a:t>
            </a:r>
            <a:r>
              <a:rPr lang="en-US" sz="1600" b="1" smtClean="0">
                <a:solidFill>
                  <a:srgbClr val="008000"/>
                </a:solidFill>
              </a:rPr>
              <a:t> of the incoming particle.</a:t>
            </a:r>
          </a:p>
          <a:p>
            <a:r>
              <a:rPr lang="en-US" sz="1600" b="1" smtClean="0">
                <a:solidFill>
                  <a:srgbClr val="002060"/>
                </a:solidFill>
              </a:rPr>
              <a:t>The radiation is emitted at the characteristic angle </a:t>
            </a:r>
            <a:r>
              <a:rPr lang="en-US" sz="1600" b="1" smtClean="0">
                <a:solidFill>
                  <a:srgbClr val="002060"/>
                </a:solidFill>
                <a:sym typeface="Mathematica1" pitchFamily="2" charset="2"/>
              </a:rPr>
              <a:t></a:t>
            </a:r>
            <a:r>
              <a:rPr lang="en-US" sz="1600" b="1" baseline="-25000" smtClean="0">
                <a:solidFill>
                  <a:srgbClr val="002060"/>
                </a:solidFill>
                <a:sym typeface="Mathematica1" pitchFamily="2" charset="2"/>
              </a:rPr>
              <a:t>c</a:t>
            </a:r>
            <a:r>
              <a:rPr lang="en-US" sz="1600" b="1" smtClean="0">
                <a:solidFill>
                  <a:srgbClr val="002060"/>
                </a:solidFill>
                <a:sym typeface="Mathematica1" pitchFamily="2" charset="2"/>
              </a:rPr>
              <a:t> , that is related to the refractive index n and the particle velocity by</a:t>
            </a:r>
            <a:endParaRPr lang="en-US" sz="1600" b="1" baseline="-25000" smtClean="0">
              <a:solidFill>
                <a:srgbClr val="002060"/>
              </a:solidFill>
            </a:endParaRPr>
          </a:p>
        </p:txBody>
      </p:sp>
      <p:sp>
        <p:nvSpPr>
          <p:cNvPr id="43014" name="TextBox 3"/>
          <p:cNvSpPr txBox="1">
            <a:spLocks noChangeArrowheads="1"/>
          </p:cNvSpPr>
          <p:nvPr/>
        </p:nvSpPr>
        <p:spPr bwMode="auto">
          <a:xfrm>
            <a:off x="2438400" y="0"/>
            <a:ext cx="3781425" cy="523875"/>
          </a:xfrm>
          <a:prstGeom prst="rect">
            <a:avLst/>
          </a:prstGeom>
          <a:noFill/>
          <a:ln w="9525">
            <a:noFill/>
            <a:miter lim="800000"/>
            <a:headEnd/>
            <a:tailEnd/>
          </a:ln>
        </p:spPr>
        <p:txBody>
          <a:bodyPr wrap="none">
            <a:spAutoFit/>
          </a:bodyPr>
          <a:lstStyle/>
          <a:p>
            <a:r>
              <a:rPr lang="en-US" sz="2800" b="1" smtClean="0">
                <a:solidFill>
                  <a:srgbClr val="FF0000"/>
                </a:solidFill>
              </a:rPr>
              <a:t>Cherenkov Radiation</a:t>
            </a:r>
          </a:p>
        </p:txBody>
      </p:sp>
      <p:pic>
        <p:nvPicPr>
          <p:cNvPr id="43015" name="Picture 2"/>
          <p:cNvPicPr>
            <a:picLocks noChangeAspect="1" noChangeArrowheads="1"/>
          </p:cNvPicPr>
          <p:nvPr/>
        </p:nvPicPr>
        <p:blipFill>
          <a:blip r:embed="rId2" cstate="print"/>
          <a:srcRect/>
          <a:stretch>
            <a:fillRect/>
          </a:stretch>
        </p:blipFill>
        <p:spPr bwMode="auto">
          <a:xfrm>
            <a:off x="609600" y="1371600"/>
            <a:ext cx="7658100" cy="490538"/>
          </a:xfrm>
          <a:prstGeom prst="rect">
            <a:avLst/>
          </a:prstGeom>
          <a:noFill/>
          <a:ln w="9525">
            <a:noFill/>
            <a:miter lim="800000"/>
            <a:headEnd/>
            <a:tailEnd/>
          </a:ln>
        </p:spPr>
      </p:pic>
      <p:pic>
        <p:nvPicPr>
          <p:cNvPr id="43016" name="Picture 3"/>
          <p:cNvPicPr>
            <a:picLocks noChangeAspect="1" noChangeArrowheads="1"/>
          </p:cNvPicPr>
          <p:nvPr/>
        </p:nvPicPr>
        <p:blipFill>
          <a:blip r:embed="rId3" cstate="print"/>
          <a:srcRect/>
          <a:stretch>
            <a:fillRect/>
          </a:stretch>
        </p:blipFill>
        <p:spPr bwMode="auto">
          <a:xfrm>
            <a:off x="1143000" y="1981200"/>
            <a:ext cx="5800725" cy="461963"/>
          </a:xfrm>
          <a:prstGeom prst="rect">
            <a:avLst/>
          </a:prstGeom>
          <a:noFill/>
          <a:ln w="9525">
            <a:noFill/>
            <a:miter lim="800000"/>
            <a:headEnd/>
            <a:tailEnd/>
          </a:ln>
        </p:spPr>
      </p:pic>
      <p:pic>
        <p:nvPicPr>
          <p:cNvPr id="43017" name="Picture 4"/>
          <p:cNvPicPr>
            <a:picLocks noChangeAspect="1" noChangeArrowheads="1"/>
          </p:cNvPicPr>
          <p:nvPr/>
        </p:nvPicPr>
        <p:blipFill>
          <a:blip r:embed="rId4" cstate="print"/>
          <a:srcRect/>
          <a:stretch>
            <a:fillRect/>
          </a:stretch>
        </p:blipFill>
        <p:spPr bwMode="auto">
          <a:xfrm>
            <a:off x="381000" y="3581400"/>
            <a:ext cx="1373188" cy="606425"/>
          </a:xfrm>
          <a:prstGeom prst="rect">
            <a:avLst/>
          </a:prstGeom>
          <a:noFill/>
          <a:ln w="9525">
            <a:noFill/>
            <a:miter lim="800000"/>
            <a:headEnd/>
            <a:tailEnd/>
          </a:ln>
        </p:spPr>
      </p:pic>
      <p:cxnSp>
        <p:nvCxnSpPr>
          <p:cNvPr id="119" name="Straight Arrow Connector 118"/>
          <p:cNvCxnSpPr/>
          <p:nvPr/>
        </p:nvCxnSpPr>
        <p:spPr>
          <a:xfrm rot="16200000" flipH="1">
            <a:off x="5410200" y="3962400"/>
            <a:ext cx="914400" cy="1524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can0090"/>
          <p:cNvPicPr>
            <a:picLocks noChangeAspect="1" noChangeArrowheads="1"/>
          </p:cNvPicPr>
          <p:nvPr/>
        </p:nvPicPr>
        <p:blipFill>
          <a:blip r:embed="rId2" cstate="print"/>
          <a:srcRect/>
          <a:stretch>
            <a:fillRect/>
          </a:stretch>
        </p:blipFill>
        <p:spPr bwMode="auto">
          <a:xfrm>
            <a:off x="0" y="2743200"/>
            <a:ext cx="4724400" cy="3910013"/>
          </a:xfrm>
          <a:prstGeom prst="rect">
            <a:avLst/>
          </a:prstGeom>
          <a:noFill/>
          <a:ln w="9525">
            <a:noFill/>
            <a:miter lim="800000"/>
            <a:headEnd/>
            <a:tailEnd/>
          </a:ln>
        </p:spPr>
      </p:pic>
      <p:pic>
        <p:nvPicPr>
          <p:cNvPr id="44035" name="Picture 2" descr="scan0090"/>
          <p:cNvPicPr>
            <a:picLocks noChangeAspect="1" noChangeArrowheads="1"/>
          </p:cNvPicPr>
          <p:nvPr/>
        </p:nvPicPr>
        <p:blipFill>
          <a:blip r:embed="rId3" cstate="print"/>
          <a:srcRect/>
          <a:stretch>
            <a:fillRect/>
          </a:stretch>
        </p:blipFill>
        <p:spPr bwMode="auto">
          <a:xfrm>
            <a:off x="4953000" y="3124200"/>
            <a:ext cx="3886200" cy="2514600"/>
          </a:xfrm>
          <a:prstGeom prst="rect">
            <a:avLst/>
          </a:prstGeom>
          <a:noFill/>
          <a:ln w="9525">
            <a:noFill/>
            <a:miter lim="800000"/>
            <a:headEnd/>
            <a:tailEnd/>
          </a:ln>
        </p:spPr>
      </p:pic>
      <p:sp>
        <p:nvSpPr>
          <p:cNvPr id="44036" name="TextBox 3"/>
          <p:cNvSpPr txBox="1">
            <a:spLocks noChangeArrowheads="1"/>
          </p:cNvSpPr>
          <p:nvPr/>
        </p:nvSpPr>
        <p:spPr bwMode="auto">
          <a:xfrm>
            <a:off x="2438400" y="0"/>
            <a:ext cx="3781425" cy="523875"/>
          </a:xfrm>
          <a:prstGeom prst="rect">
            <a:avLst/>
          </a:prstGeom>
          <a:noFill/>
          <a:ln w="9525">
            <a:noFill/>
            <a:miter lim="800000"/>
            <a:headEnd/>
            <a:tailEnd/>
          </a:ln>
        </p:spPr>
        <p:txBody>
          <a:bodyPr wrap="none">
            <a:spAutoFit/>
          </a:bodyPr>
          <a:lstStyle/>
          <a:p>
            <a:r>
              <a:rPr lang="en-US" sz="2800" b="1" smtClean="0">
                <a:solidFill>
                  <a:srgbClr val="FF0000"/>
                </a:solidFill>
              </a:rPr>
              <a:t>Cherenkov Radiation</a:t>
            </a:r>
          </a:p>
        </p:txBody>
      </p:sp>
      <p:sp>
        <p:nvSpPr>
          <p:cNvPr id="44037" name="Slide Number Placeholder 5"/>
          <p:cNvSpPr>
            <a:spLocks noGrp="1"/>
          </p:cNvSpPr>
          <p:nvPr>
            <p:ph type="sldNum" sz="quarter" idx="12"/>
          </p:nvPr>
        </p:nvSpPr>
        <p:spPr>
          <a:noFill/>
        </p:spPr>
        <p:txBody>
          <a:bodyPr/>
          <a:lstStyle/>
          <a:p>
            <a:fld id="{AFC8E19A-CFE4-45F0-BD0B-FDD61E130560}" type="slidenum">
              <a:rPr lang="en-US" smtClean="0">
                <a:solidFill>
                  <a:srgbClr val="000000"/>
                </a:solidFill>
              </a:rPr>
              <a:pPr/>
              <a:t>81</a:t>
            </a:fld>
            <a:endParaRPr lang="en-US" smtClean="0">
              <a:solidFill>
                <a:srgbClr val="000000"/>
              </a:solidFill>
            </a:endParaRPr>
          </a:p>
        </p:txBody>
      </p:sp>
      <p:pic>
        <p:nvPicPr>
          <p:cNvPr id="44038" name="Picture 8"/>
          <p:cNvPicPr>
            <a:picLocks noChangeAspect="1" noChangeArrowheads="1"/>
          </p:cNvPicPr>
          <p:nvPr/>
        </p:nvPicPr>
        <p:blipFill>
          <a:blip r:embed="rId4" cstate="print"/>
          <a:srcRect/>
          <a:stretch>
            <a:fillRect/>
          </a:stretch>
        </p:blipFill>
        <p:spPr bwMode="auto">
          <a:xfrm>
            <a:off x="1143000" y="533400"/>
            <a:ext cx="601980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can0091"/>
          <p:cNvPicPr>
            <a:picLocks noChangeAspect="1" noChangeArrowheads="1"/>
          </p:cNvPicPr>
          <p:nvPr/>
        </p:nvPicPr>
        <p:blipFill>
          <a:blip r:embed="rId2" cstate="print"/>
          <a:srcRect/>
          <a:stretch>
            <a:fillRect/>
          </a:stretch>
        </p:blipFill>
        <p:spPr bwMode="auto">
          <a:xfrm>
            <a:off x="152400" y="990600"/>
            <a:ext cx="4981575" cy="3657600"/>
          </a:xfrm>
          <a:prstGeom prst="rect">
            <a:avLst/>
          </a:prstGeom>
          <a:noFill/>
          <a:ln w="9525">
            <a:noFill/>
            <a:miter lim="800000"/>
            <a:headEnd/>
            <a:tailEnd/>
          </a:ln>
        </p:spPr>
      </p:pic>
      <p:pic>
        <p:nvPicPr>
          <p:cNvPr id="45059" name="Picture 2" descr="scan0091"/>
          <p:cNvPicPr>
            <a:picLocks noChangeAspect="1" noChangeArrowheads="1"/>
          </p:cNvPicPr>
          <p:nvPr/>
        </p:nvPicPr>
        <p:blipFill>
          <a:blip r:embed="rId3" cstate="print"/>
          <a:srcRect/>
          <a:stretch>
            <a:fillRect/>
          </a:stretch>
        </p:blipFill>
        <p:spPr bwMode="auto">
          <a:xfrm>
            <a:off x="5165725" y="533400"/>
            <a:ext cx="3978275" cy="3048000"/>
          </a:xfrm>
          <a:prstGeom prst="rect">
            <a:avLst/>
          </a:prstGeom>
          <a:noFill/>
          <a:ln w="9525">
            <a:noFill/>
            <a:miter lim="800000"/>
            <a:headEnd/>
            <a:tailEnd/>
          </a:ln>
        </p:spPr>
      </p:pic>
      <p:sp>
        <p:nvSpPr>
          <p:cNvPr id="45060" name="TextBox 4"/>
          <p:cNvSpPr txBox="1">
            <a:spLocks noChangeArrowheads="1"/>
          </p:cNvSpPr>
          <p:nvPr/>
        </p:nvSpPr>
        <p:spPr bwMode="auto">
          <a:xfrm>
            <a:off x="1219200" y="152400"/>
            <a:ext cx="7196138" cy="523875"/>
          </a:xfrm>
          <a:prstGeom prst="rect">
            <a:avLst/>
          </a:prstGeom>
          <a:noFill/>
          <a:ln w="9525">
            <a:noFill/>
            <a:miter lim="800000"/>
            <a:headEnd/>
            <a:tailEnd/>
          </a:ln>
        </p:spPr>
        <p:txBody>
          <a:bodyPr wrap="none">
            <a:spAutoFit/>
          </a:bodyPr>
          <a:lstStyle/>
          <a:p>
            <a:r>
              <a:rPr lang="en-US" sz="2800" b="1" smtClean="0">
                <a:solidFill>
                  <a:srgbClr val="FF0000"/>
                </a:solidFill>
              </a:rPr>
              <a:t>Ring Imaging Cherenkov Detector (RICH)</a:t>
            </a:r>
          </a:p>
        </p:txBody>
      </p:sp>
      <p:sp>
        <p:nvSpPr>
          <p:cNvPr id="45061" name="Footer Placeholder 6"/>
          <p:cNvSpPr>
            <a:spLocks noGrp="1"/>
          </p:cNvSpPr>
          <p:nvPr>
            <p:ph type="ftr" sz="quarter" idx="11"/>
          </p:nvPr>
        </p:nvSpPr>
        <p:spPr>
          <a:noFill/>
        </p:spPr>
        <p:txBody>
          <a:bodyPr/>
          <a:lstStyle/>
          <a:p>
            <a:r>
              <a:rPr lang="en-US" smtClean="0">
                <a:solidFill>
                  <a:srgbClr val="000000"/>
                </a:solidFill>
              </a:rPr>
              <a:t>W. Riegler/CERN</a:t>
            </a:r>
          </a:p>
        </p:txBody>
      </p:sp>
      <p:sp>
        <p:nvSpPr>
          <p:cNvPr id="45062" name="Slide Number Placeholder 5"/>
          <p:cNvSpPr>
            <a:spLocks noGrp="1"/>
          </p:cNvSpPr>
          <p:nvPr>
            <p:ph type="sldNum" sz="quarter" idx="12"/>
          </p:nvPr>
        </p:nvSpPr>
        <p:spPr>
          <a:noFill/>
        </p:spPr>
        <p:txBody>
          <a:bodyPr/>
          <a:lstStyle/>
          <a:p>
            <a:fld id="{5BB3B4A0-5E5C-4F05-85BC-392AB3D2FA2B}" type="slidenum">
              <a:rPr lang="en-US" smtClean="0">
                <a:solidFill>
                  <a:srgbClr val="000000"/>
                </a:solidFill>
              </a:rPr>
              <a:pPr/>
              <a:t>82</a:t>
            </a:fld>
            <a:endParaRPr lang="en-US" smtClean="0">
              <a:solidFill>
                <a:srgbClr val="000000"/>
              </a:solidFill>
            </a:endParaRPr>
          </a:p>
        </p:txBody>
      </p:sp>
      <p:pic>
        <p:nvPicPr>
          <p:cNvPr id="45063" name="Picture 2"/>
          <p:cNvPicPr>
            <a:picLocks noChangeAspect="1" noChangeArrowheads="1"/>
          </p:cNvPicPr>
          <p:nvPr/>
        </p:nvPicPr>
        <p:blipFill>
          <a:blip r:embed="rId4" cstate="print"/>
          <a:srcRect/>
          <a:stretch>
            <a:fillRect/>
          </a:stretch>
        </p:blipFill>
        <p:spPr bwMode="auto">
          <a:xfrm>
            <a:off x="4495800" y="3352800"/>
            <a:ext cx="4445000" cy="1981200"/>
          </a:xfrm>
          <a:prstGeom prst="rect">
            <a:avLst/>
          </a:prstGeom>
          <a:noFill/>
          <a:ln w="9525">
            <a:noFill/>
            <a:miter lim="800000"/>
            <a:headEnd/>
            <a:tailEnd/>
          </a:ln>
        </p:spPr>
      </p:pic>
      <p:pic>
        <p:nvPicPr>
          <p:cNvPr id="45064" name="Picture 8"/>
          <p:cNvPicPr>
            <a:picLocks noChangeAspect="1" noChangeArrowheads="1"/>
          </p:cNvPicPr>
          <p:nvPr/>
        </p:nvPicPr>
        <p:blipFill>
          <a:blip r:embed="rId5" cstate="print"/>
          <a:srcRect/>
          <a:stretch>
            <a:fillRect/>
          </a:stretch>
        </p:blipFill>
        <p:spPr bwMode="auto">
          <a:xfrm>
            <a:off x="152400" y="4800600"/>
            <a:ext cx="4267200" cy="1619250"/>
          </a:xfrm>
          <a:prstGeom prst="rect">
            <a:avLst/>
          </a:prstGeom>
          <a:noFill/>
          <a:ln w="9525">
            <a:noFill/>
            <a:miter lim="800000"/>
            <a:headEnd/>
            <a:tailEnd/>
          </a:ln>
        </p:spPr>
      </p:pic>
      <p:sp>
        <p:nvSpPr>
          <p:cNvPr id="45065" name="Rectangle 8"/>
          <p:cNvSpPr>
            <a:spLocks noChangeArrowheads="1"/>
          </p:cNvSpPr>
          <p:nvPr/>
        </p:nvSpPr>
        <p:spPr bwMode="auto">
          <a:xfrm>
            <a:off x="4572000" y="5334000"/>
            <a:ext cx="4267200" cy="1200150"/>
          </a:xfrm>
          <a:prstGeom prst="rect">
            <a:avLst/>
          </a:prstGeom>
          <a:noFill/>
          <a:ln w="9525">
            <a:noFill/>
            <a:miter lim="800000"/>
            <a:headEnd/>
            <a:tailEnd/>
          </a:ln>
        </p:spPr>
        <p:txBody>
          <a:bodyPr>
            <a:spAutoFit/>
          </a:bodyPr>
          <a:lstStyle/>
          <a:p>
            <a:r>
              <a:rPr lang="en-US" b="1" smtClean="0">
                <a:solidFill>
                  <a:srgbClr val="002060"/>
                </a:solidFill>
              </a:rPr>
              <a:t>There are only ‘a few’ photons per event </a:t>
            </a:r>
            <a:r>
              <a:rPr lang="en-US" b="1" smtClean="0">
                <a:solidFill>
                  <a:srgbClr val="002060"/>
                </a:solidFill>
                <a:sym typeface="Wingdings" pitchFamily="2" charset="2"/>
              </a:rPr>
              <a:t></a:t>
            </a:r>
            <a:r>
              <a:rPr lang="en-US" b="1" smtClean="0">
                <a:solidFill>
                  <a:srgbClr val="002060"/>
                </a:solidFill>
              </a:rPr>
              <a:t>one needs highly sensitive photon detectors to measure the rings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1"/>
          <p:cNvSpPr>
            <a:spLocks noGrp="1"/>
          </p:cNvSpPr>
          <p:nvPr>
            <p:ph type="ftr" sz="quarter" idx="11"/>
          </p:nvPr>
        </p:nvSpPr>
        <p:spPr>
          <a:noFill/>
        </p:spPr>
        <p:txBody>
          <a:bodyPr/>
          <a:lstStyle/>
          <a:p>
            <a:r>
              <a:rPr lang="en-US" smtClean="0">
                <a:solidFill>
                  <a:srgbClr val="000000"/>
                </a:solidFill>
              </a:rPr>
              <a:t>W. Riegler/CERN</a:t>
            </a:r>
          </a:p>
        </p:txBody>
      </p:sp>
      <p:sp>
        <p:nvSpPr>
          <p:cNvPr id="46083" name="Slide Number Placeholder 2"/>
          <p:cNvSpPr>
            <a:spLocks noGrp="1"/>
          </p:cNvSpPr>
          <p:nvPr>
            <p:ph type="sldNum" sz="quarter" idx="12"/>
          </p:nvPr>
        </p:nvSpPr>
        <p:spPr>
          <a:noFill/>
        </p:spPr>
        <p:txBody>
          <a:bodyPr/>
          <a:lstStyle/>
          <a:p>
            <a:fld id="{8C40C594-1E9C-46A5-896F-84083F446667}" type="slidenum">
              <a:rPr lang="en-US" smtClean="0">
                <a:solidFill>
                  <a:srgbClr val="000000"/>
                </a:solidFill>
              </a:rPr>
              <a:pPr/>
              <a:t>83</a:t>
            </a:fld>
            <a:endParaRPr lang="en-US" smtClean="0">
              <a:solidFill>
                <a:srgbClr val="000000"/>
              </a:solidFill>
            </a:endParaRPr>
          </a:p>
        </p:txBody>
      </p:sp>
      <p:pic>
        <p:nvPicPr>
          <p:cNvPr id="46084" name="Picture 2"/>
          <p:cNvPicPr>
            <a:picLocks noChangeAspect="1" noChangeArrowheads="1"/>
          </p:cNvPicPr>
          <p:nvPr/>
        </p:nvPicPr>
        <p:blipFill>
          <a:blip r:embed="rId2" cstate="print"/>
          <a:srcRect/>
          <a:stretch>
            <a:fillRect/>
          </a:stretch>
        </p:blipFill>
        <p:spPr bwMode="auto">
          <a:xfrm>
            <a:off x="2743200" y="1066800"/>
            <a:ext cx="4283075" cy="5791200"/>
          </a:xfrm>
          <a:prstGeom prst="rect">
            <a:avLst/>
          </a:prstGeom>
          <a:noFill/>
          <a:ln w="9525">
            <a:noFill/>
            <a:miter lim="800000"/>
            <a:headEnd/>
            <a:tailEnd/>
          </a:ln>
        </p:spPr>
      </p:pic>
      <p:pic>
        <p:nvPicPr>
          <p:cNvPr id="46085" name="Picture 3"/>
          <p:cNvPicPr>
            <a:picLocks noChangeAspect="1" noChangeArrowheads="1"/>
          </p:cNvPicPr>
          <p:nvPr/>
        </p:nvPicPr>
        <p:blipFill>
          <a:blip r:embed="rId3" cstate="print"/>
          <a:srcRect/>
          <a:stretch>
            <a:fillRect/>
          </a:stretch>
        </p:blipFill>
        <p:spPr bwMode="auto">
          <a:xfrm>
            <a:off x="152400" y="2133600"/>
            <a:ext cx="3352800" cy="3962400"/>
          </a:xfrm>
          <a:prstGeom prst="rect">
            <a:avLst/>
          </a:prstGeom>
          <a:noFill/>
          <a:ln w="9525">
            <a:noFill/>
            <a:miter lim="800000"/>
            <a:headEnd/>
            <a:tailEnd/>
          </a:ln>
        </p:spPr>
      </p:pic>
      <p:sp>
        <p:nvSpPr>
          <p:cNvPr id="46086" name="TextBox 5"/>
          <p:cNvSpPr txBox="1">
            <a:spLocks noChangeArrowheads="1"/>
          </p:cNvSpPr>
          <p:nvPr/>
        </p:nvSpPr>
        <p:spPr bwMode="auto">
          <a:xfrm>
            <a:off x="2514600" y="152400"/>
            <a:ext cx="2120900" cy="523875"/>
          </a:xfrm>
          <a:prstGeom prst="rect">
            <a:avLst/>
          </a:prstGeom>
          <a:noFill/>
          <a:ln w="9525">
            <a:noFill/>
            <a:miter lim="800000"/>
            <a:headEnd/>
            <a:tailEnd/>
          </a:ln>
        </p:spPr>
        <p:txBody>
          <a:bodyPr wrap="none">
            <a:spAutoFit/>
          </a:bodyPr>
          <a:lstStyle/>
          <a:p>
            <a:r>
              <a:rPr lang="en-US" sz="2800" b="1" smtClean="0">
                <a:solidFill>
                  <a:srgbClr val="FF0000"/>
                </a:solidFill>
              </a:rPr>
              <a:t>LHCb RICH</a:t>
            </a:r>
          </a:p>
        </p:txBody>
      </p:sp>
      <p:pic>
        <p:nvPicPr>
          <p:cNvPr id="46087" name="Picture 9" descr="RICHrings_cropped.jpg"/>
          <p:cNvPicPr>
            <a:picLocks noChangeAspect="1" noChangeArrowheads="1"/>
          </p:cNvPicPr>
          <p:nvPr/>
        </p:nvPicPr>
        <p:blipFill>
          <a:blip r:embed="rId4" cstate="print"/>
          <a:srcRect/>
          <a:stretch>
            <a:fillRect/>
          </a:stretch>
        </p:blipFill>
        <p:spPr bwMode="auto">
          <a:xfrm>
            <a:off x="5638800" y="57150"/>
            <a:ext cx="3449638"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3"/>
          <p:cNvGrpSpPr>
            <a:grpSpLocks/>
          </p:cNvGrpSpPr>
          <p:nvPr/>
        </p:nvGrpSpPr>
        <p:grpSpPr bwMode="auto">
          <a:xfrm>
            <a:off x="457200" y="1066800"/>
            <a:ext cx="8077200" cy="3292475"/>
            <a:chOff x="228600" y="685800"/>
            <a:chExt cx="8077200" cy="3292257"/>
          </a:xfrm>
        </p:grpSpPr>
        <p:grpSp>
          <p:nvGrpSpPr>
            <p:cNvPr id="3" name="Group 18"/>
            <p:cNvGrpSpPr>
              <a:grpSpLocks/>
            </p:cNvGrpSpPr>
            <p:nvPr/>
          </p:nvGrpSpPr>
          <p:grpSpPr bwMode="auto">
            <a:xfrm>
              <a:off x="2590800" y="2073057"/>
              <a:ext cx="990600" cy="1066800"/>
              <a:chOff x="2286000" y="1447800"/>
              <a:chExt cx="990600" cy="1066800"/>
            </a:xfrm>
          </p:grpSpPr>
          <p:sp>
            <p:nvSpPr>
              <p:cNvPr id="5" name="Oval 4"/>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Oval 5"/>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Oval 6"/>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Oval 7"/>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Oval 8"/>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Oval 9"/>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Oval 10"/>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 name="Oval 11"/>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 name="Oval 12"/>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 name="Oval 13"/>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 name="Oval 14"/>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 name="Oval 15"/>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 name="Oval 16"/>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4" name="Group 19"/>
            <p:cNvGrpSpPr>
              <a:grpSpLocks/>
            </p:cNvGrpSpPr>
            <p:nvPr/>
          </p:nvGrpSpPr>
          <p:grpSpPr bwMode="auto">
            <a:xfrm>
              <a:off x="3886200" y="2454057"/>
              <a:ext cx="990600" cy="1066800"/>
              <a:chOff x="2286000" y="1447800"/>
              <a:chExt cx="990600" cy="1066800"/>
            </a:xfrm>
          </p:grpSpPr>
          <p:sp>
            <p:nvSpPr>
              <p:cNvPr id="21" name="Oval 20"/>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Oval 21"/>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3" name="Oval 22"/>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Oval 23"/>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5" name="Oval 24"/>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6" name="Oval 25"/>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 name="Oval 26"/>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Oval 27"/>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Oval 28"/>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0" name="Oval 29"/>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1" name="Oval 30"/>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Oval 31"/>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3" name="Oval 32"/>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18" name="Group 47"/>
            <p:cNvGrpSpPr>
              <a:grpSpLocks/>
            </p:cNvGrpSpPr>
            <p:nvPr/>
          </p:nvGrpSpPr>
          <p:grpSpPr bwMode="auto">
            <a:xfrm>
              <a:off x="4876800" y="1234857"/>
              <a:ext cx="990600" cy="1066800"/>
              <a:chOff x="2286000" y="1447800"/>
              <a:chExt cx="990600" cy="1066800"/>
            </a:xfrm>
          </p:grpSpPr>
          <p:sp>
            <p:nvSpPr>
              <p:cNvPr id="49" name="Oval 48"/>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0" name="Oval 49"/>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 name="Oval 50"/>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2" name="Oval 51"/>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3" name="Oval 52"/>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4" name="Oval 53"/>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5" name="Oval 54"/>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6" name="Oval 55"/>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7" name="Oval 56"/>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8" name="Oval 57"/>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9" name="Oval 58"/>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0" name="Oval 59"/>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1" name="Oval 60"/>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19" name="Group 103"/>
            <p:cNvGrpSpPr>
              <a:grpSpLocks/>
            </p:cNvGrpSpPr>
            <p:nvPr/>
          </p:nvGrpSpPr>
          <p:grpSpPr bwMode="auto">
            <a:xfrm>
              <a:off x="3200400" y="1082457"/>
              <a:ext cx="990600" cy="1066800"/>
              <a:chOff x="2286000" y="1447800"/>
              <a:chExt cx="990600" cy="1066800"/>
            </a:xfrm>
          </p:grpSpPr>
          <p:sp>
            <p:nvSpPr>
              <p:cNvPr id="105" name="Oval 104"/>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6" name="Oval 105"/>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7" name="Oval 106"/>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8" name="Oval 107"/>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9" name="Oval 108"/>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0" name="Oval 109"/>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1" name="Oval 110"/>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2" name="Oval 111"/>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3" name="Oval 112"/>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4" name="Oval 113"/>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5" name="Oval 114"/>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6" name="Oval 115"/>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7" name="Oval 116"/>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20" name="Group 117"/>
            <p:cNvGrpSpPr>
              <a:grpSpLocks/>
            </p:cNvGrpSpPr>
            <p:nvPr/>
          </p:nvGrpSpPr>
          <p:grpSpPr bwMode="auto">
            <a:xfrm>
              <a:off x="5105400" y="2682657"/>
              <a:ext cx="990600" cy="1066800"/>
              <a:chOff x="2286000" y="1447800"/>
              <a:chExt cx="990600" cy="1066800"/>
            </a:xfrm>
          </p:grpSpPr>
          <p:sp>
            <p:nvSpPr>
              <p:cNvPr id="119" name="Oval 118"/>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0" name="Oval 119"/>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1" name="Oval 120"/>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2" name="Oval 121"/>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3" name="Oval 122"/>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4" name="Oval 123"/>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5" name="Oval 124"/>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6" name="Oval 125"/>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7" name="Oval 126"/>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8" name="Oval 127"/>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9" name="Oval 128"/>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0" name="Oval 129"/>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1" name="Oval 130"/>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34" name="Group 145"/>
            <p:cNvGrpSpPr>
              <a:grpSpLocks/>
            </p:cNvGrpSpPr>
            <p:nvPr/>
          </p:nvGrpSpPr>
          <p:grpSpPr bwMode="auto">
            <a:xfrm>
              <a:off x="1600200" y="1082457"/>
              <a:ext cx="990600" cy="1066800"/>
              <a:chOff x="2286000" y="1447800"/>
              <a:chExt cx="990600" cy="1066800"/>
            </a:xfrm>
          </p:grpSpPr>
          <p:sp>
            <p:nvSpPr>
              <p:cNvPr id="147" name="Oval 146"/>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8" name="Oval 147"/>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9" name="Oval 148"/>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0" name="Oval 149"/>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1" name="Oval 150"/>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2" name="Oval 151"/>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3" name="Oval 152"/>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4" name="Oval 153"/>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5" name="Oval 154"/>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6" name="Oval 155"/>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7" name="Oval 156"/>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8" name="Oval 157"/>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9" name="Oval 158"/>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35" name="Group 159"/>
            <p:cNvGrpSpPr>
              <a:grpSpLocks/>
            </p:cNvGrpSpPr>
            <p:nvPr/>
          </p:nvGrpSpPr>
          <p:grpSpPr bwMode="auto">
            <a:xfrm>
              <a:off x="1371600" y="2682657"/>
              <a:ext cx="990600" cy="1066800"/>
              <a:chOff x="2286000" y="1447800"/>
              <a:chExt cx="990600" cy="1066800"/>
            </a:xfrm>
          </p:grpSpPr>
          <p:sp>
            <p:nvSpPr>
              <p:cNvPr id="161" name="Oval 160"/>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2" name="Oval 161"/>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3" name="Oval 162"/>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4" name="Oval 163"/>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5" name="Oval 164"/>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6" name="Oval 165"/>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7" name="Oval 166"/>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8" name="Oval 167"/>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9" name="Oval 168"/>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0" name="Oval 169"/>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1" name="Oval 170"/>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2" name="Oval 171"/>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3" name="Oval 172"/>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cxnSp>
          <p:nvCxnSpPr>
            <p:cNvPr id="175" name="Straight Connector 174"/>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sp>
          <p:nvSpPr>
            <p:cNvPr id="206" name="Rectangle 205"/>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7" name="Rectangle 206"/>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7125" name="Rectangle 211"/>
            <p:cNvSpPr>
              <a:spLocks noChangeArrowheads="1"/>
            </p:cNvSpPr>
            <p:nvPr/>
          </p:nvSpPr>
          <p:spPr bwMode="auto">
            <a:xfrm>
              <a:off x="1524000" y="685800"/>
              <a:ext cx="1943545" cy="369332"/>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Z</a:t>
              </a:r>
              <a:r>
                <a:rPr lang="en-US" b="1" baseline="-25000" smtClean="0">
                  <a:solidFill>
                    <a:srgbClr val="000000"/>
                  </a:solidFill>
                  <a:latin typeface="Calibri" pitchFamily="34" charset="0"/>
                </a:rPr>
                <a:t>2 </a:t>
              </a:r>
              <a:r>
                <a:rPr lang="en-US" b="1" smtClean="0">
                  <a:solidFill>
                    <a:srgbClr val="000000"/>
                  </a:solidFill>
                  <a:latin typeface="Calibri" pitchFamily="34" charset="0"/>
                </a:rPr>
                <a:t>electrons, q=-e</a:t>
              </a:r>
              <a:r>
                <a:rPr lang="en-US" b="1" baseline="-25000" smtClean="0">
                  <a:solidFill>
                    <a:srgbClr val="000000"/>
                  </a:solidFill>
                  <a:latin typeface="Calibri" pitchFamily="34" charset="0"/>
                </a:rPr>
                <a:t>0</a:t>
              </a:r>
              <a:endParaRPr lang="en-US" baseline="-25000" smtClean="0">
                <a:solidFill>
                  <a:srgbClr val="000000"/>
                </a:solidFill>
                <a:latin typeface="Calibri" pitchFamily="34" charset="0"/>
              </a:endParaRPr>
            </a:p>
          </p:txBody>
        </p:sp>
      </p:grpSp>
      <p:sp>
        <p:nvSpPr>
          <p:cNvPr id="47107" name="Date Placeholder 1"/>
          <p:cNvSpPr>
            <a:spLocks noGrp="1"/>
          </p:cNvSpPr>
          <p:nvPr>
            <p:ph type="dt" sz="quarter" idx="10"/>
          </p:nvPr>
        </p:nvSpPr>
        <p:spPr>
          <a:noFill/>
        </p:spPr>
        <p:txBody>
          <a:bodyPr/>
          <a:lstStyle/>
          <a:p>
            <a:fld id="{5968BED8-D5D5-4CB4-A85F-A086C8C898F5}" type="datetime1">
              <a:rPr lang="en-US" smtClean="0">
                <a:solidFill>
                  <a:srgbClr val="000000"/>
                </a:solidFill>
              </a:rPr>
              <a:pPr/>
              <a:t>3/21/2011</a:t>
            </a:fld>
            <a:endParaRPr lang="en-US" smtClean="0">
              <a:solidFill>
                <a:srgbClr val="000000"/>
              </a:solidFill>
            </a:endParaRPr>
          </a:p>
        </p:txBody>
      </p:sp>
      <p:sp>
        <p:nvSpPr>
          <p:cNvPr id="47108" name="Slide Number Placeholder 3"/>
          <p:cNvSpPr>
            <a:spLocks noGrp="1"/>
          </p:cNvSpPr>
          <p:nvPr>
            <p:ph type="sldNum" sz="quarter" idx="12"/>
          </p:nvPr>
        </p:nvSpPr>
        <p:spPr>
          <a:noFill/>
        </p:spPr>
        <p:txBody>
          <a:bodyPr/>
          <a:lstStyle/>
          <a:p>
            <a:fld id="{9F58A61D-63AA-454F-A9C6-4A881EA4C937}" type="slidenum">
              <a:rPr lang="en-US" smtClean="0">
                <a:solidFill>
                  <a:srgbClr val="000000"/>
                </a:solidFill>
              </a:rPr>
              <a:pPr/>
              <a:t>84</a:t>
            </a:fld>
            <a:endParaRPr lang="en-US" smtClean="0">
              <a:solidFill>
                <a:srgbClr val="000000"/>
              </a:solidFill>
            </a:endParaRPr>
          </a:p>
        </p:txBody>
      </p:sp>
      <p:sp>
        <p:nvSpPr>
          <p:cNvPr id="47109"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Transition Radiation</a:t>
            </a:r>
          </a:p>
        </p:txBody>
      </p:sp>
      <p:sp>
        <p:nvSpPr>
          <p:cNvPr id="47110" name="Rectangle 212"/>
          <p:cNvSpPr>
            <a:spLocks noChangeArrowheads="1"/>
          </p:cNvSpPr>
          <p:nvPr/>
        </p:nvSpPr>
        <p:spPr bwMode="auto">
          <a:xfrm>
            <a:off x="292100" y="2286000"/>
            <a:ext cx="11557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M, q=Z</a:t>
            </a:r>
            <a:r>
              <a:rPr lang="en-US" b="1" baseline="-25000" smtClean="0">
                <a:solidFill>
                  <a:srgbClr val="000000"/>
                </a:solidFill>
                <a:latin typeface="Calibri" pitchFamily="34" charset="0"/>
              </a:rPr>
              <a:t>1 </a:t>
            </a:r>
            <a:r>
              <a:rPr lang="en-US" b="1" smtClean="0">
                <a:solidFill>
                  <a:srgbClr val="000000"/>
                </a:solidFill>
                <a:latin typeface="Calibri" pitchFamily="34" charset="0"/>
              </a:rPr>
              <a:t>e</a:t>
            </a:r>
            <a:r>
              <a:rPr lang="en-US" b="1" baseline="-25000" smtClean="0">
                <a:solidFill>
                  <a:srgbClr val="000000"/>
                </a:solidFill>
                <a:latin typeface="Calibri" pitchFamily="34" charset="0"/>
              </a:rPr>
              <a:t>0</a:t>
            </a:r>
            <a:endParaRPr lang="en-US" smtClean="0">
              <a:solidFill>
                <a:srgbClr val="000000"/>
              </a:solidFill>
              <a:latin typeface="Calibri" pitchFamily="34" charset="0"/>
            </a:endParaRPr>
          </a:p>
        </p:txBody>
      </p:sp>
      <p:cxnSp>
        <p:nvCxnSpPr>
          <p:cNvPr id="118" name="Straight Arrow Connector 117"/>
          <p:cNvCxnSpPr/>
          <p:nvPr/>
        </p:nvCxnSpPr>
        <p:spPr>
          <a:xfrm rot="5400000" flipH="1" flipV="1">
            <a:off x="6057900" y="3467100"/>
            <a:ext cx="1219200" cy="3810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34" name="Straight Arrow Connector 133"/>
          <p:cNvCxnSpPr/>
          <p:nvPr/>
        </p:nvCxnSpPr>
        <p:spPr>
          <a:xfrm rot="16200000" flipV="1">
            <a:off x="6819900" y="3390900"/>
            <a:ext cx="1219200" cy="5334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47113" name="Rectangle 139"/>
          <p:cNvSpPr>
            <a:spLocks noChangeArrowheads="1"/>
          </p:cNvSpPr>
          <p:nvPr/>
        </p:nvSpPr>
        <p:spPr bwMode="auto">
          <a:xfrm>
            <a:off x="990600" y="4800600"/>
            <a:ext cx="6934200" cy="923925"/>
          </a:xfrm>
          <a:prstGeom prst="rect">
            <a:avLst/>
          </a:prstGeom>
          <a:noFill/>
          <a:ln w="9525">
            <a:noFill/>
            <a:miter lim="800000"/>
            <a:headEnd/>
            <a:tailEnd/>
          </a:ln>
        </p:spPr>
        <p:txBody>
          <a:bodyPr>
            <a:spAutoFit/>
          </a:bodyPr>
          <a:lstStyle/>
          <a:p>
            <a:r>
              <a:rPr lang="en-US" b="1" smtClean="0">
                <a:solidFill>
                  <a:srgbClr val="006600"/>
                </a:solidFill>
                <a:cs typeface="Arial" pitchFamily="34" charset="0"/>
              </a:rPr>
              <a:t>When the particle crosses the boundary between two media, there is a probability of the order of 1% to produced and X ray photon, called </a:t>
            </a:r>
            <a:r>
              <a:rPr lang="en-US" b="1" u="sng" smtClean="0">
                <a:solidFill>
                  <a:srgbClr val="006600"/>
                </a:solidFill>
                <a:cs typeface="Arial" pitchFamily="34" charset="0"/>
              </a:rPr>
              <a:t>Transition radiation</a:t>
            </a:r>
            <a:r>
              <a:rPr lang="en-US" b="1" smtClean="0">
                <a:solidFill>
                  <a:srgbClr val="006600"/>
                </a:solidFill>
                <a:cs typeface="Arial" pitchFamily="34" charset="0"/>
              </a:rPr>
              <a:t>. </a:t>
            </a:r>
            <a:endParaRPr lang="en-US" smtClean="0">
              <a:solidFill>
                <a:srgbClr val="0066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can0093"/>
          <p:cNvPicPr>
            <a:picLocks noChangeAspect="1" noChangeArrowheads="1"/>
          </p:cNvPicPr>
          <p:nvPr/>
        </p:nvPicPr>
        <p:blipFill>
          <a:blip r:embed="rId2" cstate="print"/>
          <a:srcRect/>
          <a:stretch>
            <a:fillRect/>
          </a:stretch>
        </p:blipFill>
        <p:spPr bwMode="auto">
          <a:xfrm>
            <a:off x="0" y="762000"/>
            <a:ext cx="4981575" cy="5867400"/>
          </a:xfrm>
          <a:prstGeom prst="rect">
            <a:avLst/>
          </a:prstGeom>
          <a:noFill/>
          <a:ln w="9525">
            <a:noFill/>
            <a:miter lim="800000"/>
            <a:headEnd/>
            <a:tailEnd/>
          </a:ln>
        </p:spPr>
      </p:pic>
      <p:pic>
        <p:nvPicPr>
          <p:cNvPr id="48131" name="Picture 2" descr="scan0094"/>
          <p:cNvPicPr>
            <a:picLocks noChangeAspect="1" noChangeArrowheads="1"/>
          </p:cNvPicPr>
          <p:nvPr/>
        </p:nvPicPr>
        <p:blipFill>
          <a:blip r:embed="rId3" cstate="print"/>
          <a:srcRect/>
          <a:stretch>
            <a:fillRect/>
          </a:stretch>
        </p:blipFill>
        <p:spPr bwMode="auto">
          <a:xfrm>
            <a:off x="5334000" y="1371600"/>
            <a:ext cx="3505200" cy="3886200"/>
          </a:xfrm>
          <a:prstGeom prst="rect">
            <a:avLst/>
          </a:prstGeom>
          <a:noFill/>
          <a:ln w="9525">
            <a:noFill/>
            <a:miter lim="800000"/>
            <a:headEnd/>
            <a:tailEnd/>
          </a:ln>
        </p:spPr>
      </p:pic>
      <p:sp>
        <p:nvSpPr>
          <p:cNvPr id="48132" name="TextBox 3"/>
          <p:cNvSpPr txBox="1">
            <a:spLocks noChangeArrowheads="1"/>
          </p:cNvSpPr>
          <p:nvPr/>
        </p:nvSpPr>
        <p:spPr bwMode="auto">
          <a:xfrm>
            <a:off x="2590800" y="152400"/>
            <a:ext cx="3640138" cy="523875"/>
          </a:xfrm>
          <a:prstGeom prst="rect">
            <a:avLst/>
          </a:prstGeom>
          <a:noFill/>
          <a:ln w="9525">
            <a:noFill/>
            <a:miter lim="800000"/>
            <a:headEnd/>
            <a:tailEnd/>
          </a:ln>
        </p:spPr>
        <p:txBody>
          <a:bodyPr wrap="none">
            <a:spAutoFit/>
          </a:bodyPr>
          <a:lstStyle/>
          <a:p>
            <a:r>
              <a:rPr lang="en-US" sz="2800" b="1" smtClean="0">
                <a:solidFill>
                  <a:srgbClr val="FF0000"/>
                </a:solidFill>
              </a:rPr>
              <a:t>Transition Radiation</a:t>
            </a:r>
          </a:p>
        </p:txBody>
      </p:sp>
      <p:sp>
        <p:nvSpPr>
          <p:cNvPr id="48133" name="Footer Placeholder 5"/>
          <p:cNvSpPr>
            <a:spLocks noGrp="1"/>
          </p:cNvSpPr>
          <p:nvPr>
            <p:ph type="ftr" sz="quarter" idx="11"/>
          </p:nvPr>
        </p:nvSpPr>
        <p:spPr>
          <a:noFill/>
        </p:spPr>
        <p:txBody>
          <a:bodyPr/>
          <a:lstStyle/>
          <a:p>
            <a:r>
              <a:rPr lang="en-US" smtClean="0">
                <a:solidFill>
                  <a:srgbClr val="000000"/>
                </a:solidFill>
              </a:rPr>
              <a:t>W. Riegler/CERN</a:t>
            </a:r>
          </a:p>
        </p:txBody>
      </p:sp>
      <p:sp>
        <p:nvSpPr>
          <p:cNvPr id="48134" name="Slide Number Placeholder 4"/>
          <p:cNvSpPr>
            <a:spLocks noGrp="1"/>
          </p:cNvSpPr>
          <p:nvPr>
            <p:ph type="sldNum" sz="quarter" idx="12"/>
          </p:nvPr>
        </p:nvSpPr>
        <p:spPr>
          <a:noFill/>
        </p:spPr>
        <p:txBody>
          <a:bodyPr/>
          <a:lstStyle/>
          <a:p>
            <a:fld id="{3FD67968-E0C9-4BDC-B710-AFA8E71331E6}" type="slidenum">
              <a:rPr lang="en-US" smtClean="0">
                <a:solidFill>
                  <a:srgbClr val="000000"/>
                </a:solidFill>
              </a:rPr>
              <a:pPr/>
              <a:t>85</a:t>
            </a:fld>
            <a:endParaRPr lang="en-US" smtClean="0">
              <a:solidFill>
                <a:srgbClr val="000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1"/>
          <p:cNvSpPr>
            <a:spLocks noGrp="1"/>
          </p:cNvSpPr>
          <p:nvPr>
            <p:ph type="dt" sz="quarter" idx="10"/>
          </p:nvPr>
        </p:nvSpPr>
        <p:spPr>
          <a:noFill/>
        </p:spPr>
        <p:txBody>
          <a:bodyPr/>
          <a:lstStyle/>
          <a:p>
            <a:fld id="{B8FBDF72-0628-423C-BA91-3842A41E6F18}" type="datetime1">
              <a:rPr lang="en-US" smtClean="0">
                <a:solidFill>
                  <a:srgbClr val="000000"/>
                </a:solidFill>
              </a:rPr>
              <a:pPr/>
              <a:t>3/21/2011</a:t>
            </a:fld>
            <a:endParaRPr lang="en-US" smtClean="0">
              <a:solidFill>
                <a:srgbClr val="000000"/>
              </a:solidFill>
            </a:endParaRPr>
          </a:p>
        </p:txBody>
      </p:sp>
      <p:sp>
        <p:nvSpPr>
          <p:cNvPr id="49155" name="Slide Number Placeholder 3"/>
          <p:cNvSpPr>
            <a:spLocks noGrp="1"/>
          </p:cNvSpPr>
          <p:nvPr>
            <p:ph type="sldNum" sz="quarter" idx="12"/>
          </p:nvPr>
        </p:nvSpPr>
        <p:spPr>
          <a:noFill/>
        </p:spPr>
        <p:txBody>
          <a:bodyPr/>
          <a:lstStyle/>
          <a:p>
            <a:fld id="{6579C764-029D-493F-BD51-F3E259B86B9F}" type="slidenum">
              <a:rPr lang="en-US" smtClean="0">
                <a:solidFill>
                  <a:srgbClr val="000000"/>
                </a:solidFill>
              </a:rPr>
              <a:pPr/>
              <a:t>86</a:t>
            </a:fld>
            <a:endParaRPr lang="en-US" smtClean="0">
              <a:solidFill>
                <a:srgbClr val="000000"/>
              </a:solidFill>
            </a:endParaRPr>
          </a:p>
        </p:txBody>
      </p:sp>
      <p:sp>
        <p:nvSpPr>
          <p:cNvPr id="49156"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Electromagnetic Interaction of Particles with Matter</a:t>
            </a:r>
          </a:p>
        </p:txBody>
      </p:sp>
      <p:sp>
        <p:nvSpPr>
          <p:cNvPr id="49157" name="TextBox 193"/>
          <p:cNvSpPr txBox="1">
            <a:spLocks noChangeArrowheads="1"/>
          </p:cNvSpPr>
          <p:nvPr/>
        </p:nvSpPr>
        <p:spPr bwMode="auto">
          <a:xfrm>
            <a:off x="533400" y="685800"/>
            <a:ext cx="7543800" cy="5048250"/>
          </a:xfrm>
          <a:prstGeom prst="rect">
            <a:avLst/>
          </a:prstGeom>
          <a:noFill/>
          <a:ln w="9525">
            <a:noFill/>
            <a:miter lim="800000"/>
            <a:headEnd/>
            <a:tailEnd/>
          </a:ln>
        </p:spPr>
        <p:txBody>
          <a:bodyPr>
            <a:spAutoFit/>
          </a:bodyPr>
          <a:lstStyle/>
          <a:p>
            <a:r>
              <a:rPr lang="en-US" sz="1400" b="1" smtClean="0">
                <a:solidFill>
                  <a:srgbClr val="FF0000"/>
                </a:solidFill>
                <a:cs typeface="Arial" pitchFamily="34" charset="0"/>
              </a:rPr>
              <a:t>Ionization and Excitation:</a:t>
            </a:r>
          </a:p>
          <a:p>
            <a:endParaRPr lang="en-US" sz="1400" b="1" smtClean="0">
              <a:solidFill>
                <a:srgbClr val="002060"/>
              </a:solidFill>
              <a:cs typeface="Arial" pitchFamily="34" charset="0"/>
            </a:endParaRPr>
          </a:p>
          <a:p>
            <a:r>
              <a:rPr lang="en-US" sz="1400" b="1" smtClean="0">
                <a:solidFill>
                  <a:srgbClr val="002060"/>
                </a:solidFill>
                <a:cs typeface="Arial" pitchFamily="34" charset="0"/>
              </a:rPr>
              <a:t>Charged particles traversing material are exciting and ionizing the atoms. </a:t>
            </a:r>
          </a:p>
          <a:p>
            <a:endParaRPr lang="en-US" sz="1400" b="1" smtClean="0">
              <a:solidFill>
                <a:srgbClr val="002060"/>
              </a:solidFill>
              <a:cs typeface="Arial" pitchFamily="34" charset="0"/>
            </a:endParaRPr>
          </a:p>
          <a:p>
            <a:r>
              <a:rPr lang="en-US" sz="1400" b="1" smtClean="0">
                <a:solidFill>
                  <a:srgbClr val="009900"/>
                </a:solidFill>
                <a:cs typeface="Arial" pitchFamily="34" charset="0"/>
              </a:rPr>
              <a:t>The average energy loss of the incoming particle by this process is to a good approximation described by the Bethe Bloch formula. </a:t>
            </a:r>
          </a:p>
          <a:p>
            <a:endParaRPr lang="en-US" sz="1400" b="1" smtClean="0">
              <a:solidFill>
                <a:srgbClr val="008000"/>
              </a:solidFill>
              <a:cs typeface="Arial" pitchFamily="34" charset="0"/>
            </a:endParaRPr>
          </a:p>
          <a:p>
            <a:r>
              <a:rPr lang="en-US" sz="1400" b="1" smtClean="0">
                <a:solidFill>
                  <a:srgbClr val="002060"/>
                </a:solidFill>
                <a:cs typeface="Arial" pitchFamily="34" charset="0"/>
              </a:rPr>
              <a:t>The energy loss fluctuation is well approximated by the Landau distribution. </a:t>
            </a:r>
          </a:p>
          <a:p>
            <a:endParaRPr lang="en-US" sz="1400" b="1" smtClean="0">
              <a:solidFill>
                <a:srgbClr val="002060"/>
              </a:solidFill>
              <a:cs typeface="Arial" pitchFamily="34" charset="0"/>
            </a:endParaRPr>
          </a:p>
          <a:p>
            <a:endParaRPr lang="en-US" sz="1400" b="1" smtClean="0">
              <a:solidFill>
                <a:srgbClr val="008000"/>
              </a:solidFill>
              <a:cs typeface="Arial" pitchFamily="34" charset="0"/>
            </a:endParaRPr>
          </a:p>
          <a:p>
            <a:r>
              <a:rPr lang="en-US" sz="1400" b="1" smtClean="0">
                <a:solidFill>
                  <a:srgbClr val="FF0000"/>
                </a:solidFill>
                <a:cs typeface="Arial" pitchFamily="34" charset="0"/>
              </a:rPr>
              <a:t>Multiple Scattering and Bremsstrahlung:</a:t>
            </a:r>
          </a:p>
          <a:p>
            <a:endParaRPr lang="en-US" sz="1400" b="1" smtClean="0">
              <a:solidFill>
                <a:srgbClr val="FF0000"/>
              </a:solidFill>
              <a:cs typeface="Arial" pitchFamily="34" charset="0"/>
            </a:endParaRPr>
          </a:p>
          <a:p>
            <a:r>
              <a:rPr lang="en-US" sz="1400" b="1" smtClean="0">
                <a:solidFill>
                  <a:srgbClr val="002060"/>
                </a:solidFill>
                <a:cs typeface="Arial" pitchFamily="34" charset="0"/>
              </a:rPr>
              <a:t>The incoming particles are scattering off the atomic nuclei which are partially shielded by the atomic electrons. </a:t>
            </a:r>
          </a:p>
          <a:p>
            <a:endParaRPr lang="en-US" sz="1400" b="1" smtClean="0">
              <a:solidFill>
                <a:srgbClr val="002060"/>
              </a:solidFill>
              <a:cs typeface="Arial" pitchFamily="34" charset="0"/>
            </a:endParaRPr>
          </a:p>
          <a:p>
            <a:r>
              <a:rPr lang="en-US" sz="1400" b="1" smtClean="0">
                <a:solidFill>
                  <a:srgbClr val="008000"/>
                </a:solidFill>
                <a:cs typeface="Arial" pitchFamily="34" charset="0"/>
              </a:rPr>
              <a:t>Measuring the particle momentum by deflection of the particle trajectory in the magnetic field, this scattering imposes a lower limit on the momentum resolution of the spectrometer. </a:t>
            </a:r>
          </a:p>
          <a:p>
            <a:endParaRPr lang="en-US" sz="1400" b="1" smtClean="0">
              <a:solidFill>
                <a:srgbClr val="002060"/>
              </a:solidFill>
              <a:cs typeface="Arial" pitchFamily="34" charset="0"/>
            </a:endParaRPr>
          </a:p>
          <a:p>
            <a:r>
              <a:rPr lang="en-US" sz="1400" b="1" smtClean="0">
                <a:solidFill>
                  <a:srgbClr val="002060"/>
                </a:solidFill>
                <a:cs typeface="Arial" pitchFamily="34" charset="0"/>
              </a:rPr>
              <a:t>The deflection of the particle on the nucleus results in an acceleration that causes emission of Bremsstrahlungs-Photons. These photons in turn produced e+e- pairs in the vicinity of the nucleus, which causes an EM cascade. This effect depends on the 2</a:t>
            </a:r>
            <a:r>
              <a:rPr lang="en-US" sz="1400" b="1" baseline="30000" smtClean="0">
                <a:solidFill>
                  <a:srgbClr val="002060"/>
                </a:solidFill>
                <a:cs typeface="Arial" pitchFamily="34" charset="0"/>
              </a:rPr>
              <a:t>nd</a:t>
            </a:r>
            <a:r>
              <a:rPr lang="en-US" sz="1400" b="1" smtClean="0">
                <a:solidFill>
                  <a:srgbClr val="002060"/>
                </a:solidFill>
                <a:cs typeface="Arial" pitchFamily="34" charset="0"/>
              </a:rPr>
              <a:t> power of the particle mass, so it is only relevant for electrons.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1"/>
          <p:cNvSpPr>
            <a:spLocks noGrp="1"/>
          </p:cNvSpPr>
          <p:nvPr>
            <p:ph type="dt" sz="quarter" idx="10"/>
          </p:nvPr>
        </p:nvSpPr>
        <p:spPr>
          <a:noFill/>
        </p:spPr>
        <p:txBody>
          <a:bodyPr/>
          <a:lstStyle/>
          <a:p>
            <a:fld id="{F25D4BEE-2D89-4A9F-BC1B-1538EB3E4171}" type="datetime1">
              <a:rPr lang="en-US" smtClean="0">
                <a:solidFill>
                  <a:srgbClr val="000000"/>
                </a:solidFill>
              </a:rPr>
              <a:pPr/>
              <a:t>3/21/2011</a:t>
            </a:fld>
            <a:endParaRPr lang="en-US" smtClean="0">
              <a:solidFill>
                <a:srgbClr val="000000"/>
              </a:solidFill>
            </a:endParaRPr>
          </a:p>
        </p:txBody>
      </p:sp>
      <p:sp>
        <p:nvSpPr>
          <p:cNvPr id="50179" name="Slide Number Placeholder 3"/>
          <p:cNvSpPr>
            <a:spLocks noGrp="1"/>
          </p:cNvSpPr>
          <p:nvPr>
            <p:ph type="sldNum" sz="quarter" idx="12"/>
          </p:nvPr>
        </p:nvSpPr>
        <p:spPr>
          <a:noFill/>
        </p:spPr>
        <p:txBody>
          <a:bodyPr/>
          <a:lstStyle/>
          <a:p>
            <a:fld id="{94FEDAE4-CAEC-45EF-844F-B8B3235622EB}" type="slidenum">
              <a:rPr lang="en-US" smtClean="0">
                <a:solidFill>
                  <a:srgbClr val="000000"/>
                </a:solidFill>
              </a:rPr>
              <a:pPr/>
              <a:t>87</a:t>
            </a:fld>
            <a:endParaRPr lang="en-US" smtClean="0">
              <a:solidFill>
                <a:srgbClr val="000000"/>
              </a:solidFill>
            </a:endParaRPr>
          </a:p>
        </p:txBody>
      </p:sp>
      <p:sp>
        <p:nvSpPr>
          <p:cNvPr id="50180"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Electromagnetic Interaction of Particles with Matter</a:t>
            </a:r>
          </a:p>
        </p:txBody>
      </p:sp>
      <p:sp>
        <p:nvSpPr>
          <p:cNvPr id="50181" name="TextBox 193"/>
          <p:cNvSpPr txBox="1">
            <a:spLocks noChangeArrowheads="1"/>
          </p:cNvSpPr>
          <p:nvPr/>
        </p:nvSpPr>
        <p:spPr bwMode="auto">
          <a:xfrm>
            <a:off x="609600" y="1524000"/>
            <a:ext cx="7543800" cy="3108325"/>
          </a:xfrm>
          <a:prstGeom prst="rect">
            <a:avLst/>
          </a:prstGeom>
          <a:noFill/>
          <a:ln w="9525">
            <a:noFill/>
            <a:miter lim="800000"/>
            <a:headEnd/>
            <a:tailEnd/>
          </a:ln>
        </p:spPr>
        <p:txBody>
          <a:bodyPr>
            <a:spAutoFit/>
          </a:bodyPr>
          <a:lstStyle/>
          <a:p>
            <a:r>
              <a:rPr lang="en-US" sz="1400" b="1" smtClean="0">
                <a:solidFill>
                  <a:srgbClr val="FF0000"/>
                </a:solidFill>
                <a:cs typeface="Arial" pitchFamily="34" charset="0"/>
              </a:rPr>
              <a:t>Cherenkov Radiation:</a:t>
            </a:r>
          </a:p>
          <a:p>
            <a:endParaRPr lang="en-US" sz="1400" b="1" smtClean="0">
              <a:solidFill>
                <a:srgbClr val="002060"/>
              </a:solidFill>
              <a:cs typeface="Arial" pitchFamily="34" charset="0"/>
            </a:endParaRPr>
          </a:p>
          <a:p>
            <a:r>
              <a:rPr lang="en-US" sz="1400" b="1" smtClean="0">
                <a:solidFill>
                  <a:srgbClr val="002060"/>
                </a:solidFill>
                <a:cs typeface="Arial" pitchFamily="34" charset="0"/>
              </a:rPr>
              <a:t>If a particle propagates in a material with a velocity larger than the speed of light in this material, Cherenkov radiation is emitted at a characteristic angle that depends on the particle velocity and the refractive index of the material.</a:t>
            </a:r>
          </a:p>
          <a:p>
            <a:endParaRPr lang="en-US" sz="1400" b="1" smtClean="0">
              <a:solidFill>
                <a:srgbClr val="002060"/>
              </a:solidFill>
              <a:cs typeface="Arial" pitchFamily="34" charset="0"/>
            </a:endParaRPr>
          </a:p>
          <a:p>
            <a:r>
              <a:rPr lang="en-US" sz="1400" b="1" smtClean="0">
                <a:solidFill>
                  <a:srgbClr val="FF0000"/>
                </a:solidFill>
                <a:cs typeface="Arial" pitchFamily="34" charset="0"/>
              </a:rPr>
              <a:t>Transition Radiation:</a:t>
            </a:r>
          </a:p>
          <a:p>
            <a:endParaRPr lang="en-US" sz="1400" b="1" smtClean="0">
              <a:solidFill>
                <a:srgbClr val="FF0000"/>
              </a:solidFill>
              <a:cs typeface="Arial" pitchFamily="34" charset="0"/>
            </a:endParaRPr>
          </a:p>
          <a:p>
            <a:r>
              <a:rPr lang="en-US" sz="1400" b="1" smtClean="0">
                <a:solidFill>
                  <a:srgbClr val="008000"/>
                </a:solidFill>
                <a:cs typeface="Arial" pitchFamily="34" charset="0"/>
              </a:rPr>
              <a:t>If a charged particle is crossing the boundary between two materials of different dielectric permittivity, there is a certain probability for emission of an X-ray photon.</a:t>
            </a:r>
          </a:p>
          <a:p>
            <a:endParaRPr lang="en-US" sz="1400" b="1" smtClean="0">
              <a:solidFill>
                <a:srgbClr val="008000"/>
              </a:solidFill>
              <a:cs typeface="Arial" pitchFamily="34" charset="0"/>
            </a:endParaRPr>
          </a:p>
          <a:p>
            <a:endParaRPr lang="en-US" sz="1400" b="1" smtClean="0">
              <a:solidFill>
                <a:srgbClr val="008000"/>
              </a:solidFill>
              <a:cs typeface="Arial" pitchFamily="34" charset="0"/>
            </a:endParaRPr>
          </a:p>
          <a:p>
            <a:r>
              <a:rPr lang="en-US" sz="1400" b="1" smtClean="0">
                <a:solidFill>
                  <a:srgbClr val="002060"/>
                </a:solidFill>
                <a:cs typeface="Arial" pitchFamily="34" charset="0"/>
                <a:sym typeface="Wingdings" pitchFamily="2" charset="2"/>
              </a:rPr>
              <a:t> The strong interaction of an incoming particle with matter is a process which is important for Hadron calorimetry and will be discussed later.</a:t>
            </a:r>
            <a:endParaRPr lang="en-US" sz="1400" b="1" smtClean="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3"/>
          <p:cNvGrpSpPr>
            <a:grpSpLocks/>
          </p:cNvGrpSpPr>
          <p:nvPr/>
        </p:nvGrpSpPr>
        <p:grpSpPr bwMode="auto">
          <a:xfrm>
            <a:off x="228600" y="685800"/>
            <a:ext cx="8077200" cy="3292475"/>
            <a:chOff x="228600" y="685800"/>
            <a:chExt cx="8077200" cy="3292257"/>
          </a:xfrm>
        </p:grpSpPr>
        <p:grpSp>
          <p:nvGrpSpPr>
            <p:cNvPr id="3" name="Group 18"/>
            <p:cNvGrpSpPr>
              <a:grpSpLocks/>
            </p:cNvGrpSpPr>
            <p:nvPr/>
          </p:nvGrpSpPr>
          <p:grpSpPr bwMode="auto">
            <a:xfrm>
              <a:off x="2590800" y="2073057"/>
              <a:ext cx="990600" cy="1066800"/>
              <a:chOff x="2286000" y="1447800"/>
              <a:chExt cx="990600" cy="1066800"/>
            </a:xfrm>
          </p:grpSpPr>
          <p:sp>
            <p:nvSpPr>
              <p:cNvPr id="5" name="Oval 4"/>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Oval 5"/>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Oval 6"/>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Oval 7"/>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Oval 8"/>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Oval 9"/>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Oval 10"/>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 name="Oval 11"/>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 name="Oval 12"/>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 name="Oval 13"/>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 name="Oval 14"/>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 name="Oval 15"/>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 name="Oval 16"/>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4" name="Group 19"/>
            <p:cNvGrpSpPr>
              <a:grpSpLocks/>
            </p:cNvGrpSpPr>
            <p:nvPr/>
          </p:nvGrpSpPr>
          <p:grpSpPr bwMode="auto">
            <a:xfrm>
              <a:off x="3886200" y="2454057"/>
              <a:ext cx="990600" cy="1066800"/>
              <a:chOff x="2286000" y="1447800"/>
              <a:chExt cx="990600" cy="1066800"/>
            </a:xfrm>
          </p:grpSpPr>
          <p:sp>
            <p:nvSpPr>
              <p:cNvPr id="21" name="Oval 20"/>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2" name="Oval 21"/>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3" name="Oval 22"/>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4" name="Oval 23"/>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5" name="Oval 24"/>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6" name="Oval 25"/>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 name="Oval 26"/>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8" name="Oval 27"/>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9" name="Oval 28"/>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0" name="Oval 29"/>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1" name="Oval 30"/>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Oval 31"/>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3" name="Oval 32"/>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18" name="Group 47"/>
            <p:cNvGrpSpPr>
              <a:grpSpLocks/>
            </p:cNvGrpSpPr>
            <p:nvPr/>
          </p:nvGrpSpPr>
          <p:grpSpPr bwMode="auto">
            <a:xfrm>
              <a:off x="4876800" y="1234857"/>
              <a:ext cx="990600" cy="1066800"/>
              <a:chOff x="2286000" y="1447800"/>
              <a:chExt cx="990600" cy="1066800"/>
            </a:xfrm>
          </p:grpSpPr>
          <p:sp>
            <p:nvSpPr>
              <p:cNvPr id="49" name="Oval 48"/>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0" name="Oval 49"/>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 name="Oval 50"/>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2" name="Oval 51"/>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3" name="Oval 52"/>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4" name="Oval 53"/>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5" name="Oval 54"/>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6" name="Oval 55"/>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7" name="Oval 56"/>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8" name="Oval 57"/>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9" name="Oval 58"/>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0" name="Oval 59"/>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1" name="Oval 60"/>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19" name="Group 103"/>
            <p:cNvGrpSpPr>
              <a:grpSpLocks/>
            </p:cNvGrpSpPr>
            <p:nvPr/>
          </p:nvGrpSpPr>
          <p:grpSpPr bwMode="auto">
            <a:xfrm>
              <a:off x="3200400" y="1082457"/>
              <a:ext cx="990600" cy="1066800"/>
              <a:chOff x="2286000" y="1447800"/>
              <a:chExt cx="990600" cy="1066800"/>
            </a:xfrm>
          </p:grpSpPr>
          <p:sp>
            <p:nvSpPr>
              <p:cNvPr id="105" name="Oval 104"/>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6" name="Oval 105"/>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7" name="Oval 106"/>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8" name="Oval 107"/>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9" name="Oval 108"/>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0" name="Oval 109"/>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1" name="Oval 110"/>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2" name="Oval 111"/>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3" name="Oval 112"/>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4" name="Oval 113"/>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5" name="Oval 114"/>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6" name="Oval 115"/>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7" name="Oval 116"/>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20" name="Group 117"/>
            <p:cNvGrpSpPr>
              <a:grpSpLocks/>
            </p:cNvGrpSpPr>
            <p:nvPr/>
          </p:nvGrpSpPr>
          <p:grpSpPr bwMode="auto">
            <a:xfrm>
              <a:off x="5105400" y="2682657"/>
              <a:ext cx="990600" cy="1066800"/>
              <a:chOff x="2286000" y="1447800"/>
              <a:chExt cx="990600" cy="1066800"/>
            </a:xfrm>
          </p:grpSpPr>
          <p:sp>
            <p:nvSpPr>
              <p:cNvPr id="119" name="Oval 118"/>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0" name="Oval 119"/>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1" name="Oval 120"/>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2" name="Oval 121"/>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3" name="Oval 122"/>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4" name="Oval 123"/>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5" name="Oval 124"/>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6" name="Oval 125"/>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7" name="Oval 126"/>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8" name="Oval 127"/>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9" name="Oval 128"/>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0" name="Oval 129"/>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1" name="Oval 130"/>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34" name="Group 145"/>
            <p:cNvGrpSpPr>
              <a:grpSpLocks/>
            </p:cNvGrpSpPr>
            <p:nvPr/>
          </p:nvGrpSpPr>
          <p:grpSpPr bwMode="auto">
            <a:xfrm>
              <a:off x="1600200" y="1082457"/>
              <a:ext cx="990600" cy="1066800"/>
              <a:chOff x="2286000" y="1447800"/>
              <a:chExt cx="990600" cy="1066800"/>
            </a:xfrm>
          </p:grpSpPr>
          <p:sp>
            <p:nvSpPr>
              <p:cNvPr id="147" name="Oval 146"/>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8" name="Oval 147"/>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9" name="Oval 148"/>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0" name="Oval 149"/>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1" name="Oval 150"/>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2" name="Oval 151"/>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3" name="Oval 152"/>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4" name="Oval 153"/>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5" name="Oval 154"/>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6" name="Oval 155"/>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7" name="Oval 156"/>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8" name="Oval 157"/>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59" name="Oval 158"/>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nvGrpSpPr>
            <p:cNvPr id="35" name="Group 159"/>
            <p:cNvGrpSpPr>
              <a:grpSpLocks/>
            </p:cNvGrpSpPr>
            <p:nvPr/>
          </p:nvGrpSpPr>
          <p:grpSpPr bwMode="auto">
            <a:xfrm>
              <a:off x="1371600" y="2682657"/>
              <a:ext cx="990600" cy="1066800"/>
              <a:chOff x="2286000" y="1447800"/>
              <a:chExt cx="990600" cy="1066800"/>
            </a:xfrm>
          </p:grpSpPr>
          <p:sp>
            <p:nvSpPr>
              <p:cNvPr id="161" name="Oval 160"/>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2" name="Oval 161"/>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3" name="Oval 162"/>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4" name="Oval 163"/>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5" name="Oval 164"/>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6" name="Oval 165"/>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7" name="Oval 166"/>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8" name="Oval 167"/>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9" name="Oval 168"/>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0" name="Oval 169"/>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1" name="Oval 170"/>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2" name="Oval 171"/>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3" name="Oval 172"/>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cxnSp>
          <p:nvCxnSpPr>
            <p:cNvPr id="175" name="Straight Connector 174"/>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Arrow Connector 183"/>
            <p:cNvCxnSpPr/>
            <p:nvPr/>
          </p:nvCxnSpPr>
          <p:spPr>
            <a:xfrm rot="16200000" flipH="1">
              <a:off x="1524013" y="2377955"/>
              <a:ext cx="392087" cy="23971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8" name="Straight Arrow Connector 187"/>
            <p:cNvCxnSpPr/>
            <p:nvPr/>
          </p:nvCxnSpPr>
          <p:spPr>
            <a:xfrm rot="16200000" flipH="1">
              <a:off x="2929740" y="2420028"/>
              <a:ext cx="276207" cy="396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1" name="Straight Arrow Connector 200"/>
            <p:cNvCxnSpPr/>
            <p:nvPr/>
          </p:nvCxnSpPr>
          <p:spPr>
            <a:xfrm>
              <a:off x="3200400" y="2301768"/>
              <a:ext cx="762000" cy="3047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6" name="Rectangle 205"/>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7" name="Rectangle 206"/>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225" name="Rectangle 211"/>
            <p:cNvSpPr>
              <a:spLocks noChangeArrowheads="1"/>
            </p:cNvSpPr>
            <p:nvPr/>
          </p:nvSpPr>
          <p:spPr bwMode="auto">
            <a:xfrm>
              <a:off x="1524000" y="685800"/>
              <a:ext cx="1943545" cy="369332"/>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Z</a:t>
              </a:r>
              <a:r>
                <a:rPr lang="en-US" b="1" baseline="-25000" smtClean="0">
                  <a:solidFill>
                    <a:srgbClr val="000000"/>
                  </a:solidFill>
                  <a:latin typeface="Calibri" pitchFamily="34" charset="0"/>
                </a:rPr>
                <a:t>2 </a:t>
              </a:r>
              <a:r>
                <a:rPr lang="en-US" b="1" smtClean="0">
                  <a:solidFill>
                    <a:srgbClr val="000000"/>
                  </a:solidFill>
                  <a:latin typeface="Calibri" pitchFamily="34" charset="0"/>
                </a:rPr>
                <a:t>electrons, q=-e</a:t>
              </a:r>
              <a:r>
                <a:rPr lang="en-US" b="1" baseline="-25000" smtClean="0">
                  <a:solidFill>
                    <a:srgbClr val="000000"/>
                  </a:solidFill>
                  <a:latin typeface="Calibri" pitchFamily="34" charset="0"/>
                </a:rPr>
                <a:t>0</a:t>
              </a:r>
              <a:endParaRPr lang="en-US" baseline="-25000" smtClean="0">
                <a:solidFill>
                  <a:srgbClr val="000000"/>
                </a:solidFill>
                <a:latin typeface="Calibri" pitchFamily="34" charset="0"/>
              </a:endParaRPr>
            </a:p>
          </p:txBody>
        </p:sp>
      </p:grpSp>
      <p:sp>
        <p:nvSpPr>
          <p:cNvPr id="51203" name="Date Placeholder 1"/>
          <p:cNvSpPr>
            <a:spLocks noGrp="1"/>
          </p:cNvSpPr>
          <p:nvPr>
            <p:ph type="dt" sz="quarter" idx="10"/>
          </p:nvPr>
        </p:nvSpPr>
        <p:spPr>
          <a:noFill/>
        </p:spPr>
        <p:txBody>
          <a:bodyPr/>
          <a:lstStyle/>
          <a:p>
            <a:fld id="{6AA0401D-2F93-44F1-87F8-7EF8CAEF405E}" type="datetime1">
              <a:rPr lang="en-US" smtClean="0">
                <a:solidFill>
                  <a:srgbClr val="000000"/>
                </a:solidFill>
              </a:rPr>
              <a:pPr/>
              <a:t>3/21/2011</a:t>
            </a:fld>
            <a:endParaRPr lang="en-US" smtClean="0">
              <a:solidFill>
                <a:srgbClr val="000000"/>
              </a:solidFill>
            </a:endParaRPr>
          </a:p>
        </p:txBody>
      </p:sp>
      <p:sp>
        <p:nvSpPr>
          <p:cNvPr id="51204" name="Slide Number Placeholder 3"/>
          <p:cNvSpPr>
            <a:spLocks noGrp="1"/>
          </p:cNvSpPr>
          <p:nvPr>
            <p:ph type="sldNum" sz="quarter" idx="12"/>
          </p:nvPr>
        </p:nvSpPr>
        <p:spPr>
          <a:noFill/>
        </p:spPr>
        <p:txBody>
          <a:bodyPr/>
          <a:lstStyle/>
          <a:p>
            <a:fld id="{8FE6BB63-2927-4CF2-A927-3D054BEA7A3F}" type="slidenum">
              <a:rPr lang="en-US" smtClean="0">
                <a:solidFill>
                  <a:srgbClr val="000000"/>
                </a:solidFill>
              </a:rPr>
              <a:pPr/>
              <a:t>88</a:t>
            </a:fld>
            <a:endParaRPr lang="en-US" smtClean="0">
              <a:solidFill>
                <a:srgbClr val="000000"/>
              </a:solidFill>
            </a:endParaRPr>
          </a:p>
        </p:txBody>
      </p:sp>
      <p:sp>
        <p:nvSpPr>
          <p:cNvPr id="51205" name="TextBox 186"/>
          <p:cNvSpPr txBox="1">
            <a:spLocks noChangeArrowheads="1"/>
          </p:cNvSpPr>
          <p:nvPr/>
        </p:nvSpPr>
        <p:spPr bwMode="auto">
          <a:xfrm>
            <a:off x="228600" y="4532313"/>
            <a:ext cx="2133600" cy="2030412"/>
          </a:xfrm>
          <a:prstGeom prst="rect">
            <a:avLst/>
          </a:prstGeom>
          <a:noFill/>
          <a:ln w="9525">
            <a:noFill/>
            <a:miter lim="800000"/>
            <a:headEnd/>
            <a:tailEnd/>
          </a:ln>
        </p:spPr>
        <p:txBody>
          <a:bodyPr>
            <a:spAutoFit/>
          </a:bodyPr>
          <a:lstStyle/>
          <a:p>
            <a:r>
              <a:rPr lang="en-US" sz="1400" b="1" smtClean="0">
                <a:solidFill>
                  <a:srgbClr val="002060"/>
                </a:solidFill>
                <a:cs typeface="Arial" pitchFamily="34" charset="0"/>
              </a:rPr>
              <a:t>Interaction with the atomic electrons. The incoming particle loses energy and the atoms are </a:t>
            </a:r>
            <a:r>
              <a:rPr lang="en-US" sz="1400" b="1" u="sng" smtClean="0">
                <a:solidFill>
                  <a:srgbClr val="002060"/>
                </a:solidFill>
                <a:cs typeface="Arial" pitchFamily="34" charset="0"/>
              </a:rPr>
              <a:t>excited</a:t>
            </a:r>
            <a:r>
              <a:rPr lang="en-US" sz="1400" b="1" smtClean="0">
                <a:solidFill>
                  <a:srgbClr val="002060"/>
                </a:solidFill>
                <a:cs typeface="Arial" pitchFamily="34" charset="0"/>
              </a:rPr>
              <a:t> or  </a:t>
            </a:r>
            <a:r>
              <a:rPr lang="en-US" sz="1400" b="1" u="sng" smtClean="0">
                <a:solidFill>
                  <a:srgbClr val="002060"/>
                </a:solidFill>
                <a:cs typeface="Arial" pitchFamily="34" charset="0"/>
              </a:rPr>
              <a:t>ionized.</a:t>
            </a:r>
            <a:r>
              <a:rPr lang="en-US" sz="1400" b="1" smtClean="0">
                <a:solidFill>
                  <a:srgbClr val="002060"/>
                </a:solidFill>
                <a:cs typeface="Arial" pitchFamily="34" charset="0"/>
              </a:rPr>
              <a:t> </a:t>
            </a: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a:p>
            <a:endParaRPr lang="en-US" sz="1400" b="1" smtClean="0">
              <a:solidFill>
                <a:srgbClr val="009644"/>
              </a:solidFill>
              <a:cs typeface="Arial" pitchFamily="34" charset="0"/>
            </a:endParaRPr>
          </a:p>
        </p:txBody>
      </p:sp>
      <p:sp>
        <p:nvSpPr>
          <p:cNvPr id="51206" name="TextBox 193"/>
          <p:cNvSpPr txBox="1">
            <a:spLocks noChangeArrowheads="1"/>
          </p:cNvSpPr>
          <p:nvPr/>
        </p:nvSpPr>
        <p:spPr bwMode="auto">
          <a:xfrm>
            <a:off x="2667000" y="4495800"/>
            <a:ext cx="2133600" cy="2246313"/>
          </a:xfrm>
          <a:prstGeom prst="rect">
            <a:avLst/>
          </a:prstGeom>
          <a:noFill/>
          <a:ln w="9525">
            <a:noFill/>
            <a:miter lim="800000"/>
            <a:headEnd/>
            <a:tailEnd/>
          </a:ln>
        </p:spPr>
        <p:txBody>
          <a:bodyPr>
            <a:spAutoFit/>
          </a:bodyPr>
          <a:lstStyle/>
          <a:p>
            <a:r>
              <a:rPr lang="en-US" sz="1400" b="1" smtClean="0">
                <a:solidFill>
                  <a:srgbClr val="008000"/>
                </a:solidFill>
                <a:cs typeface="Arial" pitchFamily="34" charset="0"/>
              </a:rPr>
              <a:t>Interaction with the atomic nucleus. The particle is deflected (scattered)  causing </a:t>
            </a:r>
            <a:r>
              <a:rPr lang="en-US" sz="1400" b="1" u="sng" smtClean="0">
                <a:solidFill>
                  <a:srgbClr val="008000"/>
                </a:solidFill>
                <a:cs typeface="Arial" pitchFamily="34" charset="0"/>
              </a:rPr>
              <a:t>multiple scattering </a:t>
            </a:r>
            <a:r>
              <a:rPr lang="en-US" sz="1400" b="1" smtClean="0">
                <a:solidFill>
                  <a:srgbClr val="008000"/>
                </a:solidFill>
                <a:cs typeface="Arial" pitchFamily="34" charset="0"/>
              </a:rPr>
              <a:t>of the particle in the material. During this scattering a </a:t>
            </a:r>
            <a:r>
              <a:rPr lang="en-US" sz="1400" b="1" u="sng" smtClean="0">
                <a:solidFill>
                  <a:srgbClr val="008000"/>
                </a:solidFill>
                <a:cs typeface="Arial" pitchFamily="34" charset="0"/>
              </a:rPr>
              <a:t>Bremsstrahlung </a:t>
            </a:r>
            <a:r>
              <a:rPr lang="en-US" sz="1400" b="1" smtClean="0">
                <a:solidFill>
                  <a:srgbClr val="008000"/>
                </a:solidFill>
                <a:cs typeface="Arial" pitchFamily="34" charset="0"/>
              </a:rPr>
              <a:t>photon can be emitted.</a:t>
            </a:r>
          </a:p>
        </p:txBody>
      </p:sp>
      <p:sp>
        <p:nvSpPr>
          <p:cNvPr id="51207" name="TextBox 204"/>
          <p:cNvSpPr txBox="1">
            <a:spLocks noChangeArrowheads="1"/>
          </p:cNvSpPr>
          <p:nvPr/>
        </p:nvSpPr>
        <p:spPr bwMode="auto">
          <a:xfrm>
            <a:off x="5029200" y="4508500"/>
            <a:ext cx="3657600" cy="1816100"/>
          </a:xfrm>
          <a:prstGeom prst="rect">
            <a:avLst/>
          </a:prstGeom>
          <a:noFill/>
          <a:ln w="9525">
            <a:noFill/>
            <a:miter lim="800000"/>
            <a:headEnd/>
            <a:tailEnd/>
          </a:ln>
        </p:spPr>
        <p:txBody>
          <a:bodyPr>
            <a:spAutoFit/>
          </a:bodyPr>
          <a:lstStyle/>
          <a:p>
            <a:r>
              <a:rPr lang="en-US" sz="1400" b="1" smtClean="0">
                <a:solidFill>
                  <a:srgbClr val="002060"/>
                </a:solidFill>
                <a:cs typeface="Arial" pitchFamily="34" charset="0"/>
              </a:rPr>
              <a:t>In case the particle’s velocity is larger than the velocity of light in the medium, the resulting EM shockwave manifests itself as </a:t>
            </a:r>
            <a:r>
              <a:rPr lang="en-US" sz="1400" b="1" u="sng" smtClean="0">
                <a:solidFill>
                  <a:srgbClr val="002060"/>
                </a:solidFill>
                <a:cs typeface="Arial" pitchFamily="34" charset="0"/>
              </a:rPr>
              <a:t>Cherenkov Radiation</a:t>
            </a:r>
            <a:r>
              <a:rPr lang="en-US" sz="1400" b="1" smtClean="0">
                <a:solidFill>
                  <a:srgbClr val="002060"/>
                </a:solidFill>
                <a:cs typeface="Arial" pitchFamily="34" charset="0"/>
              </a:rPr>
              <a:t>. When the particle crosses the boundary between two media, there is a probability of the order of 1% to produced and X ray photon, called </a:t>
            </a:r>
            <a:r>
              <a:rPr lang="en-US" sz="1400" b="1" u="sng" smtClean="0">
                <a:solidFill>
                  <a:srgbClr val="002060"/>
                </a:solidFill>
                <a:cs typeface="Arial" pitchFamily="34" charset="0"/>
              </a:rPr>
              <a:t>Transition radiation</a:t>
            </a:r>
            <a:r>
              <a:rPr lang="en-US" sz="1400" b="1" smtClean="0">
                <a:solidFill>
                  <a:srgbClr val="002060"/>
                </a:solidFill>
                <a:cs typeface="Arial" pitchFamily="34" charset="0"/>
              </a:rPr>
              <a:t>. </a:t>
            </a:r>
          </a:p>
        </p:txBody>
      </p:sp>
      <p:sp>
        <p:nvSpPr>
          <p:cNvPr id="51208" name="TextBox 208"/>
          <p:cNvSpPr txBox="1">
            <a:spLocks noChangeArrowheads="1"/>
          </p:cNvSpPr>
          <p:nvPr/>
        </p:nvSpPr>
        <p:spPr bwMode="auto">
          <a:xfrm>
            <a:off x="0" y="76200"/>
            <a:ext cx="9144000" cy="523875"/>
          </a:xfrm>
          <a:prstGeom prst="rect">
            <a:avLst/>
          </a:prstGeom>
          <a:noFill/>
          <a:ln w="9525">
            <a:noFill/>
            <a:miter lim="800000"/>
            <a:headEnd/>
            <a:tailEnd/>
          </a:ln>
        </p:spPr>
        <p:txBody>
          <a:bodyPr>
            <a:spAutoFit/>
          </a:bodyPr>
          <a:lstStyle/>
          <a:p>
            <a:pPr algn="ctr"/>
            <a:r>
              <a:rPr lang="en-US" sz="2800" b="1" smtClean="0">
                <a:solidFill>
                  <a:srgbClr val="FF0000"/>
                </a:solidFill>
                <a:cs typeface="Arial" pitchFamily="34" charset="0"/>
              </a:rPr>
              <a:t>Electromagnetic Interaction of Particles with Matter</a:t>
            </a:r>
          </a:p>
        </p:txBody>
      </p:sp>
      <p:sp>
        <p:nvSpPr>
          <p:cNvPr id="51209" name="Rectangle 212"/>
          <p:cNvSpPr>
            <a:spLocks noChangeArrowheads="1"/>
          </p:cNvSpPr>
          <p:nvPr/>
        </p:nvSpPr>
        <p:spPr bwMode="auto">
          <a:xfrm>
            <a:off x="63500" y="1905000"/>
            <a:ext cx="1155700" cy="369888"/>
          </a:xfrm>
          <a:prstGeom prst="rect">
            <a:avLst/>
          </a:prstGeom>
          <a:noFill/>
          <a:ln w="9525">
            <a:noFill/>
            <a:miter lim="800000"/>
            <a:headEnd/>
            <a:tailEnd/>
          </a:ln>
        </p:spPr>
        <p:txBody>
          <a:bodyPr wrap="none">
            <a:spAutoFit/>
          </a:bodyPr>
          <a:lstStyle/>
          <a:p>
            <a:r>
              <a:rPr lang="en-US" b="1" smtClean="0">
                <a:solidFill>
                  <a:srgbClr val="000000"/>
                </a:solidFill>
                <a:latin typeface="Calibri" pitchFamily="34" charset="0"/>
              </a:rPr>
              <a:t>M, q=Z</a:t>
            </a:r>
            <a:r>
              <a:rPr lang="en-US" b="1" baseline="-25000" smtClean="0">
                <a:solidFill>
                  <a:srgbClr val="000000"/>
                </a:solidFill>
                <a:latin typeface="Calibri" pitchFamily="34" charset="0"/>
              </a:rPr>
              <a:t>1 </a:t>
            </a:r>
            <a:r>
              <a:rPr lang="en-US" b="1" smtClean="0">
                <a:solidFill>
                  <a:srgbClr val="000000"/>
                </a:solidFill>
                <a:latin typeface="Calibri" pitchFamily="34" charset="0"/>
              </a:rPr>
              <a:t>e</a:t>
            </a:r>
            <a:r>
              <a:rPr lang="en-US" b="1" baseline="-25000" smtClean="0">
                <a:solidFill>
                  <a:srgbClr val="000000"/>
                </a:solidFill>
                <a:latin typeface="Calibri" pitchFamily="34" charset="0"/>
              </a:rPr>
              <a:t>0</a:t>
            </a:r>
            <a:endParaRPr lang="en-US" smtClean="0">
              <a:solidFill>
                <a:srgbClr val="000000"/>
              </a:solidFill>
              <a:latin typeface="Calibri" pitchFamily="34" charset="0"/>
            </a:endParaRPr>
          </a:p>
        </p:txBody>
      </p:sp>
      <p:sp>
        <p:nvSpPr>
          <p:cNvPr id="51210" name="TextBox 117"/>
          <p:cNvSpPr txBox="1">
            <a:spLocks noChangeArrowheads="1"/>
          </p:cNvSpPr>
          <p:nvPr/>
        </p:nvSpPr>
        <p:spPr bwMode="auto">
          <a:xfrm>
            <a:off x="838200" y="4029075"/>
            <a:ext cx="7545388" cy="369888"/>
          </a:xfrm>
          <a:prstGeom prst="rect">
            <a:avLst/>
          </a:prstGeom>
          <a:noFill/>
          <a:ln w="9525">
            <a:noFill/>
            <a:miter lim="800000"/>
            <a:headEnd/>
            <a:tailEnd/>
          </a:ln>
        </p:spPr>
        <p:txBody>
          <a:bodyPr wrap="none">
            <a:spAutoFit/>
          </a:bodyPr>
          <a:lstStyle/>
          <a:p>
            <a:r>
              <a:rPr lang="en-US" b="1" smtClean="0">
                <a:solidFill>
                  <a:srgbClr val="FF0000"/>
                </a:solidFill>
              </a:rPr>
              <a:t>Now that we know all the Interactions we can talk about Detectors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can0024"/>
          <p:cNvPicPr>
            <a:picLocks noChangeAspect="1" noChangeArrowheads="1"/>
          </p:cNvPicPr>
          <p:nvPr/>
        </p:nvPicPr>
        <p:blipFill>
          <a:blip r:embed="rId2" cstate="print"/>
          <a:srcRect/>
          <a:stretch>
            <a:fillRect/>
          </a:stretch>
        </p:blipFill>
        <p:spPr bwMode="auto">
          <a:xfrm>
            <a:off x="1524000" y="1295400"/>
            <a:ext cx="6313488" cy="5135563"/>
          </a:xfrm>
          <a:prstGeom prst="rect">
            <a:avLst/>
          </a:prstGeom>
          <a:noFill/>
          <a:ln w="9525">
            <a:noFill/>
            <a:miter lim="800000"/>
            <a:headEnd/>
            <a:tailEnd/>
          </a:ln>
        </p:spPr>
      </p:pic>
      <p:sp>
        <p:nvSpPr>
          <p:cNvPr id="52227" name="Footer Placeholder 3"/>
          <p:cNvSpPr>
            <a:spLocks noGrp="1"/>
          </p:cNvSpPr>
          <p:nvPr>
            <p:ph type="ftr" sz="quarter" idx="11"/>
          </p:nvPr>
        </p:nvSpPr>
        <p:spPr>
          <a:noFill/>
        </p:spPr>
        <p:txBody>
          <a:bodyPr/>
          <a:lstStyle/>
          <a:p>
            <a:r>
              <a:rPr lang="en-US" smtClean="0">
                <a:solidFill>
                  <a:srgbClr val="000000"/>
                </a:solidFill>
              </a:rPr>
              <a:t>W. Riegler/CERN</a:t>
            </a:r>
          </a:p>
        </p:txBody>
      </p:sp>
      <p:sp>
        <p:nvSpPr>
          <p:cNvPr id="52228" name="Slide Number Placeholder 2"/>
          <p:cNvSpPr>
            <a:spLocks noGrp="1"/>
          </p:cNvSpPr>
          <p:nvPr>
            <p:ph type="sldNum" sz="quarter" idx="12"/>
          </p:nvPr>
        </p:nvSpPr>
        <p:spPr>
          <a:noFill/>
        </p:spPr>
        <p:txBody>
          <a:bodyPr/>
          <a:lstStyle/>
          <a:p>
            <a:fld id="{3706F280-202F-4264-9602-C86695593E10}" type="slidenum">
              <a:rPr lang="en-US" smtClean="0">
                <a:solidFill>
                  <a:srgbClr val="000000"/>
                </a:solidFill>
              </a:rPr>
              <a:pPr/>
              <a:t>89</a:t>
            </a:fld>
            <a:endParaRPr lang="en-US" smtClean="0">
              <a:solidFill>
                <a:srgbClr val="000000"/>
              </a:solidFill>
            </a:endParaRPr>
          </a:p>
        </p:txBody>
      </p:sp>
      <p:sp>
        <p:nvSpPr>
          <p:cNvPr id="52229" name="TextBox 4"/>
          <p:cNvSpPr txBox="1">
            <a:spLocks noChangeArrowheads="1"/>
          </p:cNvSpPr>
          <p:nvPr/>
        </p:nvSpPr>
        <p:spPr bwMode="auto">
          <a:xfrm>
            <a:off x="533400" y="304800"/>
            <a:ext cx="7545388" cy="369888"/>
          </a:xfrm>
          <a:prstGeom prst="rect">
            <a:avLst/>
          </a:prstGeom>
          <a:noFill/>
          <a:ln w="9525">
            <a:noFill/>
            <a:miter lim="800000"/>
            <a:headEnd/>
            <a:tailEnd/>
          </a:ln>
        </p:spPr>
        <p:txBody>
          <a:bodyPr wrap="none">
            <a:spAutoFit/>
          </a:bodyPr>
          <a:lstStyle/>
          <a:p>
            <a:r>
              <a:rPr lang="en-US" b="1" smtClean="0">
                <a:solidFill>
                  <a:srgbClr val="FF0000"/>
                </a:solidFill>
              </a:rPr>
              <a:t>Now that we know all the Interactions we can talk about Detectors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 Collisions</a:t>
            </a:r>
            <a:endParaRPr lang="de-DE" dirty="0"/>
          </a:p>
        </p:txBody>
      </p:sp>
      <p:pic>
        <p:nvPicPr>
          <p:cNvPr id="806914" name="Picture 2"/>
          <p:cNvPicPr>
            <a:picLocks noChangeAspect="1" noChangeArrowheads="1"/>
          </p:cNvPicPr>
          <p:nvPr/>
        </p:nvPicPr>
        <p:blipFill>
          <a:blip r:embed="rId2" cstate="print"/>
          <a:srcRect/>
          <a:stretch>
            <a:fillRect/>
          </a:stretch>
        </p:blipFill>
        <p:spPr bwMode="auto">
          <a:xfrm>
            <a:off x="179512" y="1052736"/>
            <a:ext cx="8812310"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UMvorlesung1">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FF00"/>
      </a:hlink>
      <a:folHlink>
        <a:srgbClr val="009900"/>
      </a:folHlink>
    </a:clrScheme>
    <a:fontScheme name="TUMvorlesung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UMvorlesung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UMvorlesung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UMvorlesung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UMvorlesung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UMvorlesung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UMvorlesung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UMvorlesung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chlumpf">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11077</TotalTime>
  <Words>4177</Words>
  <Application>Microsoft Office PowerPoint</Application>
  <PresentationFormat>On-screen Show (4:3)</PresentationFormat>
  <Paragraphs>788</Paragraphs>
  <Slides>89</Slides>
  <Notes>5</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2</vt:i4>
      </vt:variant>
      <vt:variant>
        <vt:lpstr>Slide Titles</vt:lpstr>
      </vt:variant>
      <vt:variant>
        <vt:i4>89</vt:i4>
      </vt:variant>
    </vt:vector>
  </HeadingPairs>
  <TitlesOfParts>
    <vt:vector size="105" baseType="lpstr">
      <vt:lpstr>Arial</vt:lpstr>
      <vt:lpstr>Times New Roman</vt:lpstr>
      <vt:lpstr>Wingdings</vt:lpstr>
      <vt:lpstr>Symbol</vt:lpstr>
      <vt:lpstr>Comic Sans MS</vt:lpstr>
      <vt:lpstr>Mathematica1</vt:lpstr>
      <vt:lpstr>Calibri</vt:lpstr>
      <vt:lpstr>1_schlumpf</vt:lpstr>
      <vt:lpstr>TUMvorlesung1</vt:lpstr>
      <vt:lpstr>2_schlumpf</vt:lpstr>
      <vt:lpstr>Default Design</vt:lpstr>
      <vt:lpstr>3_schlumpf</vt:lpstr>
      <vt:lpstr>4_schlumpf</vt:lpstr>
      <vt:lpstr>Office Theme</vt:lpstr>
      <vt:lpstr>Photo Editor Photo</vt:lpstr>
      <vt:lpstr>CorelPhotoPaint.Image.10</vt:lpstr>
      <vt:lpstr>Particle Physics Instrumentation</vt:lpstr>
      <vt:lpstr>Slide 2</vt:lpstr>
      <vt:lpstr>Slide 3</vt:lpstr>
      <vt:lpstr>Slide 4</vt:lpstr>
      <vt:lpstr>Slide 5</vt:lpstr>
      <vt:lpstr>Slide 6</vt:lpstr>
      <vt:lpstr>The Giants</vt:lpstr>
      <vt:lpstr>Slide 8</vt:lpstr>
      <vt:lpstr>pp Collisions</vt:lpstr>
      <vt:lpstr>Slide 10</vt:lpstr>
      <vt:lpstr>Slide 11</vt:lpstr>
      <vt:lpstr>Heavy Ion Collisions</vt:lpstr>
      <vt:lpstr>First ZZ→4m Event</vt:lpstr>
      <vt:lpstr>Small is Beautiful</vt:lpstr>
      <vt:lpstr>Slide 15</vt:lpstr>
      <vt:lpstr>Slide 16</vt:lpstr>
      <vt:lpstr>Slide 17</vt:lpstr>
      <vt:lpstr>Slide 18</vt:lpstr>
      <vt:lpstr>Slide 19</vt:lpstr>
      <vt:lpstr>Slide 20</vt:lpstr>
      <vt:lpstr>Slide 21</vt:lpstr>
      <vt:lpstr>CNGS Project</vt:lpstr>
      <vt:lpstr>Slide 23</vt:lpstr>
      <vt:lpstr>Slide 24</vt:lpstr>
      <vt:lpstr>Slide 25</vt:lpstr>
      <vt:lpstr>Slide 26</vt:lpstr>
      <vt:lpstr>Neutrinos at CNGS: Some Numbers</vt:lpstr>
      <vt:lpstr>Slide 28</vt:lpstr>
      <vt:lpstr>Slide 29</vt:lpstr>
      <vt:lpstr>Slide 30</vt:lpstr>
      <vt:lpstr>Slide 31</vt:lpstr>
      <vt:lpstr>Slide 32</vt:lpstr>
      <vt:lpstr>AMS Alpha Magnetic Spectrometer  Try to find Antimatter in the primary cosmic rays. Study cosmic ray composition etc. etc.  Launch to Space Station with the last Shuttle flight scheduled for April 19, 2011 7:48 PM Eastern !  Check out the countdown:    http://ams-02project.jsc.nasa.gov</vt:lpstr>
      <vt:lpstr>AMS</vt:lpstr>
      <vt:lpstr>Slide 35</vt:lpstr>
      <vt:lpstr>Slide 36</vt:lpstr>
      <vt:lpstr>Slide 37</vt:lpstr>
      <vt:lpstr>Slide 38</vt:lpstr>
      <vt:lpstr>Slide 39</vt:lpstr>
      <vt:lpstr>Discovery of the -  in 1964</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riegler</dc:creator>
  <cp:lastModifiedBy>riegler</cp:lastModifiedBy>
  <cp:revision>450</cp:revision>
  <dcterms:created xsi:type="dcterms:W3CDTF">2006-01-30T20:34:42Z</dcterms:created>
  <dcterms:modified xsi:type="dcterms:W3CDTF">2011-03-21T11:28:28Z</dcterms:modified>
</cp:coreProperties>
</file>