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3698" r:id="rId3"/>
    <p:sldMasterId id="2147483710" r:id="rId4"/>
    <p:sldMasterId id="2147483722" r:id="rId5"/>
    <p:sldMasterId id="2147483735" r:id="rId6"/>
    <p:sldMasterId id="2147483747" r:id="rId7"/>
  </p:sldMasterIdLst>
  <p:notesMasterIdLst>
    <p:notesMasterId r:id="rId36"/>
  </p:notesMasterIdLst>
  <p:sldIdLst>
    <p:sldId id="265" r:id="rId8"/>
    <p:sldId id="411" r:id="rId9"/>
    <p:sldId id="467" r:id="rId10"/>
    <p:sldId id="468" r:id="rId11"/>
    <p:sldId id="472" r:id="rId12"/>
    <p:sldId id="390" r:id="rId13"/>
    <p:sldId id="474" r:id="rId14"/>
    <p:sldId id="475" r:id="rId15"/>
    <p:sldId id="489" r:id="rId16"/>
    <p:sldId id="491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10" r:id="rId26"/>
    <p:sldId id="503" r:id="rId27"/>
    <p:sldId id="504" r:id="rId28"/>
    <p:sldId id="505" r:id="rId29"/>
    <p:sldId id="506" r:id="rId30"/>
    <p:sldId id="507" r:id="rId31"/>
    <p:sldId id="511" r:id="rId32"/>
    <p:sldId id="513" r:id="rId33"/>
    <p:sldId id="512" r:id="rId34"/>
    <p:sldId id="51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FCC00"/>
    <a:srgbClr val="FF66FF"/>
    <a:srgbClr val="FAFE48"/>
    <a:srgbClr val="8E5454"/>
    <a:srgbClr val="99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 autoAdjust="0"/>
    <p:restoredTop sz="92333" autoAdjust="0"/>
  </p:normalViewPr>
  <p:slideViewPr>
    <p:cSldViewPr>
      <p:cViewPr>
        <p:scale>
          <a:sx n="80" d="100"/>
          <a:sy n="80" d="100"/>
        </p:scale>
        <p:origin x="-95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08F1F57-12D6-4475-AF0B-A943CED637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F90C-5890-40E1-8A64-A368499A0D8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0B7D302-E116-4A89-A075-B6BC59C028FE}" type="slidenum">
              <a:rPr lang="en-US" sz="1200" b="0" smtClean="0">
                <a:solidFill>
                  <a:prstClr val="black"/>
                </a:solidFill>
              </a:rPr>
              <a:pPr algn="r" eaLnBrk="0" hangingPunct="0"/>
              <a:t>19</a:t>
            </a:fld>
            <a:endParaRPr lang="en-US" sz="1200" b="0" smtClean="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6652F-6C10-4296-9A99-80402913FE0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37191-5CD5-48E8-B17B-A4D45516DF41}" type="slidenum">
              <a:rPr lang="en-US"/>
              <a:pPr/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A517E-C474-4DD6-AFBE-D8CDB09B8291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B07DDA-0424-46B9-800D-EA9ED859801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184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724400"/>
            <a:ext cx="990600" cy="9001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3FB92-9CC5-41EF-BCAA-9F66FF08E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1EE74-52EC-4E7A-A0BA-FDC059CDA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C78B9B-5CF5-4D67-BA8F-85B43CE2AFE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5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724400"/>
            <a:ext cx="990600" cy="9001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79DD4B-23C0-48B1-B551-5853847896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92DB16-2B6A-4EF6-A69A-C15E02A420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C965C7-FDFC-4EA3-A0FD-DDAE6CD857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ACE887-7875-4C5A-92EB-3A69008757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3D8BC8-D5D0-49F7-B9BB-28FD0970F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1FDFA2-6AA2-475F-887D-3B95017EDA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5DD6E1-607B-4561-809C-07F8BF2DC8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3257-F8EE-49BA-9D6C-1F55C065D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11C92D-7B0B-47CA-8EB1-3B9B7A4B8A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054E08-CBC4-4B7D-91AC-A9A7512AC4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38103C-6A95-4BF6-A337-35734E5836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24200" y="5283235"/>
            <a:ext cx="28956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en-GB" sz="2000" b="0" dirty="0">
                <a:solidFill>
                  <a:srgbClr val="000000"/>
                </a:solidFill>
                <a:latin typeface="Calibri" pitchFamily="34" charset="0"/>
              </a:rPr>
              <a:t>Andr</a:t>
            </a:r>
            <a:r>
              <a:rPr lang="en-GB" sz="2000" b="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é Augustinus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828800"/>
            <a:ext cx="8839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839200" cy="13319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2402" y="6324600"/>
            <a:ext cx="3322683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1C1C1C"/>
                </a:solidFill>
              </a:rPr>
              <a:t>ALICE Technical Forum</a:t>
            </a:r>
            <a:endParaRPr lang="en-GB">
              <a:solidFill>
                <a:srgbClr val="1C1C1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3586149" y="5656293"/>
            <a:ext cx="1905000" cy="457200"/>
          </a:xfrm>
          <a:ln/>
        </p:spPr>
        <p:txBody>
          <a:bodyPr/>
          <a:lstStyle>
            <a:lvl1pPr algn="ctr">
              <a:defRPr sz="20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10" name="Picture 9" descr="alice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5" y="-3222"/>
            <a:ext cx="1366537" cy="132449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53928" y="1384272"/>
            <a:ext cx="8799632" cy="4571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0000">
                <a:srgbClr val="FF3300"/>
              </a:gs>
              <a:gs pos="50000">
                <a:srgbClr val="FFFF00"/>
              </a:gs>
              <a:gs pos="60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98" y="168246"/>
            <a:ext cx="7383501" cy="11430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15405" y="6400800"/>
            <a:ext cx="47619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069E5-DDFC-410F-8DEA-D5129E89BE3A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056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F38B-75B1-4CDF-817D-1049F8986625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1"/>
            <a:ext cx="4343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05001"/>
            <a:ext cx="4343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AEB8-4CF9-427E-B50E-F38A369E470C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83BF-22F1-4B7E-9D1E-ECD937391696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227F-A132-424D-8181-2856AE0DF616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A524-7DD5-4349-B63D-8473CFA970DF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DCB50-1255-44A4-B20A-62F4EF39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3099-0E43-4030-8BC6-B80FE3FDE656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395A-9D6C-46A3-AB56-4EFA367B34CE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239C-824C-43A0-985F-103CE85FD5D2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2209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4770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5717-886A-440B-BB1C-24759DEC2EBD}" type="slidenum">
              <a:rPr lang="en-GB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D2AC-12F8-49D1-B2A1-D9BD23CC20A9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B4BC-386C-4CD9-8D38-DC2E04DC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0738-E4B7-4066-AA92-012D00EABC8B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20DB-6158-4542-991A-459B65EBB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7BBF-5A6F-4238-9A5E-D4B6635AD41D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EA61-A3C1-473F-B2F0-87598FC82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34A3-357B-4183-8A23-855DC7817CDF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7D31-50EF-490C-9383-B12AD00A7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B99C-2D0F-41CD-8A44-B8D8BEB53F23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B291-CF57-4A11-9A44-A3E17AC18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08ED-19FE-4854-82DA-189F54B5BC11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BE05-053D-4206-B331-7BC46A08D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54E1-BBA2-4233-8798-2F1DF496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95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D245-2D5C-44FA-BA04-9703B66F866F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7EA0-FD36-4933-9EB4-14A3EF802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C5DA-77BF-4754-9D99-41C1DE0EDAAF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22DA-AA16-4B71-9EC1-3E52D945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FCCC-6004-43A1-957F-CE262835F169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D02-9655-4E07-AFC1-8969E00F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703B-691A-4153-9EAF-6A36546DC8C9}" type="datetime1">
              <a:rPr lang="it-IT"/>
              <a:pPr>
                <a:defRPr/>
              </a:pPr>
              <a:t>01/07/2010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Claudio Bortolin - CERNClaudio Bortolin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369E-37E4-4EFD-A627-653DE21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55D31-858F-4C68-A066-C58DDAAB3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nora\Desktop\portatile-nora\ALICE pictures\Logo_alic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0"/>
            <a:ext cx="8667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Documents and Settings\nora\Desktop\portatile-nora\ALICE pictures\logoinfn-piccol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De Marco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Technical Forum, 1 July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B9B0-8F1F-4022-B3D2-E3BE2AC39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7" name="Rectangle 7"/>
          <p:cNvSpPr>
            <a:spLocks noChangeArrowheads="1"/>
          </p:cNvSpPr>
          <p:nvPr userDrawn="1"/>
        </p:nvSpPr>
        <p:spPr bwMode="auto">
          <a:xfrm>
            <a:off x="533400" y="762000"/>
            <a:ext cx="8077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F518CC5B-3EE6-4B9B-AE2C-D94C18E70C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4899D-E903-4664-9DDF-1ED309455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6368F-D4CA-4CFD-A175-672B83F68D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B24DD-1519-49FE-A9D8-995669ED9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33C1-FA01-4D29-9AAA-FFE36DA44A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02D06-F508-408B-ABAB-27D9113D8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63C21-700D-4398-9B86-8C67C68B7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80B1F-5FEC-4691-A047-0860D7844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7422-6BB4-40B8-8E43-26FB03BC08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D6C5-A089-4D10-9590-D76726F333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093FB-EC1B-4594-AD35-388D001919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968D5-532C-4B55-BB07-895CA9C2D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7" name="Rectangle 7"/>
          <p:cNvSpPr>
            <a:spLocks noChangeArrowheads="1"/>
          </p:cNvSpPr>
          <p:nvPr userDrawn="1"/>
        </p:nvSpPr>
        <p:spPr bwMode="auto">
          <a:xfrm>
            <a:off x="533400" y="762000"/>
            <a:ext cx="8077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4B1F59DD-3CEC-4260-8426-D67262CE3F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3DB0-6935-4668-8D8F-CC717403E1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F57A-BC4C-4A29-A04B-C625F7A50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56F4-4FF6-437F-86C6-304607E8BA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E2134-FC3E-49BE-BDF3-F5CE821527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632E-B1E2-4548-A5EC-E8725CEF0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CD39-C6F7-41E5-AACF-A09775B14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0EE49-B7FF-499C-91F9-7D96F3F564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04C5-ECA2-4DDF-B5BE-453341A80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97AF-F429-47CF-B447-BBC8FF461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3F81-844B-47D5-A516-86BEA2B4D9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E7DC-A4D4-442D-B324-18CCC9AF4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DFCCB-E631-456B-B9AB-7A234D25C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46628-247E-46F2-BEA5-0100D7845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 P2 issues, shutdown plans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</a:defRPr>
            </a:lvl1pPr>
          </a:lstStyle>
          <a:p>
            <a:fld id="{611B5AEF-CE9D-4F71-A129-121C13A9142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6727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76200"/>
            <a:ext cx="457200" cy="415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</a:defRPr>
            </a:lvl1pPr>
          </a:lstStyle>
          <a:p>
            <a:fld id="{D9A37BBD-335E-4EBE-974B-5A5499794F0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472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76200"/>
            <a:ext cx="457200" cy="415925"/>
          </a:xfrm>
          <a:prstGeom prst="rect">
            <a:avLst/>
          </a:prstGeom>
          <a:noFill/>
        </p:spPr>
      </p:pic>
      <p:sp>
        <p:nvSpPr>
          <p:cNvPr id="414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414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 P2 issues, shutdown plans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6412" y="168246"/>
            <a:ext cx="776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57298"/>
            <a:ext cx="8839200" cy="50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0" smtClean="0">
                <a:solidFill>
                  <a:srgbClr val="000000"/>
                </a:solidFill>
              </a:rPr>
              <a:t>1 July 2010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8915" y="6324600"/>
            <a:ext cx="32829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b="0" smtClean="0">
                <a:solidFill>
                  <a:srgbClr val="000000"/>
                </a:solidFill>
              </a:rPr>
              <a:t>ALICE Technical Forum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3BB022-7A6F-41BE-B114-E665560148C3}" type="slidenum">
              <a:rPr lang="en-GB" b="0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GB" b="0" dirty="0">
              <a:solidFill>
                <a:srgbClr val="3333CC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0675" y="6477001"/>
            <a:ext cx="1471473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1400" b="0" i="1" dirty="0">
                <a:solidFill>
                  <a:srgbClr val="3333CC"/>
                </a:solidFill>
                <a:latin typeface="Calibri" pitchFamily="34" charset="0"/>
              </a:rPr>
              <a:t>Andr</a:t>
            </a:r>
            <a:r>
              <a:rPr lang="en-GB" sz="1400" b="0" i="1" dirty="0">
                <a:solidFill>
                  <a:srgbClr val="3333CC"/>
                </a:solidFill>
                <a:latin typeface="Calibri" pitchFamily="34" charset="0"/>
                <a:cs typeface="Tahoma" pitchFamily="34" charset="0"/>
              </a:rPr>
              <a:t>é </a:t>
            </a:r>
            <a:r>
              <a:rPr lang="en-GB" sz="1400" b="0" i="1" dirty="0" err="1">
                <a:solidFill>
                  <a:srgbClr val="3333CC"/>
                </a:solidFill>
                <a:latin typeface="Calibri" pitchFamily="34" charset="0"/>
                <a:cs typeface="Tahoma" pitchFamily="34" charset="0"/>
              </a:rPr>
              <a:t>Augustinus</a:t>
            </a:r>
            <a:endParaRPr lang="en-GB" sz="1400" b="0" i="1" dirty="0">
              <a:solidFill>
                <a:srgbClr val="3333CC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0" name="Picture 9" descr="alice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75" y="-3222"/>
            <a:ext cx="1366537" cy="132449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53928" y="1384272"/>
            <a:ext cx="8799632" cy="4571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0000">
                <a:srgbClr val="FF3300"/>
              </a:gs>
              <a:gs pos="50000">
                <a:srgbClr val="FFFF00"/>
              </a:gs>
              <a:gs pos="60000">
                <a:srgbClr val="FF0000"/>
              </a:gs>
              <a:gs pos="100000">
                <a:srgbClr val="002060"/>
              </a:gs>
            </a:gsLst>
            <a:lin ang="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Calibri" pitchFamily="34" charset="0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Char char="•"/>
        <a:defRPr>
          <a:solidFill>
            <a:schemeClr val="tx1"/>
          </a:solidFill>
          <a:latin typeface="Calibri" pitchFamily="34" charset="0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Char char="•"/>
        <a:defRPr>
          <a:solidFill>
            <a:schemeClr val="tx1"/>
          </a:solidFill>
          <a:latin typeface="Calibri" pitchFamily="34" charset="0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rgbClr val="6699FF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811D87D-0EA4-44E6-BB5E-4793994E6EFA}" type="datetime1">
              <a:rPr lang="it-IT" sz="1200" b="0">
                <a:solidFill>
                  <a:srgbClr val="000000"/>
                </a:solidFill>
              </a:rPr>
              <a:pPr>
                <a:defRPr/>
              </a:pPr>
              <a:t>01/07/2010</a:t>
            </a:fld>
            <a:endParaRPr lang="it-IT" sz="1200" b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</a:rPr>
              <a:t>Claudio Bortolin - CERNClaudio Bortolin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3F80AA2-1E47-48E6-93A6-C182F8893AA0}" type="slidenum">
              <a:rPr lang="en-US" sz="12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pic>
        <p:nvPicPr>
          <p:cNvPr id="1031" name="Picture 6" descr="logo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-2286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pitchFamily="-109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109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109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109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pitchFamily="-109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1.07.2010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TF - RC news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1D0033-E62E-4AF6-B8C7-2F96049E385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eaLnBrk="0" hangingPunct="0"/>
            <a:r>
              <a:rPr lang="en-US" b="0" smtClean="0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eaLnBrk="0" hangingPunct="0"/>
            <a:r>
              <a:rPr lang="en-US" b="0" smtClean="0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69075"/>
            <a:ext cx="1905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eaLnBrk="0" hangingPunct="0"/>
            <a:fld id="{F7D94C5E-25E1-4216-B219-6B5831A41CDE}" type="slidenum">
              <a:rPr lang="en-US" b="0" smtClean="0">
                <a:solidFill>
                  <a:srgbClr val="000000"/>
                </a:solidFill>
              </a:rPr>
              <a:pPr eaLnBrk="0" hangingPunct="0"/>
              <a:t>‹#›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226" name="Picture 10" descr="alic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13750" y="0"/>
            <a:ext cx="730250" cy="900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FF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eaLnBrk="0" hangingPunct="0"/>
            <a:r>
              <a:rPr lang="en-US" b="0" smtClean="0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eaLnBrk="0" hangingPunct="0"/>
            <a:r>
              <a:rPr lang="en-US" b="0" smtClean="0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69075"/>
            <a:ext cx="1905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eaLnBrk="0" hangingPunct="0"/>
            <a:fld id="{B1D950BD-88F7-44EE-874F-C3450041628D}" type="slidenum">
              <a:rPr lang="en-US" b="0" smtClean="0">
                <a:solidFill>
                  <a:srgbClr val="000000"/>
                </a:solidFill>
              </a:rPr>
              <a:pPr eaLnBrk="0" hangingPunct="0"/>
              <a:t>‹#›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226" name="Picture 10" descr="alic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13750" y="0"/>
            <a:ext cx="730250" cy="900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pitchFamily="-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FF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Report from </a:t>
            </a:r>
            <a:r>
              <a:rPr lang="en-US" b="1" dirty="0" smtClean="0">
                <a:solidFill>
                  <a:srgbClr val="FF0000"/>
                </a:solidFill>
              </a:rPr>
              <a:t>TB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CB, July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2010</a:t>
            </a:r>
            <a:endParaRPr lang="en-US" sz="2000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400800" cy="1752600"/>
          </a:xfrm>
        </p:spPr>
        <p:txBody>
          <a:bodyPr/>
          <a:lstStyle/>
          <a:p>
            <a:r>
              <a:rPr lang="en-US" dirty="0"/>
              <a:t>W. </a:t>
            </a:r>
            <a:r>
              <a:rPr lang="en-US" dirty="0" smtClean="0"/>
              <a:t>Riegler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8246"/>
            <a:ext cx="7696199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Magnets since last ALICE week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Solenoid tripped 7 times:</a:t>
            </a:r>
          </a:p>
          <a:p>
            <a:pPr lvl="1"/>
            <a:r>
              <a:rPr lang="en-GB" sz="2000" dirty="0" smtClean="0"/>
              <a:t>Failing temperature sensor </a:t>
            </a:r>
            <a:r>
              <a:rPr lang="en-GB" sz="2000" i="1" dirty="0" smtClean="0"/>
              <a:t>(2)</a:t>
            </a:r>
          </a:p>
          <a:p>
            <a:pPr lvl="1"/>
            <a:r>
              <a:rPr lang="en-GB" sz="2000" dirty="0" smtClean="0"/>
              <a:t>Stop of cooling</a:t>
            </a:r>
          </a:p>
          <a:p>
            <a:pPr lvl="1"/>
            <a:r>
              <a:rPr lang="en-GB" sz="2000" dirty="0" smtClean="0"/>
              <a:t>Power converter fault </a:t>
            </a:r>
            <a:r>
              <a:rPr lang="en-GB" sz="2000" i="1" dirty="0" smtClean="0"/>
              <a:t>(2)</a:t>
            </a:r>
          </a:p>
          <a:p>
            <a:pPr lvl="1"/>
            <a:r>
              <a:rPr lang="en-GB" sz="2000" dirty="0" smtClean="0"/>
              <a:t>Power cut </a:t>
            </a:r>
            <a:r>
              <a:rPr lang="en-GB" sz="2000" i="1" dirty="0" smtClean="0"/>
              <a:t>(2)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Dipole tripped 10 times:</a:t>
            </a:r>
          </a:p>
          <a:p>
            <a:pPr lvl="1"/>
            <a:r>
              <a:rPr lang="en-GB" sz="2000" dirty="0" smtClean="0"/>
              <a:t>Power glitches/cut </a:t>
            </a:r>
            <a:r>
              <a:rPr lang="en-GB" sz="2000" i="1" dirty="0" smtClean="0"/>
              <a:t>(5)</a:t>
            </a:r>
          </a:p>
          <a:p>
            <a:pPr lvl="1"/>
            <a:r>
              <a:rPr lang="en-GB" sz="2000" dirty="0" smtClean="0"/>
              <a:t>Short circuit on power converter</a:t>
            </a:r>
          </a:p>
          <a:p>
            <a:pPr lvl="1"/>
            <a:r>
              <a:rPr lang="en-GB" sz="2000" dirty="0" smtClean="0"/>
              <a:t>Power converter fault </a:t>
            </a:r>
            <a:r>
              <a:rPr lang="en-GB" sz="2000" i="1" dirty="0" smtClean="0"/>
              <a:t>(2)</a:t>
            </a:r>
          </a:p>
          <a:p>
            <a:pPr lvl="1"/>
            <a:r>
              <a:rPr lang="en-GB" sz="2000" dirty="0" smtClean="0"/>
              <a:t>Stop of cooling</a:t>
            </a:r>
          </a:p>
          <a:p>
            <a:pPr lvl="1"/>
            <a:r>
              <a:rPr lang="en-GB" sz="2000" dirty="0" smtClean="0"/>
              <a:t>During cooling test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2"/>
          <p:cNvSpPr txBox="1">
            <a:spLocks/>
          </p:cNvSpPr>
          <p:nvPr/>
        </p:nvSpPr>
        <p:spPr bwMode="auto">
          <a:xfrm>
            <a:off x="914400" y="381000"/>
            <a:ext cx="6454775" cy="609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  <a:latin typeface="Lucida Sans"/>
                <a:ea typeface="+mj-ea"/>
              </a:rPr>
              <a:t>SPD Flow History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ea typeface="+mj-ea"/>
              </a:rPr>
              <a:t>Sector 0 -3</a:t>
            </a:r>
            <a:endParaRPr lang="en-US" sz="2800" dirty="0">
              <a:solidFill>
                <a:srgbClr val="FF0000"/>
              </a:solidFill>
              <a:latin typeface="Lucida Sans"/>
              <a:ea typeface="+mj-e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038" y="304800"/>
            <a:ext cx="919162" cy="74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0" name="Picture 22" descr="C:\Desktop\SPD\cooling\Flow history\Sec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4038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C:\Desktop\SPD\cooling\Flow history\Se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4127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4" descr="C:\Desktop\SPD\cooling\Flow history\Se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40751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5" descr="C:\Desktop\SPD\cooling\Flow history\Sec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8363" y="4005263"/>
            <a:ext cx="40084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25"/>
          <p:cNvSpPr txBox="1">
            <a:spLocks noChangeArrowheads="1"/>
          </p:cNvSpPr>
          <p:nvPr/>
        </p:nvSpPr>
        <p:spPr bwMode="auto">
          <a:xfrm>
            <a:off x="4114800" y="31242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8305800" y="31242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06" name="TextBox 27"/>
          <p:cNvSpPr txBox="1">
            <a:spLocks noChangeArrowheads="1"/>
          </p:cNvSpPr>
          <p:nvPr/>
        </p:nvSpPr>
        <p:spPr bwMode="auto">
          <a:xfrm>
            <a:off x="4191000" y="5943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07" name="TextBox 28"/>
          <p:cNvSpPr txBox="1">
            <a:spLocks noChangeArrowheads="1"/>
          </p:cNvSpPr>
          <p:nvPr/>
        </p:nvSpPr>
        <p:spPr bwMode="auto">
          <a:xfrm>
            <a:off x="8382000" y="6019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7886700" y="49911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038" y="304800"/>
            <a:ext cx="919162" cy="74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4" name="Picture 2" descr="C:\Desktop\SPD\cooling\Flow history\S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066800"/>
            <a:ext cx="40751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esktop\SPD\cooling\Flow history\Sec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5213"/>
            <a:ext cx="41148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esktop\SPD\cooling\Flow history\Sec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33825"/>
            <a:ext cx="4114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Desktop\SPD\cooling\Flow history\Sec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962400"/>
            <a:ext cx="4114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886200" y="29718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8229600" y="31242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3886200" y="58674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8229600" y="5943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914400" y="381000"/>
            <a:ext cx="6454775" cy="609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  <a:latin typeface="Lucida Sans"/>
                <a:ea typeface="+mj-ea"/>
              </a:rPr>
              <a:t>SPD Flow History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ea typeface="+mj-ea"/>
              </a:rPr>
              <a:t>Sector 4 -7</a:t>
            </a:r>
            <a:endParaRPr lang="en-US" sz="2800" dirty="0">
              <a:solidFill>
                <a:srgbClr val="FF0000"/>
              </a:solidFill>
              <a:latin typeface="Lucida Sans"/>
              <a:ea typeface="+mj-e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438400" y="49530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477000" y="49530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038" y="304800"/>
            <a:ext cx="919162" cy="74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47" name="Picture 2" descr="C:\Desktop\SPD\cooling\Flow history\Se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611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Desktop\SPD\cooling\Flow history\Sec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611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191000" y="3429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8839200" y="3429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152" name="Footer Placeholder 2"/>
          <p:cNvSpPr txBox="1">
            <a:spLocks/>
          </p:cNvSpPr>
          <p:nvPr/>
        </p:nvSpPr>
        <p:spPr bwMode="auto">
          <a:xfrm>
            <a:off x="0" y="64928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 b="0">
                <a:solidFill>
                  <a:srgbClr val="00409E"/>
                </a:solidFill>
              </a:rPr>
              <a:t>C. Bortolin – R. Turrisi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914400" y="381000"/>
            <a:ext cx="6454775" cy="609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  <a:latin typeface="Lucida Sans"/>
                <a:ea typeface="+mj-ea"/>
              </a:rPr>
              <a:t>SPD Flow History </a:t>
            </a:r>
            <a:r>
              <a:rPr lang="en-US" sz="2800" dirty="0" smtClean="0">
                <a:solidFill>
                  <a:srgbClr val="FF0000"/>
                </a:solidFill>
                <a:latin typeface="Lucida Sans"/>
                <a:ea typeface="+mj-ea"/>
              </a:rPr>
              <a:t>Sector 8 -9</a:t>
            </a:r>
            <a:endParaRPr lang="en-US" sz="2800" dirty="0">
              <a:solidFill>
                <a:srgbClr val="FF0000"/>
              </a:solidFill>
              <a:latin typeface="Lucida Sans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7244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Freon flow in SPD always changes slightly whenever the plant stops and is restarted. 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ituation did not change significantly in the last months.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Currently 97/120 </a:t>
            </a:r>
            <a:r>
              <a:rPr lang="en-US" dirty="0" err="1" smtClean="0">
                <a:solidFill>
                  <a:srgbClr val="002060"/>
                </a:solidFill>
              </a:rPr>
              <a:t>Halfstaves</a:t>
            </a:r>
            <a:r>
              <a:rPr lang="en-US" dirty="0" smtClean="0">
                <a:solidFill>
                  <a:srgbClr val="002060"/>
                </a:solidFill>
              </a:rPr>
              <a:t> ON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43600" y="2057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Machine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Luminosity increasing in steps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r</a:t>
            </a:r>
            <a:r>
              <a:rPr lang="en-US" sz="2400" b="1" dirty="0" smtClean="0">
                <a:solidFill>
                  <a:srgbClr val="002060"/>
                </a:solidFill>
              </a:rPr>
              <a:t>eached 7-8</a:t>
            </a:r>
            <a:r>
              <a:rPr lang="en-US" sz="2400" b="1" dirty="0" smtClean="0"/>
              <a:t>∙</a:t>
            </a:r>
            <a:r>
              <a:rPr lang="en-US" sz="2400" b="1" dirty="0" smtClean="0">
                <a:solidFill>
                  <a:srgbClr val="002060"/>
                </a:solidFill>
              </a:rPr>
              <a:t>10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29</a:t>
            </a:r>
            <a:r>
              <a:rPr lang="en-US" sz="2400" b="1" dirty="0" smtClean="0">
                <a:solidFill>
                  <a:srgbClr val="002060"/>
                </a:solidFill>
              </a:rPr>
              <a:t> cm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-2</a:t>
            </a:r>
            <a:r>
              <a:rPr lang="en-US" sz="2400" b="1" dirty="0" smtClean="0">
                <a:solidFill>
                  <a:srgbClr val="002060"/>
                </a:solidFill>
              </a:rPr>
              <a:t>s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-1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‘background’ increases accordingly</a:t>
            </a:r>
          </a:p>
          <a:p>
            <a:endParaRPr lang="en-US" sz="2800" b="1" dirty="0" smtClean="0">
              <a:solidFill>
                <a:srgbClr val="009900"/>
              </a:solidFill>
            </a:endParaRPr>
          </a:p>
          <a:p>
            <a:r>
              <a:rPr lang="en-US" sz="2800" b="1" dirty="0" smtClean="0">
                <a:solidFill>
                  <a:srgbClr val="009900"/>
                </a:solidFill>
              </a:rPr>
              <a:t>Several </a:t>
            </a:r>
            <a:r>
              <a:rPr lang="en-US" sz="2800" b="1" dirty="0" smtClean="0">
                <a:solidFill>
                  <a:srgbClr val="009900"/>
                </a:solidFill>
              </a:rPr>
              <a:t>weeks to commission nominal bunches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Goal </a:t>
            </a:r>
            <a:r>
              <a:rPr lang="en-US" sz="2800" b="1" dirty="0" smtClean="0">
                <a:solidFill>
                  <a:srgbClr val="002060"/>
                </a:solidFill>
              </a:rPr>
              <a:t>is to achieve 1 pb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b="1" dirty="0" smtClean="0">
                <a:solidFill>
                  <a:srgbClr val="002060"/>
                </a:solidFill>
              </a:rPr>
              <a:t> by end of year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4 </a:t>
            </a:r>
            <a:r>
              <a:rPr lang="en-US" sz="2800" b="1" dirty="0" smtClean="0">
                <a:solidFill>
                  <a:srgbClr val="002060"/>
                </a:solidFill>
              </a:rPr>
              <a:t>weeks of HI running (+ 1 week commissioning)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1.07.2010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TF - RC news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ALICE and nominal bunches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At present nominal conditions 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/>
              <a:t>≈</a:t>
            </a:r>
            <a:r>
              <a:rPr lang="en-US" sz="2400" b="1" dirty="0" smtClean="0">
                <a:solidFill>
                  <a:srgbClr val="002060"/>
                </a:solidFill>
              </a:rPr>
              <a:t> 1.5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Bunch charge = 1.1 10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11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002060"/>
                </a:solidFill>
              </a:rPr>
              <a:t>* = 3.5 m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</a:rPr>
              <a:t>verage </a:t>
            </a:r>
            <a:r>
              <a:rPr lang="en-US" sz="2000" b="1" dirty="0" err="1" smtClean="0">
                <a:solidFill>
                  <a:srgbClr val="002060"/>
                </a:solidFill>
              </a:rPr>
              <a:t>emittance</a:t>
            </a:r>
            <a:r>
              <a:rPr lang="en-US" sz="2000" b="1" dirty="0" smtClean="0">
                <a:solidFill>
                  <a:srgbClr val="002060"/>
                </a:solidFill>
              </a:rPr>
              <a:t> = 5 mm </a:t>
            </a:r>
            <a:r>
              <a:rPr lang="en-US" sz="2000" b="1" dirty="0" err="1" smtClean="0">
                <a:solidFill>
                  <a:srgbClr val="002060"/>
                </a:solidFill>
              </a:rPr>
              <a:t>mrad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9900"/>
                </a:solidFill>
              </a:rPr>
              <a:t>Trigger rate 30-50 kHz, but saturates at 20 kHz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In order to eliminate pile-up (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</a:rPr>
              <a:t> = 0.05), collisions at IR2 with displaced beams (s </a:t>
            </a:r>
            <a:r>
              <a:rPr lang="en-US" sz="2400" b="1" dirty="0"/>
              <a:t>≥</a:t>
            </a:r>
            <a:r>
              <a:rPr lang="en-US" sz="2400" b="1" dirty="0" smtClean="0">
                <a:solidFill>
                  <a:srgbClr val="002060"/>
                </a:solidFill>
              </a:rPr>
              <a:t> 3.8) were tested yesterday !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Stability of beams and luminosity to be monitored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1.07.2010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 - RC news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500563" cy="387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c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c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8786813" y="648811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1.07.2010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0033-E62E-4AF6-B8C7-2F96049E38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 - RC news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33400"/>
            <a:ext cx="33528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Integrated Triggers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Luminosity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Collimation scheme in IR2</a:t>
            </a:r>
            <a:endParaRPr lang="en-GB" sz="4000" b="1" dirty="0" smtClean="0">
              <a:latin typeface="Comic Sans MS" pitchFamily="66" charset="0"/>
            </a:endParaRPr>
          </a:p>
        </p:txBody>
      </p:sp>
      <p:sp>
        <p:nvSpPr>
          <p:cNvPr id="8195" name="Line 8"/>
          <p:cNvSpPr>
            <a:spLocks noChangeShapeType="1"/>
          </p:cNvSpPr>
          <p:nvPr/>
        </p:nvSpPr>
        <p:spPr bwMode="auto">
          <a:xfrm rot="10200000">
            <a:off x="5410200" y="2057400"/>
            <a:ext cx="3200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3733800" y="2314575"/>
            <a:ext cx="1676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3733800" y="2341563"/>
            <a:ext cx="167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4038600" y="2057400"/>
            <a:ext cx="290513" cy="531813"/>
          </a:xfrm>
          <a:prstGeom prst="rect">
            <a:avLst/>
          </a:prstGeom>
          <a:solidFill>
            <a:srgbClr val="F7684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4876800" y="2057400"/>
            <a:ext cx="304800" cy="531813"/>
          </a:xfrm>
          <a:prstGeom prst="rect">
            <a:avLst/>
          </a:prstGeom>
          <a:solidFill>
            <a:srgbClr val="F7684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 rot="5400000">
            <a:off x="4642645" y="2209006"/>
            <a:ext cx="760412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Low </a:t>
            </a:r>
            <a:r>
              <a:rPr lang="el-GR" sz="1400" dirty="0">
                <a:solidFill>
                  <a:srgbClr val="000000"/>
                </a:solidFill>
                <a:cs typeface="Arial" charset="0"/>
              </a:rPr>
              <a:t>β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6200000">
            <a:off x="3815557" y="2132806"/>
            <a:ext cx="760412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Low </a:t>
            </a:r>
            <a:r>
              <a:rPr lang="el-GR" sz="1400" dirty="0">
                <a:solidFill>
                  <a:srgbClr val="000000"/>
                </a:solidFill>
                <a:cs typeface="Arial" charset="0"/>
              </a:rPr>
              <a:t>β</a:t>
            </a:r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 rot="10200000">
            <a:off x="533400" y="2378075"/>
            <a:ext cx="3200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rot="60000">
            <a:off x="533400" y="2057400"/>
            <a:ext cx="3200400" cy="228600"/>
          </a:xfrm>
          <a:prstGeom prst="lin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 rot="-5400000">
            <a:off x="2514600" y="1893888"/>
            <a:ext cx="681038" cy="24606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TCT VB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 rot="-5400000">
            <a:off x="2167731" y="1947069"/>
            <a:ext cx="604838" cy="2159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</a:rPr>
              <a:t>TDI (V)</a:t>
            </a: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 rot="-5400000">
            <a:off x="2895600" y="1909763"/>
            <a:ext cx="681038" cy="214312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</a:rPr>
              <a:t>TCDD (V)</a:t>
            </a: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 rot="-5400000">
            <a:off x="6022975" y="1893888"/>
            <a:ext cx="681038" cy="24606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TCTVB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7848600" y="1981200"/>
            <a:ext cx="606425" cy="24606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TCTH</a:t>
            </a: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 rot="-5400000">
            <a:off x="5715000" y="2519363"/>
            <a:ext cx="681038" cy="214312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</a:rPr>
              <a:t>TCLI (V)</a:t>
            </a: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16200000">
            <a:off x="-115888" y="2176463"/>
            <a:ext cx="912813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 rot="16200000">
            <a:off x="8342312" y="2024063"/>
            <a:ext cx="912813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4343400" y="1752600"/>
            <a:ext cx="53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IP2</a:t>
            </a: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rot="60000">
            <a:off x="5410200" y="2360613"/>
            <a:ext cx="3200400" cy="228600"/>
          </a:xfrm>
          <a:prstGeom prst="lin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5257800" y="2057400"/>
            <a:ext cx="334963" cy="501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3581400" y="2057400"/>
            <a:ext cx="334963" cy="501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 rot="360000">
            <a:off x="6397625" y="2513013"/>
            <a:ext cx="730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Beam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 rot="-300000">
            <a:off x="7007225" y="1903413"/>
            <a:ext cx="714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Beam 2</a:t>
            </a:r>
          </a:p>
        </p:txBody>
      </p:sp>
      <p:sp>
        <p:nvSpPr>
          <p:cNvPr id="8218" name="Text Box 32"/>
          <p:cNvSpPr txBox="1">
            <a:spLocks noChangeArrowheads="1"/>
          </p:cNvSpPr>
          <p:nvPr/>
        </p:nvSpPr>
        <p:spPr bwMode="auto">
          <a:xfrm rot="-420000">
            <a:off x="1978025" y="2513013"/>
            <a:ext cx="714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Beam 2</a:t>
            </a: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 rot="420000">
            <a:off x="1673225" y="1827213"/>
            <a:ext cx="730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Beam 1</a:t>
            </a:r>
          </a:p>
        </p:txBody>
      </p:sp>
      <p:sp>
        <p:nvSpPr>
          <p:cNvPr id="8220" name="Line 34"/>
          <p:cNvSpPr>
            <a:spLocks noChangeShapeType="1"/>
          </p:cNvSpPr>
          <p:nvPr/>
        </p:nvSpPr>
        <p:spPr bwMode="auto">
          <a:xfrm rot="5400000" flipH="1">
            <a:off x="6972300" y="2132013"/>
            <a:ext cx="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rot="5400000" flipV="1">
            <a:off x="2160587" y="2132013"/>
            <a:ext cx="22225" cy="76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22" name="AutoShape 36"/>
          <p:cNvSpPr>
            <a:spLocks noChangeArrowheads="1"/>
          </p:cNvSpPr>
          <p:nvPr/>
        </p:nvSpPr>
        <p:spPr bwMode="auto">
          <a:xfrm>
            <a:off x="4495800" y="2209800"/>
            <a:ext cx="228600" cy="303213"/>
          </a:xfrm>
          <a:prstGeom prst="irregularSeal1">
            <a:avLst/>
          </a:prstGeom>
          <a:solidFill>
            <a:srgbClr val="00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6" name="Rectangle 37"/>
          <p:cNvSpPr>
            <a:spLocks noChangeArrowheads="1"/>
          </p:cNvSpPr>
          <p:nvPr/>
        </p:nvSpPr>
        <p:spPr bwMode="auto">
          <a:xfrm>
            <a:off x="1295400" y="2209800"/>
            <a:ext cx="609600" cy="228600"/>
          </a:xfrm>
          <a:prstGeom prst="rect">
            <a:avLst/>
          </a:prstGeom>
          <a:gradFill rotWithShape="1">
            <a:gsLst>
              <a:gs pos="0">
                <a:srgbClr val="03630C"/>
              </a:gs>
              <a:gs pos="100000">
                <a:srgbClr val="03630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</a:t>
            </a:r>
          </a:p>
        </p:txBody>
      </p:sp>
      <p:sp>
        <p:nvSpPr>
          <p:cNvPr id="77" name="Rectangle 38"/>
          <p:cNvSpPr>
            <a:spLocks noChangeArrowheads="1"/>
          </p:cNvSpPr>
          <p:nvPr/>
        </p:nvSpPr>
        <p:spPr bwMode="auto">
          <a:xfrm>
            <a:off x="1295400" y="2667000"/>
            <a:ext cx="609600" cy="228600"/>
          </a:xfrm>
          <a:prstGeom prst="rect">
            <a:avLst/>
          </a:prstGeom>
          <a:gradFill rotWithShape="1">
            <a:gsLst>
              <a:gs pos="0">
                <a:srgbClr val="03630C"/>
              </a:gs>
              <a:gs pos="100000">
                <a:srgbClr val="03630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ZP</a:t>
            </a:r>
          </a:p>
        </p:txBody>
      </p:sp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7086600" y="2590800"/>
            <a:ext cx="609600" cy="228600"/>
          </a:xfrm>
          <a:prstGeom prst="rect">
            <a:avLst/>
          </a:prstGeom>
          <a:gradFill rotWithShape="1">
            <a:gsLst>
              <a:gs pos="0">
                <a:srgbClr val="03630C"/>
              </a:gs>
              <a:gs pos="100000">
                <a:srgbClr val="03630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ZP</a:t>
            </a:r>
          </a:p>
        </p:txBody>
      </p:sp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7086600" y="2209800"/>
            <a:ext cx="609600" cy="228600"/>
          </a:xfrm>
          <a:prstGeom prst="rect">
            <a:avLst/>
          </a:prstGeom>
          <a:gradFill rotWithShape="1">
            <a:gsLst>
              <a:gs pos="0">
                <a:srgbClr val="03630C"/>
              </a:gs>
              <a:gs pos="100000">
                <a:srgbClr val="03630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</a:t>
            </a:r>
          </a:p>
        </p:txBody>
      </p:sp>
      <p:sp>
        <p:nvSpPr>
          <p:cNvPr id="8227" name="Text Box 41"/>
          <p:cNvSpPr txBox="1">
            <a:spLocks noChangeArrowheads="1"/>
          </p:cNvSpPr>
          <p:nvPr/>
        </p:nvSpPr>
        <p:spPr bwMode="auto">
          <a:xfrm>
            <a:off x="4267200" y="2819400"/>
            <a:ext cx="774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not to scale</a:t>
            </a: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685800" y="1981200"/>
            <a:ext cx="606425" cy="24606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TCTH</a:t>
            </a:r>
          </a:p>
        </p:txBody>
      </p:sp>
      <p:sp>
        <p:nvSpPr>
          <p:cNvPr id="84" name="Line 48"/>
          <p:cNvSpPr>
            <a:spLocks noChangeShapeType="1"/>
          </p:cNvSpPr>
          <p:nvPr/>
        </p:nvSpPr>
        <p:spPr bwMode="auto">
          <a:xfrm rot="16200000" flipH="1">
            <a:off x="6743700" y="2416175"/>
            <a:ext cx="0" cy="76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57200" y="4724400"/>
            <a:ext cx="7270750" cy="1323975"/>
          </a:xfrm>
          <a:prstGeom prst="rect">
            <a:avLst/>
          </a:prstGeom>
          <a:solidFill>
            <a:srgbClr val="FFC000"/>
          </a:solidFill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33"/>
                </a:solidFill>
              </a:rPr>
              <a:t>Movable collimators for low </a:t>
            </a:r>
            <a:r>
              <a:rPr lang="en-US" sz="1600" dirty="0">
                <a:solidFill>
                  <a:srgbClr val="660033"/>
                </a:solidFill>
                <a:sym typeface="Symbol" charset="2"/>
              </a:rPr>
              <a:t> triplet protection in case of peaks </a:t>
            </a:r>
          </a:p>
          <a:p>
            <a:r>
              <a:rPr lang="en-US" sz="1600" dirty="0">
                <a:solidFill>
                  <a:srgbClr val="660033"/>
                </a:solidFill>
                <a:sym typeface="Symbol" charset="2"/>
              </a:rPr>
              <a:t>in the secondary beam halo due to transient drops in the beam lifetime:</a:t>
            </a:r>
            <a:endParaRPr lang="en-US" sz="1600" dirty="0">
              <a:solidFill>
                <a:srgbClr val="660033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rgbClr val="660033"/>
                </a:solidFill>
              </a:rPr>
              <a:t>TCTH (horizontal  plane)</a:t>
            </a:r>
            <a:endParaRPr lang="en-US" sz="1600" dirty="0">
              <a:solidFill>
                <a:srgbClr val="660033"/>
              </a:solidFill>
              <a:sym typeface="Symbol" charset="2"/>
            </a:endParaRP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rgbClr val="660033"/>
                </a:solidFill>
                <a:sym typeface="Symbol" charset="2"/>
              </a:rPr>
              <a:t>TCTVB (vertical plane). It is a special single pipe design since no space </a:t>
            </a:r>
          </a:p>
          <a:p>
            <a:pPr lvl="1"/>
            <a:r>
              <a:rPr lang="en-US" sz="1600" dirty="0">
                <a:solidFill>
                  <a:srgbClr val="660033"/>
                </a:solidFill>
                <a:sym typeface="Symbol" charset="2"/>
              </a:rPr>
              <a:t>  for a standard TCTV between the ALICE ZDCs and D2</a:t>
            </a:r>
            <a:endParaRPr lang="en-GB" sz="1600" dirty="0">
              <a:solidFill>
                <a:srgbClr val="660033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" y="4267200"/>
            <a:ext cx="6181725" cy="338138"/>
          </a:xfrm>
          <a:prstGeom prst="rect">
            <a:avLst/>
          </a:prstGeom>
          <a:solidFill>
            <a:srgbClr val="CC99FF"/>
          </a:solidFill>
          <a:ln w="38100">
            <a:solidFill>
              <a:schemeClr val="bg2">
                <a:lumMod val="90000"/>
                <a:lumOff val="1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Movable collimators for protection at injection (only vertical plane)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32" name="Date Placeholder 4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N. De Marco</a:t>
            </a:r>
          </a:p>
        </p:txBody>
      </p:sp>
      <p:sp>
        <p:nvSpPr>
          <p:cNvPr id="5161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0F1AC-1186-4C5A-A7E2-B41FB46E058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234" name="Footer Placeholder 4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Technical Forum, 1 July 2010</a:t>
            </a:r>
          </a:p>
        </p:txBody>
      </p:sp>
      <p:sp>
        <p:nvSpPr>
          <p:cNvPr id="8235" name="TextBox 42"/>
          <p:cNvSpPr txBox="1">
            <a:spLocks noChangeArrowheads="1"/>
          </p:cNvSpPr>
          <p:nvPr/>
        </p:nvSpPr>
        <p:spPr bwMode="auto">
          <a:xfrm>
            <a:off x="1214438" y="1285875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Side A</a:t>
            </a:r>
          </a:p>
        </p:txBody>
      </p:sp>
      <p:sp>
        <p:nvSpPr>
          <p:cNvPr id="8236" name="TextBox 42"/>
          <p:cNvSpPr txBox="1">
            <a:spLocks noChangeArrowheads="1"/>
          </p:cNvSpPr>
          <p:nvPr/>
        </p:nvSpPr>
        <p:spPr bwMode="auto">
          <a:xfrm>
            <a:off x="6935788" y="1285875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Side C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6200000" flipV="1">
            <a:off x="2628900" y="27813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33400" y="3352800"/>
            <a:ext cx="81534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TCT Collimator partly shadows the ZDC – negotiations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with the machine to change the collimator position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6134100" y="27813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81" grpId="0" animBg="1"/>
      <p:bldP spid="85" grpId="0" animBg="1"/>
      <p:bldP spid="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 descr="run119086-cen-new.ep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516937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N. De Marco</a:t>
            </a:r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Technical Forum, 1 July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4CF1F-EF3A-4694-B5D8-220F07BD6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85813" y="2246313"/>
            <a:ext cx="3240087" cy="3282950"/>
            <a:chOff x="71021" y="1903755"/>
            <a:chExt cx="3240268" cy="328209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44050" y="1986284"/>
              <a:ext cx="1641567" cy="1028433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44050" y="4157420"/>
              <a:ext cx="1641567" cy="1028433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rot="10800000" flipV="1">
              <a:off x="1753865" y="1903755"/>
              <a:ext cx="0" cy="3239246"/>
            </a:xfrm>
            <a:prstGeom prst="line">
              <a:avLst/>
            </a:prstGeom>
            <a:ln w="412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71021" y="3500366"/>
              <a:ext cx="3240268" cy="0"/>
            </a:xfrm>
            <a:prstGeom prst="line">
              <a:avLst/>
            </a:prstGeom>
            <a:ln w="412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8" name="TextBox 49"/>
            <p:cNvSpPr txBox="1">
              <a:spLocks noChangeArrowheads="1"/>
            </p:cNvSpPr>
            <p:nvPr/>
          </p:nvSpPr>
          <p:spPr bwMode="auto">
            <a:xfrm>
              <a:off x="2428876" y="4487873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69" name="TextBox 50"/>
            <p:cNvSpPr txBox="1">
              <a:spLocks noChangeArrowheads="1"/>
            </p:cNvSpPr>
            <p:nvPr/>
          </p:nvSpPr>
          <p:spPr bwMode="auto">
            <a:xfrm>
              <a:off x="642923" y="2201856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270" name="TextBox 51"/>
            <p:cNvSpPr txBox="1">
              <a:spLocks noChangeArrowheads="1"/>
            </p:cNvSpPr>
            <p:nvPr/>
          </p:nvSpPr>
          <p:spPr bwMode="auto">
            <a:xfrm>
              <a:off x="2428873" y="2143116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0271" name="TextBox 52"/>
            <p:cNvSpPr txBox="1">
              <a:spLocks noChangeArrowheads="1"/>
            </p:cNvSpPr>
            <p:nvPr/>
          </p:nvSpPr>
          <p:spPr bwMode="auto">
            <a:xfrm>
              <a:off x="642923" y="450057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46663" y="2200275"/>
            <a:ext cx="3311525" cy="3455988"/>
            <a:chOff x="3903447" y="1906100"/>
            <a:chExt cx="3311710" cy="323920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572002" y="1919492"/>
              <a:ext cx="1643155" cy="964173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572002" y="4062098"/>
              <a:ext cx="1641567" cy="965660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rot="10800000" flipV="1">
              <a:off x="5572002" y="1906100"/>
              <a:ext cx="0" cy="3239205"/>
            </a:xfrm>
            <a:prstGeom prst="line">
              <a:avLst/>
            </a:prstGeom>
            <a:ln w="412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3903447" y="3446099"/>
              <a:ext cx="3240268" cy="0"/>
            </a:xfrm>
            <a:prstGeom prst="line">
              <a:avLst/>
            </a:prstGeom>
            <a:ln w="412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0" name="TextBox 53"/>
            <p:cNvSpPr txBox="1">
              <a:spLocks noChangeArrowheads="1"/>
            </p:cNvSpPr>
            <p:nvPr/>
          </p:nvSpPr>
          <p:spPr bwMode="auto">
            <a:xfrm>
              <a:off x="6357938" y="4348737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61" name="TextBox 54"/>
            <p:cNvSpPr txBox="1">
              <a:spLocks noChangeArrowheads="1"/>
            </p:cNvSpPr>
            <p:nvPr/>
          </p:nvSpPr>
          <p:spPr bwMode="auto">
            <a:xfrm>
              <a:off x="4429103" y="213862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262" name="TextBox 55"/>
            <p:cNvSpPr txBox="1">
              <a:spLocks noChangeArrowheads="1"/>
            </p:cNvSpPr>
            <p:nvPr/>
          </p:nvSpPr>
          <p:spPr bwMode="auto">
            <a:xfrm>
              <a:off x="6286494" y="2138626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0263" name="TextBox 56"/>
            <p:cNvSpPr txBox="1">
              <a:spLocks noChangeArrowheads="1"/>
            </p:cNvSpPr>
            <p:nvPr/>
          </p:nvSpPr>
          <p:spPr bwMode="auto">
            <a:xfrm>
              <a:off x="4429103" y="4348737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984250" y="0"/>
            <a:ext cx="7300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Comic Sans MS" pitchFamily="66" charset="0"/>
              </a:rPr>
              <a:t>Reconstructed Centroid - data </a:t>
            </a:r>
          </a:p>
          <a:p>
            <a:pPr algn="ctr"/>
            <a:r>
              <a:rPr lang="en-US" sz="3600" b="1">
                <a:latin typeface="Comic Sans MS" pitchFamily="66" charset="0"/>
              </a:rPr>
              <a:t>TCTVB effect - pp 7 TeV</a:t>
            </a:r>
          </a:p>
        </p:txBody>
      </p:sp>
      <p:sp>
        <p:nvSpPr>
          <p:cNvPr id="10249" name="TextBox 22"/>
          <p:cNvSpPr txBox="1">
            <a:spLocks noChangeArrowheads="1"/>
          </p:cNvSpPr>
          <p:nvPr/>
        </p:nvSpPr>
        <p:spPr bwMode="auto">
          <a:xfrm>
            <a:off x="0" y="595153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β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* = 2m -&gt;  TCTVB gap:  15.1mm side C, 17.2mm side A</a:t>
            </a:r>
          </a:p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Red boxes-&gt;projected shadows at ZDC location (22.9mm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sideC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, 26.4mm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sideA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) </a:t>
            </a:r>
          </a:p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  <a:cs typeface="Tahoma" pitchFamily="34" charset="0"/>
              </a:rPr>
              <a:t>Platform at nominal positions : ZNC 178 mm, ZNA 182 mm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  <a:latin typeface="Comic Sans MS" pitchFamily="66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10250" name="TextBox 53"/>
          <p:cNvSpPr txBox="1">
            <a:spLocks noChangeArrowheads="1"/>
          </p:cNvSpPr>
          <p:nvPr/>
        </p:nvSpPr>
        <p:spPr bwMode="auto">
          <a:xfrm>
            <a:off x="6572250" y="28575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2071688" y="17272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ZNC</a:t>
            </a:r>
          </a:p>
        </p:txBody>
      </p:sp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6357938" y="1714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ZNA</a:t>
            </a:r>
          </a:p>
        </p:txBody>
      </p:sp>
      <p:sp>
        <p:nvSpPr>
          <p:cNvPr id="10253" name="TextBox 10"/>
          <p:cNvSpPr txBox="1">
            <a:spLocks noChangeArrowheads="1"/>
          </p:cNvSpPr>
          <p:nvPr/>
        </p:nvSpPr>
        <p:spPr bwMode="auto">
          <a:xfrm>
            <a:off x="0" y="1071563"/>
            <a:ext cx="9021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Run 119086 ,Trigger CINT1B-ABCE-NOPF-ALL , 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L3/Dip off/off </a:t>
            </a:r>
          </a:p>
          <a:p>
            <a:r>
              <a:rPr lang="en-US" sz="1600" b="1">
                <a:solidFill>
                  <a:srgbClr val="0000FF"/>
                </a:solidFill>
                <a:latin typeface="Comic Sans MS" pitchFamily="66" charset="0"/>
              </a:rPr>
              <a:t>                                                    -&gt; 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Vert. Beam Crossing Angle 0 </a:t>
            </a:r>
            <a:r>
              <a:rPr lang="el-GR" b="1">
                <a:solidFill>
                  <a:srgbClr val="0000FF"/>
                </a:solidFill>
                <a:latin typeface="Comic Sans MS" pitchFamily="66" charset="0"/>
              </a:rPr>
              <a:t>μ</a:t>
            </a:r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rad</a:t>
            </a:r>
          </a:p>
        </p:txBody>
      </p:sp>
      <p:sp>
        <p:nvSpPr>
          <p:cNvPr id="10254" name="TextBox 60"/>
          <p:cNvSpPr txBox="1">
            <a:spLocks noChangeArrowheads="1"/>
          </p:cNvSpPr>
          <p:nvPr/>
        </p:nvSpPr>
        <p:spPr bwMode="auto">
          <a:xfrm>
            <a:off x="5214938" y="5702300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3.5 cm (half dimension) 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072063" y="5715000"/>
            <a:ext cx="161925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C1D9-CAF3-4F5A-A629-51327B6C897D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42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5306"/>
          <a:stretch>
            <a:fillRect/>
          </a:stretch>
        </p:blipFill>
        <p:spPr bwMode="auto">
          <a:xfrm>
            <a:off x="109538" y="1219200"/>
            <a:ext cx="651986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533400" y="0"/>
            <a:ext cx="3786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0" smtClean="0">
                <a:solidFill>
                  <a:srgbClr val="FFFFFF"/>
                </a:solidFill>
              </a:rPr>
              <a:t>ALICE  EMCal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2209800" y="3124200"/>
            <a:ext cx="1371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V="1">
            <a:off x="2133600" y="3962400"/>
            <a:ext cx="1295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2133600" y="3581400"/>
            <a:ext cx="762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 flipV="1">
            <a:off x="3429000" y="3124200"/>
            <a:ext cx="762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H="1">
            <a:off x="3048000" y="3429000"/>
            <a:ext cx="941388" cy="276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US" sz="2400" b="0" smtClean="0">
              <a:solidFill>
                <a:srgbClr val="000000"/>
              </a:solidFill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946525" y="322897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smtClean="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4724400" y="25146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smtClean="0">
                <a:solidFill>
                  <a:srgbClr val="000000"/>
                </a:solidFill>
              </a:rPr>
              <a:t>US Scope: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 smtClean="0">
                <a:solidFill>
                  <a:srgbClr val="0033FF"/>
                </a:solidFill>
              </a:rPr>
              <a:t>7 2/3 Super Modules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smtClean="0">
                <a:solidFill>
                  <a:srgbClr val="FF3300"/>
                </a:solidFill>
              </a:rPr>
              <a:t>2 SM installed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smtClean="0">
                <a:solidFill>
                  <a:srgbClr val="FF3300"/>
                </a:solidFill>
              </a:rPr>
              <a:t>2/3 -&gt; DCal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smtClean="0">
                <a:solidFill>
                  <a:srgbClr val="000000"/>
                </a:solidFill>
              </a:rPr>
              <a:t>EU Scope (France, Italy):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 smtClean="0">
                <a:solidFill>
                  <a:srgbClr val="0033FF"/>
                </a:solidFill>
              </a:rPr>
              <a:t>3 Super Modules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smtClean="0">
                <a:solidFill>
                  <a:srgbClr val="FF3300"/>
                </a:solidFill>
              </a:rPr>
              <a:t>2 SM installed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0" smtClean="0">
              <a:solidFill>
                <a:srgbClr val="FF33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smtClean="0">
                <a:solidFill>
                  <a:srgbClr val="000000"/>
                </a:solidFill>
              </a:rPr>
              <a:t>4 SMs installed and fully commissioned in ALICE sectors @ 90</a:t>
            </a:r>
            <a:r>
              <a:rPr lang="en-US" sz="2400" b="0" baseline="30000" smtClean="0">
                <a:solidFill>
                  <a:srgbClr val="000000"/>
                </a:solidFill>
              </a:rPr>
              <a:t>o</a:t>
            </a:r>
            <a:r>
              <a:rPr lang="en-US" sz="2400" b="0" smtClean="0">
                <a:solidFill>
                  <a:srgbClr val="000000"/>
                </a:solidFill>
              </a:rPr>
              <a:t> and 70</a:t>
            </a:r>
            <a:r>
              <a:rPr lang="en-US" sz="2400" b="0" baseline="30000" smtClean="0">
                <a:solidFill>
                  <a:srgbClr val="000000"/>
                </a:solidFill>
              </a:rPr>
              <a:t>o</a:t>
            </a:r>
            <a:endParaRPr lang="en-US" sz="2400" b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962-4D59-4BB4-B902-BE123616FBA5}" type="slidenum">
              <a:rPr lang="en-US"/>
              <a:pPr/>
              <a:t>2</a:t>
            </a:fld>
            <a:endParaRPr lang="en-US"/>
          </a:p>
        </p:txBody>
      </p:sp>
      <p:sp>
        <p:nvSpPr>
          <p:cNvPr id="411665" name="Rectangle 17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Next LHC technical stops</a:t>
            </a:r>
          </a:p>
        </p:txBody>
      </p:sp>
      <p:sp>
        <p:nvSpPr>
          <p:cNvPr id="411666" name="Rectangle 18"/>
          <p:cNvSpPr>
            <a:spLocks noChangeArrowheads="1"/>
          </p:cNvSpPr>
          <p:nvPr/>
        </p:nvSpPr>
        <p:spPr bwMode="auto">
          <a:xfrm>
            <a:off x="457200" y="16764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Dates: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19</a:t>
            </a:r>
            <a:r>
              <a:rPr lang="en-US" sz="1800" baseline="30000" dirty="0">
                <a:solidFill>
                  <a:schemeClr val="accent2"/>
                </a:solidFill>
              </a:rPr>
              <a:t>th</a:t>
            </a:r>
            <a:r>
              <a:rPr lang="en-US" sz="1800" dirty="0">
                <a:solidFill>
                  <a:schemeClr val="accent2"/>
                </a:solidFill>
              </a:rPr>
              <a:t> to 22</a:t>
            </a:r>
            <a:r>
              <a:rPr lang="en-US" sz="1800" baseline="30000" dirty="0">
                <a:solidFill>
                  <a:schemeClr val="accent2"/>
                </a:solidFill>
              </a:rPr>
              <a:t>nd</a:t>
            </a:r>
            <a:r>
              <a:rPr lang="en-US" sz="1800" dirty="0">
                <a:solidFill>
                  <a:schemeClr val="accent2"/>
                </a:solidFill>
              </a:rPr>
              <a:t> July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30</a:t>
            </a:r>
            <a:r>
              <a:rPr lang="en-US" sz="1800" baseline="30000" dirty="0">
                <a:solidFill>
                  <a:srgbClr val="009900"/>
                </a:solidFill>
              </a:rPr>
              <a:t>th</a:t>
            </a:r>
            <a:r>
              <a:rPr lang="en-US" sz="1800" dirty="0">
                <a:solidFill>
                  <a:srgbClr val="009900"/>
                </a:solidFill>
              </a:rPr>
              <a:t> August to 2</a:t>
            </a:r>
            <a:r>
              <a:rPr lang="en-US" sz="1800" baseline="30000" dirty="0">
                <a:solidFill>
                  <a:srgbClr val="009900"/>
                </a:solidFill>
              </a:rPr>
              <a:t>nd</a:t>
            </a:r>
            <a:r>
              <a:rPr lang="en-US" sz="1800" dirty="0">
                <a:solidFill>
                  <a:srgbClr val="009900"/>
                </a:solidFill>
              </a:rPr>
              <a:t> September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18</a:t>
            </a:r>
            <a:r>
              <a:rPr lang="en-US" sz="1800" baseline="30000" dirty="0">
                <a:solidFill>
                  <a:schemeClr val="accent2"/>
                </a:solidFill>
              </a:rPr>
              <a:t>th</a:t>
            </a:r>
            <a:r>
              <a:rPr lang="en-US" sz="1800" dirty="0">
                <a:solidFill>
                  <a:schemeClr val="accent2"/>
                </a:solidFill>
              </a:rPr>
              <a:t> to 21</a:t>
            </a:r>
            <a:r>
              <a:rPr lang="en-US" sz="1800" baseline="30000" dirty="0">
                <a:solidFill>
                  <a:schemeClr val="accent2"/>
                </a:solidFill>
              </a:rPr>
              <a:t>st</a:t>
            </a:r>
            <a:r>
              <a:rPr lang="en-US" sz="1800" dirty="0">
                <a:solidFill>
                  <a:schemeClr val="accent2"/>
                </a:solidFill>
              </a:rPr>
              <a:t> October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b="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rgbClr val="009900"/>
                </a:solidFill>
              </a:rPr>
              <a:t>The new scheme foresees 4 days of stop every 6 weeks</a:t>
            </a:r>
            <a:endParaRPr lang="en-US" sz="1800" baseline="30000" dirty="0">
              <a:solidFill>
                <a:srgbClr val="0099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33800"/>
            <a:ext cx="8229600" cy="914400"/>
          </a:xfrm>
        </p:spPr>
        <p:txBody>
          <a:bodyPr/>
          <a:lstStyle/>
          <a:p>
            <a:r>
              <a:rPr lang="en-US" sz="1800" b="1" dirty="0"/>
              <a:t>P2 water interruption – 19</a:t>
            </a:r>
            <a:r>
              <a:rPr lang="en-US" sz="1800" b="1" baseline="30000" dirty="0"/>
              <a:t>th</a:t>
            </a:r>
            <a:r>
              <a:rPr lang="en-US" sz="1800" b="1" dirty="0"/>
              <a:t> July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648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day interruption of cooling (chilled, mixed water), affecting whole P2, in order to install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flowmeters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chilled water lines.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stop cooling plants, racks, DAQ, DCS,…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action is crucial to monitor the total water consumption, and to clearly address the question whether we need to improve the P2 cooling power.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July 1, 2010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TB Meeting, T.Awes, ORNL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92E-1926-41F0-9467-26981A09C608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24913" cy="528638"/>
          </a:xfrm>
        </p:spPr>
        <p:txBody>
          <a:bodyPr/>
          <a:lstStyle/>
          <a:p>
            <a:r>
              <a:rPr lang="en-US"/>
              <a:t>EMCal Production Status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305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US: 7 </a:t>
            </a:r>
            <a:r>
              <a:rPr lang="en-US" sz="2400" dirty="0" err="1"/>
              <a:t>EMCal</a:t>
            </a:r>
            <a:r>
              <a:rPr lang="en-US" sz="2400" dirty="0"/>
              <a:t> Super Modules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1 and 2: Installed in ALICE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3: Complete at CERN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4: At Grenoble. Ready in July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5: Ready ship to CERN before end of July.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16 strip modules at Yale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8 strips are ready to ship from WSU to Yale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6: All modules are complete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12 strip modules are in Europe (Grenoble-Catania-Nantes)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WSU will ship 12 </a:t>
            </a:r>
            <a:r>
              <a:rPr lang="en-US" sz="1800" dirty="0" err="1"/>
              <a:t>stripmodule</a:t>
            </a:r>
            <a:r>
              <a:rPr lang="en-US" sz="1800" dirty="0"/>
              <a:t> before the end of July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7: 20 modules are complete. Will ship 24 </a:t>
            </a:r>
            <a:r>
              <a:rPr lang="en-US" sz="2000" dirty="0" err="1"/>
              <a:t>stripmodule</a:t>
            </a:r>
            <a:r>
              <a:rPr lang="en-US" sz="2000" dirty="0"/>
              <a:t> to Grenoble early September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EU: 3 </a:t>
            </a:r>
            <a:r>
              <a:rPr lang="en-US" sz="2400" dirty="0" err="1"/>
              <a:t>EMCal</a:t>
            </a:r>
            <a:r>
              <a:rPr lang="en-US" sz="2400" dirty="0"/>
              <a:t> Super Modules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1 and 2: Installed in ALICE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 No. 3: Complete at Grenoble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3300"/>
                </a:solidFill>
              </a:rPr>
              <a:t>Remaining 6 SMs will be ready to install by late 2010.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1, 2010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TB Meeting, T.Awes, ORNL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6BB9-5DB2-4CA7-9D8E-916EA8B16370}" type="slidenum">
              <a:rPr lang="en-US"/>
              <a:pPr/>
              <a:t>21</a:t>
            </a:fld>
            <a:endParaRPr lang="en-US"/>
          </a:p>
        </p:txBody>
      </p:sp>
      <p:pic>
        <p:nvPicPr>
          <p:cNvPr id="120843" name="Picture 11" descr="DCal_PHOS_VHMP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2175"/>
            <a:ext cx="6553200" cy="5622925"/>
          </a:xfrm>
          <a:prstGeom prst="rect">
            <a:avLst/>
          </a:prstGeom>
          <a:noFill/>
        </p:spPr>
      </p:pic>
      <p:sp>
        <p:nvSpPr>
          <p:cNvPr id="120835" name="TextBox 5"/>
          <p:cNvSpPr txBox="1">
            <a:spLocks noChangeArrowheads="1"/>
          </p:cNvSpPr>
          <p:nvPr/>
        </p:nvSpPr>
        <p:spPr bwMode="auto">
          <a:xfrm>
            <a:off x="3581400" y="5867400"/>
            <a:ext cx="541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</a:rPr>
              <a:t>PHOS+DCal Acceptance </a:t>
            </a:r>
            <a:r>
              <a:rPr lang="en-US" sz="2000">
                <a:latin typeface="Symbol" charset="2"/>
              </a:rPr>
              <a:t>Dh</a:t>
            </a:r>
            <a:r>
              <a:rPr lang="en-US" sz="2000">
                <a:latin typeface="Comic Sans MS" pitchFamily="66" charset="0"/>
              </a:rPr>
              <a:t>x</a:t>
            </a:r>
            <a:r>
              <a:rPr lang="en-US" sz="2000">
                <a:latin typeface="Symbol" charset="2"/>
              </a:rPr>
              <a:t>Df</a:t>
            </a:r>
            <a:r>
              <a:rPr lang="en-US" sz="2000">
                <a:latin typeface="Comic Sans MS" pitchFamily="66" charset="0"/>
              </a:rPr>
              <a:t> = 1.4 x 0.7 </a:t>
            </a:r>
          </a:p>
        </p:txBody>
      </p:sp>
      <p:sp>
        <p:nvSpPr>
          <p:cNvPr id="120836" name="TextBox 6"/>
          <p:cNvSpPr txBox="1">
            <a:spLocks noChangeArrowheads="1"/>
          </p:cNvSpPr>
          <p:nvPr/>
        </p:nvSpPr>
        <p:spPr bwMode="auto">
          <a:xfrm>
            <a:off x="5715000" y="1143000"/>
            <a:ext cx="3429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</a:rPr>
              <a:t>New DCal super modules</a:t>
            </a:r>
          </a:p>
          <a:p>
            <a:pPr eaLnBrk="1" hangingPunct="1"/>
            <a:r>
              <a:rPr lang="en-US" sz="2000">
                <a:latin typeface="Comic Sans MS" pitchFamily="66" charset="0"/>
              </a:rPr>
              <a:t>= 2/3 EMCal SM</a:t>
            </a:r>
          </a:p>
        </p:txBody>
      </p:sp>
      <p:cxnSp>
        <p:nvCxnSpPr>
          <p:cNvPr id="9" name="Straight Arrow Connector 8"/>
          <p:cNvCxnSpPr>
            <a:cxnSpLocks noChangeShapeType="1"/>
            <a:stCxn id="120836" idx="1"/>
          </p:cNvCxnSpPr>
          <p:nvPr/>
        </p:nvCxnSpPr>
        <p:spPr bwMode="auto">
          <a:xfrm rot="10800000" flipV="1">
            <a:off x="4267200" y="1543050"/>
            <a:ext cx="1447800" cy="13239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083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fr-FR" sz="3600">
                <a:solidFill>
                  <a:schemeClr val="bg1"/>
                </a:solidFill>
                <a:ea typeface="Osaka" pitchFamily="-116" charset="-128"/>
              </a:rPr>
              <a:t>DCal+PHOS+CPV+VHMPID</a:t>
            </a:r>
            <a:endParaRPr lang="fr-FR" sz="2800">
              <a:solidFill>
                <a:schemeClr val="bg1"/>
              </a:solidFill>
              <a:ea typeface="Osaka" pitchFamily="-116" charset="-128"/>
            </a:endParaRPr>
          </a:p>
        </p:txBody>
      </p:sp>
      <p:sp>
        <p:nvSpPr>
          <p:cNvPr id="120841" name="TextBox 9"/>
          <p:cNvSpPr txBox="1">
            <a:spLocks noChangeArrowheads="1"/>
          </p:cNvSpPr>
          <p:nvPr/>
        </p:nvSpPr>
        <p:spPr bwMode="auto">
          <a:xfrm>
            <a:off x="6477000" y="2754313"/>
            <a:ext cx="2514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</a:rPr>
              <a:t>PHOS modules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3657600" y="2971800"/>
            <a:ext cx="27432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 flipV="1">
            <a:off x="2286000" y="3886200"/>
            <a:ext cx="41910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TextBox 9"/>
          <p:cNvSpPr txBox="1">
            <a:spLocks noChangeArrowheads="1"/>
          </p:cNvSpPr>
          <p:nvPr/>
        </p:nvSpPr>
        <p:spPr bwMode="auto">
          <a:xfrm>
            <a:off x="6626225" y="3592513"/>
            <a:ext cx="2514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</a:rPr>
              <a:t>VHMPID modules</a:t>
            </a:r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V="1">
            <a:off x="3657600" y="4953000"/>
            <a:ext cx="2362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TextBox 9"/>
          <p:cNvSpPr txBox="1">
            <a:spLocks noChangeArrowheads="1"/>
          </p:cNvSpPr>
          <p:nvPr/>
        </p:nvSpPr>
        <p:spPr bwMode="auto">
          <a:xfrm>
            <a:off x="6096000" y="4724400"/>
            <a:ext cx="2819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Comic Sans MS" pitchFamily="66" charset="0"/>
              </a:rPr>
              <a:t>New Rails &amp;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1, 2010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TB Meeting, T.Awes, ORNL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EB-8AEA-49AA-B935-9527D670F2D1}" type="slidenum">
              <a:rPr lang="en-US"/>
              <a:pPr/>
              <a:t>22</a:t>
            </a:fld>
            <a:endParaRPr lang="en-US"/>
          </a:p>
        </p:txBody>
      </p:sp>
      <p:sp>
        <p:nvSpPr>
          <p:cNvPr id="132100" name="Title 1"/>
          <p:cNvSpPr>
            <a:spLocks/>
          </p:cNvSpPr>
          <p:nvPr/>
        </p:nvSpPr>
        <p:spPr bwMode="auto">
          <a:xfrm>
            <a:off x="304800" y="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bg1"/>
                </a:solidFill>
                <a:ea typeface="Osaka" pitchFamily="-116" charset="-128"/>
              </a:rPr>
              <a:t>DCal Status</a:t>
            </a:r>
          </a:p>
        </p:txBody>
      </p:sp>
      <p:sp>
        <p:nvSpPr>
          <p:cNvPr id="132101" name="Rectangle 3"/>
          <p:cNvSpPr>
            <a:spLocks noChangeArrowheads="1"/>
          </p:cNvSpPr>
          <p:nvPr/>
        </p:nvSpPr>
        <p:spPr bwMode="auto">
          <a:xfrm>
            <a:off x="457200" y="9144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>
                <a:ea typeface="Osaka" pitchFamily="-116" charset="-128"/>
              </a:rPr>
              <a:t>DCal-PHOS-VHMPID common structure</a:t>
            </a:r>
            <a:r>
              <a:rPr lang="en-US" sz="2800">
                <a:ea typeface="Osaka" pitchFamily="-116" charset="-128"/>
              </a:rPr>
              <a:t>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FF"/>
                </a:solidFill>
                <a:ea typeface="Osaka" pitchFamily="-116" charset="-128"/>
              </a:rPr>
              <a:t>Funding to start support structure and rail fabrication - OK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FF"/>
                </a:solidFill>
                <a:ea typeface="Osaka" pitchFamily="-116" charset="-128"/>
              </a:rPr>
              <a:t>Design Review - complete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FF"/>
                </a:solidFill>
                <a:ea typeface="Osaka" pitchFamily="-116" charset="-128"/>
              </a:rPr>
              <a:t>Raw material order May 2010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FF"/>
                </a:solidFill>
                <a:ea typeface="Osaka" pitchFamily="-116" charset="-128"/>
              </a:rPr>
              <a:t>Orders for Rail materials May 2010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FF"/>
                </a:solidFill>
                <a:ea typeface="Osaka" pitchFamily="-116" charset="-128"/>
              </a:rPr>
              <a:t>Orders for Cradles July 2010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solidFill>
                  <a:srgbClr val="FF3300"/>
                </a:solidFill>
                <a:ea typeface="Osaka" pitchFamily="-116" charset="-128"/>
              </a:rPr>
              <a:t>Support Structure available January 2011</a:t>
            </a:r>
            <a:endParaRPr lang="fr-FR">
              <a:solidFill>
                <a:srgbClr val="0033FF"/>
              </a:solidFill>
              <a:ea typeface="Osaka" pitchFamily="-116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ea typeface="Osaka" pitchFamily="-116" charset="-128"/>
              </a:rPr>
              <a:t>DCal Modules production (Asia, EU, and US)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33FF"/>
                </a:solidFill>
                <a:ea typeface="Osaka" pitchFamily="-116" charset="-128"/>
              </a:rPr>
              <a:t>Design : exactly same as EMCal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33FF"/>
                </a:solidFill>
                <a:ea typeface="Osaka" pitchFamily="-116" charset="-128"/>
              </a:rPr>
              <a:t>Funding approved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33FF"/>
                </a:solidFill>
                <a:ea typeface="Osaka" pitchFamily="-116" charset="-128"/>
              </a:rPr>
              <a:t>Main component orders underway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33FF"/>
                </a:solidFill>
                <a:ea typeface="Osaka" pitchFamily="-116" charset="-128"/>
              </a:rPr>
              <a:t> Production to start in July 2010 (earlier in Tsukuba)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33FF"/>
                </a:solidFill>
                <a:ea typeface="Osaka" pitchFamily="-116" charset="-128"/>
              </a:rPr>
              <a:t> Assembly of first DCal Super Module foreseen September 2010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FF3300"/>
                </a:solidFill>
                <a:ea typeface="Osaka" pitchFamily="-116" charset="-128"/>
              </a:rPr>
              <a:t>First 3 super modules (C-Side) ready February 2011</a:t>
            </a:r>
            <a:endParaRPr lang="en-US">
              <a:solidFill>
                <a:srgbClr val="0033FF"/>
              </a:solidFill>
              <a:ea typeface="Osaka" pitchFamily="-1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July 1,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0B1F-5FEC-4691-A047-0860D7844B3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53400" cy="56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CPV detector 1</a:t>
            </a:r>
            <a:r>
              <a:rPr lang="en-US" sz="3200" baseline="30000" dirty="0" smtClean="0">
                <a:solidFill>
                  <a:srgbClr val="FF0000"/>
                </a:solidFill>
              </a:rPr>
              <a:t>st</a:t>
            </a:r>
            <a:r>
              <a:rPr lang="en-US" sz="3200" dirty="0" smtClean="0">
                <a:solidFill>
                  <a:srgbClr val="FF0000"/>
                </a:solidFill>
              </a:rPr>
              <a:t> module installed in 2012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July 1,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TB Meeting, T.Awes, ORNL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80B1F-5FEC-4691-A047-0860D7844B3F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676836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CPV detector 1</a:t>
            </a:r>
            <a:r>
              <a:rPr lang="en-US" sz="3200" baseline="30000" dirty="0" smtClean="0">
                <a:solidFill>
                  <a:srgbClr val="FF0000"/>
                </a:solidFill>
              </a:rPr>
              <a:t>st</a:t>
            </a:r>
            <a:r>
              <a:rPr lang="en-US" sz="3200" dirty="0" smtClean="0">
                <a:solidFill>
                  <a:srgbClr val="FF0000"/>
                </a:solidFill>
              </a:rPr>
              <a:t> module installed in 2012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 – 1.7.10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P2 issues, shutdown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57A-BC4C-4A29-A04B-C625F7A50F2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2458"/>
          <a:stretch>
            <a:fillRect/>
          </a:stretch>
        </p:blipFill>
        <p:spPr bwMode="auto">
          <a:xfrm>
            <a:off x="381000" y="762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TPC Trips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 – 1.7.10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P2 issues, shutdown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57A-BC4C-4A29-A04B-C625F7A50F2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924800" cy="489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TPC Trips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 – 1.7.10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P2 issues, shutdown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57A-BC4C-4A29-A04B-C625F7A50F2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842963"/>
            <a:ext cx="89344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TPC Trips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 – 1.7.10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P2 issues, shutdown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F57A-BC4C-4A29-A04B-C625F7A50F2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077200" cy="538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TPC Trips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1B30-7E7D-4A77-B94D-644D62A5A7C4}" type="slidenum">
              <a:rPr lang="en-US"/>
              <a:pPr/>
              <a:t>3</a:t>
            </a:fld>
            <a:endParaRPr lang="en-US"/>
          </a:p>
        </p:txBody>
      </p:sp>
      <p:sp>
        <p:nvSpPr>
          <p:cNvPr id="59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L3 cooling test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Layout of distribution network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00200"/>
            <a:ext cx="3810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/>
              <a:t>Settings:</a:t>
            </a:r>
          </a:p>
          <a:p>
            <a:r>
              <a:rPr lang="en-US" sz="1600"/>
              <a:t>T</a:t>
            </a:r>
            <a:r>
              <a:rPr lang="en-US" sz="1600" baseline="-25000"/>
              <a:t>in</a:t>
            </a:r>
            <a:r>
              <a:rPr lang="en-US" sz="1600"/>
              <a:t> = 20</a:t>
            </a:r>
            <a:r>
              <a:rPr lang="en-US" sz="1600">
                <a:cs typeface="Arial" charset="0"/>
              </a:rPr>
              <a:t>°</a:t>
            </a:r>
            <a:r>
              <a:rPr lang="en-US" sz="1600"/>
              <a:t>C</a:t>
            </a:r>
          </a:p>
          <a:p>
            <a:r>
              <a:rPr lang="en-US" sz="1600"/>
              <a:t>T</a:t>
            </a:r>
            <a:r>
              <a:rPr lang="en-US" sz="1600" baseline="-25000"/>
              <a:t>screen</a:t>
            </a:r>
            <a:r>
              <a:rPr lang="en-US" sz="1600"/>
              <a:t> = 17,4</a:t>
            </a:r>
            <a:r>
              <a:rPr lang="en-US" sz="1600">
                <a:cs typeface="Arial" charset="0"/>
              </a:rPr>
              <a:t>°</a:t>
            </a:r>
            <a:r>
              <a:rPr lang="en-US" sz="1600"/>
              <a:t>C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Problem: if hot/humid weather, the primary water goes to 26-27</a:t>
            </a:r>
            <a:r>
              <a:rPr lang="en-US" sz="1800">
                <a:cs typeface="Arial" charset="0"/>
              </a:rPr>
              <a:t>°</a:t>
            </a:r>
            <a:r>
              <a:rPr lang="en-US" sz="1800"/>
              <a:t>C</a:t>
            </a:r>
          </a:p>
          <a:p>
            <a:pPr>
              <a:buFontTx/>
              <a:buNone/>
            </a:pPr>
            <a:r>
              <a:rPr lang="en-US" sz="1800">
                <a:latin typeface="Calibri" pitchFamily="34" charset="0"/>
              </a:rPr>
              <a:t>→ overconsumption chilled water</a:t>
            </a:r>
          </a:p>
          <a:p>
            <a:pPr>
              <a:buFontTx/>
              <a:buNone/>
            </a:pPr>
            <a:r>
              <a:rPr lang="en-US" sz="1800">
                <a:latin typeface="Calibri" pitchFamily="34" charset="0"/>
              </a:rPr>
              <a:t>→ instabilities detector cooling units</a:t>
            </a:r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219200" y="4864100"/>
            <a:ext cx="45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549" name="Line 5"/>
          <p:cNvSpPr>
            <a:spLocks noChangeShapeType="1"/>
          </p:cNvSpPr>
          <p:nvPr/>
        </p:nvSpPr>
        <p:spPr bwMode="auto">
          <a:xfrm>
            <a:off x="1219200" y="48641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0" name="Line 6"/>
          <p:cNvSpPr>
            <a:spLocks noChangeShapeType="1"/>
          </p:cNvSpPr>
          <p:nvPr/>
        </p:nvSpPr>
        <p:spPr bwMode="auto">
          <a:xfrm>
            <a:off x="673100" y="5168900"/>
            <a:ext cx="5461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1" name="Line 7"/>
          <p:cNvSpPr>
            <a:spLocks noChangeShapeType="1"/>
          </p:cNvSpPr>
          <p:nvPr/>
        </p:nvSpPr>
        <p:spPr bwMode="auto">
          <a:xfrm rot="5400000" flipV="1">
            <a:off x="1174750" y="5734050"/>
            <a:ext cx="5461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2514600" y="4864100"/>
            <a:ext cx="45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553" name="Line 9"/>
          <p:cNvSpPr>
            <a:spLocks noChangeShapeType="1"/>
          </p:cNvSpPr>
          <p:nvPr/>
        </p:nvSpPr>
        <p:spPr bwMode="auto">
          <a:xfrm flipV="1">
            <a:off x="2514600" y="48641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4" name="Line 10"/>
          <p:cNvSpPr>
            <a:spLocks noChangeShapeType="1"/>
          </p:cNvSpPr>
          <p:nvPr/>
        </p:nvSpPr>
        <p:spPr bwMode="auto">
          <a:xfrm>
            <a:off x="1676400" y="5168900"/>
            <a:ext cx="8382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5" name="Line 11"/>
          <p:cNvSpPr>
            <a:spLocks noChangeShapeType="1"/>
          </p:cNvSpPr>
          <p:nvPr/>
        </p:nvSpPr>
        <p:spPr bwMode="auto">
          <a:xfrm flipV="1">
            <a:off x="2743200" y="3124200"/>
            <a:ext cx="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6" name="Line 12"/>
          <p:cNvSpPr>
            <a:spLocks noChangeShapeType="1"/>
          </p:cNvSpPr>
          <p:nvPr/>
        </p:nvSpPr>
        <p:spPr bwMode="auto">
          <a:xfrm flipV="1">
            <a:off x="1447800" y="3124200"/>
            <a:ext cx="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7" name="Line 13"/>
          <p:cNvSpPr>
            <a:spLocks noChangeShapeType="1"/>
          </p:cNvSpPr>
          <p:nvPr/>
        </p:nvSpPr>
        <p:spPr bwMode="auto">
          <a:xfrm rot="5400000" flipV="1">
            <a:off x="2470150" y="5746750"/>
            <a:ext cx="5461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8" name="Line 14"/>
          <p:cNvSpPr>
            <a:spLocks noChangeShapeType="1"/>
          </p:cNvSpPr>
          <p:nvPr/>
        </p:nvSpPr>
        <p:spPr bwMode="auto">
          <a:xfrm>
            <a:off x="4038600" y="3733800"/>
            <a:ext cx="0" cy="19812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9" name="Line 15"/>
          <p:cNvSpPr>
            <a:spLocks noChangeShapeType="1"/>
          </p:cNvSpPr>
          <p:nvPr/>
        </p:nvSpPr>
        <p:spPr bwMode="auto">
          <a:xfrm flipH="1" flipV="1">
            <a:off x="2514600" y="2971800"/>
            <a:ext cx="228600" cy="152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60" name="Text Box 16"/>
          <p:cNvSpPr txBox="1">
            <a:spLocks noChangeArrowheads="1"/>
          </p:cNvSpPr>
          <p:nvPr/>
        </p:nvSpPr>
        <p:spPr bwMode="auto">
          <a:xfrm>
            <a:off x="76200" y="5410200"/>
            <a:ext cx="1189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9900"/>
                </a:solidFill>
              </a:rPr>
              <a:t>Primary water</a:t>
            </a:r>
          </a:p>
        </p:txBody>
      </p:sp>
      <p:sp>
        <p:nvSpPr>
          <p:cNvPr id="492561" name="Text Box 17"/>
          <p:cNvSpPr txBox="1">
            <a:spLocks noChangeArrowheads="1"/>
          </p:cNvSpPr>
          <p:nvPr/>
        </p:nvSpPr>
        <p:spPr bwMode="auto">
          <a:xfrm>
            <a:off x="228600" y="3124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66FF"/>
                </a:solidFill>
              </a:rPr>
              <a:t>Demineralized water</a:t>
            </a:r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3429000" y="3429000"/>
            <a:ext cx="45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563" name="Line 19"/>
          <p:cNvSpPr>
            <a:spLocks noChangeShapeType="1"/>
          </p:cNvSpPr>
          <p:nvPr/>
        </p:nvSpPr>
        <p:spPr bwMode="auto">
          <a:xfrm flipH="1" flipV="1">
            <a:off x="2743200" y="3733800"/>
            <a:ext cx="6858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64" name="Line 20"/>
          <p:cNvSpPr>
            <a:spLocks noChangeShapeType="1"/>
          </p:cNvSpPr>
          <p:nvPr/>
        </p:nvSpPr>
        <p:spPr bwMode="auto">
          <a:xfrm flipV="1">
            <a:off x="3429000" y="3429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65" name="Line 21"/>
          <p:cNvSpPr>
            <a:spLocks noChangeShapeType="1"/>
          </p:cNvSpPr>
          <p:nvPr/>
        </p:nvSpPr>
        <p:spPr bwMode="auto">
          <a:xfrm rot="5400000" flipV="1">
            <a:off x="2667000" y="5029200"/>
            <a:ext cx="1981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66" name="Line 22"/>
          <p:cNvSpPr>
            <a:spLocks noChangeShapeType="1"/>
          </p:cNvSpPr>
          <p:nvPr/>
        </p:nvSpPr>
        <p:spPr bwMode="auto">
          <a:xfrm>
            <a:off x="3886200" y="3733800"/>
            <a:ext cx="152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67" name="Line 23"/>
          <p:cNvSpPr>
            <a:spLocks noChangeShapeType="1"/>
          </p:cNvSpPr>
          <p:nvPr/>
        </p:nvSpPr>
        <p:spPr bwMode="auto">
          <a:xfrm flipV="1">
            <a:off x="3657600" y="2514600"/>
            <a:ext cx="0" cy="914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2568" name="Group 24"/>
          <p:cNvGrpSpPr>
            <a:grpSpLocks/>
          </p:cNvGrpSpPr>
          <p:nvPr/>
        </p:nvGrpSpPr>
        <p:grpSpPr bwMode="auto">
          <a:xfrm>
            <a:off x="1600200" y="1905000"/>
            <a:ext cx="1219200" cy="1219200"/>
            <a:chOff x="3696" y="1344"/>
            <a:chExt cx="768" cy="768"/>
          </a:xfrm>
        </p:grpSpPr>
        <p:sp>
          <p:nvSpPr>
            <p:cNvPr id="492569" name="AutoShape 25"/>
            <p:cNvSpPr>
              <a:spLocks noChangeArrowheads="1"/>
            </p:cNvSpPr>
            <p:nvPr/>
          </p:nvSpPr>
          <p:spPr bwMode="auto">
            <a:xfrm>
              <a:off x="3840" y="1344"/>
              <a:ext cx="624" cy="62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0" name="AutoShape 26"/>
            <p:cNvSpPr>
              <a:spLocks noChangeArrowheads="1"/>
            </p:cNvSpPr>
            <p:nvPr/>
          </p:nvSpPr>
          <p:spPr bwMode="auto">
            <a:xfrm>
              <a:off x="3696" y="1488"/>
              <a:ext cx="624" cy="62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571" name="AutoShape 27"/>
            <p:cNvSpPr>
              <a:spLocks noChangeArrowheads="1"/>
            </p:cNvSpPr>
            <p:nvPr/>
          </p:nvSpPr>
          <p:spPr bwMode="auto">
            <a:xfrm>
              <a:off x="3744" y="1536"/>
              <a:ext cx="528" cy="52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L3</a:t>
              </a:r>
            </a:p>
          </p:txBody>
        </p:sp>
        <p:sp>
          <p:nvSpPr>
            <p:cNvPr id="492572" name="Line 28"/>
            <p:cNvSpPr>
              <a:spLocks noChangeShapeType="1"/>
            </p:cNvSpPr>
            <p:nvPr/>
          </p:nvSpPr>
          <p:spPr bwMode="auto">
            <a:xfrm flipV="1">
              <a:off x="4128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73" name="Line 29"/>
            <p:cNvSpPr>
              <a:spLocks noChangeShapeType="1"/>
            </p:cNvSpPr>
            <p:nvPr/>
          </p:nvSpPr>
          <p:spPr bwMode="auto">
            <a:xfrm flipV="1">
              <a:off x="4320" y="153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574" name="Line 30"/>
          <p:cNvSpPr>
            <a:spLocks noChangeShapeType="1"/>
          </p:cNvSpPr>
          <p:nvPr/>
        </p:nvSpPr>
        <p:spPr bwMode="auto">
          <a:xfrm flipH="1" flipV="1">
            <a:off x="2667000" y="2514600"/>
            <a:ext cx="9906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75" name="Text Box 31"/>
          <p:cNvSpPr txBox="1">
            <a:spLocks noChangeArrowheads="1"/>
          </p:cNvSpPr>
          <p:nvPr/>
        </p:nvSpPr>
        <p:spPr bwMode="auto">
          <a:xfrm>
            <a:off x="2057400" y="4114800"/>
            <a:ext cx="73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Tin=20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76" name="Text Box 32"/>
          <p:cNvSpPr txBox="1">
            <a:spLocks noChangeArrowheads="1"/>
          </p:cNvSpPr>
          <p:nvPr/>
        </p:nvSpPr>
        <p:spPr bwMode="auto">
          <a:xfrm>
            <a:off x="3657600" y="2971800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Tscreen=17.4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77" name="Text Box 33"/>
          <p:cNvSpPr txBox="1">
            <a:spLocks noChangeArrowheads="1"/>
          </p:cNvSpPr>
          <p:nvPr/>
        </p:nvSpPr>
        <p:spPr bwMode="auto">
          <a:xfrm>
            <a:off x="2346325" y="55626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78" name="Text Box 34"/>
          <p:cNvSpPr txBox="1">
            <a:spLocks noChangeArrowheads="1"/>
          </p:cNvSpPr>
          <p:nvPr/>
        </p:nvSpPr>
        <p:spPr bwMode="auto">
          <a:xfrm>
            <a:off x="4038600" y="41148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11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79" name="Text Box 35"/>
          <p:cNvSpPr txBox="1">
            <a:spLocks noChangeArrowheads="1"/>
          </p:cNvSpPr>
          <p:nvPr/>
        </p:nvSpPr>
        <p:spPr bwMode="auto">
          <a:xfrm>
            <a:off x="533400" y="48768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24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80" name="Text Box 36"/>
          <p:cNvSpPr txBox="1">
            <a:spLocks noChangeArrowheads="1"/>
          </p:cNvSpPr>
          <p:nvPr/>
        </p:nvSpPr>
        <p:spPr bwMode="auto">
          <a:xfrm>
            <a:off x="533400" y="57150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34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81" name="Text Box 37"/>
          <p:cNvSpPr txBox="1">
            <a:spLocks noChangeArrowheads="1"/>
          </p:cNvSpPr>
          <p:nvPr/>
        </p:nvSpPr>
        <p:spPr bwMode="auto">
          <a:xfrm>
            <a:off x="1905000" y="48768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24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82" name="Line 38"/>
          <p:cNvSpPr>
            <a:spLocks noChangeShapeType="1"/>
          </p:cNvSpPr>
          <p:nvPr/>
        </p:nvSpPr>
        <p:spPr bwMode="auto">
          <a:xfrm>
            <a:off x="3124200" y="5181600"/>
            <a:ext cx="0" cy="533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83" name="Line 39"/>
          <p:cNvSpPr>
            <a:spLocks noChangeShapeType="1"/>
          </p:cNvSpPr>
          <p:nvPr/>
        </p:nvSpPr>
        <p:spPr bwMode="auto">
          <a:xfrm>
            <a:off x="2971800" y="5181600"/>
            <a:ext cx="152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84" name="Line 40"/>
          <p:cNvSpPr>
            <a:spLocks noChangeShapeType="1"/>
          </p:cNvSpPr>
          <p:nvPr/>
        </p:nvSpPr>
        <p:spPr bwMode="auto">
          <a:xfrm rot="5400000" flipV="1">
            <a:off x="4724400" y="5486400"/>
            <a:ext cx="1066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85" name="Line 41"/>
          <p:cNvSpPr>
            <a:spLocks noChangeShapeType="1"/>
          </p:cNvSpPr>
          <p:nvPr/>
        </p:nvSpPr>
        <p:spPr bwMode="auto">
          <a:xfrm>
            <a:off x="5562600" y="4953000"/>
            <a:ext cx="0" cy="762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86" name="Rectangle 42"/>
          <p:cNvSpPr>
            <a:spLocks noChangeArrowheads="1"/>
          </p:cNvSpPr>
          <p:nvPr/>
        </p:nvSpPr>
        <p:spPr bwMode="auto">
          <a:xfrm>
            <a:off x="4572000" y="4419600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Detector cooling units</a:t>
            </a:r>
          </a:p>
        </p:txBody>
      </p:sp>
      <p:sp>
        <p:nvSpPr>
          <p:cNvPr id="492587" name="Line 43"/>
          <p:cNvSpPr>
            <a:spLocks noChangeShapeType="1"/>
          </p:cNvSpPr>
          <p:nvPr/>
        </p:nvSpPr>
        <p:spPr bwMode="auto">
          <a:xfrm>
            <a:off x="685800" y="60198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88" name="Text Box 44"/>
          <p:cNvSpPr txBox="1">
            <a:spLocks noChangeArrowheads="1"/>
          </p:cNvSpPr>
          <p:nvPr/>
        </p:nvSpPr>
        <p:spPr bwMode="auto">
          <a:xfrm>
            <a:off x="3276600" y="41148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89" name="Text Box 45"/>
          <p:cNvSpPr txBox="1">
            <a:spLocks noChangeArrowheads="1"/>
          </p:cNvSpPr>
          <p:nvPr/>
        </p:nvSpPr>
        <p:spPr bwMode="auto">
          <a:xfrm>
            <a:off x="3048000" y="49530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11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90" name="Text Box 46"/>
          <p:cNvSpPr txBox="1">
            <a:spLocks noChangeArrowheads="1"/>
          </p:cNvSpPr>
          <p:nvPr/>
        </p:nvSpPr>
        <p:spPr bwMode="auto">
          <a:xfrm>
            <a:off x="5553075" y="51054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11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91" name="Text Box 47"/>
          <p:cNvSpPr txBox="1">
            <a:spLocks noChangeArrowheads="1"/>
          </p:cNvSpPr>
          <p:nvPr/>
        </p:nvSpPr>
        <p:spPr bwMode="auto">
          <a:xfrm>
            <a:off x="4876800" y="51054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2592" name="Text Box 48"/>
          <p:cNvSpPr txBox="1">
            <a:spLocks noChangeArrowheads="1"/>
          </p:cNvSpPr>
          <p:nvPr/>
        </p:nvSpPr>
        <p:spPr bwMode="auto">
          <a:xfrm>
            <a:off x="685800" y="4479925"/>
            <a:ext cx="817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Tout=35°C</a:t>
            </a:r>
          </a:p>
        </p:txBody>
      </p:sp>
      <p:sp>
        <p:nvSpPr>
          <p:cNvPr id="492593" name="Line 49"/>
          <p:cNvSpPr>
            <a:spLocks noChangeShapeType="1"/>
          </p:cNvSpPr>
          <p:nvPr/>
        </p:nvSpPr>
        <p:spPr bwMode="auto">
          <a:xfrm rot="-5400000" flipH="1" flipV="1">
            <a:off x="5753100" y="3086100"/>
            <a:ext cx="0" cy="5257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94" name="Line 50"/>
          <p:cNvSpPr>
            <a:spLocks noChangeShapeType="1"/>
          </p:cNvSpPr>
          <p:nvPr/>
        </p:nvSpPr>
        <p:spPr bwMode="auto">
          <a:xfrm rot="-5400000" flipH="1" flipV="1">
            <a:off x="5562600" y="3200400"/>
            <a:ext cx="0" cy="5638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95" name="Line 51"/>
          <p:cNvSpPr>
            <a:spLocks noChangeShapeType="1"/>
          </p:cNvSpPr>
          <p:nvPr/>
        </p:nvSpPr>
        <p:spPr bwMode="auto">
          <a:xfrm>
            <a:off x="7848600" y="4953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96" name="Text Box 52"/>
          <p:cNvSpPr txBox="1">
            <a:spLocks noChangeArrowheads="1"/>
          </p:cNvSpPr>
          <p:nvPr/>
        </p:nvSpPr>
        <p:spPr bwMode="auto">
          <a:xfrm>
            <a:off x="7158038" y="5105400"/>
            <a:ext cx="614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FF"/>
                </a:solidFill>
              </a:rPr>
              <a:t>UX-25</a:t>
            </a:r>
          </a:p>
        </p:txBody>
      </p:sp>
      <p:sp>
        <p:nvSpPr>
          <p:cNvPr id="492597" name="Text Box 53"/>
          <p:cNvSpPr txBox="1">
            <a:spLocks noChangeArrowheads="1"/>
          </p:cNvSpPr>
          <p:nvPr/>
        </p:nvSpPr>
        <p:spPr bwMode="auto">
          <a:xfrm>
            <a:off x="7996238" y="5105400"/>
            <a:ext cx="741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FF"/>
                </a:solidFill>
              </a:rPr>
              <a:t>Surface</a:t>
            </a:r>
          </a:p>
        </p:txBody>
      </p:sp>
      <p:sp>
        <p:nvSpPr>
          <p:cNvPr id="492598" name="Text Box 54"/>
          <p:cNvSpPr txBox="1">
            <a:spLocks noChangeArrowheads="1"/>
          </p:cNvSpPr>
          <p:nvPr/>
        </p:nvSpPr>
        <p:spPr bwMode="auto">
          <a:xfrm>
            <a:off x="5791200" y="6096000"/>
            <a:ext cx="1133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FF"/>
                </a:solidFill>
              </a:rPr>
              <a:t>Chilled water</a:t>
            </a:r>
          </a:p>
        </p:txBody>
      </p:sp>
      <p:sp>
        <p:nvSpPr>
          <p:cNvPr id="492599" name="Line 55"/>
          <p:cNvSpPr>
            <a:spLocks noChangeShapeType="1"/>
          </p:cNvSpPr>
          <p:nvPr/>
        </p:nvSpPr>
        <p:spPr bwMode="auto">
          <a:xfrm flipV="1">
            <a:off x="1447800" y="2971800"/>
            <a:ext cx="228600" cy="152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600" name="Line 56"/>
          <p:cNvSpPr>
            <a:spLocks noChangeShapeType="1"/>
          </p:cNvSpPr>
          <p:nvPr/>
        </p:nvSpPr>
        <p:spPr bwMode="auto">
          <a:xfrm flipH="1" flipV="1">
            <a:off x="1447800" y="2514600"/>
            <a:ext cx="1524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601" name="Line 57"/>
          <p:cNvSpPr>
            <a:spLocks noChangeShapeType="1"/>
          </p:cNvSpPr>
          <p:nvPr/>
        </p:nvSpPr>
        <p:spPr bwMode="auto">
          <a:xfrm flipV="1">
            <a:off x="1447800" y="2514600"/>
            <a:ext cx="0" cy="609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E733C-6B7F-44B4-9FB2-07CC7F74D6A5}" type="slidenum">
              <a:rPr lang="en-US"/>
              <a:pPr/>
              <a:t>4</a:t>
            </a:fld>
            <a:endParaRPr lang="en-US"/>
          </a:p>
        </p:txBody>
      </p:sp>
      <p:sp>
        <p:nvSpPr>
          <p:cNvPr id="61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6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L3 cooling test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Changing the inlet temperature 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00200"/>
            <a:ext cx="38100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Increased inlet temperature: </a:t>
            </a:r>
          </a:p>
          <a:p>
            <a:pPr marL="0" indent="0"/>
            <a:r>
              <a:rPr lang="en-US" sz="1600"/>
              <a:t>     T</a:t>
            </a:r>
            <a:r>
              <a:rPr lang="en-US" sz="1600" baseline="-25000"/>
              <a:t>in</a:t>
            </a:r>
            <a:r>
              <a:rPr lang="en-US" sz="1600"/>
              <a:t> = 22</a:t>
            </a:r>
            <a:r>
              <a:rPr lang="en-US" sz="1600">
                <a:cs typeface="Arial" charset="0"/>
              </a:rPr>
              <a:t>°</a:t>
            </a:r>
            <a:r>
              <a:rPr lang="en-US" sz="1600"/>
              <a:t>C</a:t>
            </a:r>
          </a:p>
          <a:p>
            <a:pPr marL="0" indent="0">
              <a:buFontTx/>
              <a:buNone/>
            </a:pPr>
            <a:endParaRPr lang="en-US" sz="1600"/>
          </a:p>
          <a:p>
            <a:pPr marL="0" indent="0">
              <a:buFontTx/>
              <a:buNone/>
            </a:pPr>
            <a:r>
              <a:rPr lang="en-US" sz="1600"/>
              <a:t>T</a:t>
            </a:r>
            <a:r>
              <a:rPr lang="en-US" sz="1600" baseline="-25000"/>
              <a:t>out</a:t>
            </a:r>
            <a:r>
              <a:rPr lang="en-US" sz="1600"/>
              <a:t> increases of 2</a:t>
            </a:r>
            <a:r>
              <a:rPr lang="en-US" sz="1600">
                <a:cs typeface="Arial" charset="0"/>
              </a:rPr>
              <a:t>°</a:t>
            </a:r>
            <a:r>
              <a:rPr lang="en-US" sz="1600"/>
              <a:t>C (37 instead of 35)</a:t>
            </a:r>
          </a:p>
          <a:p>
            <a:pPr marL="0" indent="0">
              <a:buFontTx/>
              <a:buNone/>
            </a:pPr>
            <a:endParaRPr lang="en-US" sz="1600"/>
          </a:p>
          <a:p>
            <a:pPr marL="0" indent="0">
              <a:buFontTx/>
              <a:buNone/>
            </a:pPr>
            <a:r>
              <a:rPr lang="en-US" sz="1600"/>
              <a:t>By operating (manually) the heat exchanger of the thermal screen, we have achieved T</a:t>
            </a:r>
            <a:r>
              <a:rPr lang="en-US" sz="1600" baseline="-25000"/>
              <a:t>screen</a:t>
            </a:r>
            <a:r>
              <a:rPr lang="en-US" sz="1600"/>
              <a:t> = 17,4</a:t>
            </a:r>
            <a:r>
              <a:rPr lang="en-US" sz="1600">
                <a:cs typeface="Arial" charset="0"/>
              </a:rPr>
              <a:t>°</a:t>
            </a:r>
            <a:r>
              <a:rPr lang="en-US" sz="1600"/>
              <a:t>C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1219200" y="4864100"/>
            <a:ext cx="45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3" name="Line 5"/>
          <p:cNvSpPr>
            <a:spLocks noChangeShapeType="1"/>
          </p:cNvSpPr>
          <p:nvPr/>
        </p:nvSpPr>
        <p:spPr bwMode="auto">
          <a:xfrm>
            <a:off x="1219200" y="48641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4" name="Line 6"/>
          <p:cNvSpPr>
            <a:spLocks noChangeShapeType="1"/>
          </p:cNvSpPr>
          <p:nvPr/>
        </p:nvSpPr>
        <p:spPr bwMode="auto">
          <a:xfrm>
            <a:off x="673100" y="5168900"/>
            <a:ext cx="5461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 rot="5400000" flipV="1">
            <a:off x="1174750" y="5734050"/>
            <a:ext cx="5461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2514600" y="4864100"/>
            <a:ext cx="45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 flipV="1">
            <a:off x="2514600" y="48641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8" name="Line 10"/>
          <p:cNvSpPr>
            <a:spLocks noChangeShapeType="1"/>
          </p:cNvSpPr>
          <p:nvPr/>
        </p:nvSpPr>
        <p:spPr bwMode="auto">
          <a:xfrm>
            <a:off x="1676400" y="5168900"/>
            <a:ext cx="8382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9" name="Line 11"/>
          <p:cNvSpPr>
            <a:spLocks noChangeShapeType="1"/>
          </p:cNvSpPr>
          <p:nvPr/>
        </p:nvSpPr>
        <p:spPr bwMode="auto">
          <a:xfrm flipV="1">
            <a:off x="2743200" y="3124200"/>
            <a:ext cx="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0" name="Line 12"/>
          <p:cNvSpPr>
            <a:spLocks noChangeShapeType="1"/>
          </p:cNvSpPr>
          <p:nvPr/>
        </p:nvSpPr>
        <p:spPr bwMode="auto">
          <a:xfrm flipV="1">
            <a:off x="1447800" y="3124200"/>
            <a:ext cx="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1" name="Line 13"/>
          <p:cNvSpPr>
            <a:spLocks noChangeShapeType="1"/>
          </p:cNvSpPr>
          <p:nvPr/>
        </p:nvSpPr>
        <p:spPr bwMode="auto">
          <a:xfrm rot="5400000" flipV="1">
            <a:off x="2470150" y="5746750"/>
            <a:ext cx="5461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2" name="Line 14"/>
          <p:cNvSpPr>
            <a:spLocks noChangeShapeType="1"/>
          </p:cNvSpPr>
          <p:nvPr/>
        </p:nvSpPr>
        <p:spPr bwMode="auto">
          <a:xfrm>
            <a:off x="4038600" y="3733800"/>
            <a:ext cx="0" cy="19812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3" name="Line 15"/>
          <p:cNvSpPr>
            <a:spLocks noChangeShapeType="1"/>
          </p:cNvSpPr>
          <p:nvPr/>
        </p:nvSpPr>
        <p:spPr bwMode="auto">
          <a:xfrm flipV="1">
            <a:off x="1447800" y="2971800"/>
            <a:ext cx="228600" cy="152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4" name="Line 16"/>
          <p:cNvSpPr>
            <a:spLocks noChangeShapeType="1"/>
          </p:cNvSpPr>
          <p:nvPr/>
        </p:nvSpPr>
        <p:spPr bwMode="auto">
          <a:xfrm flipH="1" flipV="1">
            <a:off x="2514600" y="2971800"/>
            <a:ext cx="228600" cy="152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5" name="Text Box 17"/>
          <p:cNvSpPr txBox="1">
            <a:spLocks noChangeArrowheads="1"/>
          </p:cNvSpPr>
          <p:nvPr/>
        </p:nvSpPr>
        <p:spPr bwMode="auto">
          <a:xfrm>
            <a:off x="76200" y="5410200"/>
            <a:ext cx="1189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9900"/>
                </a:solidFill>
              </a:rPr>
              <a:t>Primary water</a:t>
            </a:r>
          </a:p>
        </p:txBody>
      </p:sp>
      <p:sp>
        <p:nvSpPr>
          <p:cNvPr id="493586" name="Text Box 18"/>
          <p:cNvSpPr txBox="1">
            <a:spLocks noChangeArrowheads="1"/>
          </p:cNvSpPr>
          <p:nvPr/>
        </p:nvSpPr>
        <p:spPr bwMode="auto">
          <a:xfrm>
            <a:off x="5791200" y="6096000"/>
            <a:ext cx="1133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FF"/>
                </a:solidFill>
              </a:rPr>
              <a:t>Chilled water</a:t>
            </a:r>
          </a:p>
        </p:txBody>
      </p:sp>
      <p:sp>
        <p:nvSpPr>
          <p:cNvPr id="493587" name="Rectangle 19"/>
          <p:cNvSpPr>
            <a:spLocks noChangeArrowheads="1"/>
          </p:cNvSpPr>
          <p:nvPr/>
        </p:nvSpPr>
        <p:spPr bwMode="auto">
          <a:xfrm>
            <a:off x="3429000" y="3429000"/>
            <a:ext cx="45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88" name="Line 20"/>
          <p:cNvSpPr>
            <a:spLocks noChangeShapeType="1"/>
          </p:cNvSpPr>
          <p:nvPr/>
        </p:nvSpPr>
        <p:spPr bwMode="auto">
          <a:xfrm flipH="1" flipV="1">
            <a:off x="2743200" y="3733800"/>
            <a:ext cx="6858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89" name="Line 21"/>
          <p:cNvSpPr>
            <a:spLocks noChangeShapeType="1"/>
          </p:cNvSpPr>
          <p:nvPr/>
        </p:nvSpPr>
        <p:spPr bwMode="auto">
          <a:xfrm flipV="1">
            <a:off x="3429000" y="3429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90" name="Line 22"/>
          <p:cNvSpPr>
            <a:spLocks noChangeShapeType="1"/>
          </p:cNvSpPr>
          <p:nvPr/>
        </p:nvSpPr>
        <p:spPr bwMode="auto">
          <a:xfrm rot="5400000" flipV="1">
            <a:off x="2667000" y="5029200"/>
            <a:ext cx="1981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91" name="Line 23"/>
          <p:cNvSpPr>
            <a:spLocks noChangeShapeType="1"/>
          </p:cNvSpPr>
          <p:nvPr/>
        </p:nvSpPr>
        <p:spPr bwMode="auto">
          <a:xfrm>
            <a:off x="3886200" y="3733800"/>
            <a:ext cx="152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 flipV="1">
            <a:off x="3657600" y="2514600"/>
            <a:ext cx="0" cy="914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3593" name="Group 25"/>
          <p:cNvGrpSpPr>
            <a:grpSpLocks/>
          </p:cNvGrpSpPr>
          <p:nvPr/>
        </p:nvGrpSpPr>
        <p:grpSpPr bwMode="auto">
          <a:xfrm>
            <a:off x="1600200" y="1905000"/>
            <a:ext cx="1219200" cy="1219200"/>
            <a:chOff x="3696" y="1344"/>
            <a:chExt cx="768" cy="768"/>
          </a:xfrm>
        </p:grpSpPr>
        <p:sp>
          <p:nvSpPr>
            <p:cNvPr id="493594" name="AutoShape 26"/>
            <p:cNvSpPr>
              <a:spLocks noChangeArrowheads="1"/>
            </p:cNvSpPr>
            <p:nvPr/>
          </p:nvSpPr>
          <p:spPr bwMode="auto">
            <a:xfrm>
              <a:off x="3840" y="1344"/>
              <a:ext cx="624" cy="62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595" name="AutoShape 27"/>
            <p:cNvSpPr>
              <a:spLocks noChangeArrowheads="1"/>
            </p:cNvSpPr>
            <p:nvPr/>
          </p:nvSpPr>
          <p:spPr bwMode="auto">
            <a:xfrm>
              <a:off x="3696" y="1488"/>
              <a:ext cx="624" cy="62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596" name="AutoShape 28"/>
            <p:cNvSpPr>
              <a:spLocks noChangeArrowheads="1"/>
            </p:cNvSpPr>
            <p:nvPr/>
          </p:nvSpPr>
          <p:spPr bwMode="auto">
            <a:xfrm>
              <a:off x="3744" y="1536"/>
              <a:ext cx="528" cy="52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L3</a:t>
              </a:r>
            </a:p>
          </p:txBody>
        </p:sp>
        <p:sp>
          <p:nvSpPr>
            <p:cNvPr id="493597" name="Line 29"/>
            <p:cNvSpPr>
              <a:spLocks noChangeShapeType="1"/>
            </p:cNvSpPr>
            <p:nvPr/>
          </p:nvSpPr>
          <p:spPr bwMode="auto">
            <a:xfrm flipV="1">
              <a:off x="4128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98" name="Line 30"/>
            <p:cNvSpPr>
              <a:spLocks noChangeShapeType="1"/>
            </p:cNvSpPr>
            <p:nvPr/>
          </p:nvSpPr>
          <p:spPr bwMode="auto">
            <a:xfrm flipV="1">
              <a:off x="4320" y="153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3599" name="Line 31"/>
          <p:cNvSpPr>
            <a:spLocks noChangeShapeType="1"/>
          </p:cNvSpPr>
          <p:nvPr/>
        </p:nvSpPr>
        <p:spPr bwMode="auto">
          <a:xfrm flipH="1" flipV="1">
            <a:off x="2667000" y="2514600"/>
            <a:ext cx="9906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00" name="Text Box 32"/>
          <p:cNvSpPr txBox="1">
            <a:spLocks noChangeArrowheads="1"/>
          </p:cNvSpPr>
          <p:nvPr/>
        </p:nvSpPr>
        <p:spPr bwMode="auto">
          <a:xfrm>
            <a:off x="2057400" y="4114800"/>
            <a:ext cx="73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Tin=22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1" name="Text Box 33"/>
          <p:cNvSpPr txBox="1">
            <a:spLocks noChangeArrowheads="1"/>
          </p:cNvSpPr>
          <p:nvPr/>
        </p:nvSpPr>
        <p:spPr bwMode="auto">
          <a:xfrm>
            <a:off x="3657600" y="2971800"/>
            <a:ext cx="113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Tscreen=17.4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2" name="Text Box 34"/>
          <p:cNvSpPr txBox="1">
            <a:spLocks noChangeArrowheads="1"/>
          </p:cNvSpPr>
          <p:nvPr/>
        </p:nvSpPr>
        <p:spPr bwMode="auto">
          <a:xfrm>
            <a:off x="2346325" y="55626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3" name="Text Box 35"/>
          <p:cNvSpPr txBox="1">
            <a:spLocks noChangeArrowheads="1"/>
          </p:cNvSpPr>
          <p:nvPr/>
        </p:nvSpPr>
        <p:spPr bwMode="auto">
          <a:xfrm>
            <a:off x="4038600" y="41148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11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4" name="Text Box 36"/>
          <p:cNvSpPr txBox="1">
            <a:spLocks noChangeArrowheads="1"/>
          </p:cNvSpPr>
          <p:nvPr/>
        </p:nvSpPr>
        <p:spPr bwMode="auto">
          <a:xfrm>
            <a:off x="533400" y="48768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24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5" name="Text Box 37"/>
          <p:cNvSpPr txBox="1">
            <a:spLocks noChangeArrowheads="1"/>
          </p:cNvSpPr>
          <p:nvPr/>
        </p:nvSpPr>
        <p:spPr bwMode="auto">
          <a:xfrm>
            <a:off x="533400" y="57150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34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6" name="Text Box 38"/>
          <p:cNvSpPr txBox="1">
            <a:spLocks noChangeArrowheads="1"/>
          </p:cNvSpPr>
          <p:nvPr/>
        </p:nvSpPr>
        <p:spPr bwMode="auto">
          <a:xfrm>
            <a:off x="1905000" y="48768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24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07" name="Text Box 39"/>
          <p:cNvSpPr txBox="1">
            <a:spLocks noChangeArrowheads="1"/>
          </p:cNvSpPr>
          <p:nvPr/>
        </p:nvSpPr>
        <p:spPr bwMode="auto">
          <a:xfrm>
            <a:off x="685800" y="4479925"/>
            <a:ext cx="817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Tout=37°C</a:t>
            </a:r>
          </a:p>
        </p:txBody>
      </p:sp>
      <p:sp>
        <p:nvSpPr>
          <p:cNvPr id="493608" name="Line 40"/>
          <p:cNvSpPr>
            <a:spLocks noChangeShapeType="1"/>
          </p:cNvSpPr>
          <p:nvPr/>
        </p:nvSpPr>
        <p:spPr bwMode="auto">
          <a:xfrm>
            <a:off x="3124200" y="5181600"/>
            <a:ext cx="0" cy="533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09" name="Line 41"/>
          <p:cNvSpPr>
            <a:spLocks noChangeShapeType="1"/>
          </p:cNvSpPr>
          <p:nvPr/>
        </p:nvSpPr>
        <p:spPr bwMode="auto">
          <a:xfrm>
            <a:off x="2971800" y="5181600"/>
            <a:ext cx="1524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0" name="Line 42"/>
          <p:cNvSpPr>
            <a:spLocks noChangeShapeType="1"/>
          </p:cNvSpPr>
          <p:nvPr/>
        </p:nvSpPr>
        <p:spPr bwMode="auto">
          <a:xfrm rot="-5400000" flipH="1" flipV="1">
            <a:off x="5753100" y="3086100"/>
            <a:ext cx="0" cy="5257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1" name="Line 43"/>
          <p:cNvSpPr>
            <a:spLocks noChangeShapeType="1"/>
          </p:cNvSpPr>
          <p:nvPr/>
        </p:nvSpPr>
        <p:spPr bwMode="auto">
          <a:xfrm rot="-5400000" flipH="1" flipV="1">
            <a:off x="5562600" y="3200400"/>
            <a:ext cx="0" cy="5638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2" name="Line 44"/>
          <p:cNvSpPr>
            <a:spLocks noChangeShapeType="1"/>
          </p:cNvSpPr>
          <p:nvPr/>
        </p:nvSpPr>
        <p:spPr bwMode="auto">
          <a:xfrm rot="5400000" flipV="1">
            <a:off x="4724400" y="5486400"/>
            <a:ext cx="1066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3" name="Line 45"/>
          <p:cNvSpPr>
            <a:spLocks noChangeShapeType="1"/>
          </p:cNvSpPr>
          <p:nvPr/>
        </p:nvSpPr>
        <p:spPr bwMode="auto">
          <a:xfrm>
            <a:off x="5562600" y="4953000"/>
            <a:ext cx="0" cy="762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4" name="Rectangle 46"/>
          <p:cNvSpPr>
            <a:spLocks noChangeArrowheads="1"/>
          </p:cNvSpPr>
          <p:nvPr/>
        </p:nvSpPr>
        <p:spPr bwMode="auto">
          <a:xfrm>
            <a:off x="4572000" y="4419600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Detector cooling units</a:t>
            </a:r>
          </a:p>
        </p:txBody>
      </p:sp>
      <p:sp>
        <p:nvSpPr>
          <p:cNvPr id="493615" name="Line 47"/>
          <p:cNvSpPr>
            <a:spLocks noChangeShapeType="1"/>
          </p:cNvSpPr>
          <p:nvPr/>
        </p:nvSpPr>
        <p:spPr bwMode="auto">
          <a:xfrm>
            <a:off x="685800" y="60198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6" name="Text Box 48"/>
          <p:cNvSpPr txBox="1">
            <a:spLocks noChangeArrowheads="1"/>
          </p:cNvSpPr>
          <p:nvPr/>
        </p:nvSpPr>
        <p:spPr bwMode="auto">
          <a:xfrm>
            <a:off x="3276600" y="41148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17" name="Text Box 49"/>
          <p:cNvSpPr txBox="1">
            <a:spLocks noChangeArrowheads="1"/>
          </p:cNvSpPr>
          <p:nvPr/>
        </p:nvSpPr>
        <p:spPr bwMode="auto">
          <a:xfrm>
            <a:off x="3048000" y="49530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11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18" name="Text Box 50"/>
          <p:cNvSpPr txBox="1">
            <a:spLocks noChangeArrowheads="1"/>
          </p:cNvSpPr>
          <p:nvPr/>
        </p:nvSpPr>
        <p:spPr bwMode="auto">
          <a:xfrm>
            <a:off x="5553075" y="51054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11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19" name="Text Box 51"/>
          <p:cNvSpPr txBox="1">
            <a:spLocks noChangeArrowheads="1"/>
          </p:cNvSpPr>
          <p:nvPr/>
        </p:nvSpPr>
        <p:spPr bwMode="auto">
          <a:xfrm>
            <a:off x="4876800" y="51054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  <a:r>
              <a:rPr lang="en-US" sz="1000">
                <a:cs typeface="Arial" charset="0"/>
              </a:rPr>
              <a:t>°C</a:t>
            </a:r>
          </a:p>
        </p:txBody>
      </p:sp>
      <p:sp>
        <p:nvSpPr>
          <p:cNvPr id="493620" name="Oval 52"/>
          <p:cNvSpPr>
            <a:spLocks noChangeArrowheads="1"/>
          </p:cNvSpPr>
          <p:nvPr/>
        </p:nvSpPr>
        <p:spPr bwMode="auto">
          <a:xfrm>
            <a:off x="1905000" y="4064000"/>
            <a:ext cx="990600" cy="3810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621" name="Oval 53"/>
          <p:cNvSpPr>
            <a:spLocks noChangeArrowheads="1"/>
          </p:cNvSpPr>
          <p:nvPr/>
        </p:nvSpPr>
        <p:spPr bwMode="auto">
          <a:xfrm>
            <a:off x="3644900" y="2908300"/>
            <a:ext cx="1143000" cy="3810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622" name="Line 54"/>
          <p:cNvSpPr>
            <a:spLocks noChangeShapeType="1"/>
          </p:cNvSpPr>
          <p:nvPr/>
        </p:nvSpPr>
        <p:spPr bwMode="auto">
          <a:xfrm>
            <a:off x="7848600" y="4953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23" name="Text Box 55"/>
          <p:cNvSpPr txBox="1">
            <a:spLocks noChangeArrowheads="1"/>
          </p:cNvSpPr>
          <p:nvPr/>
        </p:nvSpPr>
        <p:spPr bwMode="auto">
          <a:xfrm>
            <a:off x="7158038" y="5105400"/>
            <a:ext cx="614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FF"/>
                </a:solidFill>
              </a:rPr>
              <a:t>UX-25</a:t>
            </a:r>
          </a:p>
        </p:txBody>
      </p:sp>
      <p:sp>
        <p:nvSpPr>
          <p:cNvPr id="493624" name="Text Box 56"/>
          <p:cNvSpPr txBox="1">
            <a:spLocks noChangeArrowheads="1"/>
          </p:cNvSpPr>
          <p:nvPr/>
        </p:nvSpPr>
        <p:spPr bwMode="auto">
          <a:xfrm>
            <a:off x="7996238" y="5105400"/>
            <a:ext cx="741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FF"/>
                </a:solidFill>
              </a:rPr>
              <a:t>Surface</a:t>
            </a:r>
          </a:p>
        </p:txBody>
      </p:sp>
      <p:sp>
        <p:nvSpPr>
          <p:cNvPr id="493625" name="Line 57"/>
          <p:cNvSpPr>
            <a:spLocks noChangeShapeType="1"/>
          </p:cNvSpPr>
          <p:nvPr/>
        </p:nvSpPr>
        <p:spPr bwMode="auto">
          <a:xfrm flipH="1" flipV="1">
            <a:off x="1447800" y="2514600"/>
            <a:ext cx="1524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26" name="Line 58"/>
          <p:cNvSpPr>
            <a:spLocks noChangeShapeType="1"/>
          </p:cNvSpPr>
          <p:nvPr/>
        </p:nvSpPr>
        <p:spPr bwMode="auto">
          <a:xfrm flipV="1">
            <a:off x="1447800" y="2514600"/>
            <a:ext cx="0" cy="609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27" name="Text Box 59"/>
          <p:cNvSpPr txBox="1">
            <a:spLocks noChangeArrowheads="1"/>
          </p:cNvSpPr>
          <p:nvPr/>
        </p:nvSpPr>
        <p:spPr bwMode="auto">
          <a:xfrm>
            <a:off x="228600" y="3124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FF66FF"/>
                </a:solidFill>
              </a:rPr>
              <a:t>Demineralized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0C73-87BB-4DE8-9661-498865F7CFAF}" type="slidenum">
              <a:rPr lang="en-US"/>
              <a:pPr/>
              <a:t>5</a:t>
            </a:fld>
            <a:endParaRPr lang="en-US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228600" y="1219200"/>
            <a:ext cx="84582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The current plan is to stop the LHC for 9 weeks, i.e. from December 6</a:t>
            </a:r>
            <a:r>
              <a:rPr lang="en-US" sz="1800" baseline="30000" dirty="0">
                <a:solidFill>
                  <a:schemeClr val="accent2"/>
                </a:solidFill>
              </a:rPr>
              <a:t>th</a:t>
            </a:r>
            <a:r>
              <a:rPr lang="en-US" sz="1800" dirty="0">
                <a:solidFill>
                  <a:schemeClr val="accent2"/>
                </a:solidFill>
              </a:rPr>
              <a:t> 2010 to February 4</a:t>
            </a:r>
            <a:r>
              <a:rPr lang="en-US" sz="1800" baseline="30000" dirty="0">
                <a:solidFill>
                  <a:schemeClr val="accent2"/>
                </a:solidFill>
              </a:rPr>
              <a:t>th</a:t>
            </a:r>
            <a:r>
              <a:rPr lang="en-US" sz="1800" dirty="0">
                <a:solidFill>
                  <a:schemeClr val="accent2"/>
                </a:solidFill>
              </a:rPr>
              <a:t> 2011.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This period will be sufficient to provide standard maintenance of the detector and infrastructure and to fix several problems known to this date.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However, this is not enough to install further TRD and/or EMCAL modules, which would require 10 to 11 weeks, if we work in two shifts and through Christmas.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9900"/>
                </a:solidFill>
              </a:rPr>
              <a:t>Trying to “squeeze” this plan into 9 weeks is not possible, because the 10 weeks are already compressed. In addition, lifting the space frame is a risky operation that should be done carefully.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0099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On the other hand, it should be possible to remove the PMD, repair and reinstall it.</a:t>
            </a: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6858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2009/2010 end of year technical 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BD4-6DF9-4CAD-AF0E-0D30600D7440}" type="slidenum">
              <a:rPr lang="en-US"/>
              <a:pPr/>
              <a:t>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Update on new storage building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Our request is the following:</a:t>
            </a:r>
          </a:p>
          <a:p>
            <a:pPr lvl="1"/>
            <a:r>
              <a:rPr lang="en-US" sz="1600" b="1" dirty="0"/>
              <a:t>2</a:t>
            </a:r>
            <a:r>
              <a:rPr lang="en-US" sz="1600" b="1" baseline="30000" dirty="0"/>
              <a:t>nd</a:t>
            </a:r>
            <a:r>
              <a:rPr lang="en-US" sz="1600" b="1" dirty="0"/>
              <a:t> floor bld. 3294: 18 offices</a:t>
            </a:r>
            <a:endParaRPr lang="en-US" sz="1600" b="1" i="1" dirty="0"/>
          </a:p>
          <a:p>
            <a:pPr lvl="1"/>
            <a:r>
              <a:rPr lang="en-US" sz="1600" b="1" dirty="0">
                <a:solidFill>
                  <a:srgbClr val="009900"/>
                </a:solidFill>
              </a:rPr>
              <a:t>New storage building: with lockable slots for each detector/group to store small objects (250m</a:t>
            </a:r>
            <a:r>
              <a:rPr lang="en-US" sz="1600" b="1" baseline="30000" dirty="0">
                <a:solidFill>
                  <a:srgbClr val="009900"/>
                </a:solidFill>
              </a:rPr>
              <a:t>2</a:t>
            </a:r>
            <a:r>
              <a:rPr lang="en-US" sz="1600" b="1" dirty="0">
                <a:solidFill>
                  <a:srgbClr val="009900"/>
                </a:solidFill>
              </a:rPr>
              <a:t>). Preferred installation area: close to SX2</a:t>
            </a:r>
          </a:p>
          <a:p>
            <a:endParaRPr lang="en-US" sz="1800" b="1" dirty="0"/>
          </a:p>
          <a:p>
            <a:r>
              <a:rPr lang="en-US" sz="1800" b="1" dirty="0"/>
              <a:t>GS will gradually remove the barracks on site.</a:t>
            </a:r>
          </a:p>
          <a:p>
            <a:pPr lvl="1"/>
            <a:r>
              <a:rPr lang="en-US" sz="1600" b="1" dirty="0"/>
              <a:t>Consulting firms to get rid of the 4 red ones</a:t>
            </a:r>
          </a:p>
          <a:p>
            <a:endParaRPr lang="en-US" sz="1800" b="1" dirty="0"/>
          </a:p>
          <a:p>
            <a:r>
              <a:rPr lang="en-US" sz="1800" b="1" dirty="0"/>
              <a:t>During long shutdowns we might need – as we did in the past – to install barracks (SPIE, sub-contractors,…).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9D5E-0C9D-48F0-974A-F83406C561AD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delphi frame table</a:t>
            </a:r>
          </a:p>
        </p:txBody>
      </p:sp>
      <p:pic>
        <p:nvPicPr>
          <p:cNvPr id="505859" name="Picture 3" descr="2 MODELE 2 LAT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691438" cy="4330700"/>
          </a:xfrm>
          <a:prstGeom prst="rect">
            <a:avLst/>
          </a:prstGeom>
          <a:noFill/>
        </p:spPr>
      </p:pic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7918450" y="6477000"/>
            <a:ext cx="996950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P.Lenoir</a:t>
            </a:r>
          </a:p>
        </p:txBody>
      </p:sp>
      <p:sp>
        <p:nvSpPr>
          <p:cNvPr id="505861" name="AutoShape 5"/>
          <p:cNvSpPr>
            <a:spLocks noChangeArrowheads="1"/>
          </p:cNvSpPr>
          <p:nvPr/>
        </p:nvSpPr>
        <p:spPr bwMode="auto">
          <a:xfrm rot="8915714">
            <a:off x="762000" y="51054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A6F8-0AFE-46BA-942E-AE1A0C4F9B75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TF – 1.7.10</a:t>
            </a:r>
          </a:p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P2 issues, shutdown plans</a:t>
            </a: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delphi frame table</a:t>
            </a: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7918450" y="6477000"/>
            <a:ext cx="996950" cy="33655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P.Lenoir</a:t>
            </a:r>
          </a:p>
        </p:txBody>
      </p:sp>
      <p:pic>
        <p:nvPicPr>
          <p:cNvPr id="506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51750" cy="460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Perturbations since last ALICE week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349570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Power glitches (7) and power cuts (3)</a:t>
            </a:r>
          </a:p>
          <a:p>
            <a:pPr lvl="1"/>
            <a:r>
              <a:rPr lang="en-GB" sz="2000" dirty="0" smtClean="0"/>
              <a:t>Glitches are mainly due to </a:t>
            </a:r>
            <a:r>
              <a:rPr lang="en-GB" sz="2000" dirty="0" smtClean="0"/>
              <a:t>thunderstorms</a:t>
            </a:r>
            <a:endParaRPr lang="en-GB" sz="2000" dirty="0" smtClean="0"/>
          </a:p>
          <a:p>
            <a:pPr lvl="2"/>
            <a:r>
              <a:rPr lang="en-GB" sz="1600" dirty="0" smtClean="0"/>
              <a:t>Typically drop of 20-30% on 400kV into CERN for 2-3 cycles</a:t>
            </a:r>
          </a:p>
          <a:p>
            <a:pPr lvl="2"/>
            <a:r>
              <a:rPr lang="en-GB" sz="1600" dirty="0" smtClean="0"/>
              <a:t>CERN wide, usually loss of beams</a:t>
            </a:r>
          </a:p>
          <a:p>
            <a:pPr lvl="2"/>
            <a:r>
              <a:rPr lang="en-GB" sz="1600" dirty="0" smtClean="0"/>
              <a:t>ALICE (typically): Dipole trip, detector equipment trip</a:t>
            </a:r>
          </a:p>
          <a:p>
            <a:pPr lvl="1"/>
            <a:r>
              <a:rPr lang="en-GB" sz="2000" dirty="0" smtClean="0"/>
              <a:t>Cuts have different causes and different extend</a:t>
            </a:r>
          </a:p>
          <a:p>
            <a:pPr lvl="2"/>
            <a:r>
              <a:rPr lang="en-GB" sz="1600" dirty="0" smtClean="0"/>
              <a:t>Dipole transformer: limited to P2</a:t>
            </a:r>
          </a:p>
          <a:p>
            <a:pPr lvl="2"/>
            <a:r>
              <a:rPr lang="en-GB" sz="1600" dirty="0" smtClean="0"/>
              <a:t>18/66kV transformer north area: </a:t>
            </a:r>
            <a:r>
              <a:rPr lang="en-GB" sz="1600" dirty="0" err="1" smtClean="0"/>
              <a:t>cern</a:t>
            </a:r>
            <a:r>
              <a:rPr lang="en-GB" sz="1600" dirty="0" smtClean="0"/>
              <a:t>-wide</a:t>
            </a:r>
          </a:p>
          <a:p>
            <a:pPr lvl="2"/>
            <a:r>
              <a:rPr lang="en-GB" sz="1600" dirty="0" smtClean="0"/>
              <a:t>Rack in CR3: part of DCS and CTP</a:t>
            </a:r>
          </a:p>
          <a:p>
            <a:pPr lvl="1">
              <a:buNone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ALICE Technical Forum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 July 2010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5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lice">
  <a:themeElements>
    <a:clrScheme name="Alic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A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c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c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c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c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CCFFFF"/>
      </a:dk2>
      <a:lt2>
        <a:srgbClr val="003366"/>
      </a:lt2>
      <a:accent1>
        <a:srgbClr val="6666FF"/>
      </a:accent1>
      <a:accent2>
        <a:srgbClr val="00B000"/>
      </a:accent2>
      <a:accent3>
        <a:srgbClr val="FFFFFF"/>
      </a:accent3>
      <a:accent4>
        <a:srgbClr val="000000"/>
      </a:accent4>
      <a:accent5>
        <a:srgbClr val="B8B8FF"/>
      </a:accent5>
      <a:accent6>
        <a:srgbClr val="009F00"/>
      </a:accent6>
      <a:hlink>
        <a:srgbClr val="6666FF"/>
      </a:hlink>
      <a:folHlink>
        <a:srgbClr val="FFE701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CCFFFF"/>
      </a:dk2>
      <a:lt2>
        <a:srgbClr val="003366"/>
      </a:lt2>
      <a:accent1>
        <a:srgbClr val="6666FF"/>
      </a:accent1>
      <a:accent2>
        <a:srgbClr val="00B000"/>
      </a:accent2>
      <a:accent3>
        <a:srgbClr val="FFFFFF"/>
      </a:accent3>
      <a:accent4>
        <a:srgbClr val="000000"/>
      </a:accent4>
      <a:accent5>
        <a:srgbClr val="B8B8FF"/>
      </a:accent5>
      <a:accent6>
        <a:srgbClr val="009F00"/>
      </a:accent6>
      <a:hlink>
        <a:srgbClr val="6666FF"/>
      </a:hlink>
      <a:folHlink>
        <a:srgbClr val="FFE701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FFFF"/>
    </a:dk2>
    <a:lt2>
      <a:srgbClr val="003366"/>
    </a:lt2>
    <a:accent1>
      <a:srgbClr val="0080FF"/>
    </a:accent1>
    <a:accent2>
      <a:srgbClr val="00B000"/>
    </a:accent2>
    <a:accent3>
      <a:srgbClr val="FFFFFF"/>
    </a:accent3>
    <a:accent4>
      <a:srgbClr val="000000"/>
    </a:accent4>
    <a:accent5>
      <a:srgbClr val="AAC0FF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CFFFF"/>
    </a:dk2>
    <a:lt2>
      <a:srgbClr val="003366"/>
    </a:lt2>
    <a:accent1>
      <a:srgbClr val="0080FF"/>
    </a:accent1>
    <a:accent2>
      <a:srgbClr val="00B000"/>
    </a:accent2>
    <a:accent3>
      <a:srgbClr val="FFFFFF"/>
    </a:accent3>
    <a:accent4>
      <a:srgbClr val="000000"/>
    </a:accent4>
    <a:accent5>
      <a:srgbClr val="AAC0FF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1559</Words>
  <Application>Microsoft Office PowerPoint</Application>
  <PresentationFormat>On-screen Show (4:3)</PresentationFormat>
  <Paragraphs>329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Custom Design</vt:lpstr>
      <vt:lpstr>1_Custom Design</vt:lpstr>
      <vt:lpstr>Alice</vt:lpstr>
      <vt:lpstr>Apex</vt:lpstr>
      <vt:lpstr>Office Theme</vt:lpstr>
      <vt:lpstr>Blank Presentation</vt:lpstr>
      <vt:lpstr>1_Blank Presentation</vt:lpstr>
      <vt:lpstr>Report from TB  CB, July 2nd 2010</vt:lpstr>
      <vt:lpstr>P2 water interruption – 19th July</vt:lpstr>
      <vt:lpstr>L3 cooling test Layout of distribution network</vt:lpstr>
      <vt:lpstr>L3 cooling test Changing the inlet temperature </vt:lpstr>
      <vt:lpstr>Slide 5</vt:lpstr>
      <vt:lpstr>Update on new storage building</vt:lpstr>
      <vt:lpstr>New delphi frame table</vt:lpstr>
      <vt:lpstr>New delphi frame table</vt:lpstr>
      <vt:lpstr>Perturbations since last ALICE week</vt:lpstr>
      <vt:lpstr>Magnets since last ALICE week</vt:lpstr>
      <vt:lpstr>Slide 11</vt:lpstr>
      <vt:lpstr>Slide 12</vt:lpstr>
      <vt:lpstr>Slide 13</vt:lpstr>
      <vt:lpstr>Machine</vt:lpstr>
      <vt:lpstr>ALICE and nominal bunches</vt:lpstr>
      <vt:lpstr>Slide 16</vt:lpstr>
      <vt:lpstr>Collimation scheme in IR2</vt:lpstr>
      <vt:lpstr>Slide 18</vt:lpstr>
      <vt:lpstr>Slide 19</vt:lpstr>
      <vt:lpstr>EMCal Production Status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 summary</dc:title>
  <dc:creator>atauro</dc:creator>
  <cp:lastModifiedBy>riegler</cp:lastModifiedBy>
  <cp:revision>330</cp:revision>
  <dcterms:created xsi:type="dcterms:W3CDTF">2009-09-19T09:16:02Z</dcterms:created>
  <dcterms:modified xsi:type="dcterms:W3CDTF">2010-07-02T05:36:17Z</dcterms:modified>
</cp:coreProperties>
</file>