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34" r:id="rId2"/>
    <p:sldId id="731" r:id="rId3"/>
    <p:sldId id="733" r:id="rId4"/>
    <p:sldId id="739" r:id="rId5"/>
    <p:sldId id="740" r:id="rId6"/>
    <p:sldId id="743" r:id="rId7"/>
    <p:sldId id="744" r:id="rId8"/>
    <p:sldId id="745" r:id="rId9"/>
    <p:sldId id="746" r:id="rId10"/>
    <p:sldId id="747" r:id="rId11"/>
    <p:sldId id="741" r:id="rId12"/>
    <p:sldId id="736" r:id="rId13"/>
    <p:sldId id="742" r:id="rId14"/>
    <p:sldId id="735" r:id="rId15"/>
    <p:sldId id="737" r:id="rId16"/>
    <p:sldId id="738" r:id="rId17"/>
  </p:sldIdLst>
  <p:sldSz cx="9144000" cy="6858000" type="screen4x3"/>
  <p:notesSz cx="6870700" cy="96535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0000"/>
    <a:srgbClr val="2BFF2B"/>
    <a:srgbClr val="E9E9E9"/>
    <a:srgbClr val="CCCCFF"/>
    <a:srgbClr val="FFCCCC"/>
    <a:srgbClr val="FF9966"/>
    <a:srgbClr val="3203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3" autoAdjust="0"/>
    <p:restoredTop sz="94497" autoAdjust="0"/>
  </p:normalViewPr>
  <p:slideViewPr>
    <p:cSldViewPr>
      <p:cViewPr varScale="1">
        <p:scale>
          <a:sx n="109" d="100"/>
          <a:sy n="109" d="100"/>
        </p:scale>
        <p:origin x="-32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396" y="-102"/>
      </p:cViewPr>
      <p:guideLst>
        <p:guide orient="horz" pos="2148"/>
        <p:guide pos="293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2" tIns="0" rIns="19082" bIns="0" numCol="1" anchor="t" anchorCtr="0" compatLnSpc="1">
            <a:prstTxWarp prst="textNoShape">
              <a:avLst/>
            </a:prstTxWarp>
          </a:bodyPr>
          <a:lstStyle>
            <a:lvl1pPr algn="l" defTabSz="91541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65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2" tIns="0" rIns="19082" bIns="0" numCol="1" anchor="t" anchorCtr="0" compatLnSpc="1">
            <a:prstTxWarp prst="textNoShape">
              <a:avLst/>
            </a:prstTxWarp>
          </a:bodyPr>
          <a:lstStyle>
            <a:lvl1pPr algn="r" defTabSz="91541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731838"/>
            <a:ext cx="4808537" cy="360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6288"/>
            <a:ext cx="50419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1" tIns="46115" rIns="92221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2" tIns="0" rIns="19082" bIns="0" numCol="1" anchor="b" anchorCtr="0" compatLnSpc="1">
            <a:prstTxWarp prst="textNoShape">
              <a:avLst/>
            </a:prstTxWarp>
          </a:bodyPr>
          <a:lstStyle>
            <a:lvl1pPr algn="l" defTabSz="91541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170988"/>
            <a:ext cx="29765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2" tIns="0" rIns="19082" bIns="0" numCol="1" anchor="b" anchorCtr="0" compatLnSpc="1">
            <a:prstTxWarp prst="textNoShape">
              <a:avLst/>
            </a:prstTxWarp>
          </a:bodyPr>
          <a:lstStyle>
            <a:lvl1pPr algn="r" defTabSz="915414">
              <a:defRPr sz="1000" i="1"/>
            </a:lvl1pPr>
          </a:lstStyle>
          <a:p>
            <a:pPr>
              <a:defRPr/>
            </a:pPr>
            <a:fld id="{D707701C-2745-4ABD-B9DB-B437A446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701C-2745-4ABD-B9DB-B437A44609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6725" y="42863"/>
            <a:ext cx="2244725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" y="42863"/>
            <a:ext cx="6581775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" y="838200"/>
            <a:ext cx="441325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325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643813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928688"/>
            <a:ext cx="8978900" cy="5643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188" y="-714375"/>
            <a:ext cx="1538288" cy="218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55" name="Text Box 31"/>
          <p:cNvSpPr txBox="1">
            <a:spLocks noChangeArrowheads="1"/>
          </p:cNvSpPr>
          <p:nvPr userDrawn="1"/>
        </p:nvSpPr>
        <p:spPr bwMode="auto">
          <a:xfrm>
            <a:off x="7696200" y="6583363"/>
            <a:ext cx="8858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/>
              <a:t>L. Leistam</a:t>
            </a: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8774113" y="0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889662C4-2C5D-4EEA-9411-CE4FAB69309A}" type="slidenum">
              <a:rPr lang="en-US" sz="1200"/>
              <a:pPr algn="l"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>
          <a:solidFill>
            <a:srgbClr val="0000FF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39 years at CERN – </a:t>
            </a:r>
            <a:br>
              <a:rPr lang="en-US" sz="3200" dirty="0" smtClean="0"/>
            </a:br>
            <a:r>
              <a:rPr lang="en-US" sz="3200" dirty="0" smtClean="0"/>
              <a:t>July 1971 to January 2010 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*/ August 2011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LEP physics</a:t>
            </a:r>
            <a:endParaRPr lang="en-GB" dirty="0"/>
          </a:p>
        </p:txBody>
      </p:sp>
      <p:pic>
        <p:nvPicPr>
          <p:cNvPr id="1026" name="Picture 2" descr="\\cern.ch\dfs\Users\l\leistam\Documents\My Scans\L3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00108"/>
            <a:ext cx="4448165" cy="5572164"/>
          </a:xfrm>
          <a:prstGeom prst="rect">
            <a:avLst/>
          </a:prstGeom>
          <a:noFill/>
        </p:spPr>
      </p:pic>
      <p:pic>
        <p:nvPicPr>
          <p:cNvPr id="1027" name="Picture 3" descr="\\cern.ch\dfs\Users\l\leistam\Documents\My Scans\L3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928670"/>
            <a:ext cx="3714776" cy="534271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1714480" y="3071810"/>
            <a:ext cx="857256" cy="428628"/>
          </a:xfrm>
          <a:prstGeom prst="ellipse">
            <a:avLst/>
          </a:prstGeom>
          <a:solidFill>
            <a:srgbClr val="FFFF99">
              <a:alpha val="21961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for</a:t>
            </a:r>
            <a:r>
              <a:rPr lang="en-GB" dirty="0" smtClean="0"/>
              <a:t> EAGLE (Atlas) </a:t>
            </a:r>
            <a:r>
              <a:rPr lang="en-GB" dirty="0" smtClean="0"/>
              <a:t>– 30’000 t of iron</a:t>
            </a:r>
            <a:endParaRPr lang="en-GB" dirty="0"/>
          </a:p>
        </p:txBody>
      </p:sp>
      <p:pic>
        <p:nvPicPr>
          <p:cNvPr id="4098" name="Picture 2" descr="\\cern.ch\dfs\Users\l\leistam\Documents\My Scans\iron toroid eagl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785795"/>
            <a:ext cx="4214809" cy="6021935"/>
          </a:xfrm>
          <a:prstGeom prst="rect">
            <a:avLst/>
          </a:prstGeom>
          <a:noFill/>
        </p:spPr>
      </p:pic>
      <p:pic>
        <p:nvPicPr>
          <p:cNvPr id="2050" name="Picture 2" descr="\\cern.ch\dfs\Users\l\leistam\Documents\My Scans\Eagle toroid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1214422"/>
            <a:ext cx="4898885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took a long time to build Alice ……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1438" y="928688"/>
            <a:ext cx="4071934" cy="5643562"/>
          </a:xfrm>
        </p:spPr>
        <p:txBody>
          <a:bodyPr/>
          <a:lstStyle/>
          <a:p>
            <a:r>
              <a:rPr lang="en-US" sz="2000" dirty="0" smtClean="0"/>
              <a:t>Preparing for LHC and Alice:</a:t>
            </a:r>
          </a:p>
          <a:p>
            <a:pPr lvl="1"/>
            <a:r>
              <a:rPr lang="en-US" sz="1600" dirty="0" smtClean="0"/>
              <a:t>Aachen October 1990</a:t>
            </a:r>
          </a:p>
          <a:p>
            <a:pPr lvl="1"/>
            <a:r>
              <a:rPr lang="en-US" sz="1600" dirty="0" smtClean="0"/>
              <a:t>Heavy Ion meeting CERN 13.12.1990</a:t>
            </a:r>
          </a:p>
          <a:p>
            <a:pPr lvl="1"/>
            <a:r>
              <a:rPr lang="en-US" sz="1600" dirty="0" smtClean="0"/>
              <a:t>Lund meeting March 1991</a:t>
            </a:r>
          </a:p>
          <a:p>
            <a:pPr lvl="1"/>
            <a:r>
              <a:rPr lang="en-US" sz="1600" dirty="0" smtClean="0"/>
              <a:t>Delphi work shop 1991</a:t>
            </a:r>
          </a:p>
          <a:p>
            <a:pPr lvl="1"/>
            <a:r>
              <a:rPr lang="en-US" sz="1600" dirty="0" smtClean="0"/>
              <a:t>Evian March 1992</a:t>
            </a:r>
          </a:p>
          <a:p>
            <a:pPr lvl="1"/>
            <a:r>
              <a:rPr lang="en-US" sz="1600" dirty="0" smtClean="0"/>
              <a:t>ALICE LOI March 1993</a:t>
            </a:r>
          </a:p>
          <a:p>
            <a:endParaRPr lang="en-US" dirty="0" smtClean="0"/>
          </a:p>
          <a:p>
            <a:r>
              <a:rPr lang="en-US" dirty="0" smtClean="0"/>
              <a:t>Exactly 19 years or 49% of my time at CERN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3571868" y="1643050"/>
            <a:ext cx="764094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\\cern.ch\dfs\Users\l\leistam\Documents\My Scans\Alice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857231"/>
            <a:ext cx="4714908" cy="4714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Alice first data – O.K with UA5</a:t>
            </a:r>
            <a:endParaRPr lang="en-GB" dirty="0"/>
          </a:p>
        </p:txBody>
      </p:sp>
      <p:pic>
        <p:nvPicPr>
          <p:cNvPr id="5122" name="Picture 2" descr="\\cern.ch\dfs\Users\l\leistam\Documents\My Scans\iron toroid eagle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85794"/>
            <a:ext cx="5000628" cy="3346266"/>
          </a:xfrm>
          <a:prstGeom prst="rect">
            <a:avLst/>
          </a:prstGeom>
          <a:noFill/>
        </p:spPr>
      </p:pic>
      <p:pic>
        <p:nvPicPr>
          <p:cNvPr id="5125" name="Picture 5" descr="\\cern.ch\dfs\Users\l\leistam\Documents\My Scans\UA5picture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941734" y="2273316"/>
            <a:ext cx="3903737" cy="492922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 bwMode="auto">
          <a:xfrm>
            <a:off x="3143240" y="2143116"/>
            <a:ext cx="857256" cy="428628"/>
          </a:xfrm>
          <a:prstGeom prst="ellipse">
            <a:avLst/>
          </a:prstGeom>
          <a:solidFill>
            <a:srgbClr val="FFFF99">
              <a:alpha val="21961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Alice CERN Team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(I believe strongly that..) The Alice CERN Team has played a </a:t>
            </a:r>
            <a:r>
              <a:rPr lang="en-US" u="sng" dirty="0" smtClean="0"/>
              <a:t>fundamenta</a:t>
            </a:r>
            <a:r>
              <a:rPr lang="en-US" dirty="0" smtClean="0"/>
              <a:t>l role within the Alice collaboration</a:t>
            </a:r>
          </a:p>
          <a:p>
            <a:endParaRPr lang="en-US" dirty="0" smtClean="0"/>
          </a:p>
          <a:p>
            <a:r>
              <a:rPr lang="en-US" dirty="0" smtClean="0"/>
              <a:t>The size of the Alice team is comparable to a large CERN group. This has allowed frequent contact between the team members and (</a:t>
            </a:r>
            <a:r>
              <a:rPr lang="en-US" u="sng" dirty="0" smtClean="0"/>
              <a:t>as far as I am concerned</a:t>
            </a:r>
            <a:r>
              <a:rPr lang="en-US" dirty="0" smtClean="0"/>
              <a:t>) a very pleasant working environment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928688"/>
            <a:ext cx="3643313" cy="5643562"/>
          </a:xfrm>
        </p:spPr>
        <p:txBody>
          <a:bodyPr/>
          <a:lstStyle/>
          <a:p>
            <a:r>
              <a:rPr lang="en-GB" sz="1600" dirty="0" smtClean="0"/>
              <a:t>My </a:t>
            </a:r>
            <a:r>
              <a:rPr lang="en-GB" sz="1600" dirty="0" smtClean="0">
                <a:solidFill>
                  <a:srgbClr val="FF0000"/>
                </a:solidFill>
              </a:rPr>
              <a:t>passion</a:t>
            </a:r>
            <a:r>
              <a:rPr lang="en-GB" sz="1600" dirty="0" smtClean="0"/>
              <a:t> during my time at CERN has been to help outside teams to work and construct experiments at CERN, call it Experimental Support or Technical Coordination</a:t>
            </a:r>
          </a:p>
          <a:p>
            <a:endParaRPr lang="en-GB" sz="1600" dirty="0" smtClean="0"/>
          </a:p>
          <a:p>
            <a:r>
              <a:rPr lang="en-GB" sz="1600" dirty="0" smtClean="0">
                <a:solidFill>
                  <a:srgbClr val="C00000"/>
                </a:solidFill>
              </a:rPr>
              <a:t>I strongly believe that this is indeed one of the main missions of the CERN staff, </a:t>
            </a:r>
            <a:r>
              <a:rPr lang="en-GB" sz="1600" u="sng" dirty="0" smtClean="0">
                <a:solidFill>
                  <a:srgbClr val="C00000"/>
                </a:solidFill>
              </a:rPr>
              <a:t>not only</a:t>
            </a:r>
            <a:r>
              <a:rPr lang="en-GB" sz="1600" dirty="0" smtClean="0">
                <a:solidFill>
                  <a:srgbClr val="C00000"/>
                </a:solidFill>
              </a:rPr>
              <a:t> the PH department</a:t>
            </a:r>
          </a:p>
          <a:p>
            <a:endParaRPr lang="en-GB" sz="1600" dirty="0" smtClean="0"/>
          </a:p>
          <a:p>
            <a:r>
              <a:rPr lang="en-GB" sz="1600" dirty="0" smtClean="0"/>
              <a:t>This can sometimes be very frustrating – but personally I have found great pleasure in interacting with the international physics community</a:t>
            </a:r>
          </a:p>
          <a:p>
            <a:endParaRPr lang="en-GB" sz="1600" dirty="0" smtClean="0"/>
          </a:p>
          <a:p>
            <a:r>
              <a:rPr lang="en-GB" sz="1600" i="1" dirty="0" smtClean="0">
                <a:solidFill>
                  <a:srgbClr val="FF0000"/>
                </a:solidFill>
              </a:rPr>
              <a:t>19 years in Alice has provided both frustration and satisfaction</a:t>
            </a:r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2051" name="Picture 3" descr="E:\Alice\Team meeting\Team meeting dec08\Layout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4386518" y="-671796"/>
            <a:ext cx="3585677" cy="5072098"/>
          </a:xfrm>
          <a:prstGeom prst="rect">
            <a:avLst/>
          </a:prstGeom>
          <a:noFill/>
        </p:spPr>
      </p:pic>
      <p:pic>
        <p:nvPicPr>
          <p:cNvPr id="2052" name="Picture 4" descr="E:\Alice\Implementation chapter\ali all detecto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3000372"/>
            <a:ext cx="5208080" cy="3703606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 bwMode="auto">
          <a:xfrm rot="5400000">
            <a:off x="7325508" y="274719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– the Alice </a:t>
            </a:r>
            <a:r>
              <a:rPr lang="en-GB" dirty="0" err="1" smtClean="0"/>
              <a:t>TCion</a:t>
            </a:r>
            <a:endParaRPr lang="en-GB" dirty="0" smtClean="0"/>
          </a:p>
        </p:txBody>
      </p:sp>
      <p:pic>
        <p:nvPicPr>
          <p:cNvPr id="4" name="Picture 2" descr="E:\Alice\Open day\open-day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66"/>
            <a:ext cx="932547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5100" y="1000108"/>
            <a:ext cx="8978900" cy="564356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      </a:t>
            </a:r>
            <a:r>
              <a:rPr lang="en-GB" sz="2800" dirty="0" smtClean="0">
                <a:solidFill>
                  <a:schemeClr val="accent3"/>
                </a:solidFill>
              </a:rPr>
              <a:t>The Alice </a:t>
            </a:r>
            <a:r>
              <a:rPr lang="en-GB" sz="2800" dirty="0" err="1" smtClean="0">
                <a:solidFill>
                  <a:schemeClr val="accent3"/>
                </a:solidFill>
              </a:rPr>
              <a:t>TCion</a:t>
            </a:r>
            <a:r>
              <a:rPr lang="en-GB" sz="2800" dirty="0" smtClean="0">
                <a:solidFill>
                  <a:schemeClr val="accent3"/>
                </a:solidFill>
              </a:rPr>
              <a:t> has lately undergone several changes: people retiring or moved to different groups or departments</a:t>
            </a:r>
          </a:p>
          <a:p>
            <a:pPr algn="ctr">
              <a:buNone/>
            </a:pPr>
            <a:endParaRPr lang="en-GB" sz="2800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GB" sz="2800" dirty="0" smtClean="0">
                <a:solidFill>
                  <a:schemeClr val="accent3"/>
                </a:solidFill>
              </a:rPr>
              <a:t>      Werner together with his </a:t>
            </a:r>
            <a:r>
              <a:rPr lang="en-GB" sz="2800" i="1" dirty="0" smtClean="0">
                <a:solidFill>
                  <a:schemeClr val="accent3"/>
                </a:solidFill>
              </a:rPr>
              <a:t>brand new </a:t>
            </a:r>
            <a:r>
              <a:rPr lang="en-GB" sz="2800" dirty="0" smtClean="0">
                <a:solidFill>
                  <a:schemeClr val="accent3"/>
                </a:solidFill>
              </a:rPr>
              <a:t>deputy; Arturo, have a fascinating but challenging time ahead of them</a:t>
            </a:r>
          </a:p>
          <a:p>
            <a:pPr algn="ctr">
              <a:buNone/>
            </a:pPr>
            <a:r>
              <a:rPr lang="en-GB" sz="2800" dirty="0" smtClean="0">
                <a:solidFill>
                  <a:schemeClr val="accent3"/>
                </a:solidFill>
              </a:rPr>
              <a:t>Good luck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Short summary !</a:t>
            </a:r>
          </a:p>
        </p:txBody>
      </p:sp>
      <p:pic>
        <p:nvPicPr>
          <p:cNvPr id="3076" name="Picture 5" descr="http://mediaarchive.cern.ch/MediaArchive/Photo/Public/2008/0810003/0810003_01/0810003_01-A5-at-72-d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4286250"/>
            <a:ext cx="32527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LICE collisison even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75" y="4071938"/>
            <a:ext cx="33575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2875" y="714375"/>
            <a:ext cx="4295775" cy="2143125"/>
            <a:chOff x="142844" y="714356"/>
            <a:chExt cx="4295247" cy="2143140"/>
          </a:xfrm>
        </p:grpSpPr>
        <p:pic>
          <p:nvPicPr>
            <p:cNvPr id="3088" name="Picture 5" descr="ISR inauguration0001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1214248" y="-357048"/>
              <a:ext cx="2143140" cy="428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214678" y="857232"/>
              <a:ext cx="1223413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/>
                <a:t>Oct 1971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143500" y="785813"/>
            <a:ext cx="3581400" cy="3194050"/>
            <a:chOff x="5143506" y="785794"/>
            <a:chExt cx="3580865" cy="3193747"/>
          </a:xfrm>
        </p:grpSpPr>
        <p:pic>
          <p:nvPicPr>
            <p:cNvPr id="3084" name="Picture 7" descr="SPS inauguration0001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5332582" y="596718"/>
              <a:ext cx="3193747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500958" y="857232"/>
              <a:ext cx="1223413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/>
                <a:t>Oct 1977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43000" y="2928938"/>
            <a:ext cx="2652713" cy="3714750"/>
            <a:chOff x="1142976" y="2928934"/>
            <a:chExt cx="2652173" cy="3714752"/>
          </a:xfrm>
        </p:grpSpPr>
        <p:pic>
          <p:nvPicPr>
            <p:cNvPr id="3080" name="Picture 6" descr="LEP inauguration0001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142976" y="2928934"/>
              <a:ext cx="2605439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71736" y="2928934"/>
              <a:ext cx="1223413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/>
                <a:t>Oct 1989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age experiments</a:t>
            </a:r>
          </a:p>
        </p:txBody>
      </p:sp>
      <p:pic>
        <p:nvPicPr>
          <p:cNvPr id="4101" name="Picture 5" descr="\\cern.ch\dfs\Users\l\leistam\Desktop\Team talk\ISRWAS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857232"/>
            <a:ext cx="8407084" cy="5286412"/>
          </a:xfrm>
          <a:prstGeom prst="rect">
            <a:avLst/>
          </a:prstGeom>
          <a:noFill/>
        </p:spPr>
      </p:pic>
      <p:pic>
        <p:nvPicPr>
          <p:cNvPr id="1027" name="Picture 3" descr="\\cern.ch\dfs\Users\l\leistam\Desktop\Team talk\dataWAS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920000">
            <a:off x="6161105" y="830446"/>
            <a:ext cx="2648610" cy="5141238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0" y="857232"/>
            <a:ext cx="6286544" cy="3143272"/>
            <a:chOff x="142844" y="2000240"/>
            <a:chExt cx="6286544" cy="3143272"/>
          </a:xfrm>
        </p:grpSpPr>
        <p:pic>
          <p:nvPicPr>
            <p:cNvPr id="1026" name="Picture 2" descr="\\cern.ch\dfs\Users\l\leistam\Desktop\Team talk\WAS_Publ000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42844" y="2000240"/>
              <a:ext cx="6286544" cy="3143272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11" name="Oval 10"/>
            <p:cNvSpPr/>
            <p:nvPr/>
          </p:nvSpPr>
          <p:spPr bwMode="auto">
            <a:xfrm>
              <a:off x="1714480" y="3786190"/>
              <a:ext cx="857256" cy="428628"/>
            </a:xfrm>
            <a:prstGeom prst="ellipse">
              <a:avLst/>
            </a:prstGeom>
            <a:solidFill>
              <a:srgbClr val="FFFF99">
                <a:alpha val="2196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928926" y="4286256"/>
              <a:ext cx="857256" cy="428628"/>
            </a:xfrm>
            <a:prstGeom prst="ellipse">
              <a:avLst/>
            </a:prstGeom>
            <a:solidFill>
              <a:srgbClr val="FFFF99">
                <a:alpha val="2196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future Nobel price winners ...</a:t>
            </a:r>
            <a:endParaRPr lang="en-GB" dirty="0"/>
          </a:p>
        </p:txBody>
      </p:sp>
      <p:pic>
        <p:nvPicPr>
          <p:cNvPr id="2050" name="Picture 2" descr="\\cern.ch\dfs\Users\l\leistam\Desktop\Team talk\R807ISRpicture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421168" y="78974"/>
            <a:ext cx="5873037" cy="7429553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1214422"/>
            <a:ext cx="4714876" cy="5357850"/>
            <a:chOff x="3649527" y="1011811"/>
            <a:chExt cx="4714876" cy="5357850"/>
          </a:xfrm>
        </p:grpSpPr>
        <p:pic>
          <p:nvPicPr>
            <p:cNvPr id="2051" name="Picture 3" descr="\\cern.ch\dfs\Users\l\leistam\Desktop\Team talk\R807names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49527" y="1011811"/>
              <a:ext cx="4714876" cy="5357850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 bwMode="auto">
            <a:xfrm>
              <a:off x="5572132" y="5214950"/>
              <a:ext cx="1075560" cy="569944"/>
            </a:xfrm>
            <a:prstGeom prst="ellipse">
              <a:avLst/>
            </a:prstGeom>
            <a:solidFill>
              <a:srgbClr val="FFFF99">
                <a:alpha val="2196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real job – 350 t of magnetised iron</a:t>
            </a:r>
            <a:endParaRPr lang="en-GB" dirty="0"/>
          </a:p>
        </p:txBody>
      </p:sp>
      <p:pic>
        <p:nvPicPr>
          <p:cNvPr id="3075" name="Picture 3" descr="\\cern.ch\dfs\Users\l\leistam\Documents\My Scans\R209picture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708813" y="-114717"/>
            <a:ext cx="5940687" cy="778674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-285784" y="928670"/>
            <a:ext cx="6955551" cy="4714908"/>
            <a:chOff x="-142908" y="928670"/>
            <a:chExt cx="6955551" cy="4714908"/>
          </a:xfrm>
        </p:grpSpPr>
        <p:pic>
          <p:nvPicPr>
            <p:cNvPr id="3078" name="Picture 6" descr="\\cern.ch\dfs\Users\l\leistam\Documents\My Scans\Revol name R209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42908" y="928670"/>
              <a:ext cx="6955551" cy="4714908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 bwMode="auto">
            <a:xfrm>
              <a:off x="4071934" y="4286256"/>
              <a:ext cx="857256" cy="428628"/>
            </a:xfrm>
            <a:prstGeom prst="ellipse">
              <a:avLst/>
            </a:prstGeom>
            <a:solidFill>
              <a:srgbClr val="FFFF99">
                <a:alpha val="21961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077" name="Picture 5" descr="\\cern.ch\dfs\Users\l\leistam\Documents\My Scans\R209picture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714356"/>
            <a:ext cx="4222195" cy="5715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Zichichi</a:t>
            </a:r>
            <a:r>
              <a:rPr lang="en-GB" dirty="0" smtClean="0"/>
              <a:t>, Rubbia and others ...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965149" y="785794"/>
            <a:ext cx="7464504" cy="5838269"/>
            <a:chOff x="965149" y="785794"/>
            <a:chExt cx="7464504" cy="5838269"/>
          </a:xfrm>
        </p:grpSpPr>
        <p:pic>
          <p:nvPicPr>
            <p:cNvPr id="6146" name="Picture 2" descr="\\cern.ch\dfs\Users\l\leistam\Documents\My Scans\SFM Zichichi00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5400000">
              <a:off x="1795742" y="-9847"/>
              <a:ext cx="5838269" cy="74295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65149" y="1071546"/>
              <a:ext cx="4546437" cy="400110"/>
            </a:xfrm>
            <a:prstGeom prst="rect">
              <a:avLst/>
            </a:prstGeom>
            <a:solidFill>
              <a:srgbClr val="FFFFCC">
                <a:alpha val="50196"/>
              </a:srgb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Zichichi</a:t>
              </a:r>
              <a:r>
                <a:rPr lang="en-GB" dirty="0" smtClean="0"/>
                <a:t> at ISR 1975: </a:t>
              </a:r>
              <a:r>
                <a:rPr lang="en-GB" dirty="0" err="1" smtClean="0"/>
                <a:t>scintillator</a:t>
              </a:r>
              <a:r>
                <a:rPr lang="en-GB" dirty="0" smtClean="0"/>
                <a:t> galore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57620" y="2786059"/>
            <a:ext cx="5002216" cy="3985819"/>
            <a:chOff x="3857620" y="2786059"/>
            <a:chExt cx="5002216" cy="3985819"/>
          </a:xfrm>
        </p:grpSpPr>
        <p:pic>
          <p:nvPicPr>
            <p:cNvPr id="1026" name="Picture 2" descr="\\cern.ch\dfs\Users\l\leistam\Documents\My Scans\Lamp shade magnet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4365818" y="2277861"/>
              <a:ext cx="3985819" cy="500221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929058" y="3143248"/>
              <a:ext cx="4499951" cy="400110"/>
            </a:xfrm>
            <a:prstGeom prst="rect">
              <a:avLst/>
            </a:prstGeom>
            <a:solidFill>
              <a:srgbClr val="FFFFCC">
                <a:alpha val="50196"/>
              </a:srgb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Rubbia at ISR 1976: air-</a:t>
              </a:r>
              <a:r>
                <a:rPr lang="en-GB" dirty="0" err="1" smtClean="0"/>
                <a:t>toroid</a:t>
              </a:r>
              <a:r>
                <a:rPr lang="en-GB" dirty="0" smtClean="0"/>
                <a:t> magnet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5786" y="714356"/>
            <a:ext cx="7929620" cy="5855700"/>
            <a:chOff x="714348" y="785794"/>
            <a:chExt cx="7929620" cy="5855700"/>
          </a:xfrm>
        </p:grpSpPr>
        <p:pic>
          <p:nvPicPr>
            <p:cNvPr id="1027" name="Picture 3" descr="\\cern.ch\dfs\Users\l\leistam\Documents\My Scans\Lamp shade magnet000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5400000">
              <a:off x="1751308" y="-251166"/>
              <a:ext cx="5855700" cy="7929620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/>
          </p:nvGrpSpPr>
          <p:grpSpPr>
            <a:xfrm>
              <a:off x="4143372" y="2428868"/>
              <a:ext cx="3357586" cy="1214446"/>
              <a:chOff x="4143372" y="2428868"/>
              <a:chExt cx="3357586" cy="121444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143372" y="2428868"/>
                <a:ext cx="33575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Alice 1994 air-</a:t>
                </a:r>
                <a:r>
                  <a:rPr lang="en-GB" dirty="0" err="1" smtClean="0"/>
                  <a:t>toroid</a:t>
                </a:r>
                <a:r>
                  <a:rPr lang="en-GB" dirty="0" smtClean="0"/>
                  <a:t> magnet !!</a:t>
                </a:r>
                <a:endParaRPr lang="en-GB" dirty="0"/>
              </a:p>
            </p:txBody>
          </p:sp>
          <p:sp>
            <p:nvSpPr>
              <p:cNvPr id="12" name="Down Arrow 11"/>
              <p:cNvSpPr/>
              <p:nvPr/>
            </p:nvSpPr>
            <p:spPr bwMode="auto">
              <a:xfrm>
                <a:off x="6215074" y="3071810"/>
                <a:ext cx="142876" cy="57150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4312"/>
            <a:ext cx="7643813" cy="785796"/>
          </a:xfrm>
        </p:spPr>
        <p:txBody>
          <a:bodyPr/>
          <a:lstStyle/>
          <a:p>
            <a:r>
              <a:rPr lang="en-GB" dirty="0" smtClean="0"/>
              <a:t>How was the L3 magnet constructed? Easy you start by digging a hole</a:t>
            </a:r>
            <a:endParaRPr lang="en-GB" dirty="0"/>
          </a:p>
        </p:txBody>
      </p:sp>
      <p:pic>
        <p:nvPicPr>
          <p:cNvPr id="1031" name="Picture 7" descr="\\cern.ch\dfs\Users\l\leistam\Documents\My Scans\L3 magnet0001.jpg"/>
          <p:cNvPicPr>
            <a:picLocks noChangeAspect="1" noChangeArrowheads="1"/>
          </p:cNvPicPr>
          <p:nvPr/>
        </p:nvPicPr>
        <p:blipFill>
          <a:blip r:embed="rId2" cstate="screen">
            <a:lum bright="39000"/>
          </a:blip>
          <a:srcRect/>
          <a:stretch>
            <a:fillRect/>
          </a:stretch>
        </p:blipFill>
        <p:spPr bwMode="auto">
          <a:xfrm rot="16200000">
            <a:off x="1893078" y="821511"/>
            <a:ext cx="5572161" cy="6072232"/>
          </a:xfrm>
          <a:prstGeom prst="rect">
            <a:avLst/>
          </a:prstGeom>
          <a:noFill/>
        </p:spPr>
      </p:pic>
      <p:pic>
        <p:nvPicPr>
          <p:cNvPr id="1032" name="Picture 8" descr="\\cern.ch\dfs\Users\l\leistam\Documents\My Scans\L3 magnet0002.jpg"/>
          <p:cNvPicPr>
            <a:picLocks noChangeAspect="1" noChangeArrowheads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 bwMode="auto">
          <a:xfrm>
            <a:off x="2428860" y="1074085"/>
            <a:ext cx="3857652" cy="5783915"/>
          </a:xfrm>
          <a:prstGeom prst="rect">
            <a:avLst/>
          </a:prstGeom>
          <a:noFill/>
        </p:spPr>
      </p:pic>
      <p:pic>
        <p:nvPicPr>
          <p:cNvPr id="1033" name="Picture 9" descr="\\cern.ch\dfs\Users\l\leistam\Documents\My Scans\L3 magnet0003.jpg"/>
          <p:cNvPicPr>
            <a:picLocks noChangeAspect="1" noChangeArrowheads="1"/>
          </p:cNvPicPr>
          <p:nvPr/>
        </p:nvPicPr>
        <p:blipFill>
          <a:blip r:embed="rId4" cstate="screen">
            <a:lum bright="16000"/>
          </a:blip>
          <a:srcRect/>
          <a:stretch>
            <a:fillRect/>
          </a:stretch>
        </p:blipFill>
        <p:spPr bwMode="auto">
          <a:xfrm rot="5400000">
            <a:off x="1742436" y="543524"/>
            <a:ext cx="5730564" cy="66437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10" descr="\\cern.ch\dfs\Users\l\leistam\Documents\My Scans\L3 magnet0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979870" y="-2051493"/>
            <a:ext cx="7929619" cy="11746808"/>
          </a:xfrm>
          <a:prstGeom prst="rect">
            <a:avLst/>
          </a:prstGeom>
          <a:noFill/>
        </p:spPr>
      </p:pic>
      <p:pic>
        <p:nvPicPr>
          <p:cNvPr id="4" name="Picture 2" descr="\\cern.ch\dfs\Users\l\leistam\Documents\My Scans\L3 magnet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749504" y="-1963911"/>
            <a:ext cx="9715568" cy="10071441"/>
          </a:xfrm>
          <a:prstGeom prst="rect">
            <a:avLst/>
          </a:prstGeom>
          <a:noFill/>
        </p:spPr>
      </p:pic>
      <p:pic>
        <p:nvPicPr>
          <p:cNvPr id="5" name="Picture 3" descr="\\cern.ch\dfs\Users\l\leistam\Documents\My Scans\L3 magnet00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66572" y="-2281141"/>
            <a:ext cx="7715304" cy="1142028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-4929254" y="-9858468"/>
            <a:ext cx="14787666" cy="17859500"/>
            <a:chOff x="-4143436" y="-9144088"/>
            <a:chExt cx="13858973" cy="17311151"/>
          </a:xfrm>
        </p:grpSpPr>
        <p:pic>
          <p:nvPicPr>
            <p:cNvPr id="6" name="Picture 4" descr="\\cern.ch\dfs\Users\l\leistam\Documents\My Scans\L3 magnet0007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5400000">
              <a:off x="1095680" y="-452794"/>
              <a:ext cx="7809897" cy="94298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-4143436" y="-9144088"/>
              <a:ext cx="417293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First powering almost 25 years ago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910" y="500042"/>
              <a:ext cx="438613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First powering – almost 25 years ago</a:t>
              </a:r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cern.ch\dfs\Users\l\leistam\Documents\My Scans\L3 magnet0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268783" cy="6715148"/>
          </a:xfrm>
          <a:prstGeom prst="rect">
            <a:avLst/>
          </a:prstGeom>
          <a:noFill/>
        </p:spPr>
      </p:pic>
      <p:pic>
        <p:nvPicPr>
          <p:cNvPr id="3074" name="Picture 2" descr="E:\Alice\CRs\CR6\CR6 work\Photos all\Video space frame\DSC00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786058"/>
            <a:ext cx="5238786" cy="3929090"/>
          </a:xfrm>
          <a:prstGeom prst="rect">
            <a:avLst/>
          </a:prstGeom>
          <a:noFill/>
        </p:spPr>
      </p:pic>
      <p:pic>
        <p:nvPicPr>
          <p:cNvPr id="3" name="Picture 6" descr="\\cern.ch\dfs\Users\l\leistam\Documents\My Scans\L3 magnet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6397" y="-240745"/>
            <a:ext cx="8876858" cy="935834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-1357354" y="-1"/>
            <a:ext cx="10930014" cy="7197311"/>
            <a:chOff x="-928726" y="-642919"/>
            <a:chExt cx="10930014" cy="7197311"/>
          </a:xfrm>
        </p:grpSpPr>
        <p:pic>
          <p:nvPicPr>
            <p:cNvPr id="1026" name="Picture 2" descr="E:\Alice\Team meeting\Team meeting dec08\L3 dismantling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928726" y="-642919"/>
              <a:ext cx="10930014" cy="719731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2910" y="785794"/>
              <a:ext cx="3400290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15 years later it is removed !</a:t>
              </a:r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 Presentation 3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48606</TotalTime>
  <Words>349</Words>
  <Application>Microsoft Office PowerPoint</Application>
  <PresentationFormat>On-screen Show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 Presentation 3</vt:lpstr>
      <vt:lpstr>39 years at CERN –  July 1971 to January 2010 *  */ August 2011</vt:lpstr>
      <vt:lpstr>Short summary !</vt:lpstr>
      <vt:lpstr>Stone age experiments</vt:lpstr>
      <vt:lpstr>Working with future Nobel price winners ...</vt:lpstr>
      <vt:lpstr>First real job – 350 t of magnetised iron</vt:lpstr>
      <vt:lpstr>Zichichi, Rubbia and others ...</vt:lpstr>
      <vt:lpstr>How was the L3 magnet constructed? Easy you start by digging a hole</vt:lpstr>
      <vt:lpstr>Slide 8</vt:lpstr>
      <vt:lpstr>Slide 9</vt:lpstr>
      <vt:lpstr>LEP physics</vt:lpstr>
      <vt:lpstr>Magnet for EAGLE (Atlas) – 30’000 t of iron</vt:lpstr>
      <vt:lpstr>It took a long time to build Alice ……</vt:lpstr>
      <vt:lpstr>Alice first data – O.K with UA5</vt:lpstr>
      <vt:lpstr>The Alice CERN Team</vt:lpstr>
      <vt:lpstr>Slide 15</vt:lpstr>
      <vt:lpstr>Finally – the Alice TCion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piotr</dc:creator>
  <cp:lastModifiedBy>leistam</cp:lastModifiedBy>
  <cp:revision>1114</cp:revision>
  <cp:lastPrinted>2001-01-29T14:52:12Z</cp:lastPrinted>
  <dcterms:created xsi:type="dcterms:W3CDTF">2001-01-08T18:09:54Z</dcterms:created>
  <dcterms:modified xsi:type="dcterms:W3CDTF">2009-12-09T10:28:16Z</dcterms:modified>
</cp:coreProperties>
</file>