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342" r:id="rId5"/>
    <p:sldId id="301" r:id="rId6"/>
    <p:sldId id="344" r:id="rId7"/>
    <p:sldId id="287" r:id="rId8"/>
    <p:sldId id="348" r:id="rId9"/>
    <p:sldId id="288" r:id="rId10"/>
    <p:sldId id="290" r:id="rId11"/>
    <p:sldId id="346" r:id="rId12"/>
    <p:sldId id="293" r:id="rId13"/>
    <p:sldId id="292" r:id="rId14"/>
    <p:sldId id="257" r:id="rId15"/>
    <p:sldId id="349" r:id="rId16"/>
    <p:sldId id="297" r:id="rId17"/>
    <p:sldId id="298" r:id="rId18"/>
    <p:sldId id="300" r:id="rId19"/>
    <p:sldId id="354" r:id="rId20"/>
    <p:sldId id="303" r:id="rId21"/>
    <p:sldId id="302" r:id="rId22"/>
    <p:sldId id="350" r:id="rId23"/>
    <p:sldId id="351" r:id="rId24"/>
    <p:sldId id="352" r:id="rId25"/>
    <p:sldId id="355" r:id="rId26"/>
    <p:sldId id="307" r:id="rId27"/>
    <p:sldId id="366" r:id="rId28"/>
    <p:sldId id="306" r:id="rId29"/>
    <p:sldId id="308" r:id="rId30"/>
    <p:sldId id="266" r:id="rId31"/>
    <p:sldId id="267" r:id="rId32"/>
    <p:sldId id="353" r:id="rId33"/>
    <p:sldId id="316" r:id="rId34"/>
    <p:sldId id="359" r:id="rId35"/>
    <p:sldId id="361" r:id="rId36"/>
    <p:sldId id="362" r:id="rId37"/>
    <p:sldId id="360" r:id="rId38"/>
    <p:sldId id="326" r:id="rId39"/>
    <p:sldId id="331" r:id="rId40"/>
    <p:sldId id="365" r:id="rId41"/>
    <p:sldId id="334" r:id="rId42"/>
    <p:sldId id="368" r:id="rId43"/>
    <p:sldId id="328" r:id="rId44"/>
    <p:sldId id="329" r:id="rId45"/>
    <p:sldId id="335" r:id="rId46"/>
    <p:sldId id="330" r:id="rId47"/>
    <p:sldId id="312" r:id="rId48"/>
    <p:sldId id="309" r:id="rId49"/>
    <p:sldId id="367" r:id="rId50"/>
  </p:sldIdLst>
  <p:sldSz cx="9144000" cy="6858000" type="screen4x3"/>
  <p:notesSz cx="6746875" cy="9867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60" autoAdjust="0"/>
  </p:normalViewPr>
  <p:slideViewPr>
    <p:cSldViewPr>
      <p:cViewPr>
        <p:scale>
          <a:sx n="90" d="100"/>
          <a:sy n="90" d="100"/>
        </p:scale>
        <p:origin x="-44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5906A-9243-4538-BEF3-AA51EF2FD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2B7D-1983-47FE-9F4A-534289020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70752-EA91-4F72-8229-A0F31853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143A5-5512-4C27-AE1C-B765E7C11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0F4BB-CED7-4C6D-8564-9A909A5C9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8F54E-EB0B-4DDF-A57B-69C7DA400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77AE-8E54-445C-B876-E89968E0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20CAF-E041-4FE7-A448-0DF7EE22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D9B02-301E-44E5-B255-823F0B068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C5181-1F53-4334-BCE8-9BFAE4DB8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C6948-59DF-4FD5-9A56-DD7399DF1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FD3F11B-208D-4F2F-B4F9-F25F4B071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Faraday_Cochran_Pickersgill.jpg" TargetMode="External"/><Relationship Id="rId3" Type="http://schemas.openxmlformats.org/officeDocument/2006/relationships/hyperlink" Target="http://en.wikipedia.org/wiki/File:Roentgen2.jpg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hyperlink" Target="http://en.wikipedia.org/wiki/File:Anna_Berthe_Roentgen.gif" TargetMode="External"/><Relationship Id="rId10" Type="http://schemas.openxmlformats.org/officeDocument/2006/relationships/image" Target="../media/image41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910506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54050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28600" y="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CERN:  Was ?  Warum ?  Wie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7086600" y="26670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J.J. Thomson</a:t>
            </a:r>
          </a:p>
        </p:txBody>
      </p:sp>
      <p:pic>
        <p:nvPicPr>
          <p:cNvPr id="11267" name="Picture 6" descr="JJThoms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62800" y="304800"/>
            <a:ext cx="15986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Thoms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35275" y="3925888"/>
            <a:ext cx="21844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228600" y="1447800"/>
            <a:ext cx="63404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Im Jahr 1899 entdeckte J.J. Thomson das Elektron </a:t>
            </a:r>
          </a:p>
          <a:p>
            <a:r>
              <a:rPr lang="en-US" b="1">
                <a:solidFill>
                  <a:schemeClr val="accent2"/>
                </a:solidFill>
              </a:rPr>
              <a:t>(Beginn der Teilchenphysik)  und formulierte das folgende Atommodell: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r>
              <a:rPr lang="en-US" b="1">
                <a:solidFill>
                  <a:srgbClr val="009900"/>
                </a:solidFill>
              </a:rPr>
              <a:t>Die Materie besteht aus Atomen, wobei die Elektronen in einer Kugel von positiver Elektrizit</a:t>
            </a:r>
            <a:r>
              <a:rPr lang="en-US" b="1">
                <a:solidFill>
                  <a:srgbClr val="009900"/>
                </a:solidFill>
                <a:cs typeface="Arial" charset="0"/>
              </a:rPr>
              <a:t>ä</a:t>
            </a:r>
            <a:r>
              <a:rPr lang="en-US" b="1">
                <a:solidFill>
                  <a:srgbClr val="009900"/>
                </a:solidFill>
              </a:rPr>
              <a:t>t eingebettet sind.</a:t>
            </a:r>
          </a:p>
        </p:txBody>
      </p:sp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609600" y="228600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Der Beginn der Teilchenphysik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he alpha particles propagated on the atomic nucleus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2971800"/>
            <a:ext cx="3581400" cy="2314575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510088" y="36496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10088" y="36496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7" name="Picture 5" descr="The models of the Thomson's atom and Rutheford's atom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86200" y="2895600"/>
            <a:ext cx="5043488" cy="2387600"/>
          </a:xfrm>
          <a:prstGeom prst="rect">
            <a:avLst/>
          </a:prstGeom>
          <a:noFill/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034213" y="1833563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 </a:t>
            </a:r>
            <a:endParaRPr lang="en-US" b="1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9" name="Picture 7" descr="Ruther_phot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91400" y="228600"/>
            <a:ext cx="1589088" cy="2251075"/>
          </a:xfrm>
          <a:prstGeom prst="rect">
            <a:avLst/>
          </a:prstGeom>
          <a:noFill/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7170738" y="2438400"/>
            <a:ext cx="1973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Ernest Rutherford</a:t>
            </a:r>
            <a:r>
              <a:rPr lang="en-US" sz="1600" b="1">
                <a:latin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0" y="762000"/>
            <a:ext cx="7239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Wie kann man die Strukture der Atome sehen ?</a:t>
            </a:r>
          </a:p>
          <a:p>
            <a:endParaRPr lang="en-US" b="1">
              <a:solidFill>
                <a:srgbClr val="009900"/>
              </a:solidFill>
            </a:endParaRPr>
          </a:p>
          <a:p>
            <a:r>
              <a:rPr lang="en-US" b="1">
                <a:solidFill>
                  <a:schemeClr val="accent2"/>
                </a:solidFill>
              </a:rPr>
              <a:t>Rutherford (1911): hochenergetische </a:t>
            </a:r>
            <a:r>
              <a:rPr lang="el-GR" b="1">
                <a:solidFill>
                  <a:schemeClr val="accent2"/>
                </a:solidFill>
                <a:cs typeface="Arial" charset="0"/>
              </a:rPr>
              <a:t>α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-</a:t>
            </a:r>
            <a:r>
              <a:rPr lang="en-US" b="1">
                <a:solidFill>
                  <a:schemeClr val="accent2"/>
                </a:solidFill>
              </a:rPr>
              <a:t>Teilchen, welche bei radioaktiven Zerf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ä</a:t>
            </a:r>
            <a:r>
              <a:rPr lang="en-US" b="1">
                <a:solidFill>
                  <a:schemeClr val="accent2"/>
                </a:solidFill>
              </a:rPr>
              <a:t>llen entstehen, durch eine d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ü</a:t>
            </a:r>
            <a:r>
              <a:rPr lang="en-US" b="1">
                <a:solidFill>
                  <a:schemeClr val="accent2"/>
                </a:solidFill>
              </a:rPr>
              <a:t>nne Goldfolie.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r>
              <a:rPr lang="en-US" b="1">
                <a:solidFill>
                  <a:srgbClr val="009900"/>
                </a:solidFill>
              </a:rPr>
              <a:t>Aus dem ‘Muster’ der gestreuten Teilchen konnte er auf die Struktur der Atome schliessen !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1828800" y="5638800"/>
            <a:ext cx="586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Atome (10</a:t>
            </a:r>
            <a:r>
              <a:rPr lang="en-US" b="1" baseline="30000">
                <a:solidFill>
                  <a:schemeClr val="accent2"/>
                </a:solidFill>
              </a:rPr>
              <a:t>-10</a:t>
            </a:r>
            <a:r>
              <a:rPr lang="en-US" b="1">
                <a:solidFill>
                  <a:schemeClr val="accent2"/>
                </a:solidFill>
              </a:rPr>
              <a:t> m) bestehen aus einem extrem kleinen Kern (10</a:t>
            </a:r>
            <a:r>
              <a:rPr lang="en-US" b="1" baseline="30000">
                <a:solidFill>
                  <a:schemeClr val="accent2"/>
                </a:solidFill>
              </a:rPr>
              <a:t>-15 </a:t>
            </a:r>
            <a:r>
              <a:rPr lang="en-US" b="1">
                <a:solidFill>
                  <a:schemeClr val="accent2"/>
                </a:solidFill>
              </a:rPr>
              <a:t>m), um welchen die Elektronen kreisen.</a:t>
            </a: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2362200" y="152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Die Struktur der Materie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alpha particles propagated on the atomic nucleus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0600" y="1981200"/>
            <a:ext cx="37338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37063" y="364172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437063" y="364172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7034213" y="1833563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 </a:t>
            </a:r>
            <a:endParaRPr lang="en-US" b="1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533400" y="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Wie kann man die Strukture der Atome ‘sehen’ ?</a:t>
            </a:r>
          </a:p>
        </p:txBody>
      </p:sp>
      <p:sp>
        <p:nvSpPr>
          <p:cNvPr id="13319" name="Text Box 22"/>
          <p:cNvSpPr txBox="1">
            <a:spLocks noChangeArrowheads="1"/>
          </p:cNvSpPr>
          <p:nvPr/>
        </p:nvSpPr>
        <p:spPr bwMode="auto">
          <a:xfrm>
            <a:off x="0" y="83820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Genau wie man aus dem gestreuten Licht einer Lampe die Struktur der Hand sieht, kann man aus der Streuung hochenergetischer Teilchen die Struktur der Materie ‘sehen’.</a:t>
            </a:r>
          </a:p>
        </p:txBody>
      </p:sp>
      <p:pic>
        <p:nvPicPr>
          <p:cNvPr id="13320" name="Picture 24" descr="DSCN07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752600"/>
            <a:ext cx="38862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Line 25"/>
          <p:cNvSpPr>
            <a:spLocks noChangeShapeType="1"/>
          </p:cNvSpPr>
          <p:nvPr/>
        </p:nvSpPr>
        <p:spPr bwMode="auto">
          <a:xfrm flipH="1">
            <a:off x="1905000" y="2438400"/>
            <a:ext cx="944563" cy="14509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Text Box 27"/>
          <p:cNvSpPr txBox="1">
            <a:spLocks noChangeArrowheads="1"/>
          </p:cNvSpPr>
          <p:nvPr/>
        </p:nvSpPr>
        <p:spPr bwMode="auto">
          <a:xfrm>
            <a:off x="288925" y="4837113"/>
            <a:ext cx="8702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Durch den allgemeinen Welle-Teilchen Dualismus kann man einem Teilchen eine Wellenl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ä</a:t>
            </a:r>
            <a:r>
              <a:rPr lang="en-US" b="1">
                <a:solidFill>
                  <a:schemeClr val="accent2"/>
                </a:solidFill>
              </a:rPr>
              <a:t>nge zuordnen (</a:t>
            </a:r>
            <a:r>
              <a:rPr lang="el-GR" b="1">
                <a:solidFill>
                  <a:schemeClr val="accent2"/>
                </a:solidFill>
                <a:cs typeface="Arial" charset="0"/>
              </a:rPr>
              <a:t>λ</a:t>
            </a:r>
            <a:r>
              <a:rPr lang="en-US" b="1">
                <a:solidFill>
                  <a:schemeClr val="accent2"/>
                </a:solidFill>
              </a:rPr>
              <a:t>=h/p).  H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ö</a:t>
            </a:r>
            <a:r>
              <a:rPr lang="en-US" b="1">
                <a:solidFill>
                  <a:schemeClr val="accent2"/>
                </a:solidFill>
              </a:rPr>
              <a:t>here  Teilchenenergie </a:t>
            </a:r>
            <a:r>
              <a:rPr lang="en-US" b="1">
                <a:solidFill>
                  <a:schemeClr val="accent2"/>
                </a:solidFill>
                <a:sym typeface="Symbol" pitchFamily="18" charset="2"/>
              </a:rPr>
              <a:t></a:t>
            </a:r>
            <a:r>
              <a:rPr lang="en-US" b="1">
                <a:solidFill>
                  <a:schemeClr val="accent2"/>
                </a:solidFill>
              </a:rPr>
              <a:t> kleinere Wellenl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ä</a:t>
            </a:r>
            <a:r>
              <a:rPr lang="en-US" b="1">
                <a:solidFill>
                  <a:schemeClr val="accent2"/>
                </a:solidFill>
              </a:rPr>
              <a:t>nge</a:t>
            </a:r>
          </a:p>
        </p:txBody>
      </p:sp>
      <p:sp>
        <p:nvSpPr>
          <p:cNvPr id="13323" name="Text Box 28"/>
          <p:cNvSpPr txBox="1">
            <a:spLocks noChangeArrowheads="1"/>
          </p:cNvSpPr>
          <p:nvPr/>
        </p:nvSpPr>
        <p:spPr bwMode="auto">
          <a:xfrm>
            <a:off x="212725" y="5983288"/>
            <a:ext cx="583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Beschleuniger sind Supermikroskope !</a:t>
            </a:r>
          </a:p>
        </p:txBody>
      </p:sp>
      <p:sp>
        <p:nvSpPr>
          <p:cNvPr id="13324" name="Line 29"/>
          <p:cNvSpPr>
            <a:spLocks noChangeShapeType="1"/>
          </p:cNvSpPr>
          <p:nvPr/>
        </p:nvSpPr>
        <p:spPr bwMode="auto">
          <a:xfrm flipH="1" flipV="1">
            <a:off x="1219200" y="3048000"/>
            <a:ext cx="609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77" name="Group 41"/>
          <p:cNvGraphicFramePr>
            <a:graphicFrameLocks noGrp="1"/>
          </p:cNvGraphicFramePr>
          <p:nvPr/>
        </p:nvGraphicFramePr>
        <p:xfrm>
          <a:off x="457200" y="990600"/>
          <a:ext cx="7848600" cy="4064001"/>
        </p:xfrm>
        <a:graphic>
          <a:graphicData uri="http://schemas.openxmlformats.org/drawingml/2006/table">
            <a:tbl>
              <a:tblPr/>
              <a:tblGrid>
                <a:gridCol w="3124200"/>
                <a:gridCol w="2362200"/>
                <a:gridCol w="2362200"/>
              </a:tblGrid>
              <a:tr h="135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Optisches Mikroskop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Sichtbares Licht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Radioaktive Quelle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Alpha teilchen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-14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LEP Beschleuniger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Elektronen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-20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56" name="Text Box 38"/>
          <p:cNvSpPr txBox="1">
            <a:spLocks noChangeArrowheads="1"/>
          </p:cNvSpPr>
          <p:nvPr/>
        </p:nvSpPr>
        <p:spPr bwMode="auto">
          <a:xfrm>
            <a:off x="762000" y="5562600"/>
            <a:ext cx="7164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LHC Beschleuniger: 10-100mal kleinere Details !</a:t>
            </a:r>
          </a:p>
        </p:txBody>
      </p:sp>
      <p:sp>
        <p:nvSpPr>
          <p:cNvPr id="14357" name="Text Box 39"/>
          <p:cNvSpPr txBox="1">
            <a:spLocks noChangeArrowheads="1"/>
          </p:cNvSpPr>
          <p:nvPr/>
        </p:nvSpPr>
        <p:spPr bwMode="auto">
          <a:xfrm>
            <a:off x="2057400" y="1524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Die  Struktur der Materie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950100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67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133600" y="1524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Die  Struktur der Materie ?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3048000" y="1905000"/>
            <a:ext cx="5429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1900             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en-US" b="1" dirty="0">
                <a:solidFill>
                  <a:schemeClr val="accent2"/>
                </a:solidFill>
              </a:rPr>
              <a:t>1911                </a:t>
            </a:r>
            <a:r>
              <a:rPr lang="en-US" b="1" dirty="0" smtClean="0">
                <a:solidFill>
                  <a:schemeClr val="accent2"/>
                </a:solidFill>
              </a:rPr>
              <a:t>1932                </a:t>
            </a:r>
            <a:r>
              <a:rPr lang="en-US" b="1" dirty="0">
                <a:solidFill>
                  <a:schemeClr val="accent2"/>
                </a:solidFill>
              </a:rPr>
              <a:t>1967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980800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75" y="188913"/>
            <a:ext cx="8858250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Die </a:t>
            </a:r>
            <a:r>
              <a:rPr lang="en-US" sz="2400" b="1" dirty="0" err="1">
                <a:solidFill>
                  <a:srgbClr val="FF0000"/>
                </a:solidFill>
              </a:rPr>
              <a:t>fundamentalen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Gesetze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der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Physik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Teilchen</a:t>
            </a:r>
            <a:r>
              <a:rPr lang="en-US" sz="2400" b="1" dirty="0">
                <a:solidFill>
                  <a:srgbClr val="FF0000"/>
                </a:solidFill>
              </a:rPr>
              <a:t> und </a:t>
            </a:r>
            <a:r>
              <a:rPr lang="en-US" sz="2400" b="1" dirty="0" err="1">
                <a:solidFill>
                  <a:srgbClr val="FF0000"/>
                </a:solidFill>
              </a:rPr>
              <a:t>ihre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Wechselwirkungen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8686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Bis zum Jahr 1930 kannte man 2 Elementarteilchen: Elektron, Proton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 b="1">
                <a:solidFill>
                  <a:srgbClr val="009900"/>
                </a:solidFill>
              </a:rPr>
              <a:t>Bald darauf entdeckte man in hochenergetischen Teilchenkollisionen neue (meist sehr kurzlebige) Teilchen. Im Jahr 1960 kannte man schon </a:t>
            </a:r>
            <a:r>
              <a:rPr lang="en-US" b="1">
                <a:solidFill>
                  <a:srgbClr val="009900"/>
                </a:solidFill>
                <a:cs typeface="Arial" charset="0"/>
              </a:rPr>
              <a:t>ü</a:t>
            </a:r>
            <a:r>
              <a:rPr lang="en-US" b="1">
                <a:solidFill>
                  <a:srgbClr val="009900"/>
                </a:solidFill>
              </a:rPr>
              <a:t>ber 100 solcher Teilchen (Teilchenzoo). </a:t>
            </a:r>
          </a:p>
          <a:p>
            <a:endParaRPr lang="en-US" b="1">
              <a:solidFill>
                <a:srgbClr val="009900"/>
              </a:solidFill>
            </a:endParaRPr>
          </a:p>
        </p:txBody>
      </p:sp>
      <p:pic>
        <p:nvPicPr>
          <p:cNvPr id="16388" name="Picture 7" descr="4176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9600" y="3124200"/>
            <a:ext cx="4246563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gargamell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3505200"/>
            <a:ext cx="35814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457200" y="3124200"/>
            <a:ext cx="367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‘Bubble Chambers’ 70iger Jahre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6"/>
          <p:cNvSpPr>
            <a:spLocks noChangeArrowheads="1"/>
          </p:cNvSpPr>
          <p:nvPr/>
        </p:nvSpPr>
        <p:spPr bwMode="auto">
          <a:xfrm>
            <a:off x="3733800" y="3276600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533400" y="3810000"/>
            <a:ext cx="3657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 flipH="1">
            <a:off x="4267200" y="38100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2286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Oval 8"/>
          <p:cNvSpPr>
            <a:spLocks noChangeArrowheads="1"/>
          </p:cNvSpPr>
          <p:nvPr/>
        </p:nvSpPr>
        <p:spPr bwMode="auto">
          <a:xfrm>
            <a:off x="87630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228600" y="31242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e+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8458200" y="3200400"/>
            <a:ext cx="38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e-</a:t>
            </a: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4038600" y="2667000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Z</a:t>
            </a:r>
            <a:r>
              <a:rPr lang="en-US" sz="2000" b="1" baseline="-25000"/>
              <a:t>0</a:t>
            </a:r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304800" y="2590800"/>
            <a:ext cx="193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Masse = 0.5MeV</a:t>
            </a:r>
          </a:p>
        </p:txBody>
      </p:sp>
      <p:sp>
        <p:nvSpPr>
          <p:cNvPr id="17419" name="Text Box 13"/>
          <p:cNvSpPr txBox="1">
            <a:spLocks noChangeArrowheads="1"/>
          </p:cNvSpPr>
          <p:nvPr/>
        </p:nvSpPr>
        <p:spPr bwMode="auto">
          <a:xfrm>
            <a:off x="7010400" y="2590800"/>
            <a:ext cx="193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Masse = 0.5MeV</a:t>
            </a:r>
          </a:p>
        </p:txBody>
      </p:sp>
      <p:sp>
        <p:nvSpPr>
          <p:cNvPr id="17420" name="Text Box 14"/>
          <p:cNvSpPr txBox="1">
            <a:spLocks noChangeArrowheads="1"/>
          </p:cNvSpPr>
          <p:nvPr/>
        </p:nvSpPr>
        <p:spPr bwMode="auto">
          <a:xfrm>
            <a:off x="3124200" y="2209800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Masse = 90 000 MeV</a:t>
            </a:r>
          </a:p>
        </p:txBody>
      </p:sp>
      <p:sp>
        <p:nvSpPr>
          <p:cNvPr id="17421" name="Text Box 15"/>
          <p:cNvSpPr txBox="1">
            <a:spLocks noChangeArrowheads="1"/>
          </p:cNvSpPr>
          <p:nvPr/>
        </p:nvSpPr>
        <p:spPr bwMode="auto">
          <a:xfrm>
            <a:off x="990600" y="4419600"/>
            <a:ext cx="189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P=45 000 MeV/c</a:t>
            </a:r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5943600" y="4419600"/>
            <a:ext cx="1892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P=45 000 MeV/c</a:t>
            </a:r>
          </a:p>
        </p:txBody>
      </p:sp>
      <p:sp>
        <p:nvSpPr>
          <p:cNvPr id="17423" name="Text Box 17"/>
          <p:cNvSpPr txBox="1">
            <a:spLocks noChangeArrowheads="1"/>
          </p:cNvSpPr>
          <p:nvPr/>
        </p:nvSpPr>
        <p:spPr bwMode="auto">
          <a:xfrm>
            <a:off x="3429000" y="304800"/>
            <a:ext cx="1428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E=mc</a:t>
            </a:r>
            <a:r>
              <a:rPr lang="en-US" sz="3200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424" name="Text Box 18"/>
          <p:cNvSpPr txBox="1">
            <a:spLocks noChangeArrowheads="1"/>
          </p:cNvSpPr>
          <p:nvPr/>
        </p:nvSpPr>
        <p:spPr bwMode="auto">
          <a:xfrm>
            <a:off x="533400" y="1219200"/>
            <a:ext cx="7404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e+, e- Kollisionen am Large Electron Positron Collider (1988-2000)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04800" y="57912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CERN </a:t>
            </a:r>
            <a:r>
              <a:rPr lang="en-US" b="1" dirty="0" err="1">
                <a:solidFill>
                  <a:srgbClr val="009900"/>
                </a:solidFill>
              </a:rPr>
              <a:t>ist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eine</a:t>
            </a:r>
            <a:r>
              <a:rPr lang="en-US" b="1" dirty="0">
                <a:solidFill>
                  <a:srgbClr val="009900"/>
                </a:solidFill>
              </a:rPr>
              <a:t> ‘</a:t>
            </a:r>
            <a:r>
              <a:rPr lang="en-US" b="1" dirty="0" err="1">
                <a:solidFill>
                  <a:srgbClr val="009900"/>
                </a:solidFill>
              </a:rPr>
              <a:t>Teilchenfabrik</a:t>
            </a:r>
            <a:r>
              <a:rPr lang="en-US" b="1" dirty="0">
                <a:solidFill>
                  <a:srgbClr val="009900"/>
                </a:solidFill>
              </a:rPr>
              <a:t>’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–</a:t>
            </a:r>
            <a:r>
              <a:rPr lang="en-US" b="1" dirty="0"/>
              <a:t> </a:t>
            </a:r>
            <a:r>
              <a:rPr lang="en-US" b="1" dirty="0" err="1">
                <a:solidFill>
                  <a:schemeClr val="accent2"/>
                </a:solidFill>
              </a:rPr>
              <a:t>erh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ö</a:t>
            </a:r>
            <a:r>
              <a:rPr lang="en-US" b="1" dirty="0" err="1">
                <a:solidFill>
                  <a:schemeClr val="accent2"/>
                </a:solidFill>
              </a:rPr>
              <a:t>ht</a:t>
            </a:r>
            <a:r>
              <a:rPr lang="en-US" b="1" dirty="0">
                <a:solidFill>
                  <a:schemeClr val="accent2"/>
                </a:solidFill>
              </a:rPr>
              <a:t> man die </a:t>
            </a:r>
            <a:r>
              <a:rPr lang="en-US" b="1" dirty="0" err="1">
                <a:solidFill>
                  <a:schemeClr val="accent2"/>
                </a:solidFill>
              </a:rPr>
              <a:t>Energie</a:t>
            </a:r>
            <a:r>
              <a:rPr lang="en-US" b="1" dirty="0">
                <a:solidFill>
                  <a:schemeClr val="accent2"/>
                </a:solidFill>
              </a:rPr>
              <a:t> des </a:t>
            </a:r>
            <a:r>
              <a:rPr lang="en-US" b="1" dirty="0" err="1">
                <a:solidFill>
                  <a:schemeClr val="accent2"/>
                </a:solidFill>
              </a:rPr>
              <a:t>Beschleunigers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err="1">
                <a:solidFill>
                  <a:schemeClr val="accent2"/>
                </a:solidFill>
              </a:rPr>
              <a:t>dringt</a:t>
            </a:r>
            <a:r>
              <a:rPr lang="en-US" b="1" dirty="0">
                <a:solidFill>
                  <a:schemeClr val="accent2"/>
                </a:solidFill>
              </a:rPr>
              <a:t> man in </a:t>
            </a:r>
            <a:r>
              <a:rPr lang="en-US" b="1" dirty="0" err="1">
                <a:solidFill>
                  <a:schemeClr val="accent2"/>
                </a:solidFill>
              </a:rPr>
              <a:t>neue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Bereiche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Teilchenwelt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vor</a:t>
            </a:r>
            <a:r>
              <a:rPr lang="en-US" b="1" dirty="0">
                <a:solidFill>
                  <a:schemeClr val="accent2"/>
                </a:solidFill>
              </a:rPr>
              <a:t> …</a:t>
            </a:r>
            <a:r>
              <a:rPr lang="en-US" b="1" dirty="0"/>
              <a:t>  </a:t>
            </a:r>
          </a:p>
        </p:txBody>
      </p:sp>
      <p:pic>
        <p:nvPicPr>
          <p:cNvPr id="18435" name="Picture 13" descr="87041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9200" y="1447800"/>
            <a:ext cx="57150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14"/>
          <p:cNvSpPr txBox="1">
            <a:spLocks noChangeArrowheads="1"/>
          </p:cNvSpPr>
          <p:nvPr/>
        </p:nvSpPr>
        <p:spPr bwMode="auto">
          <a:xfrm>
            <a:off x="2133600" y="914400"/>
            <a:ext cx="399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Entdeckung</a:t>
            </a:r>
            <a:r>
              <a:rPr lang="en-US" b="1" dirty="0">
                <a:solidFill>
                  <a:srgbClr val="FF0000"/>
                </a:solidFill>
              </a:rPr>
              <a:t> des Z </a:t>
            </a:r>
            <a:r>
              <a:rPr lang="en-US" b="1" dirty="0" err="1">
                <a:solidFill>
                  <a:srgbClr val="FF0000"/>
                </a:solidFill>
              </a:rPr>
              <a:t>Teilchens</a:t>
            </a:r>
            <a:r>
              <a:rPr lang="en-US" b="1" dirty="0">
                <a:solidFill>
                  <a:srgbClr val="FF0000"/>
                </a:solidFill>
              </a:rPr>
              <a:t> (1984)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</a:rPr>
              <a:t>In </a:t>
            </a:r>
            <a:r>
              <a:rPr lang="en-US" b="1" dirty="0" err="1">
                <a:solidFill>
                  <a:srgbClr val="009900"/>
                </a:solidFill>
              </a:rPr>
              <a:t>h</a:t>
            </a:r>
            <a:r>
              <a:rPr lang="en-US" b="1" dirty="0" err="1" smtClean="0">
                <a:solidFill>
                  <a:srgbClr val="009900"/>
                </a:solidFill>
              </a:rPr>
              <a:t>ochenergetischen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Teilchenkollisionen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entstehen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aus</a:t>
            </a:r>
            <a:r>
              <a:rPr lang="en-US" b="1" dirty="0" smtClean="0">
                <a:solidFill>
                  <a:srgbClr val="009900"/>
                </a:solidFill>
              </a:rPr>
              <a:t> “</a:t>
            </a:r>
            <a:r>
              <a:rPr lang="en-US" b="1" dirty="0" err="1" smtClean="0">
                <a:solidFill>
                  <a:srgbClr val="009900"/>
                </a:solidFill>
              </a:rPr>
              <a:t>Energie</a:t>
            </a:r>
            <a:r>
              <a:rPr lang="en-US" b="1" dirty="0" smtClean="0">
                <a:solidFill>
                  <a:srgbClr val="009900"/>
                </a:solidFill>
              </a:rPr>
              <a:t>” </a:t>
            </a:r>
            <a:r>
              <a:rPr lang="en-US" b="1" dirty="0" err="1" smtClean="0">
                <a:solidFill>
                  <a:srgbClr val="009900"/>
                </a:solidFill>
              </a:rPr>
              <a:t>neue</a:t>
            </a:r>
            <a:r>
              <a:rPr lang="en-US" b="1" dirty="0" smtClean="0">
                <a:solidFill>
                  <a:srgbClr val="009900"/>
                </a:solidFill>
              </a:rPr>
              <a:t> massive </a:t>
            </a:r>
            <a:r>
              <a:rPr lang="en-US" b="1" dirty="0" err="1" smtClean="0">
                <a:solidFill>
                  <a:srgbClr val="009900"/>
                </a:solidFill>
              </a:rPr>
              <a:t>Teilchen</a:t>
            </a:r>
            <a:r>
              <a:rPr lang="en-US" b="1" dirty="0" smtClean="0">
                <a:solidFill>
                  <a:srgbClr val="009900"/>
                </a:solidFill>
              </a:rPr>
              <a:t> – </a:t>
            </a:r>
            <a:r>
              <a:rPr lang="en-US" b="1" dirty="0" err="1" smtClean="0">
                <a:solidFill>
                  <a:srgbClr val="009900"/>
                </a:solidFill>
              </a:rPr>
              <a:t>welche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meist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nach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kurzer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Zeit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wieder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zerfallen</a:t>
            </a:r>
            <a:r>
              <a:rPr lang="en-US" b="1" dirty="0" smtClean="0">
                <a:solidFill>
                  <a:srgbClr val="009900"/>
                </a:solidFill>
              </a:rPr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MzDocuments\Lep_Buch\LEPFigures\FigChap12\Erdbeeren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533400"/>
            <a:ext cx="3811257" cy="5668968"/>
          </a:xfrm>
          <a:prstGeom prst="rect">
            <a:avLst/>
          </a:prstGeom>
          <a:noFill/>
        </p:spPr>
      </p:pic>
      <p:pic>
        <p:nvPicPr>
          <p:cNvPr id="4" name="Picture 2" descr="C:\MzDocuments\Lep_Buch\LEPFigures\FigChap12\PopeMode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609600"/>
            <a:ext cx="4919673" cy="5236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381000" y="685800"/>
            <a:ext cx="838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b="1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Was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 smtClean="0">
                <a:solidFill>
                  <a:srgbClr val="009900"/>
                </a:solidFill>
              </a:rPr>
              <a:t>Institution </a:t>
            </a:r>
            <a:r>
              <a:rPr lang="en-US" sz="2000" b="1" dirty="0" err="1" smtClean="0">
                <a:solidFill>
                  <a:srgbClr val="009900"/>
                </a:solidFill>
              </a:rPr>
              <a:t>f</a:t>
            </a:r>
            <a:r>
              <a:rPr lang="en-US" sz="2000" b="1" dirty="0" err="1" smtClean="0">
                <a:solidFill>
                  <a:srgbClr val="009900"/>
                </a:solidFill>
                <a:cs typeface="Arial" charset="0"/>
              </a:rPr>
              <a:t>ür</a:t>
            </a:r>
            <a:r>
              <a:rPr lang="en-US" sz="2000" b="1" dirty="0" smtClean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cs typeface="Arial" charset="0"/>
              </a:rPr>
              <a:t>Grundlagenforschung</a:t>
            </a:r>
            <a:r>
              <a:rPr lang="en-US" sz="2000" b="1" dirty="0" smtClean="0">
                <a:solidFill>
                  <a:srgbClr val="009900"/>
                </a:solidFill>
                <a:cs typeface="Arial" charset="0"/>
              </a:rPr>
              <a:t> auf </a:t>
            </a:r>
            <a:r>
              <a:rPr lang="en-US" sz="2000" b="1" dirty="0" err="1" smtClean="0">
                <a:solidFill>
                  <a:srgbClr val="009900"/>
                </a:solidFill>
                <a:cs typeface="Arial" charset="0"/>
              </a:rPr>
              <a:t>dem</a:t>
            </a:r>
            <a:r>
              <a:rPr lang="en-US" sz="2000" b="1" dirty="0" smtClean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cs typeface="Arial" charset="0"/>
              </a:rPr>
              <a:t>Gebiet</a:t>
            </a:r>
            <a:r>
              <a:rPr lang="en-US" sz="2000" b="1" dirty="0" smtClean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cs typeface="Arial" charset="0"/>
              </a:rPr>
              <a:t>der</a:t>
            </a:r>
            <a:r>
              <a:rPr lang="en-US" sz="2000" b="1" dirty="0" smtClean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cs typeface="Arial" charset="0"/>
              </a:rPr>
              <a:t>Elementarteilchenphysik</a:t>
            </a:r>
            <a:endParaRPr lang="en-US" sz="2000" b="1" dirty="0">
              <a:solidFill>
                <a:srgbClr val="009900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000" b="1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err="1">
                <a:solidFill>
                  <a:schemeClr val="accent2"/>
                </a:solidFill>
              </a:rPr>
              <a:t>Warum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 err="1">
                <a:solidFill>
                  <a:srgbClr val="009900"/>
                </a:solidFill>
              </a:rPr>
              <a:t>Struktur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der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Materie</a:t>
            </a:r>
            <a:endParaRPr lang="en-US" sz="2000" b="1" dirty="0">
              <a:solidFill>
                <a:srgbClr val="0099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 err="1">
                <a:solidFill>
                  <a:srgbClr val="009900"/>
                </a:solidFill>
              </a:rPr>
              <a:t>Fundamentale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Gesetze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der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Physik</a:t>
            </a:r>
            <a:endParaRPr lang="en-US" sz="2000" b="1" dirty="0">
              <a:solidFill>
                <a:srgbClr val="0099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 err="1">
                <a:solidFill>
                  <a:srgbClr val="009900"/>
                </a:solidFill>
              </a:rPr>
              <a:t>Grundlagenforschung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als</a:t>
            </a:r>
            <a:r>
              <a:rPr lang="en-US" sz="2000" b="1" dirty="0">
                <a:solidFill>
                  <a:srgbClr val="009900"/>
                </a:solidFill>
              </a:rPr>
              <a:t> Motor </a:t>
            </a:r>
            <a:r>
              <a:rPr lang="en-US" sz="2000" b="1" dirty="0" err="1">
                <a:solidFill>
                  <a:srgbClr val="009900"/>
                </a:solidFill>
              </a:rPr>
              <a:t>der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angewandten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Forschung</a:t>
            </a:r>
            <a:endParaRPr lang="en-US" sz="2000" b="1" dirty="0">
              <a:solidFill>
                <a:srgbClr val="0099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b="1" dirty="0">
              <a:solidFill>
                <a:srgbClr val="0099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err="1">
                <a:solidFill>
                  <a:schemeClr val="accent2"/>
                </a:solidFill>
              </a:rPr>
              <a:t>Wie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 err="1">
                <a:solidFill>
                  <a:srgbClr val="009900"/>
                </a:solidFill>
              </a:rPr>
              <a:t>Beschleuniger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 err="1">
                <a:solidFill>
                  <a:srgbClr val="009900"/>
                </a:solidFill>
              </a:rPr>
              <a:t>Detektoren</a:t>
            </a:r>
            <a:endParaRPr lang="en-US" sz="2000" b="1" dirty="0">
              <a:solidFill>
                <a:srgbClr val="009900"/>
              </a:solidFill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28600" y="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CERN:  Was ?  </a:t>
            </a:r>
            <a:r>
              <a:rPr lang="en-US" sz="3200" b="1" dirty="0" err="1">
                <a:solidFill>
                  <a:srgbClr val="FF0000"/>
                </a:solidFill>
              </a:rPr>
              <a:t>Warum</a:t>
            </a:r>
            <a:r>
              <a:rPr lang="en-US" sz="3200" b="1" dirty="0">
                <a:solidFill>
                  <a:srgbClr val="FF0000"/>
                </a:solidFill>
              </a:rPr>
              <a:t> ?  </a:t>
            </a:r>
            <a:r>
              <a:rPr lang="en-US" sz="3200" b="1" dirty="0" err="1">
                <a:solidFill>
                  <a:srgbClr val="FF0000"/>
                </a:solidFill>
              </a:rPr>
              <a:t>Wie</a:t>
            </a:r>
            <a:r>
              <a:rPr lang="en-US" sz="3200" b="1" dirty="0">
                <a:solidFill>
                  <a:srgbClr val="FF0000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/>
          <a:srcRect t="6995" b="6995"/>
          <a:stretch>
            <a:fillRect/>
          </a:stretch>
        </p:blipFill>
        <p:spPr bwMode="auto">
          <a:xfrm>
            <a:off x="685800" y="1447800"/>
            <a:ext cx="58674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0"/>
            <a:ext cx="5233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Das ‘Standardmodell’ der Teilchenphysik:</a:t>
            </a:r>
          </a:p>
        </p:txBody>
      </p:sp>
      <p:sp>
        <p:nvSpPr>
          <p:cNvPr id="19460" name="Text Box 39"/>
          <p:cNvSpPr txBox="1">
            <a:spLocks noChangeArrowheads="1"/>
          </p:cNvSpPr>
          <p:nvPr/>
        </p:nvSpPr>
        <p:spPr bwMode="auto">
          <a:xfrm>
            <a:off x="1143000" y="609600"/>
            <a:ext cx="439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Materie (+Antimaterie)                  Kr</a:t>
            </a:r>
            <a:r>
              <a:rPr lang="en-US" b="1">
                <a:solidFill>
                  <a:srgbClr val="009900"/>
                </a:solidFill>
                <a:cs typeface="Arial" charset="0"/>
              </a:rPr>
              <a:t>ä</a:t>
            </a:r>
            <a:r>
              <a:rPr lang="en-US" b="1">
                <a:solidFill>
                  <a:srgbClr val="009900"/>
                </a:solidFill>
              </a:rPr>
              <a:t>fte</a:t>
            </a:r>
          </a:p>
        </p:txBody>
      </p:sp>
      <p:sp>
        <p:nvSpPr>
          <p:cNvPr id="19461" name="Rectangle 40"/>
          <p:cNvSpPr>
            <a:spLocks noChangeArrowheads="1"/>
          </p:cNvSpPr>
          <p:nvPr/>
        </p:nvSpPr>
        <p:spPr bwMode="auto">
          <a:xfrm>
            <a:off x="6705600" y="1676400"/>
            <a:ext cx="20574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Bei LEP (1988-2000)  mit 0.01% Genauigkeit getestet und für ‘perfekt’ befunden. 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r>
              <a:rPr lang="en-US" b="1">
                <a:solidFill>
                  <a:schemeClr val="accent2"/>
                </a:solidFill>
              </a:rPr>
              <a:t>LEP </a:t>
            </a:r>
            <a:r>
              <a:rPr lang="en-US" b="1">
                <a:solidFill>
                  <a:schemeClr val="accent2"/>
                </a:solidFill>
                <a:sym typeface="Wingdings" pitchFamily="2" charset="2"/>
              </a:rPr>
              <a:t> 3 Teilchenfamilien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9462" name="Rectangle 41"/>
          <p:cNvSpPr>
            <a:spLocks noChangeArrowheads="1"/>
          </p:cNvSpPr>
          <p:nvPr/>
        </p:nvSpPr>
        <p:spPr bwMode="auto">
          <a:xfrm>
            <a:off x="1752600" y="5791200"/>
            <a:ext cx="4676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Higgs Teilchen, verantwortlich f</a:t>
            </a:r>
            <a:r>
              <a:rPr lang="en-US" b="1">
                <a:solidFill>
                  <a:srgbClr val="009900"/>
                </a:solidFill>
                <a:cs typeface="Arial" charset="0"/>
              </a:rPr>
              <a:t>ü</a:t>
            </a:r>
            <a:r>
              <a:rPr lang="en-US" b="1">
                <a:solidFill>
                  <a:srgbClr val="009900"/>
                </a:solidFill>
              </a:rPr>
              <a:t>r die Masse der Quarks und Leptonen.</a:t>
            </a:r>
          </a:p>
        </p:txBody>
      </p:sp>
      <p:sp>
        <p:nvSpPr>
          <p:cNvPr id="19463" name="Line 42"/>
          <p:cNvSpPr>
            <a:spLocks noChangeShapeType="1"/>
          </p:cNvSpPr>
          <p:nvPr/>
        </p:nvSpPr>
        <p:spPr bwMode="auto">
          <a:xfrm flipV="1">
            <a:off x="2286000" y="5334000"/>
            <a:ext cx="609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8763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09800" y="3733800"/>
            <a:ext cx="6400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0"/>
            <a:ext cx="5233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Das ‘Standardmodell’ der Teilchenphysik: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352800" y="1752600"/>
            <a:ext cx="525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Bei LEP mit 0.01% Genauigkeit getestet und für ‘perfekt’ befunden. 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3657600"/>
            <a:ext cx="19208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Higgs Teilchen, verantwortlich fuer die Masse der Quarks und Leptonen.</a:t>
            </a:r>
          </a:p>
          <a:p>
            <a:endParaRPr lang="en-US" b="1">
              <a:solidFill>
                <a:srgbClr val="009900"/>
              </a:solidFill>
            </a:endParaRPr>
          </a:p>
          <a:p>
            <a:r>
              <a:rPr lang="en-US" b="1">
                <a:solidFill>
                  <a:schemeClr val="accent2"/>
                </a:solidFill>
              </a:rPr>
              <a:t>‘Muss bei LHC zu finden sein’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endParaRPr lang="en-US" b="1">
              <a:solidFill>
                <a:srgbClr val="009900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1752600" y="46482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87041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3276600"/>
            <a:ext cx="4724400" cy="3376613"/>
          </a:xfrm>
          <a:prstGeom prst="rect">
            <a:avLst/>
          </a:prstGeom>
          <a:noFill/>
        </p:spPr>
      </p:pic>
      <p:pic>
        <p:nvPicPr>
          <p:cNvPr id="77828" name="Picture 4" descr="2005-28-b-full_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19600" y="228600"/>
            <a:ext cx="4495800" cy="3757613"/>
          </a:xfrm>
          <a:prstGeom prst="rect">
            <a:avLst/>
          </a:prstGeom>
          <a:noFill/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3063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Was hat die Kosmologie …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486400" y="4800600"/>
            <a:ext cx="3657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Mit der Teilchenphysik zu tun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 descr="redshift diagra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66800"/>
            <a:ext cx="4610100" cy="3381375"/>
          </a:xfrm>
          <a:prstGeom prst="rect">
            <a:avLst/>
          </a:prstGeom>
          <a:noFill/>
        </p:spPr>
      </p:pic>
      <p:pic>
        <p:nvPicPr>
          <p:cNvPr id="78855" name="Picture 7" descr="Doppler diagra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4876800"/>
            <a:ext cx="4953000" cy="1611313"/>
          </a:xfrm>
          <a:prstGeom prst="rect">
            <a:avLst/>
          </a:prstGeom>
          <a:noFill/>
        </p:spPr>
      </p:pic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5181600" y="914400"/>
            <a:ext cx="38100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Im Jahr 1929 entdeckte Edwin Hubble dass sich die Galaxien mit grosser Geschwindigkeit voneinender entfernen. </a:t>
            </a:r>
          </a:p>
          <a:p>
            <a:endParaRPr lang="en-US" b="1">
              <a:solidFill>
                <a:schemeClr val="accent2"/>
              </a:solidFill>
            </a:endParaRPr>
          </a:p>
          <a:p>
            <a:r>
              <a:rPr lang="en-US" b="1">
                <a:solidFill>
                  <a:srgbClr val="009900"/>
                </a:solidFill>
              </a:rPr>
              <a:t>Dies heisst dass die Galaxien vor langer Zeit viel n</a:t>
            </a:r>
            <a:r>
              <a:rPr lang="en-US" b="1">
                <a:solidFill>
                  <a:srgbClr val="009900"/>
                </a:solidFill>
                <a:cs typeface="Arial" charset="0"/>
              </a:rPr>
              <a:t>ä</a:t>
            </a:r>
            <a:r>
              <a:rPr lang="en-US" b="1">
                <a:solidFill>
                  <a:srgbClr val="009900"/>
                </a:solidFill>
              </a:rPr>
              <a:t>her waren und das Universum viel ‘h</a:t>
            </a:r>
            <a:r>
              <a:rPr lang="en-US" b="1">
                <a:solidFill>
                  <a:srgbClr val="009900"/>
                </a:solidFill>
                <a:cs typeface="Arial" charset="0"/>
              </a:rPr>
              <a:t>ö</a:t>
            </a:r>
            <a:r>
              <a:rPr lang="en-US" b="1">
                <a:solidFill>
                  <a:srgbClr val="009900"/>
                </a:solidFill>
              </a:rPr>
              <a:t>here Temperatur’ hatte (heute 2.7K).</a:t>
            </a:r>
          </a:p>
          <a:p>
            <a:endParaRPr lang="en-US" b="1">
              <a:solidFill>
                <a:srgbClr val="009900"/>
              </a:solidFill>
            </a:endParaRPr>
          </a:p>
          <a:p>
            <a:r>
              <a:rPr lang="en-US" b="1">
                <a:solidFill>
                  <a:schemeClr val="accent2"/>
                </a:solidFill>
              </a:rPr>
              <a:t>Zusammen mit Einstein’s Allgemeiner Relativitaetstheorie kann man errechnen dass das Universum vor ca. 15 Milliarden Jahren aus einer gigantischen Explosion entstanden ist – Urknall.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2133600" y="1524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Teilchenphysik und Kosmologie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9112020_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457200"/>
            <a:ext cx="6629400" cy="5438775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0"/>
            <a:ext cx="922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009900"/>
                </a:solidFill>
              </a:rPr>
              <a:t>Teilchenphysik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dominiert</a:t>
            </a:r>
            <a:r>
              <a:rPr lang="en-US" b="1" dirty="0">
                <a:solidFill>
                  <a:srgbClr val="009900"/>
                </a:solidFill>
              </a:rPr>
              <a:t> das </a:t>
            </a:r>
            <a:r>
              <a:rPr lang="en-US" b="1" dirty="0" err="1">
                <a:solidFill>
                  <a:srgbClr val="009900"/>
                </a:solidFill>
              </a:rPr>
              <a:t>Geschehen</a:t>
            </a:r>
            <a:r>
              <a:rPr lang="en-US" b="1" dirty="0">
                <a:solidFill>
                  <a:srgbClr val="009900"/>
                </a:solidFill>
              </a:rPr>
              <a:t> in den </a:t>
            </a:r>
            <a:r>
              <a:rPr lang="en-US" b="1" dirty="0" err="1">
                <a:solidFill>
                  <a:srgbClr val="009900"/>
                </a:solidFill>
              </a:rPr>
              <a:t>ersten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Sekunden</a:t>
            </a:r>
            <a:r>
              <a:rPr lang="en-US" b="1" dirty="0">
                <a:solidFill>
                  <a:srgbClr val="009900"/>
                </a:solidFill>
              </a:rPr>
              <a:t> des </a:t>
            </a:r>
            <a:r>
              <a:rPr lang="en-US" b="1" dirty="0" err="1">
                <a:solidFill>
                  <a:srgbClr val="009900"/>
                </a:solidFill>
              </a:rPr>
              <a:t>Universums</a:t>
            </a:r>
            <a:r>
              <a:rPr lang="en-US" dirty="0"/>
              <a:t> </a:t>
            </a: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38400" y="457200"/>
            <a:ext cx="533400" cy="2286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228600" y="6019800"/>
            <a:ext cx="853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z.B. Berechnet man die relative H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ä</a:t>
            </a:r>
            <a:r>
              <a:rPr lang="en-US" b="1">
                <a:solidFill>
                  <a:schemeClr val="accent2"/>
                </a:solidFill>
              </a:rPr>
              <a:t>ufigkeit von Helium zu Wasserstoff so</a:t>
            </a:r>
          </a:p>
          <a:p>
            <a:r>
              <a:rPr lang="en-US" b="1">
                <a:solidFill>
                  <a:schemeClr val="accent2"/>
                </a:solidFill>
              </a:rPr>
              <a:t>ergeben sich 25% f</a:t>
            </a:r>
            <a:r>
              <a:rPr lang="en-US" b="1">
                <a:solidFill>
                  <a:schemeClr val="accent2"/>
                </a:solidFill>
                <a:cs typeface="Arial" charset="0"/>
              </a:rPr>
              <a:t>ü</a:t>
            </a:r>
            <a:r>
              <a:rPr lang="en-US" b="1">
                <a:solidFill>
                  <a:schemeClr val="accent2"/>
                </a:solidFill>
              </a:rPr>
              <a:t>r 3 Teilchenfamilien</a:t>
            </a:r>
            <a:r>
              <a:rPr lang="en-US" b="1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mediaarchive.cern.ch/MediaArchive/Photo/Public/2008/0801022/0801022_01/0801022_01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" y="1295400"/>
            <a:ext cx="6683375" cy="5017356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Die </a:t>
            </a:r>
            <a:r>
              <a:rPr lang="en-US" b="1" dirty="0" err="1" smtClean="0">
                <a:solidFill>
                  <a:srgbClr val="002060"/>
                </a:solidFill>
              </a:rPr>
              <a:t>Kollisionsenergien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der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Teilchen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im</a:t>
            </a:r>
            <a:r>
              <a:rPr lang="en-US" b="1" dirty="0" smtClean="0">
                <a:solidFill>
                  <a:srgbClr val="002060"/>
                </a:solidFill>
              </a:rPr>
              <a:t> ALICE Experiment </a:t>
            </a:r>
            <a:r>
              <a:rPr lang="en-US" b="1" dirty="0" err="1" smtClean="0">
                <a:solidFill>
                  <a:srgbClr val="002060"/>
                </a:solidFill>
              </a:rPr>
              <a:t>ensprechen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dem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Zustand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der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Materie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etwa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eine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millionstel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Sekunde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nach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dem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Urknall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609600" y="152400"/>
            <a:ext cx="739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Die grossen Fragen des 21. Jahrhunderts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28600" y="1524000"/>
            <a:ext cx="861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9900"/>
                </a:solidFill>
              </a:rPr>
              <a:t>Was ist der Ursprung der Masse der Elemetarteilchen, Higgs Teilchen 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b="1">
              <a:solidFill>
                <a:srgbClr val="0099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chemeClr val="accent2"/>
                </a:solidFill>
                <a:cs typeface="Arial" charset="0"/>
              </a:rPr>
              <a:t>Was ist der Grund für die die Materie-Antimaterie Asymmetrie im Universum ?</a:t>
            </a:r>
            <a:endParaRPr lang="en-US" sz="2000" b="1">
              <a:solidFill>
                <a:srgbClr val="0099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b="1">
              <a:solidFill>
                <a:srgbClr val="0099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9900"/>
                </a:solidFill>
              </a:rPr>
              <a:t>Woraus besteht die ‘dunkle’ Masse und die ‘dunkle’ Energie im Universum ?</a:t>
            </a:r>
            <a:endParaRPr lang="en-US" sz="2000" b="1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000" b="1">
              <a:solidFill>
                <a:srgbClr val="009900"/>
              </a:solidFill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chemeClr val="accent2"/>
                </a:solidFill>
                <a:cs typeface="Arial" charset="0"/>
              </a:rPr>
              <a:t>Wie kann man die Quantentheorie der Elementarteilchen und die Allgemeine Relativitätstheore der Gravitation ‘vereinigen’ ?</a:t>
            </a:r>
            <a:endParaRPr lang="en-US" sz="2800" b="1">
              <a:solidFill>
                <a:schemeClr val="accent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upload.wikimedia.org/wikipedia/commons/c/c8/M_Faraday_Lab_H_Moor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71800" y="990600"/>
            <a:ext cx="3033151" cy="2043055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Grundlagenforschung</a:t>
            </a:r>
            <a:r>
              <a:rPr lang="en-US" sz="2400" b="1" dirty="0" smtClean="0">
                <a:solidFill>
                  <a:srgbClr val="FF0000"/>
                </a:solidFill>
              </a:rPr>
              <a:t>-- Spin-Off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1140" name="Picture 4" descr="http://upload.wikimedia.org/wikipedia/commons/thumb/7/71/Roentgen2.jpg/225px-Roentgen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1000" y="3733800"/>
            <a:ext cx="2143125" cy="3009901"/>
          </a:xfrm>
          <a:prstGeom prst="rect">
            <a:avLst/>
          </a:prstGeom>
          <a:noFill/>
        </p:spPr>
      </p:pic>
      <p:pic>
        <p:nvPicPr>
          <p:cNvPr id="91142" name="Picture 6" descr="http://upload.wikimedia.org/wikipedia/commons/thumb/6/6e/Anna_Berthe_Roentgen.gif/220px-Anna_Berthe_Roentgen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05600" y="3657600"/>
            <a:ext cx="2095500" cy="3067050"/>
          </a:xfrm>
          <a:prstGeom prst="rect">
            <a:avLst/>
          </a:prstGeom>
          <a:noFill/>
        </p:spPr>
      </p:pic>
      <p:pic>
        <p:nvPicPr>
          <p:cNvPr id="91144" name="Picture 8" descr="http://www.sciencemuseum.org.uk/images/object_images/535x535/10324718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971800" y="3733800"/>
            <a:ext cx="3289300" cy="2674478"/>
          </a:xfrm>
          <a:prstGeom prst="rect">
            <a:avLst/>
          </a:prstGeom>
          <a:noFill/>
        </p:spPr>
      </p:pic>
      <p:pic>
        <p:nvPicPr>
          <p:cNvPr id="91146" name="Picture 10" descr="http://upload.wikimedia.org/wikipedia/commons/thumb/5/5c/Faraday_Cochran_Pickersgill.jpg/200px-Faraday_Cochran_Pickersgill.jpg">
            <a:hlinkClick r:id="rId8" tooltip="Engraving by John Cochran after a portrait by Henry William Pickersgill, ca. 1820"/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57200" y="838200"/>
            <a:ext cx="1952573" cy="2421190"/>
          </a:xfrm>
          <a:prstGeom prst="rect">
            <a:avLst/>
          </a:prstGeom>
          <a:noFill/>
        </p:spPr>
      </p:pic>
      <p:pic>
        <p:nvPicPr>
          <p:cNvPr id="91148" name="Picture 12" descr="http://www.bb.ustc.edu.cn/ocw/NR/rdonlyres/Global/2/24935D45-21B0-40C8-BDB4-C5D5058AA3DA/0/chp_electric_power_lines_1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553200" y="838200"/>
            <a:ext cx="2190750" cy="228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1000" y="33528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Röntgen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572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Faraday</a:t>
            </a:r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180975"/>
            <a:ext cx="883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Grundlagenforschung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als</a:t>
            </a:r>
            <a:r>
              <a:rPr lang="en-US" sz="2400" b="1" dirty="0">
                <a:solidFill>
                  <a:srgbClr val="FF0000"/>
                </a:solidFill>
              </a:rPr>
              <a:t> Motor </a:t>
            </a:r>
            <a:r>
              <a:rPr lang="en-US" sz="2400" b="1" dirty="0" err="1">
                <a:solidFill>
                  <a:srgbClr val="FF0000"/>
                </a:solidFill>
              </a:rPr>
              <a:t>der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Angewandten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Forschung</a:t>
            </a:r>
            <a:r>
              <a:rPr lang="en-US" sz="2400" b="1" dirty="0">
                <a:solidFill>
                  <a:srgbClr val="FF0000"/>
                </a:solidFill>
              </a:rPr>
              <a:t>: Spin-Off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52400" y="1295400"/>
            <a:ext cx="879760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Ausbildungsort</a:t>
            </a:r>
            <a:r>
              <a:rPr lang="en-US" sz="2000" b="1" dirty="0" smtClean="0">
                <a:solidFill>
                  <a:srgbClr val="002060"/>
                </a:solidFill>
              </a:rPr>
              <a:t> und </a:t>
            </a:r>
            <a:r>
              <a:rPr lang="en-US" sz="2000" b="1" dirty="0" err="1" smtClean="0">
                <a:solidFill>
                  <a:srgbClr val="002060"/>
                </a:solidFill>
              </a:rPr>
              <a:t>Akademische</a:t>
            </a:r>
            <a:r>
              <a:rPr lang="en-US" sz="2000" b="1" dirty="0" smtClean="0">
                <a:solidFill>
                  <a:srgbClr val="002060"/>
                </a:solidFill>
              </a:rPr>
              <a:t> Institution</a:t>
            </a:r>
          </a:p>
          <a:p>
            <a:endParaRPr lang="en-US" sz="2000" b="1" dirty="0">
              <a:solidFill>
                <a:srgbClr val="009900"/>
              </a:solidFill>
            </a:endParaRPr>
          </a:p>
          <a:p>
            <a:r>
              <a:rPr lang="en-US" sz="2000" b="1" dirty="0" err="1" smtClean="0">
                <a:solidFill>
                  <a:srgbClr val="009900"/>
                </a:solidFill>
              </a:rPr>
              <a:t>Anwendung</a:t>
            </a:r>
            <a:r>
              <a:rPr lang="en-US" sz="2000" b="1" dirty="0" smtClean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der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Beschleunigertechnik</a:t>
            </a:r>
            <a:r>
              <a:rPr lang="en-US" sz="2000" b="1" dirty="0">
                <a:solidFill>
                  <a:srgbClr val="009900"/>
                </a:solidFill>
              </a:rPr>
              <a:t> in </a:t>
            </a:r>
            <a:r>
              <a:rPr lang="en-US" sz="2000" b="1" dirty="0" err="1">
                <a:solidFill>
                  <a:srgbClr val="009900"/>
                </a:solidFill>
              </a:rPr>
              <a:t>der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Medizin</a:t>
            </a:r>
            <a:endParaRPr lang="en-US" sz="2000" b="1" dirty="0">
              <a:solidFill>
                <a:srgbClr val="009900"/>
              </a:solidFill>
            </a:endParaRPr>
          </a:p>
          <a:p>
            <a:endParaRPr lang="en-US" sz="2000" b="1" dirty="0">
              <a:solidFill>
                <a:srgbClr val="009900"/>
              </a:solidFill>
            </a:endParaRPr>
          </a:p>
          <a:p>
            <a:r>
              <a:rPr lang="en-US" sz="2000" b="1" dirty="0" err="1">
                <a:solidFill>
                  <a:srgbClr val="002060"/>
                </a:solidFill>
              </a:rPr>
              <a:t>Anwendung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der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Detektortechnologie</a:t>
            </a:r>
            <a:r>
              <a:rPr lang="en-US" sz="2000" b="1" dirty="0">
                <a:solidFill>
                  <a:srgbClr val="002060"/>
                </a:solidFill>
              </a:rPr>
              <a:t> in </a:t>
            </a:r>
            <a:r>
              <a:rPr lang="en-US" sz="2000" b="1" dirty="0" err="1">
                <a:solidFill>
                  <a:srgbClr val="002060"/>
                </a:solidFill>
              </a:rPr>
              <a:t>der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Medizin</a:t>
            </a:r>
            <a:r>
              <a:rPr lang="en-US" sz="2000" b="1" dirty="0">
                <a:solidFill>
                  <a:srgbClr val="002060"/>
                </a:solidFill>
              </a:rPr>
              <a:t> (</a:t>
            </a:r>
            <a:r>
              <a:rPr lang="en-US" sz="2000" b="1" dirty="0" err="1">
                <a:solidFill>
                  <a:srgbClr val="002060"/>
                </a:solidFill>
              </a:rPr>
              <a:t>Medipix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Kristalle</a:t>
            </a:r>
            <a:r>
              <a:rPr lang="en-US" sz="2000" b="1" dirty="0">
                <a:solidFill>
                  <a:srgbClr val="002060"/>
                </a:solidFill>
              </a:rPr>
              <a:t>)</a:t>
            </a:r>
          </a:p>
          <a:p>
            <a:endParaRPr lang="en-US" sz="2000" b="1" dirty="0">
              <a:solidFill>
                <a:srgbClr val="009900"/>
              </a:solidFill>
            </a:endParaRPr>
          </a:p>
          <a:p>
            <a:r>
              <a:rPr lang="en-US" sz="2000" b="1" dirty="0" err="1">
                <a:solidFill>
                  <a:srgbClr val="009900"/>
                </a:solidFill>
              </a:rPr>
              <a:t>Entwicklung</a:t>
            </a:r>
            <a:r>
              <a:rPr lang="en-US" sz="2000" b="1" dirty="0">
                <a:solidFill>
                  <a:srgbClr val="009900"/>
                </a:solidFill>
              </a:rPr>
              <a:t> von </a:t>
            </a:r>
            <a:r>
              <a:rPr lang="en-US" sz="2000" b="1" dirty="0" err="1">
                <a:solidFill>
                  <a:srgbClr val="009900"/>
                </a:solidFill>
              </a:rPr>
              <a:t>Hochtechnologie</a:t>
            </a:r>
            <a:r>
              <a:rPr lang="en-US" sz="2000" b="1" dirty="0">
                <a:solidFill>
                  <a:srgbClr val="009900"/>
                </a:solidFill>
              </a:rPr>
              <a:t> </a:t>
            </a:r>
            <a:r>
              <a:rPr lang="en-US" sz="2000" b="1" dirty="0" err="1">
                <a:solidFill>
                  <a:srgbClr val="009900"/>
                </a:solidFill>
              </a:rPr>
              <a:t>f</a:t>
            </a:r>
            <a:r>
              <a:rPr lang="en-US" sz="2000" b="1" dirty="0" err="1">
                <a:solidFill>
                  <a:srgbClr val="009900"/>
                </a:solidFill>
                <a:cs typeface="Arial" charset="0"/>
              </a:rPr>
              <a:t>ü</a:t>
            </a:r>
            <a:r>
              <a:rPr lang="en-US" sz="2000" b="1" dirty="0" err="1">
                <a:solidFill>
                  <a:srgbClr val="009900"/>
                </a:solidFill>
              </a:rPr>
              <a:t>r</a:t>
            </a:r>
            <a:r>
              <a:rPr lang="en-US" sz="2000" b="1" dirty="0">
                <a:solidFill>
                  <a:srgbClr val="009900"/>
                </a:solidFill>
              </a:rPr>
              <a:t> die </a:t>
            </a:r>
            <a:r>
              <a:rPr lang="en-US" sz="2000" b="1" dirty="0" err="1">
                <a:solidFill>
                  <a:srgbClr val="009900"/>
                </a:solidFill>
              </a:rPr>
              <a:t>Industrie</a:t>
            </a:r>
            <a:endParaRPr lang="en-US" sz="2000" b="1" dirty="0">
              <a:solidFill>
                <a:srgbClr val="009900"/>
              </a:solidFill>
            </a:endParaRPr>
          </a:p>
          <a:p>
            <a:endParaRPr lang="en-US" sz="2000" b="1" dirty="0">
              <a:solidFill>
                <a:srgbClr val="009900"/>
              </a:solidFill>
            </a:endParaRPr>
          </a:p>
          <a:p>
            <a:r>
              <a:rPr lang="en-US" sz="2000" b="1" dirty="0" err="1">
                <a:solidFill>
                  <a:srgbClr val="002060"/>
                </a:solidFill>
              </a:rPr>
              <a:t>Entwicklung</a:t>
            </a:r>
            <a:r>
              <a:rPr lang="en-US" sz="2000" b="1" dirty="0">
                <a:solidFill>
                  <a:srgbClr val="002060"/>
                </a:solidFill>
              </a:rPr>
              <a:t> von </a:t>
            </a:r>
            <a:r>
              <a:rPr lang="en-US" sz="2000" b="1" dirty="0" err="1">
                <a:solidFill>
                  <a:srgbClr val="002060"/>
                </a:solidFill>
              </a:rPr>
              <a:t>Techniken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zur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Datenkommunikation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(WWW am CERN </a:t>
            </a:r>
            <a:r>
              <a:rPr lang="en-US" sz="2000" b="1" dirty="0" err="1">
                <a:solidFill>
                  <a:srgbClr val="002060"/>
                </a:solidFill>
              </a:rPr>
              <a:t>erfunden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!)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3557" name="Picture 8" descr="CERN,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9600" y="4419600"/>
            <a:ext cx="44958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1066800"/>
            <a:ext cx="70866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28800" y="152400"/>
            <a:ext cx="4759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Der Beschleunigerkomplex des CERN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876800" y="365760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PS (1960)</a:t>
            </a: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 flipH="1">
            <a:off x="4343400" y="3886200"/>
            <a:ext cx="533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5105400" y="2057400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SPS (1978)</a:t>
            </a: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H="1">
            <a:off x="4876800" y="2362200"/>
            <a:ext cx="533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228600" y="2971800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ISR (1972)</a:t>
            </a: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533400" y="33528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1752600" y="838200"/>
            <a:ext cx="545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LEP (1988-2000), LHC (seit 2009, konkurrenzlos)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2514600" y="12192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6705600" y="3810000"/>
            <a:ext cx="201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CNGs (seit 2006)</a:t>
            </a:r>
          </a:p>
        </p:txBody>
      </p:sp>
      <p:sp>
        <p:nvSpPr>
          <p:cNvPr id="24589" name="Line 14"/>
          <p:cNvSpPr>
            <a:spLocks noChangeShapeType="1"/>
          </p:cNvSpPr>
          <p:nvPr/>
        </p:nvSpPr>
        <p:spPr bwMode="auto">
          <a:xfrm flipH="1" flipV="1">
            <a:off x="6705600" y="2819400"/>
            <a:ext cx="4572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28600" y="685800"/>
            <a:ext cx="838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cs typeface="Arial" charset="0"/>
              </a:rPr>
              <a:t>CERN-Mission, 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gemäss</a:t>
            </a:r>
            <a:r>
              <a:rPr lang="en-US" b="1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Konvention</a:t>
            </a:r>
            <a:r>
              <a:rPr lang="en-US" b="1" dirty="0">
                <a:solidFill>
                  <a:schemeClr val="accent2"/>
                </a:solidFill>
                <a:cs typeface="Arial" charset="0"/>
              </a:rPr>
              <a:t> (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Gründung</a:t>
            </a:r>
            <a:r>
              <a:rPr lang="en-US" b="1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im</a:t>
            </a:r>
            <a:r>
              <a:rPr lang="en-US" b="1" dirty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Jahre</a:t>
            </a:r>
            <a:r>
              <a:rPr lang="en-US" b="1" dirty="0">
                <a:solidFill>
                  <a:schemeClr val="accent2"/>
                </a:solidFill>
                <a:cs typeface="Arial" charset="0"/>
              </a:rPr>
              <a:t> 1954)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Entwicklung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,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Bau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,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Betrieb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von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Grossanlagen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(‘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Beschleunigern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’)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für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smtClean="0">
                <a:solidFill>
                  <a:srgbClr val="009900"/>
                </a:solidFill>
                <a:cs typeface="Arial" charset="0"/>
              </a:rPr>
              <a:t>die </a:t>
            </a:r>
            <a:r>
              <a:rPr lang="en-US" b="1" dirty="0" err="1" smtClean="0">
                <a:solidFill>
                  <a:srgbClr val="009900"/>
                </a:solidFill>
                <a:cs typeface="Arial" charset="0"/>
              </a:rPr>
              <a:t>Teilchenphysik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Beteiligung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an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der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Forschung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 in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der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  <a:cs typeface="Arial" charset="0"/>
              </a:rPr>
              <a:t>Teilchenphysik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Koordination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der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europäischen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Teilchenphysik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b="1" dirty="0" smtClean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Schwerpunkt</a:t>
            </a:r>
            <a:r>
              <a:rPr lang="en-US" b="1" dirty="0">
                <a:solidFill>
                  <a:schemeClr val="accent2"/>
                </a:solidFill>
                <a:cs typeface="Arial" charset="0"/>
              </a:rPr>
              <a:t> (Personal, Budget) auf 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Beschleunigern</a:t>
            </a:r>
            <a:endParaRPr lang="en-US" b="1" dirty="0">
              <a:solidFill>
                <a:schemeClr val="accent2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>
                <a:solidFill>
                  <a:srgbClr val="009900"/>
                </a:solidFill>
                <a:cs typeface="Arial" charset="0"/>
              </a:rPr>
              <a:t>~75 % des Personals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im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Beschleuniger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/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Verwaltungssektor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>
                <a:solidFill>
                  <a:srgbClr val="009900"/>
                </a:solidFill>
                <a:cs typeface="Arial" charset="0"/>
              </a:rPr>
              <a:t>~25 % des Personals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im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Forschungssektor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b="1" dirty="0" smtClean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 smtClean="0">
                <a:solidFill>
                  <a:schemeClr val="accent2"/>
                </a:solidFill>
                <a:cs typeface="Arial" charset="0"/>
              </a:rPr>
              <a:t>Experimente</a:t>
            </a:r>
            <a:r>
              <a:rPr lang="en-US" b="1" dirty="0" smtClean="0">
                <a:solidFill>
                  <a:schemeClr val="accent2"/>
                </a:solidFill>
                <a:cs typeface="Arial" charset="0"/>
              </a:rPr>
              <a:t> und </a:t>
            </a:r>
            <a:r>
              <a:rPr lang="en-US" b="1" dirty="0" err="1" smtClean="0">
                <a:solidFill>
                  <a:schemeClr val="accent2"/>
                </a:solidFill>
                <a:cs typeface="Arial" charset="0"/>
              </a:rPr>
              <a:t>Detektoren</a:t>
            </a:r>
            <a:endParaRPr lang="en-US" b="1" dirty="0">
              <a:solidFill>
                <a:schemeClr val="accent2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Durchführung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hauptsächlich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durch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‘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auswärtige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’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Forschungsgruppen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(~ 85</a:t>
            </a:r>
            <a:r>
              <a:rPr lang="en-US" b="1" dirty="0" smtClean="0">
                <a:solidFill>
                  <a:srgbClr val="009900"/>
                </a:solidFill>
                <a:cs typeface="Arial" charset="0"/>
              </a:rPr>
              <a:t>%)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09600" y="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CERN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685800"/>
            <a:ext cx="7696200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828800" y="152400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609600"/>
            <a:ext cx="792480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752600" y="152400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838200"/>
            <a:ext cx="8201025" cy="532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ediaarchive.cern.ch/MediaArchive/Photo/Public/2009/0911187/0911188/0911188_01/0911188_01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533400"/>
            <a:ext cx="8498010" cy="5689655"/>
          </a:xfrm>
          <a:prstGeom prst="rect">
            <a:avLst/>
          </a:prstGeom>
          <a:noFill/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209800" y="0"/>
            <a:ext cx="44726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LHC: 27km </a:t>
            </a:r>
            <a:r>
              <a:rPr lang="en-US" sz="2000" b="1" dirty="0" err="1" smtClean="0">
                <a:solidFill>
                  <a:srgbClr val="FF0000"/>
                </a:solidFill>
              </a:rPr>
              <a:t>supraleitender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Magnete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3400" y="6324600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9900"/>
                </a:solidFill>
              </a:rPr>
              <a:t>K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ü</a:t>
            </a:r>
            <a:r>
              <a:rPr lang="en-US" b="1" dirty="0" err="1">
                <a:solidFill>
                  <a:srgbClr val="009900"/>
                </a:solidFill>
              </a:rPr>
              <a:t>hlung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mit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fl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ü</a:t>
            </a:r>
            <a:r>
              <a:rPr lang="en-US" b="1" dirty="0" err="1">
                <a:solidFill>
                  <a:srgbClr val="009900"/>
                </a:solidFill>
              </a:rPr>
              <a:t>ssigem</a:t>
            </a:r>
            <a:r>
              <a:rPr lang="en-US" b="1" dirty="0">
                <a:solidFill>
                  <a:srgbClr val="009900"/>
                </a:solidFill>
              </a:rPr>
              <a:t> Helium (-271.5 </a:t>
            </a:r>
            <a:r>
              <a:rPr lang="en-US" b="1" baseline="30000" dirty="0">
                <a:solidFill>
                  <a:srgbClr val="009900"/>
                </a:solidFill>
              </a:rPr>
              <a:t>0</a:t>
            </a:r>
            <a:r>
              <a:rPr lang="en-US" b="1" dirty="0">
                <a:solidFill>
                  <a:srgbClr val="009900"/>
                </a:solidFill>
              </a:rPr>
              <a:t>C i.e. 1.7K)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609600"/>
            <a:ext cx="39624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29200" y="3733800"/>
            <a:ext cx="37338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1905000" y="0"/>
            <a:ext cx="44726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LHC: 27km </a:t>
            </a:r>
            <a:r>
              <a:rPr lang="en-US" sz="2000" b="1" dirty="0" err="1" smtClean="0">
                <a:solidFill>
                  <a:srgbClr val="FF0000"/>
                </a:solidFill>
              </a:rPr>
              <a:t>supraleitender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Magnete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5181600" y="3505200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kumimoji="1" lang="en-US" b="1">
                <a:solidFill>
                  <a:schemeClr val="accent2"/>
                </a:solidFill>
              </a:rPr>
              <a:t>1200 Supraleitende Magnete</a:t>
            </a:r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5562600" y="381000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kumimoji="1" lang="en-US" b="1">
                <a:solidFill>
                  <a:srgbClr val="009900"/>
                </a:solidFill>
              </a:rPr>
              <a:t>11700 Ampere</a:t>
            </a:r>
            <a:r>
              <a:rPr kumimoji="1" lang="en-US"/>
              <a:t> </a:t>
            </a:r>
          </a:p>
        </p:txBody>
      </p:sp>
      <p:pic>
        <p:nvPicPr>
          <p:cNvPr id="28679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3657600"/>
            <a:ext cx="429577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00600" y="762000"/>
            <a:ext cx="4135438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9906026_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381000"/>
            <a:ext cx="7739063" cy="625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2024063"/>
            <a:ext cx="8229600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667000" y="0"/>
            <a:ext cx="28071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Die 4 LHC </a:t>
            </a:r>
            <a:r>
              <a:rPr lang="en-US" sz="2000" b="1" dirty="0" err="1" smtClean="0">
                <a:solidFill>
                  <a:srgbClr val="FF0000"/>
                </a:solidFill>
              </a:rPr>
              <a:t>Detektoren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0" y="6096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1600" b="1" dirty="0" err="1" smtClean="0">
                <a:solidFill>
                  <a:schemeClr val="accent2"/>
                </a:solidFill>
              </a:rPr>
              <a:t>z.B.ATLAS</a:t>
            </a:r>
            <a:r>
              <a:rPr lang="en-US" sz="1600" b="1" dirty="0" smtClean="0">
                <a:solidFill>
                  <a:schemeClr val="accent2"/>
                </a:solidFill>
              </a:rPr>
              <a:t>: 44 </a:t>
            </a:r>
            <a:r>
              <a:rPr lang="en-US" sz="1600" b="1" dirty="0">
                <a:solidFill>
                  <a:schemeClr val="accent2"/>
                </a:solidFill>
              </a:rPr>
              <a:t>m </a:t>
            </a:r>
            <a:r>
              <a:rPr lang="en-US" sz="1600" b="1" dirty="0" err="1">
                <a:solidFill>
                  <a:schemeClr val="accent2"/>
                </a:solidFill>
              </a:rPr>
              <a:t>Länge</a:t>
            </a:r>
            <a:r>
              <a:rPr lang="en-US" sz="1600" b="1" dirty="0">
                <a:solidFill>
                  <a:schemeClr val="accent2"/>
                </a:solidFill>
              </a:rPr>
              <a:t>; 22 m </a:t>
            </a:r>
            <a:r>
              <a:rPr lang="en-US" sz="1600" b="1" dirty="0" err="1">
                <a:solidFill>
                  <a:schemeClr val="accent2"/>
                </a:solidFill>
              </a:rPr>
              <a:t>Durchmesser</a:t>
            </a:r>
            <a:endParaRPr lang="en-US" sz="1600" b="1" dirty="0">
              <a:solidFill>
                <a:schemeClr val="accent2"/>
              </a:solidFill>
            </a:endParaRPr>
          </a:p>
          <a:p>
            <a:pPr lvl="1"/>
            <a:r>
              <a:rPr lang="en-US" sz="1600" b="1" dirty="0" err="1">
                <a:solidFill>
                  <a:schemeClr val="accent2"/>
                </a:solidFill>
              </a:rPr>
              <a:t>Benützt</a:t>
            </a:r>
            <a:r>
              <a:rPr lang="en-US" sz="1600" b="1" dirty="0">
                <a:solidFill>
                  <a:schemeClr val="accent2"/>
                </a:solidFill>
              </a:rPr>
              <a:t> den </a:t>
            </a:r>
            <a:r>
              <a:rPr lang="en-US" sz="1600" b="1" dirty="0" err="1">
                <a:solidFill>
                  <a:schemeClr val="accent2"/>
                </a:solidFill>
              </a:rPr>
              <a:t>grössten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</a:rPr>
              <a:t>supraleitenden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</a:rPr>
              <a:t>Magneten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</a:rPr>
              <a:t>der</a:t>
            </a:r>
            <a:r>
              <a:rPr lang="en-US" sz="1600" b="1" dirty="0">
                <a:solidFill>
                  <a:schemeClr val="accent2"/>
                </a:solidFill>
              </a:rPr>
              <a:t> Welt</a:t>
            </a:r>
          </a:p>
          <a:p>
            <a:pPr lvl="1"/>
            <a:r>
              <a:rPr lang="en-US" sz="1600" b="1" dirty="0">
                <a:solidFill>
                  <a:schemeClr val="accent2"/>
                </a:solidFill>
              </a:rPr>
              <a:t>100 </a:t>
            </a:r>
            <a:r>
              <a:rPr lang="en-US" sz="1600" b="1" dirty="0" err="1">
                <a:solidFill>
                  <a:schemeClr val="accent2"/>
                </a:solidFill>
              </a:rPr>
              <a:t>Millionen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</a:rPr>
              <a:t>Messkanäle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>
            <a:off x="838200" y="1828800"/>
            <a:ext cx="381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 flipH="1">
            <a:off x="7239000" y="1905000"/>
            <a:ext cx="2286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mediaarchive.cern.ch/MediaArchive/Photo/Public/2010/1003052/1003052_23/1003052_23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1066800"/>
            <a:ext cx="8290951" cy="5517869"/>
          </a:xfrm>
          <a:prstGeom prst="rect">
            <a:avLst/>
          </a:prstGeom>
          <a:noFill/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33400" y="76200"/>
            <a:ext cx="79144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30. </a:t>
            </a:r>
            <a:r>
              <a:rPr lang="en-US" sz="2800" b="1" dirty="0" err="1" smtClean="0">
                <a:solidFill>
                  <a:srgbClr val="FF0000"/>
                </a:solidFill>
              </a:rPr>
              <a:t>März</a:t>
            </a:r>
            <a:r>
              <a:rPr lang="en-US" sz="2800" b="1" dirty="0" smtClean="0">
                <a:solidFill>
                  <a:srgbClr val="FF0000"/>
                </a:solidFill>
              </a:rPr>
              <a:t> 2010 – 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erste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Hochenergie-Teilchenkollision</a:t>
            </a:r>
            <a:r>
              <a:rPr lang="en-US" sz="2800" b="1" dirty="0" smtClean="0">
                <a:solidFill>
                  <a:srgbClr val="FF0000"/>
                </a:solidFill>
              </a:rPr>
              <a:t> in ALICE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2/1003052_33/1003052_33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059519"/>
            <a:ext cx="8483600" cy="5646081"/>
          </a:xfrm>
          <a:prstGeom prst="rect">
            <a:avLst/>
          </a:prstGeom>
          <a:noFill/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33400" y="76200"/>
            <a:ext cx="26035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30. </a:t>
            </a:r>
            <a:r>
              <a:rPr lang="en-US" sz="2800" b="1" dirty="0" err="1" smtClean="0">
                <a:solidFill>
                  <a:srgbClr val="FF0000"/>
                </a:solidFill>
              </a:rPr>
              <a:t>März</a:t>
            </a:r>
            <a:r>
              <a:rPr lang="en-US" sz="2800" b="1" dirty="0" smtClean="0">
                <a:solidFill>
                  <a:srgbClr val="FF0000"/>
                </a:solidFill>
              </a:rPr>
              <a:t> 2010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ice_technical_paper_ALICE-couleur-OK06_cut_named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771942"/>
            <a:ext cx="7930602" cy="44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 t="7409"/>
          <a:stretch>
            <a:fillRect/>
          </a:stretch>
        </p:blipFill>
        <p:spPr bwMode="auto">
          <a:xfrm>
            <a:off x="0" y="801064"/>
            <a:ext cx="9144000" cy="476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http://cdsweb.cern.ch/record/1215262/files/bul-pho-2009-101_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8792" y="1295400"/>
            <a:ext cx="7875608" cy="541020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b="1" dirty="0" smtClean="0">
                <a:solidFill>
                  <a:srgbClr val="009900"/>
                </a:solidFill>
              </a:rPr>
              <a:t>CERN Staff: 2350 </a:t>
            </a:r>
            <a:r>
              <a:rPr lang="en-US" sz="2000" b="1" dirty="0" err="1" smtClean="0">
                <a:solidFill>
                  <a:srgbClr val="009900"/>
                </a:solidFill>
              </a:rPr>
              <a:t>Personen</a:t>
            </a:r>
            <a:endParaRPr lang="en-US" sz="2000" b="1" dirty="0" smtClean="0">
              <a:solidFill>
                <a:srgbClr val="009900"/>
              </a:solidFill>
            </a:endParaRPr>
          </a:p>
          <a:p>
            <a:endParaRPr lang="en-US" sz="2000" b="1" dirty="0" smtClean="0">
              <a:solidFill>
                <a:srgbClr val="009900"/>
              </a:solidFill>
            </a:endParaRPr>
          </a:p>
          <a:p>
            <a:r>
              <a:rPr lang="en-US" sz="2000" b="1" dirty="0" smtClean="0">
                <a:solidFill>
                  <a:srgbClr val="009900"/>
                </a:solidFill>
              </a:rPr>
              <a:t>CERN “User” -- </a:t>
            </a:r>
            <a:r>
              <a:rPr lang="en-US" sz="2000" b="1" dirty="0" err="1" smtClean="0">
                <a:solidFill>
                  <a:srgbClr val="009900"/>
                </a:solidFill>
              </a:rPr>
              <a:t>Universitätsinstitute</a:t>
            </a:r>
            <a:r>
              <a:rPr lang="en-US" sz="2000" b="1" dirty="0" smtClean="0">
                <a:solidFill>
                  <a:srgbClr val="009900"/>
                </a:solidFill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</a:rPr>
              <a:t>weltweit</a:t>
            </a:r>
            <a:r>
              <a:rPr lang="en-US" sz="2000" b="1" dirty="0" smtClean="0">
                <a:solidFill>
                  <a:srgbClr val="009900"/>
                </a:solidFill>
              </a:rPr>
              <a:t>: 10000 </a:t>
            </a:r>
            <a:r>
              <a:rPr lang="en-US" sz="2000" b="1" dirty="0" err="1" smtClean="0">
                <a:solidFill>
                  <a:srgbClr val="009900"/>
                </a:solidFill>
              </a:rPr>
              <a:t>Personen</a:t>
            </a:r>
            <a:r>
              <a:rPr lang="en-US" sz="2000" b="1" dirty="0" smtClean="0">
                <a:solidFill>
                  <a:srgbClr val="009900"/>
                </a:solidFill>
              </a:rPr>
              <a:t> </a:t>
            </a:r>
            <a:endParaRPr lang="en-US" sz="20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ice_technical_paper_ALICE-couleur-OK06_cut_named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19200"/>
            <a:ext cx="913887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505200" y="152400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ALICE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11/19/2009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3B1B7F-A6D4-49D7-9789-F3AFBAAAD19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Werner Riegler/ALICE/HCP2009</a:t>
            </a:r>
            <a:endParaRPr lang="en-US" dirty="0"/>
          </a:p>
        </p:txBody>
      </p:sp>
      <p:pic>
        <p:nvPicPr>
          <p:cNvPr id="437250" name="Picture 2" descr="http://mediaarchive.cern.ch/MediaArchive/Photo/Public/2003/0308022/0308022_02/0308022_02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4675" y="1143000"/>
            <a:ext cx="7731125" cy="503471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533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2003</a:t>
            </a:r>
            <a:r>
              <a:rPr lang="en-US" b="1" dirty="0" smtClean="0">
                <a:solidFill>
                  <a:srgbClr val="002060"/>
                </a:solidFill>
              </a:rPr>
              <a:t> Preparation of Solenoid and area after removal of the L3 experiment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1778" y="0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0000"/>
                </a:solidFill>
              </a:rPr>
              <a:t>ALICE Installation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c.cern.ch/archive/electronic/cern/others/PHO/photo-alice/tpc-2007-003_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2014" y="762000"/>
            <a:ext cx="3842083" cy="5791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4600" y="0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FF0000"/>
                </a:solidFill>
              </a:rPr>
              <a:t>ALICE Installation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mediaarchive.cern.ch/MediaArchive/Photo/Public/2008/0806019/0806019_08/0806019_08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762000"/>
            <a:ext cx="8788400" cy="58489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2008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mediaarchive.cern.ch/MediaArchive/Photo/Public/2008/0806021/0806021_02/0806021_02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762000"/>
            <a:ext cx="3886200" cy="5840532"/>
          </a:xfrm>
          <a:prstGeom prst="rect">
            <a:avLst/>
          </a:prstGeom>
          <a:noFill/>
        </p:spPr>
      </p:pic>
      <p:pic>
        <p:nvPicPr>
          <p:cNvPr id="72708" name="Picture 4" descr="http://mediaarchive.cern.ch/MediaArchive/Photo/Public/2008/0806021/0806021_08/0806021_08-A4-at-144-dpi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762000"/>
            <a:ext cx="3898900" cy="58596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152400"/>
            <a:ext cx="7330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2009 Closing the 300T Magnet Doors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mediaarchive.cern.ch/MediaArchive/Photo/Public/2008/0801022/0801022_01/0801022_01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381000"/>
            <a:ext cx="8359775" cy="6275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ediaarchive.cern.ch/MediaArchive/Photo/Public/2008/0807012/0807012_01/0807012_01-A4-at-144-dp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685800"/>
            <a:ext cx="858833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609600" y="152400"/>
            <a:ext cx="739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Das Leben eines LHC-Experimentes</a:t>
            </a: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304800" y="762000"/>
            <a:ext cx="838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‘Brainstorming’ Phase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</a:rPr>
              <a:t>Erste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Ideen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diskutiert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ab</a:t>
            </a:r>
            <a:r>
              <a:rPr lang="en-US" b="1" dirty="0">
                <a:solidFill>
                  <a:srgbClr val="009900"/>
                </a:solidFill>
              </a:rPr>
              <a:t> 1990-1993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</a:rPr>
              <a:t>Prototypen-Kollaboration</a:t>
            </a:r>
            <a:r>
              <a:rPr lang="en-US" b="1" dirty="0">
                <a:solidFill>
                  <a:srgbClr val="009900"/>
                </a:solidFill>
              </a:rPr>
              <a:t> von </a:t>
            </a:r>
            <a:r>
              <a:rPr lang="en-US" b="1" dirty="0" err="1">
                <a:solidFill>
                  <a:srgbClr val="009900"/>
                </a:solidFill>
              </a:rPr>
              <a:t>einigen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hundert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Physikers</a:t>
            </a:r>
            <a:endParaRPr lang="en-US" b="1" dirty="0">
              <a:solidFill>
                <a:srgbClr val="0099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</a:rPr>
              <a:t>Erste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Untersuchungen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zur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Machbarkeit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der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Messprinzipien</a:t>
            </a:r>
            <a:endParaRPr lang="en-US" b="1" dirty="0">
              <a:solidFill>
                <a:srgbClr val="0099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</a:rPr>
              <a:t>Erstes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Dokument</a:t>
            </a:r>
            <a:r>
              <a:rPr lang="en-US" b="1" dirty="0">
                <a:solidFill>
                  <a:srgbClr val="009900"/>
                </a:solidFill>
              </a:rPr>
              <a:t>: ‘Expression of Interest’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b="1" dirty="0">
              <a:solidFill>
                <a:srgbClr val="0099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>
                <a:solidFill>
                  <a:schemeClr val="accent2"/>
                </a:solidFill>
              </a:rPr>
              <a:t>Konsolidations</a:t>
            </a:r>
            <a:r>
              <a:rPr lang="en-US" b="1" dirty="0">
                <a:solidFill>
                  <a:schemeClr val="accent2"/>
                </a:solidFill>
              </a:rPr>
              <a:t>-Phase 1994-1996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</a:rPr>
              <a:t>Gruppierung</a:t>
            </a:r>
            <a:r>
              <a:rPr lang="en-US" b="1" dirty="0">
                <a:solidFill>
                  <a:srgbClr val="009900"/>
                </a:solidFill>
              </a:rPr>
              <a:t> in </a:t>
            </a:r>
            <a:r>
              <a:rPr lang="en-US" b="1" dirty="0" smtClean="0">
                <a:solidFill>
                  <a:srgbClr val="009900"/>
                </a:solidFill>
              </a:rPr>
              <a:t>Gross-</a:t>
            </a:r>
            <a:r>
              <a:rPr lang="en-US" b="1" dirty="0" err="1" smtClean="0">
                <a:solidFill>
                  <a:srgbClr val="009900"/>
                </a:solidFill>
              </a:rPr>
              <a:t>Kollaboration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mit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mehr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als</a:t>
            </a:r>
            <a:r>
              <a:rPr lang="en-US" b="1" dirty="0">
                <a:solidFill>
                  <a:srgbClr val="009900"/>
                </a:solidFill>
              </a:rPr>
              <a:t> 1000 </a:t>
            </a:r>
            <a:r>
              <a:rPr lang="en-US" b="1" dirty="0" err="1">
                <a:solidFill>
                  <a:srgbClr val="009900"/>
                </a:solidFill>
              </a:rPr>
              <a:t>Mitgliedern</a:t>
            </a:r>
            <a:endParaRPr lang="en-US" b="1" dirty="0">
              <a:solidFill>
                <a:srgbClr val="0099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</a:rPr>
              <a:t>Arbeitsprogramm</a:t>
            </a:r>
            <a:r>
              <a:rPr lang="en-US" b="1" dirty="0">
                <a:solidFill>
                  <a:srgbClr val="009900"/>
                </a:solidFill>
              </a:rPr>
              <a:t>, Budgets </a:t>
            </a:r>
            <a:r>
              <a:rPr lang="en-US" b="1" dirty="0" err="1">
                <a:solidFill>
                  <a:srgbClr val="009900"/>
                </a:solidFill>
              </a:rPr>
              <a:t>ausgearbeitet</a:t>
            </a:r>
            <a:endParaRPr lang="en-US" b="1" dirty="0">
              <a:solidFill>
                <a:srgbClr val="0099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b="1" dirty="0">
              <a:solidFill>
                <a:srgbClr val="0099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>
                <a:solidFill>
                  <a:schemeClr val="accent2"/>
                </a:solidFill>
              </a:rPr>
              <a:t>Entwicklungspase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rgbClr val="009900"/>
                </a:solidFill>
              </a:rPr>
              <a:t>1997-2001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>
                <a:solidFill>
                  <a:schemeClr val="accent2"/>
                </a:solidFill>
              </a:rPr>
              <a:t>Konstruktionsphase</a:t>
            </a:r>
            <a:r>
              <a:rPr lang="en-US" b="1" dirty="0"/>
              <a:t> </a:t>
            </a:r>
            <a:r>
              <a:rPr lang="en-US" b="1" dirty="0">
                <a:solidFill>
                  <a:srgbClr val="009900"/>
                </a:solidFill>
              </a:rPr>
              <a:t>2002- 2008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b="1" dirty="0">
              <a:solidFill>
                <a:srgbClr val="0099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Überraschung</a:t>
            </a:r>
            <a:endParaRPr lang="en-US" b="1" dirty="0">
              <a:solidFill>
                <a:schemeClr val="accent2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Technische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Lösungen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konnten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gefunden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werden</a:t>
            </a:r>
            <a:endParaRPr lang="en-US" b="1" dirty="0">
              <a:solidFill>
                <a:srgbClr val="009900"/>
              </a:solidFill>
              <a:cs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Komplexe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Problematik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der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‘Super-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Kollaborationen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’ (2000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Leute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) hat </a:t>
            </a:r>
            <a:r>
              <a:rPr lang="en-US" b="1" dirty="0" err="1" smtClean="0">
                <a:solidFill>
                  <a:srgbClr val="009900"/>
                </a:solidFill>
                <a:cs typeface="Arial" charset="0"/>
              </a:rPr>
              <a:t>viele</a:t>
            </a:r>
            <a:r>
              <a:rPr lang="en-US" b="1" dirty="0" smtClean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  <a:cs typeface="Arial" charset="0"/>
              </a:rPr>
              <a:t>Schwierigkeiten</a:t>
            </a:r>
            <a:r>
              <a:rPr lang="en-US" b="1" dirty="0" smtClean="0">
                <a:solidFill>
                  <a:srgbClr val="0099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gebracht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 (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unerwartet</a:t>
            </a:r>
            <a:r>
              <a:rPr lang="en-US" b="1" dirty="0">
                <a:solidFill>
                  <a:srgbClr val="009900"/>
                </a:solidFill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cdpil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50050" y="0"/>
            <a:ext cx="239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950075" y="3079750"/>
            <a:ext cx="9842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i="1">
                <a:latin typeface="Verdana" pitchFamily="34" charset="0"/>
              </a:rPr>
              <a:t>Concorde</a:t>
            </a:r>
          </a:p>
          <a:p>
            <a:pPr algn="ctr"/>
            <a:r>
              <a:rPr lang="en-US" sz="1200" b="1" i="1">
                <a:latin typeface="Verdana" pitchFamily="34" charset="0"/>
              </a:rPr>
              <a:t>(15 Km)</a:t>
            </a:r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V="1">
            <a:off x="7391400" y="28194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8001000" y="1447800"/>
            <a:ext cx="30480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7010400" y="4953000"/>
            <a:ext cx="9731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latin typeface="Verdana" pitchFamily="34" charset="0"/>
              </a:rPr>
              <a:t>Mt. Blanc</a:t>
            </a:r>
          </a:p>
          <a:p>
            <a:r>
              <a:rPr lang="en-US" sz="1200" b="1" i="1">
                <a:latin typeface="Verdana" pitchFamily="34" charset="0"/>
              </a:rPr>
              <a:t>(4.8 Km)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7924800" y="53340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457200" y="685800"/>
            <a:ext cx="56388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chemeClr val="accent2"/>
                </a:solidFill>
              </a:rPr>
              <a:t>1 Milliarde Kollisionen pro Sekunde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chemeClr val="accent2"/>
                </a:solidFill>
              </a:rPr>
              <a:t>10 000 000 Milliarden Kollisionen pro Jahr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000" b="1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rgbClr val="009900"/>
                </a:solidFill>
              </a:rPr>
              <a:t>Darunter ca. 10 000 Higgs Teilchen erwartet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0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chemeClr val="accent2"/>
                </a:solidFill>
              </a:rPr>
              <a:t>Nach Filterung, 100 interessante Kollisionen pro Sekunde aufgezeichnet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000" b="1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rgbClr val="009900"/>
                </a:solidFill>
              </a:rPr>
              <a:t>10 Megabyte digitalisierte Daten pro Kollision: </a:t>
            </a:r>
            <a:r>
              <a:rPr lang="en-GB" sz="2000" b="1">
                <a:solidFill>
                  <a:srgbClr val="009900"/>
                </a:solidFill>
                <a:sym typeface="Wingdings" pitchFamily="2" charset="2"/>
              </a:rPr>
              <a:t>Schreibrate: 1 Gigabyte/sec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000" b="1">
              <a:solidFill>
                <a:srgbClr val="003399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chemeClr val="accent2"/>
                </a:solidFill>
              </a:rPr>
              <a:t>1</a:t>
            </a:r>
            <a:r>
              <a:rPr lang="en-GB" sz="2000" b="1" baseline="30000">
                <a:solidFill>
                  <a:schemeClr val="accent2"/>
                </a:solidFill>
              </a:rPr>
              <a:t> </a:t>
            </a:r>
            <a:r>
              <a:rPr lang="en-GB" sz="2000" b="1">
                <a:solidFill>
                  <a:schemeClr val="accent2"/>
                </a:solidFill>
              </a:rPr>
              <a:t>Milliarde Kollisionen pro Jahr aufgezeichnet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chemeClr val="accent2"/>
                </a:solidFill>
                <a:sym typeface="Wingdings" pitchFamily="2" charset="2"/>
              </a:rPr>
              <a:t>Gespeicherte Daten  10  Petabyte/Jahr</a:t>
            </a:r>
            <a:r>
              <a:rPr lang="en-GB" sz="2000">
                <a:solidFill>
                  <a:srgbClr val="003399"/>
                </a:solidFill>
                <a:sym typeface="Wingdings" pitchFamily="2" charset="2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000">
              <a:solidFill>
                <a:srgbClr val="003399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b="1">
                <a:solidFill>
                  <a:srgbClr val="003399"/>
                </a:solidFill>
                <a:sym typeface="Wingdings" pitchFamily="2" charset="2"/>
              </a:rPr>
              <a:t>GRID:  Weiterentwicklung des Internet</a:t>
            </a:r>
          </a:p>
        </p:txBody>
      </p:sp>
      <p:sp>
        <p:nvSpPr>
          <p:cNvPr id="32777" name="Text Box 12"/>
          <p:cNvSpPr txBox="1">
            <a:spLocks noChangeArrowheads="1"/>
          </p:cNvSpPr>
          <p:nvPr/>
        </p:nvSpPr>
        <p:spPr bwMode="auto">
          <a:xfrm>
            <a:off x="7542213" y="838200"/>
            <a:ext cx="1601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003399"/>
                </a:solidFill>
                <a:latin typeface="Verdana" pitchFamily="34" charset="0"/>
              </a:rPr>
              <a:t>CD stack with</a:t>
            </a:r>
          </a:p>
          <a:p>
            <a:r>
              <a:rPr lang="en-US" sz="1200" b="1" i="1">
                <a:solidFill>
                  <a:srgbClr val="003399"/>
                </a:solidFill>
                <a:latin typeface="Verdana" pitchFamily="34" charset="0"/>
              </a:rPr>
              <a:t>1 year LHC data!</a:t>
            </a:r>
          </a:p>
          <a:p>
            <a:r>
              <a:rPr lang="en-US" sz="1200" b="1" i="1">
                <a:solidFill>
                  <a:srgbClr val="003399"/>
                </a:solidFill>
                <a:latin typeface="Verdana" pitchFamily="34" charset="0"/>
              </a:rPr>
              <a:t>(~ 20 Km)</a:t>
            </a:r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7620000" y="0"/>
            <a:ext cx="8969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latin typeface="Verdana" pitchFamily="34" charset="0"/>
              </a:rPr>
              <a:t>Balloon</a:t>
            </a:r>
          </a:p>
          <a:p>
            <a:r>
              <a:rPr lang="en-US" sz="1200" b="1" i="1">
                <a:latin typeface="Verdana" pitchFamily="34" charset="0"/>
              </a:rPr>
              <a:t>(30 Km)</a:t>
            </a:r>
          </a:p>
        </p:txBody>
      </p:sp>
      <p:sp>
        <p:nvSpPr>
          <p:cNvPr id="32779" name="Text Box 14"/>
          <p:cNvSpPr txBox="1">
            <a:spLocks noChangeArrowheads="1"/>
          </p:cNvSpPr>
          <p:nvPr/>
        </p:nvSpPr>
        <p:spPr bwMode="auto">
          <a:xfrm>
            <a:off x="746125" y="87313"/>
            <a:ext cx="354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Daten der LHC Experimente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910506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57200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1447800" y="51816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657600" y="3048000"/>
            <a:ext cx="1219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410200" y="5486400"/>
            <a:ext cx="838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448300" y="4000500"/>
            <a:ext cx="1066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910506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447800"/>
            <a:ext cx="45720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9906026_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29200" y="3505200"/>
            <a:ext cx="38100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868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Gegenw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ä</a:t>
            </a:r>
            <a:r>
              <a:rPr lang="en-US" b="1" dirty="0" err="1">
                <a:solidFill>
                  <a:srgbClr val="FF0000"/>
                </a:solidFill>
              </a:rPr>
              <a:t>rtig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wird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der</a:t>
            </a:r>
            <a:r>
              <a:rPr lang="en-US" b="1" dirty="0" smtClean="0">
                <a:solidFill>
                  <a:srgbClr val="FF0000"/>
                </a:solidFill>
              </a:rPr>
              <a:t> Large </a:t>
            </a:r>
            <a:r>
              <a:rPr lang="en-US" b="1" dirty="0" err="1">
                <a:solidFill>
                  <a:srgbClr val="FF0000"/>
                </a:solidFill>
              </a:rPr>
              <a:t>Hadron</a:t>
            </a:r>
            <a:r>
              <a:rPr lang="en-US" b="1" dirty="0">
                <a:solidFill>
                  <a:srgbClr val="FF0000"/>
                </a:solidFill>
              </a:rPr>
              <a:t> Collider (LHC</a:t>
            </a:r>
            <a:r>
              <a:rPr lang="en-US" b="1" dirty="0" smtClean="0">
                <a:solidFill>
                  <a:srgbClr val="FF0000"/>
                </a:solidFill>
              </a:rPr>
              <a:t>) – </a:t>
            </a:r>
            <a:r>
              <a:rPr lang="en-US" b="1" dirty="0" err="1" smtClean="0">
                <a:solidFill>
                  <a:srgbClr val="FF0000"/>
                </a:solidFill>
              </a:rPr>
              <a:t>der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derzeit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weltgrösste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Teilchenbeschleuniger</a:t>
            </a:r>
            <a:r>
              <a:rPr lang="en-US" b="1" dirty="0" smtClean="0">
                <a:solidFill>
                  <a:srgbClr val="FF0000"/>
                </a:solidFill>
              </a:rPr>
              <a:t> --  in </a:t>
            </a:r>
            <a:r>
              <a:rPr lang="en-US" b="1" dirty="0" err="1" smtClean="0">
                <a:solidFill>
                  <a:srgbClr val="FF0000"/>
                </a:solidFill>
              </a:rPr>
              <a:t>Betrieb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genommen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2286000" y="838200"/>
            <a:ext cx="762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4876800"/>
            <a:ext cx="4038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</a:rPr>
              <a:t>LHC – Tunnel von 27km </a:t>
            </a:r>
            <a:r>
              <a:rPr lang="en-US" b="1" dirty="0" err="1" smtClean="0">
                <a:solidFill>
                  <a:srgbClr val="009900"/>
                </a:solidFill>
              </a:rPr>
              <a:t>Umfang</a:t>
            </a:r>
            <a:r>
              <a:rPr lang="en-US" b="1" dirty="0" smtClean="0">
                <a:solidFill>
                  <a:srgbClr val="009900"/>
                </a:solidFill>
              </a:rPr>
              <a:t> – 100m </a:t>
            </a:r>
            <a:r>
              <a:rPr lang="en-US" b="1" dirty="0" err="1" smtClean="0">
                <a:solidFill>
                  <a:srgbClr val="009900"/>
                </a:solidFill>
              </a:rPr>
              <a:t>unter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der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</a:rPr>
              <a:t>Erdoberfläche</a:t>
            </a:r>
            <a:r>
              <a:rPr lang="en-US" b="1" dirty="0" smtClean="0">
                <a:solidFill>
                  <a:srgbClr val="009900"/>
                </a:solidFill>
              </a:rPr>
              <a:t> -- ca. 4m </a:t>
            </a:r>
            <a:r>
              <a:rPr lang="en-US" b="1" dirty="0" err="1">
                <a:solidFill>
                  <a:srgbClr val="009900"/>
                </a:solidFill>
              </a:rPr>
              <a:t>D</a:t>
            </a:r>
            <a:r>
              <a:rPr lang="en-US" b="1" dirty="0" err="1" smtClean="0">
                <a:solidFill>
                  <a:srgbClr val="009900"/>
                </a:solidFill>
              </a:rPr>
              <a:t>urchmesser</a:t>
            </a:r>
            <a:r>
              <a:rPr lang="en-US" b="1" dirty="0" smtClean="0">
                <a:solidFill>
                  <a:srgbClr val="009900"/>
                </a:solidFill>
              </a:rPr>
              <a:t>. </a:t>
            </a:r>
            <a:endParaRPr lang="en-US" b="1" dirty="0">
              <a:solidFill>
                <a:srgbClr val="009900"/>
              </a:solidFill>
            </a:endParaRPr>
          </a:p>
          <a:p>
            <a:endParaRPr lang="en-US" b="1" dirty="0">
              <a:solidFill>
                <a:srgbClr val="009900"/>
              </a:solidFill>
            </a:endParaRPr>
          </a:p>
          <a:p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8" name="Picture 2" descr="http://mediaarchive.cern.ch/MediaArchive/Photo/Public/2009/0910152/0910152_02/0910152_02-A4-at-144-dpi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83905" y="762000"/>
            <a:ext cx="3663853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9" name="Picture 9" descr="kecks-50b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284788" cy="3754438"/>
          </a:xfrm>
          <a:prstGeom prst="rect">
            <a:avLst/>
          </a:prstGeom>
          <a:noFill/>
        </p:spPr>
      </p:pic>
      <p:pic>
        <p:nvPicPr>
          <p:cNvPr id="66565" name="Picture 5" descr="2005-28-b-full_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0"/>
            <a:ext cx="4495800" cy="3757613"/>
          </a:xfrm>
          <a:prstGeom prst="rect">
            <a:avLst/>
          </a:prstGeom>
          <a:noFill/>
        </p:spPr>
      </p:pic>
      <p:pic>
        <p:nvPicPr>
          <p:cNvPr id="66567" name="Picture 7" descr="870416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8200" y="3644900"/>
            <a:ext cx="4495800" cy="3213100"/>
          </a:xfrm>
          <a:prstGeom prst="rect">
            <a:avLst/>
          </a:prstGeom>
          <a:noFill/>
        </p:spPr>
      </p:pic>
      <p:pic>
        <p:nvPicPr>
          <p:cNvPr id="66568" name="Picture 8" descr="910506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703638"/>
            <a:ext cx="4648200" cy="315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85344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Welche</a:t>
            </a:r>
            <a:r>
              <a:rPr lang="en-US" sz="2400" b="1" dirty="0">
                <a:solidFill>
                  <a:srgbClr val="FF0000"/>
                </a:solidFill>
              </a:rPr>
              <a:t> Art von </a:t>
            </a:r>
            <a:r>
              <a:rPr lang="en-US" sz="2400" b="1" dirty="0" err="1">
                <a:solidFill>
                  <a:srgbClr val="FF0000"/>
                </a:solidFill>
              </a:rPr>
              <a:t>Forschung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wird</a:t>
            </a:r>
            <a:r>
              <a:rPr lang="en-US" sz="2400" b="1" dirty="0">
                <a:solidFill>
                  <a:srgbClr val="FF0000"/>
                </a:solidFill>
              </a:rPr>
              <a:t> am CERN </a:t>
            </a:r>
            <a:r>
              <a:rPr lang="en-US" sz="2400" b="1" dirty="0" err="1">
                <a:solidFill>
                  <a:srgbClr val="FF0000"/>
                </a:solidFill>
              </a:rPr>
              <a:t>betrieben</a:t>
            </a:r>
            <a:r>
              <a:rPr lang="en-US" sz="2400" b="1" dirty="0">
                <a:solidFill>
                  <a:srgbClr val="FF0000"/>
                </a:solidFill>
              </a:rPr>
              <a:t> ?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chemeClr val="accent2"/>
                </a:solidFill>
              </a:rPr>
              <a:t>Die </a:t>
            </a:r>
            <a:r>
              <a:rPr lang="en-US" sz="2400" b="1" dirty="0" err="1">
                <a:solidFill>
                  <a:schemeClr val="accent2"/>
                </a:solidFill>
              </a:rPr>
              <a:t>Struktur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der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Materie</a:t>
            </a:r>
            <a:r>
              <a:rPr lang="en-US" sz="2400" b="1" dirty="0">
                <a:solidFill>
                  <a:schemeClr val="accent2"/>
                </a:solidFill>
              </a:rPr>
              <a:t>:</a:t>
            </a:r>
            <a:r>
              <a:rPr lang="en-US" sz="2400" dirty="0"/>
              <a:t> </a:t>
            </a:r>
          </a:p>
          <a:p>
            <a:r>
              <a:rPr lang="en-US" b="1" dirty="0">
                <a:solidFill>
                  <a:srgbClr val="009900"/>
                </a:solidFill>
              </a:rPr>
              <a:t>Was </a:t>
            </a:r>
            <a:r>
              <a:rPr lang="en-US" b="1" dirty="0" err="1">
                <a:solidFill>
                  <a:srgbClr val="009900"/>
                </a:solidFill>
              </a:rPr>
              <a:t>sind</a:t>
            </a:r>
            <a:r>
              <a:rPr lang="en-US" b="1" dirty="0">
                <a:solidFill>
                  <a:srgbClr val="009900"/>
                </a:solidFill>
              </a:rPr>
              <a:t> die </a:t>
            </a:r>
            <a:r>
              <a:rPr lang="en-US" b="1" dirty="0" err="1">
                <a:solidFill>
                  <a:srgbClr val="009900"/>
                </a:solidFill>
              </a:rPr>
              <a:t>fundamentalen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smtClean="0">
                <a:solidFill>
                  <a:srgbClr val="009900"/>
                </a:solidFill>
              </a:rPr>
              <a:t>(</a:t>
            </a:r>
            <a:r>
              <a:rPr lang="en-US" b="1" dirty="0" err="1" smtClean="0">
                <a:solidFill>
                  <a:srgbClr val="009900"/>
                </a:solidFill>
              </a:rPr>
              <a:t>kleinsten</a:t>
            </a:r>
            <a:r>
              <a:rPr lang="en-US" b="1" dirty="0" smtClean="0">
                <a:solidFill>
                  <a:srgbClr val="009900"/>
                </a:solidFill>
              </a:rPr>
              <a:t>) </a:t>
            </a:r>
            <a:r>
              <a:rPr lang="en-US" b="1" dirty="0" err="1" smtClean="0">
                <a:solidFill>
                  <a:srgbClr val="009900"/>
                </a:solidFill>
              </a:rPr>
              <a:t>Bausteine</a:t>
            </a:r>
            <a:r>
              <a:rPr lang="en-US" b="1" dirty="0" smtClean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der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Materie</a:t>
            </a:r>
            <a:r>
              <a:rPr lang="en-US" b="1" dirty="0">
                <a:solidFill>
                  <a:srgbClr val="009900"/>
                </a:solidFill>
              </a:rPr>
              <a:t> ?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400" b="1" dirty="0" smtClean="0">
              <a:solidFill>
                <a:schemeClr val="accent2"/>
              </a:solidFill>
            </a:endParaRPr>
          </a:p>
          <a:p>
            <a:r>
              <a:rPr lang="en-US" sz="2400" b="1" dirty="0" err="1" smtClean="0">
                <a:solidFill>
                  <a:schemeClr val="accent2"/>
                </a:solidFill>
              </a:rPr>
              <a:t>Fundamentale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Gesetze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der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Physik</a:t>
            </a:r>
            <a:r>
              <a:rPr lang="en-US" sz="2400" b="1" dirty="0">
                <a:solidFill>
                  <a:schemeClr val="accent2"/>
                </a:solidFill>
              </a:rPr>
              <a:t>:</a:t>
            </a:r>
            <a:r>
              <a:rPr lang="en-US" sz="2400" dirty="0"/>
              <a:t>  </a:t>
            </a:r>
          </a:p>
          <a:p>
            <a:r>
              <a:rPr lang="en-US" b="1" dirty="0">
                <a:solidFill>
                  <a:srgbClr val="009900"/>
                </a:solidFill>
              </a:rPr>
              <a:t>Was </a:t>
            </a:r>
            <a:r>
              <a:rPr lang="en-US" b="1" dirty="0" err="1">
                <a:solidFill>
                  <a:srgbClr val="009900"/>
                </a:solidFill>
              </a:rPr>
              <a:t>sind</a:t>
            </a:r>
            <a:r>
              <a:rPr lang="en-US" b="1" dirty="0">
                <a:solidFill>
                  <a:srgbClr val="009900"/>
                </a:solidFill>
              </a:rPr>
              <a:t> die </a:t>
            </a:r>
            <a:r>
              <a:rPr lang="en-US" b="1" dirty="0" err="1">
                <a:solidFill>
                  <a:srgbClr val="009900"/>
                </a:solidFill>
              </a:rPr>
              <a:t>Grundgesetze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der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Physik</a:t>
            </a:r>
            <a:r>
              <a:rPr lang="en-US" b="1" dirty="0">
                <a:solidFill>
                  <a:srgbClr val="009900"/>
                </a:solidFill>
              </a:rPr>
              <a:t>, </a:t>
            </a:r>
            <a:r>
              <a:rPr lang="en-US" b="1" dirty="0" err="1">
                <a:solidFill>
                  <a:srgbClr val="009900"/>
                </a:solidFill>
              </a:rPr>
              <a:t>welche</a:t>
            </a:r>
            <a:r>
              <a:rPr lang="en-US" b="1" dirty="0">
                <a:solidFill>
                  <a:srgbClr val="009900"/>
                </a:solidFill>
              </a:rPr>
              <a:t> die </a:t>
            </a:r>
            <a:r>
              <a:rPr lang="en-US" b="1" dirty="0" err="1">
                <a:solidFill>
                  <a:srgbClr val="009900"/>
                </a:solidFill>
              </a:rPr>
              <a:t>Wechselwirkung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der</a:t>
            </a:r>
            <a:r>
              <a:rPr lang="en-US" b="1" dirty="0">
                <a:solidFill>
                  <a:srgbClr val="009900"/>
                </a:solidFill>
              </a:rPr>
              <a:t>  </a:t>
            </a:r>
            <a:r>
              <a:rPr lang="en-US" b="1" dirty="0" err="1">
                <a:solidFill>
                  <a:srgbClr val="009900"/>
                </a:solidFill>
              </a:rPr>
              <a:t>fundamentalen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Bausteine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beschreiben</a:t>
            </a:r>
            <a:r>
              <a:rPr lang="en-US" b="1" dirty="0">
                <a:solidFill>
                  <a:srgbClr val="009900"/>
                </a:solidFill>
              </a:rPr>
              <a:t> ?</a:t>
            </a:r>
          </a:p>
          <a:p>
            <a:endParaRPr lang="en-US" b="1" dirty="0">
              <a:solidFill>
                <a:srgbClr val="009900"/>
              </a:solidFill>
            </a:endParaRPr>
          </a:p>
          <a:p>
            <a:endParaRPr lang="en-US" dirty="0"/>
          </a:p>
          <a:p>
            <a:r>
              <a:rPr lang="en-US" b="1" dirty="0" err="1">
                <a:solidFill>
                  <a:schemeClr val="accent2"/>
                </a:solidFill>
              </a:rPr>
              <a:t>Mit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Entwicklung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Urknall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Hypothese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ist</a:t>
            </a:r>
            <a:r>
              <a:rPr lang="en-US" b="1" dirty="0">
                <a:solidFill>
                  <a:schemeClr val="accent2"/>
                </a:solidFill>
              </a:rPr>
              <a:t> die </a:t>
            </a:r>
            <a:r>
              <a:rPr lang="en-US" b="1" dirty="0" err="1">
                <a:solidFill>
                  <a:schemeClr val="accent2"/>
                </a:solidFill>
              </a:rPr>
              <a:t>Teilchenphysik</a:t>
            </a:r>
            <a:r>
              <a:rPr lang="en-US" b="1" dirty="0">
                <a:solidFill>
                  <a:schemeClr val="accent2"/>
                </a:solidFill>
              </a:rPr>
              <a:t> (</a:t>
            </a:r>
            <a:r>
              <a:rPr lang="en-US" b="1" dirty="0" err="1">
                <a:solidFill>
                  <a:schemeClr val="accent2"/>
                </a:solidFill>
              </a:rPr>
              <a:t>Wissenschaft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kleinsten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Bausteine</a:t>
            </a:r>
            <a:r>
              <a:rPr lang="en-US" b="1" dirty="0">
                <a:solidFill>
                  <a:schemeClr val="accent2"/>
                </a:solidFill>
              </a:rPr>
              <a:t>) </a:t>
            </a:r>
            <a:r>
              <a:rPr lang="en-US" b="1" dirty="0" err="1">
                <a:solidFill>
                  <a:schemeClr val="accent2"/>
                </a:solidFill>
              </a:rPr>
              <a:t>grossteils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mit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Kosmologie</a:t>
            </a:r>
            <a:r>
              <a:rPr lang="en-US" b="1" dirty="0">
                <a:solidFill>
                  <a:schemeClr val="accent2"/>
                </a:solidFill>
              </a:rPr>
              <a:t>  (</a:t>
            </a:r>
            <a:r>
              <a:rPr lang="en-US" b="1" dirty="0" err="1">
                <a:solidFill>
                  <a:schemeClr val="accent2"/>
                </a:solidFill>
              </a:rPr>
              <a:t>Wissenschaft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Anf</a:t>
            </a:r>
            <a:r>
              <a:rPr lang="en-US" b="1" dirty="0" err="1">
                <a:solidFill>
                  <a:schemeClr val="accent2"/>
                </a:solidFill>
                <a:cs typeface="Arial" charset="0"/>
              </a:rPr>
              <a:t>ä</a:t>
            </a:r>
            <a:r>
              <a:rPr lang="en-US" b="1" dirty="0" err="1">
                <a:solidFill>
                  <a:schemeClr val="accent2"/>
                </a:solidFill>
              </a:rPr>
              <a:t>nge</a:t>
            </a:r>
            <a:r>
              <a:rPr lang="en-US" b="1" dirty="0">
                <a:solidFill>
                  <a:schemeClr val="accent2"/>
                </a:solidFill>
              </a:rPr>
              <a:t> des  </a:t>
            </a:r>
            <a:r>
              <a:rPr lang="en-US" b="1" dirty="0" err="1">
                <a:solidFill>
                  <a:schemeClr val="accent2"/>
                </a:solidFill>
              </a:rPr>
              <a:t>Universums</a:t>
            </a:r>
            <a:r>
              <a:rPr lang="en-US" b="1" dirty="0">
                <a:solidFill>
                  <a:schemeClr val="accent2"/>
                </a:solidFill>
              </a:rPr>
              <a:t>) </a:t>
            </a:r>
            <a:r>
              <a:rPr lang="en-US" b="1" dirty="0" err="1">
                <a:solidFill>
                  <a:schemeClr val="accent2"/>
                </a:solidFill>
              </a:rPr>
              <a:t>verschmolzen</a:t>
            </a:r>
            <a:r>
              <a:rPr lang="en-US" b="1" dirty="0">
                <a:solidFill>
                  <a:schemeClr val="accent2"/>
                </a:solidFill>
              </a:rPr>
              <a:t>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err="1">
                <a:solidFill>
                  <a:srgbClr val="009900"/>
                </a:solidFill>
              </a:rPr>
              <a:t>Teilchenphysik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ist</a:t>
            </a:r>
            <a:r>
              <a:rPr lang="en-US" b="1" dirty="0">
                <a:solidFill>
                  <a:srgbClr val="009900"/>
                </a:solidFill>
              </a:rPr>
              <a:t> ‘</a:t>
            </a:r>
            <a:r>
              <a:rPr lang="en-US" b="1" dirty="0" err="1">
                <a:solidFill>
                  <a:srgbClr val="009900"/>
                </a:solidFill>
              </a:rPr>
              <a:t>Reise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zum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Ursprung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unserer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Existenz</a:t>
            </a:r>
            <a:r>
              <a:rPr lang="en-US" b="1" dirty="0">
                <a:solidFill>
                  <a:srgbClr val="009900"/>
                </a:solidFill>
              </a:rPr>
              <a:t>’</a:t>
            </a:r>
          </a:p>
        </p:txBody>
      </p:sp>
      <p:pic>
        <p:nvPicPr>
          <p:cNvPr id="3" name="Picture 5" descr="950100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52600" y="2286000"/>
            <a:ext cx="4254500" cy="895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june05002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971800"/>
            <a:ext cx="5181600" cy="3886200"/>
          </a:xfrm>
          <a:prstGeom prst="rect">
            <a:avLst/>
          </a:prstGeom>
          <a:noFill/>
        </p:spPr>
      </p:pic>
      <p:pic>
        <p:nvPicPr>
          <p:cNvPr id="69634" name="Picture 2" descr="910506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05200" y="0"/>
            <a:ext cx="5638800" cy="3827463"/>
          </a:xfrm>
          <a:prstGeom prst="rect">
            <a:avLst/>
          </a:prstGeom>
          <a:noFill/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04800" y="762000"/>
            <a:ext cx="30638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Warum braucht man riesige Beschleuniger …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486400" y="4495800"/>
            <a:ext cx="3505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… um die kleinsten Bausteine der Materie zu finden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2286000" y="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Die Struktur der Materie ?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0" y="533400"/>
            <a:ext cx="839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9900"/>
                </a:solidFill>
              </a:rPr>
              <a:t>Warum braucht man riesige Beschleuniger um die kleinsten Bausteine der Materie zu untersuchen ?</a:t>
            </a:r>
          </a:p>
        </p:txBody>
      </p:sp>
      <p:pic>
        <p:nvPicPr>
          <p:cNvPr id="10244" name="Picture 6" descr="DSCN07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95400"/>
            <a:ext cx="57150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Line 7"/>
          <p:cNvSpPr>
            <a:spLocks noChangeShapeType="1"/>
          </p:cNvSpPr>
          <p:nvPr/>
        </p:nvSpPr>
        <p:spPr bwMode="auto">
          <a:xfrm flipH="1">
            <a:off x="2209800" y="2590800"/>
            <a:ext cx="1600200" cy="213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5867400" y="990600"/>
            <a:ext cx="32766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Ein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Digitalbild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meiner</a:t>
            </a:r>
            <a:r>
              <a:rPr lang="en-US" b="1" dirty="0">
                <a:solidFill>
                  <a:schemeClr val="accent2"/>
                </a:solidFill>
              </a:rPr>
              <a:t> Hand.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b="1" dirty="0" err="1">
                <a:solidFill>
                  <a:srgbClr val="009900"/>
                </a:solidFill>
              </a:rPr>
              <a:t>Ein</a:t>
            </a:r>
            <a:r>
              <a:rPr lang="en-US" b="1" dirty="0">
                <a:solidFill>
                  <a:srgbClr val="009900"/>
                </a:solidFill>
              </a:rPr>
              <a:t> Photon-</a:t>
            </a:r>
            <a:r>
              <a:rPr lang="en-US" b="1" dirty="0" err="1">
                <a:solidFill>
                  <a:srgbClr val="009900"/>
                </a:solidFill>
              </a:rPr>
              <a:t>Streuexperiment</a:t>
            </a:r>
            <a:r>
              <a:rPr lang="en-US" b="1" dirty="0">
                <a:solidFill>
                  <a:srgbClr val="009900"/>
                </a:solidFill>
              </a:rPr>
              <a:t>:</a:t>
            </a:r>
          </a:p>
          <a:p>
            <a:endParaRPr lang="en-US" b="1" dirty="0">
              <a:solidFill>
                <a:srgbClr val="009900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Das </a:t>
            </a:r>
            <a:r>
              <a:rPr lang="en-US" b="1" dirty="0" err="1">
                <a:solidFill>
                  <a:schemeClr val="accent2"/>
                </a:solidFill>
              </a:rPr>
              <a:t>Licht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Lampe </a:t>
            </a:r>
            <a:r>
              <a:rPr lang="en-US" b="1" dirty="0" err="1">
                <a:solidFill>
                  <a:schemeClr val="accent2"/>
                </a:solidFill>
              </a:rPr>
              <a:t>wird</a:t>
            </a:r>
            <a:r>
              <a:rPr lang="en-US" b="1" dirty="0">
                <a:solidFill>
                  <a:schemeClr val="accent2"/>
                </a:solidFill>
              </a:rPr>
              <a:t> von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Hand </a:t>
            </a:r>
            <a:r>
              <a:rPr lang="en-US" b="1" dirty="0" err="1">
                <a:solidFill>
                  <a:schemeClr val="accent2"/>
                </a:solidFill>
              </a:rPr>
              <a:t>verschiedenartig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reflektiert</a:t>
            </a:r>
            <a:r>
              <a:rPr lang="en-US" b="1" dirty="0">
                <a:solidFill>
                  <a:schemeClr val="accent2"/>
                </a:solidFill>
              </a:rPr>
              <a:t> und </a:t>
            </a:r>
            <a:r>
              <a:rPr lang="en-US" b="1" dirty="0" err="1">
                <a:solidFill>
                  <a:schemeClr val="accent2"/>
                </a:solidFill>
              </a:rPr>
              <a:t>zeigt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damit</a:t>
            </a:r>
            <a:r>
              <a:rPr lang="en-US" b="1" dirty="0">
                <a:solidFill>
                  <a:schemeClr val="accent2"/>
                </a:solidFill>
              </a:rPr>
              <a:t> die </a:t>
            </a:r>
            <a:r>
              <a:rPr lang="en-US" b="1" dirty="0" err="1">
                <a:solidFill>
                  <a:schemeClr val="accent2"/>
                </a:solidFill>
              </a:rPr>
              <a:t>Struktur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der</a:t>
            </a:r>
            <a:r>
              <a:rPr lang="en-US" b="1" dirty="0">
                <a:solidFill>
                  <a:schemeClr val="accent2"/>
                </a:solidFill>
              </a:rPr>
              <a:t> Hand. 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err="1">
                <a:solidFill>
                  <a:srgbClr val="009900"/>
                </a:solidFill>
              </a:rPr>
              <a:t>Mit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Hilfe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einer</a:t>
            </a:r>
            <a:r>
              <a:rPr lang="en-US" b="1" dirty="0">
                <a:solidFill>
                  <a:srgbClr val="009900"/>
                </a:solidFill>
              </a:rPr>
              <a:t> Lupe </a:t>
            </a:r>
            <a:r>
              <a:rPr lang="en-US" b="1" dirty="0" err="1">
                <a:solidFill>
                  <a:srgbClr val="009900"/>
                </a:solidFill>
              </a:rPr>
              <a:t>oder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eines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Mikroskops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kann</a:t>
            </a:r>
            <a:r>
              <a:rPr lang="en-US" b="1" dirty="0">
                <a:solidFill>
                  <a:srgbClr val="009900"/>
                </a:solidFill>
              </a:rPr>
              <a:t> man </a:t>
            </a:r>
            <a:r>
              <a:rPr lang="en-US" b="1" dirty="0" err="1">
                <a:solidFill>
                  <a:srgbClr val="009900"/>
                </a:solidFill>
              </a:rPr>
              <a:t>kleinere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Strukturen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aufl</a:t>
            </a:r>
            <a:r>
              <a:rPr lang="en-US" b="1" dirty="0" err="1">
                <a:solidFill>
                  <a:srgbClr val="009900"/>
                </a:solidFill>
                <a:cs typeface="Arial" charset="0"/>
              </a:rPr>
              <a:t>ö</a:t>
            </a:r>
            <a:r>
              <a:rPr lang="en-US" b="1" dirty="0" err="1">
                <a:solidFill>
                  <a:srgbClr val="009900"/>
                </a:solidFill>
              </a:rPr>
              <a:t>sen</a:t>
            </a:r>
            <a:r>
              <a:rPr lang="en-US" b="1" dirty="0">
                <a:solidFill>
                  <a:srgbClr val="009900"/>
                </a:solidFill>
              </a:rPr>
              <a:t>, </a:t>
            </a:r>
            <a:r>
              <a:rPr lang="en-US" b="1" dirty="0" err="1">
                <a:solidFill>
                  <a:srgbClr val="009900"/>
                </a:solidFill>
              </a:rPr>
              <a:t>aber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es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gibt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eine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fundamentale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 err="1">
                <a:solidFill>
                  <a:srgbClr val="009900"/>
                </a:solidFill>
              </a:rPr>
              <a:t>Grenze</a:t>
            </a:r>
            <a:r>
              <a:rPr lang="en-US" b="1" dirty="0">
                <a:solidFill>
                  <a:srgbClr val="009900"/>
                </a:solidFill>
              </a:rPr>
              <a:t>:</a:t>
            </a:r>
          </a:p>
          <a:p>
            <a:endParaRPr lang="en-US" b="1" dirty="0">
              <a:solidFill>
                <a:srgbClr val="009900"/>
              </a:solidFill>
            </a:endParaRPr>
          </a:p>
          <a:p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0" y="5791200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Es k</a:t>
            </a:r>
            <a:r>
              <a:rPr lang="en-US" sz="1600" b="1">
                <a:solidFill>
                  <a:srgbClr val="FF0000"/>
                </a:solidFill>
                <a:cs typeface="Arial" charset="0"/>
              </a:rPr>
              <a:t>ö</a:t>
            </a:r>
            <a:r>
              <a:rPr lang="en-US" sz="1600" b="1">
                <a:solidFill>
                  <a:srgbClr val="FF0000"/>
                </a:solidFill>
              </a:rPr>
              <a:t>nnen keine Strukturen aufgel</a:t>
            </a:r>
            <a:r>
              <a:rPr lang="en-US" sz="1600" b="1">
                <a:solidFill>
                  <a:srgbClr val="FF0000"/>
                </a:solidFill>
                <a:cs typeface="Arial" charset="0"/>
              </a:rPr>
              <a:t>ö</a:t>
            </a:r>
            <a:r>
              <a:rPr lang="en-US" sz="1600" b="1">
                <a:solidFill>
                  <a:srgbClr val="FF0000"/>
                </a:solidFill>
              </a:rPr>
              <a:t>st werden, die kleiner sind als die Wellenl</a:t>
            </a:r>
            <a:r>
              <a:rPr lang="en-US" sz="1600" b="1">
                <a:solidFill>
                  <a:srgbClr val="FF0000"/>
                </a:solidFill>
                <a:cs typeface="Arial" charset="0"/>
              </a:rPr>
              <a:t>än</a:t>
            </a:r>
            <a:r>
              <a:rPr lang="en-US" sz="1600" b="1">
                <a:solidFill>
                  <a:srgbClr val="FF0000"/>
                </a:solidFill>
              </a:rPr>
              <a:t>ge des Lichtes ! (ca. 1 tausendstel mm f</a:t>
            </a:r>
            <a:r>
              <a:rPr lang="en-US" sz="1600" b="1">
                <a:solidFill>
                  <a:srgbClr val="FF0000"/>
                </a:solidFill>
                <a:cs typeface="Arial" charset="0"/>
              </a:rPr>
              <a:t>ü</a:t>
            </a:r>
            <a:r>
              <a:rPr lang="en-US" sz="1600" b="1">
                <a:solidFill>
                  <a:srgbClr val="FF0000"/>
                </a:solidFill>
              </a:rPr>
              <a:t>r sichtbares Licht).</a:t>
            </a:r>
          </a:p>
        </p:txBody>
      </p:sp>
      <p:sp>
        <p:nvSpPr>
          <p:cNvPr id="10248" name="Line 11"/>
          <p:cNvSpPr>
            <a:spLocks noChangeShapeType="1"/>
          </p:cNvSpPr>
          <p:nvPr/>
        </p:nvSpPr>
        <p:spPr bwMode="auto">
          <a:xfrm flipH="1" flipV="1">
            <a:off x="1219200" y="3352800"/>
            <a:ext cx="990600" cy="1371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1330</Words>
  <Application>Microsoft Office PowerPoint</Application>
  <PresentationFormat>On-screen Show (4:3)</PresentationFormat>
  <Paragraphs>230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riegler</dc:creator>
  <cp:lastModifiedBy>riegler</cp:lastModifiedBy>
  <cp:revision>162</cp:revision>
  <dcterms:created xsi:type="dcterms:W3CDTF">2005-09-19T16:02:58Z</dcterms:created>
  <dcterms:modified xsi:type="dcterms:W3CDTF">2010-08-09T09:49:42Z</dcterms:modified>
</cp:coreProperties>
</file>